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9" r:id="rId5"/>
    <p:sldId id="258" r:id="rId6"/>
    <p:sldId id="265" r:id="rId7"/>
    <p:sldId id="313" r:id="rId8"/>
    <p:sldId id="260" r:id="rId9"/>
    <p:sldId id="285" r:id="rId10"/>
    <p:sldId id="335" r:id="rId11"/>
    <p:sldId id="261" r:id="rId12"/>
    <p:sldId id="283" r:id="rId13"/>
    <p:sldId id="262" r:id="rId14"/>
    <p:sldId id="278" r:id="rId15"/>
    <p:sldId id="264" r:id="rId16"/>
    <p:sldId id="266" r:id="rId17"/>
    <p:sldId id="282" r:id="rId18"/>
    <p:sldId id="279" r:id="rId19"/>
    <p:sldId id="276" r:id="rId20"/>
    <p:sldId id="284" r:id="rId21"/>
    <p:sldId id="320" r:id="rId22"/>
    <p:sldId id="277" r:id="rId23"/>
    <p:sldId id="273" r:id="rId24"/>
    <p:sldId id="288" r:id="rId25"/>
    <p:sldId id="286" r:id="rId26"/>
    <p:sldId id="287" r:id="rId27"/>
    <p:sldId id="300" r:id="rId28"/>
    <p:sldId id="290" r:id="rId29"/>
    <p:sldId id="301" r:id="rId30"/>
    <p:sldId id="331" r:id="rId31"/>
    <p:sldId id="308" r:id="rId32"/>
    <p:sldId id="314" r:id="rId33"/>
    <p:sldId id="304" r:id="rId34"/>
    <p:sldId id="312" r:id="rId35"/>
    <p:sldId id="305" r:id="rId36"/>
    <p:sldId id="306" r:id="rId37"/>
    <p:sldId id="309" r:id="rId38"/>
    <p:sldId id="310" r:id="rId39"/>
    <p:sldId id="315" r:id="rId40"/>
    <p:sldId id="330" r:id="rId41"/>
    <p:sldId id="325" r:id="rId42"/>
    <p:sldId id="328" r:id="rId43"/>
    <p:sldId id="329" r:id="rId44"/>
    <p:sldId id="292" r:id="rId45"/>
    <p:sldId id="316" r:id="rId46"/>
    <p:sldId id="332" r:id="rId47"/>
    <p:sldId id="317" r:id="rId48"/>
    <p:sldId id="318" r:id="rId49"/>
    <p:sldId id="321" r:id="rId50"/>
    <p:sldId id="322" r:id="rId51"/>
    <p:sldId id="319" r:id="rId52"/>
    <p:sldId id="333" r:id="rId53"/>
    <p:sldId id="323" r:id="rId54"/>
    <p:sldId id="334" r:id="rId55"/>
    <p:sldId id="324" r:id="rId56"/>
    <p:sldId id="326" r:id="rId57"/>
    <p:sldId id="293" r:id="rId58"/>
    <p:sldId id="297" r:id="rId59"/>
    <p:sldId id="29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DD9"/>
    <a:srgbClr val="C35855"/>
    <a:srgbClr val="3317A9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4" autoAdjust="0"/>
    <p:restoredTop sz="95382" autoAdjust="0"/>
  </p:normalViewPr>
  <p:slideViewPr>
    <p:cSldViewPr>
      <p:cViewPr varScale="1">
        <p:scale>
          <a:sx n="59" d="100"/>
          <a:sy n="59" d="100"/>
        </p:scale>
        <p:origin x="-3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82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572" y="2204864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612" y="944724"/>
            <a:ext cx="6984776" cy="49372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Frames Model Entities</a:t>
            </a:r>
            <a:endParaRPr lang="en-GB" sz="2400" b="1" dirty="0" smtClean="0"/>
          </a:p>
          <a:p>
            <a:endParaRPr lang="en-GB" sz="1600" dirty="0" smtClean="0"/>
          </a:p>
          <a:p>
            <a:r>
              <a:rPr lang="en-GB" sz="1600" dirty="0" smtClean="0"/>
              <a:t>The FM representation includes entities </a:t>
            </a:r>
            <a:r>
              <a:rPr lang="en-GB" sz="1600" dirty="0" smtClean="0"/>
              <a:t>at three distinct representational levels: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 entities: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</a:t>
            </a:r>
            <a:r>
              <a:rPr lang="en-GB" sz="1600" dirty="0" smtClean="0"/>
              <a:t>)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688124" y="274492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basic MEKON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1620" y="5229200"/>
            <a:ext cx="3024336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1680" y="5625244"/>
            <a:ext cx="24482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/ external source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88124" y="4113076"/>
            <a:ext cx="3060340" cy="23391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0" name="Oval 9"/>
          <p:cNvSpPr/>
          <p:nvPr/>
        </p:nvSpPr>
        <p:spPr>
          <a:xfrm>
            <a:off x="1331640" y="5625244"/>
            <a:ext cx="324036" cy="28803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904148" y="908720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Reminder:</a:t>
            </a:r>
            <a:r>
              <a:rPr lang="en-GB" dirty="0" smtClean="0"/>
              <a:t> </a:t>
            </a:r>
            <a:r>
              <a:rPr lang="en-GB" sz="1600" dirty="0" smtClean="0"/>
              <a:t>See appendix at end of tutorial for Model Explorer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1088740"/>
            <a:ext cx="7056784" cy="47089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FMs are derived entirely from one or more EKSs. This contrasts with hybrid </a:t>
            </a:r>
            <a:r>
              <a:rPr lang="en-GB" sz="1600" dirty="0" smtClean="0"/>
              <a:t>HOBO/MEKON </a:t>
            </a:r>
            <a:r>
              <a:rPr lang="en-GB" sz="1600" dirty="0" smtClean="0"/>
              <a:t>models, in which part of the FM is derived from a HOBO-based OM.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FM is </a:t>
            </a:r>
            <a:r>
              <a:rPr lang="en-GB" sz="1600" dirty="0" smtClean="0">
                <a:cs typeface="Courier New" pitchFamily="49" charset="0"/>
              </a:rPr>
              <a:t>derived from </a:t>
            </a:r>
            <a:r>
              <a:rPr lang="en-GB" sz="1600" dirty="0" smtClean="0">
                <a:cs typeface="Courier New" pitchFamily="49" charset="0"/>
              </a:rPr>
              <a:t>an OWL ontology, </a:t>
            </a:r>
            <a:r>
              <a:rPr lang="en-GB" sz="1600" dirty="0" smtClean="0">
                <a:cs typeface="Courier New" pitchFamily="49" charset="0"/>
              </a:rPr>
              <a:t>and built by the </a:t>
            </a:r>
            <a:r>
              <a:rPr lang="en-GB" sz="1600" dirty="0" smtClean="0">
                <a:cs typeface="Courier New" pitchFamily="49" charset="0"/>
              </a:rPr>
              <a:t>standard MEKON-OWL plug-in. This plug-in uses some fairly obvious mappings, such as: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</a:t>
            </a: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tc</a:t>
            </a: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</a:t>
            </a:r>
            <a:r>
              <a:rPr lang="en-GB" sz="1600" dirty="0" smtClean="0">
                <a:cs typeface="Courier New" pitchFamily="49" charset="0"/>
              </a:rPr>
              <a:t>(</a:t>
            </a:r>
            <a:r>
              <a:rPr lang="en-GB" sz="1600" dirty="0" smtClean="0">
                <a:cs typeface="Courier New" pitchFamily="49" charset="0"/>
              </a:rPr>
              <a:t>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OM </a:t>
            </a:r>
            <a:r>
              <a:rPr lang="en-GB" sz="1600" dirty="0" smtClean="0">
                <a:cs typeface="Courier New" pitchFamily="49" charset="0"/>
              </a:rPr>
              <a:t>for hybrid </a:t>
            </a:r>
            <a:r>
              <a:rPr lang="en-GB" sz="1600" dirty="0" smtClean="0"/>
              <a:t>HOBO/MEKON models, and any mappings between the OM and corresponding entities in the relevant EKSs.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508104" y="1628800"/>
            <a:ext cx="3276364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3969060"/>
            <a:ext cx="3276364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9572" y="548680"/>
            <a:ext cx="7704856" cy="58939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Value-Types</a:t>
            </a:r>
            <a:r>
              <a:rPr lang="en-GB" sz="1600" b="1" dirty="0" smtClean="0"/>
              <a:t>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provides a value-type, which defines the valid values for </a:t>
            </a:r>
            <a:r>
              <a:rPr lang="en-GB" sz="1600" dirty="0" smtClean="0">
                <a:cs typeface="Courier New" pitchFamily="49" charset="0"/>
              </a:rPr>
              <a:t>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that </a:t>
            </a:r>
            <a:r>
              <a:rPr lang="en-GB" sz="1600" dirty="0" smtClean="0">
                <a:cs typeface="Courier New" pitchFamily="49" charset="0"/>
              </a:rPr>
              <a:t>will be created as instantiations of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GB" sz="1600" dirty="0" smtClean="0">
                <a:cs typeface="Courier New" pitchFamily="49" charset="0"/>
              </a:rPr>
              <a:t>. Possible value-types are: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00" b="1" dirty="0" smtClean="0"/>
          </a:p>
          <a:p>
            <a:endParaRPr lang="en-GB" sz="800" dirty="0" smtClean="0"/>
          </a:p>
          <a:p>
            <a:r>
              <a:rPr lang="en-GB" sz="1600" dirty="0" smtClean="0">
                <a:cs typeface="Courier New" pitchFamily="49" charset="0"/>
              </a:rPr>
              <a:t>Note that a </a:t>
            </a:r>
            <a:r>
              <a:rPr lang="en-GB" sz="1600" dirty="0" smtClean="0">
                <a:cs typeface="Courier New" pitchFamily="49" charset="0"/>
              </a:rPr>
              <a:t>value-type specifies values </a:t>
            </a:r>
            <a:r>
              <a:rPr lang="en-GB" sz="1600" dirty="0" smtClean="0">
                <a:cs typeface="Courier New" pitchFamily="49" charset="0"/>
              </a:rPr>
              <a:t>at the next representation </a:t>
            </a:r>
            <a:r>
              <a:rPr lang="en-GB" sz="1600" dirty="0" smtClean="0">
                <a:cs typeface="Courier New" pitchFamily="49" charset="0"/>
              </a:rPr>
              <a:t>level down from itself. 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Cardinality</a:t>
            </a:r>
            <a:r>
              <a:rPr lang="en-GB" sz="1600" b="1" dirty="0" smtClean="0"/>
              <a:t>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comes with a </a:t>
            </a:r>
            <a:r>
              <a:rPr lang="en-GB" sz="1600" i="1" dirty="0" smtClean="0">
                <a:cs typeface="Courier New" pitchFamily="49" charset="0"/>
              </a:rPr>
              <a:t>cardinality type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dirty="0" smtClean="0">
                <a:cs typeface="Courier New" pitchFamily="49" charset="0"/>
              </a:rPr>
              <a:t>specified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cs typeface="Courier New" pitchFamily="49" charset="0"/>
              </a:rPr>
              <a:t>enum</a:t>
            </a:r>
            <a:r>
              <a:rPr lang="en-GB" sz="1600" dirty="0" smtClean="0">
                <a:cs typeface="Courier New" pitchFamily="49" charset="0"/>
              </a:rPr>
              <a:t>, with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slot - any </a:t>
            </a:r>
            <a:r>
              <a:rPr lang="en-GB" sz="1600" dirty="0" smtClean="0"/>
              <a:t>combination of legal values permitted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</a:t>
            </a:r>
            <a:r>
              <a:rPr lang="en-GB" sz="1600" dirty="0" smtClean="0"/>
              <a:t>slot - </a:t>
            </a:r>
            <a:r>
              <a:rPr lang="en-GB" sz="1600" dirty="0" smtClean="0"/>
              <a:t>value-types </a:t>
            </a:r>
            <a:r>
              <a:rPr lang="en-GB" sz="1600" dirty="0" smtClean="0"/>
              <a:t>cannot duplicate or subsume one another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Single </a:t>
            </a:r>
            <a:r>
              <a:rPr lang="en-GB" sz="1600" dirty="0" smtClean="0"/>
              <a:t>valued slot</a:t>
            </a:r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616116" y="1232756"/>
            <a:ext cx="3096344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</a:t>
            </a:r>
            <a:r>
              <a:rPr lang="en-GB" sz="1600" dirty="0" smtClean="0"/>
              <a:t>/ v</a:t>
            </a:r>
            <a:r>
              <a:rPr lang="en-GB" sz="1600" dirty="0" smtClean="0"/>
              <a:t>alues </a:t>
            </a:r>
            <a:r>
              <a:rPr lang="en-GB" sz="1600" dirty="0" smtClean="0"/>
              <a:t>must be instantiations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job-count</a:t>
            </a:r>
            <a:r>
              <a:rPr lang="en-GB" sz="1600" dirty="0" smtClean="0"/>
              <a:t>: Integer-valued  slot </a:t>
            </a:r>
            <a:r>
              <a:rPr lang="en-GB" sz="1600" dirty="0" smtClean="0"/>
              <a:t>/ value-type </a:t>
            </a:r>
            <a:r>
              <a:rPr lang="en-GB" sz="1600" dirty="0" smtClean="0"/>
              <a:t>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</a:t>
            </a:r>
            <a:r>
              <a:rPr lang="en-GB" sz="1600" dirty="0" smtClean="0"/>
              <a:t>values</a:t>
            </a:r>
            <a:endParaRPr lang="en-GB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87524" y="5193196"/>
            <a:ext cx="2844316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7584" y="5913276"/>
            <a:ext cx="2268252" cy="648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as for parent-slot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863589" y="5553236"/>
            <a:ext cx="230425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467544" y="5553236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431540" y="6021288"/>
            <a:ext cx="324036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616116" y="368660"/>
            <a:ext cx="309634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</a:t>
            </a:r>
            <a:r>
              <a:rPr lang="en-GB" sz="1600" dirty="0" smtClean="0"/>
              <a:t>panel</a:t>
            </a:r>
            <a:endParaRPr lang="en-GB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5193196"/>
            <a:ext cx="5256584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5936" y="5553236"/>
            <a:ext cx="3024335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5896" y="5481228"/>
            <a:ext cx="83730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[ ]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995936" y="5877272"/>
            <a:ext cx="42484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dirty="0" smtClean="0"/>
              <a:t>   </a:t>
            </a:r>
            <a:r>
              <a:rPr lang="en-GB" sz="1600" i="1" dirty="0" smtClean="0"/>
              <a:t>[Not shown]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5894" y="5805264"/>
            <a:ext cx="801303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{ }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63888" y="6237312"/>
            <a:ext cx="518457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400" b="1" i="1" dirty="0" smtClean="0"/>
              <a:t>Note: </a:t>
            </a:r>
            <a:r>
              <a:rPr lang="en-GB" sz="1400" dirty="0" smtClean="0"/>
              <a:t>Slot cardinality =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400" dirty="0" smtClean="0"/>
              <a:t>, when neither modifier present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688124" y="2816932"/>
            <a:ext cx="306034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panel. Including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</a:t>
            </a:r>
            <a:r>
              <a:rPr lang="en-GB" sz="1600" dirty="0" err="1" smtClean="0">
                <a:latin typeface="Comic Sans MS" pitchFamily="66" charset="0"/>
                <a:cs typeface="Courier New" pitchFamily="49" charset="0"/>
              </a:rPr>
              <a:t>jobType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,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265204"/>
            <a:ext cx="2988332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672" y="5661248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661248"/>
            <a:ext cx="324036" cy="288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88124" y="148478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</a:t>
            </a:r>
            <a:r>
              <a:rPr lang="en-GB" sz="1600" dirty="0" smtClean="0"/>
              <a:t>that represents </a:t>
            </a:r>
            <a:r>
              <a:rPr lang="en-GB" sz="1600" dirty="0" smtClean="0"/>
              <a:t>value-type of </a:t>
            </a:r>
            <a:r>
              <a:rPr lang="en-GB" sz="1600" dirty="0" smtClean="0">
                <a:cs typeface="Courier New" pitchFamily="49" charset="0"/>
              </a:rPr>
              <a:t>j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ob</a:t>
            </a:r>
            <a:r>
              <a:rPr lang="en-GB" sz="1600" dirty="0" smtClean="0"/>
              <a:t> slot in RH panel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1232757"/>
            <a:ext cx="5436604" cy="42484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 network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with each representing a particular instantiation of </a:t>
            </a:r>
            <a:r>
              <a:rPr lang="en-GB" sz="1600" dirty="0" smtClean="0">
                <a:cs typeface="Courier New" pitchFamily="49" charset="0"/>
              </a:rPr>
              <a:t>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constructed to represent an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it is initialised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2140" y="3537012"/>
            <a:ext cx="2808312" cy="2831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/>
              <a:t> in the RH panel to update </a:t>
            </a:r>
            <a:r>
              <a:rPr lang="en-GB" sz="1600" dirty="0" smtClean="0"/>
              <a:t>selection in </a:t>
            </a:r>
            <a:r>
              <a:rPr lang="en-GB" sz="1600" dirty="0" smtClean="0"/>
              <a:t>LH panel (and hence to update displayed details in RH panel)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52120" y="260648"/>
            <a:ext cx="316835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/>
              <a:t> </a:t>
            </a:r>
            <a:r>
              <a:rPr lang="en-GB" sz="1600" dirty="0" smtClean="0"/>
              <a:t>in </a:t>
            </a:r>
            <a:r>
              <a:rPr lang="en-GB" sz="1600" dirty="0" smtClean="0"/>
              <a:t>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124744"/>
            <a:ext cx="3168352" cy="54168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inferred (*) to be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then the value-type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, to the more specific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Non-zero-tax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* See </a:t>
            </a:r>
            <a:r>
              <a:rPr lang="en-GB" sz="1600" dirty="0" smtClean="0">
                <a:cs typeface="Courier New" pitchFamily="49" charset="0"/>
              </a:rPr>
              <a:t>subsequent slides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5265204"/>
            <a:ext cx="2952328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3668" y="5589240"/>
            <a:ext cx="234026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1187624" y="5625244"/>
            <a:ext cx="324036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733256"/>
            <a:ext cx="32403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Primary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modelling frameworks:</a:t>
            </a:r>
          </a:p>
          <a:p>
            <a:pPr lvl="1"/>
            <a:r>
              <a:rPr lang="en-GB" b="1" dirty="0" smtClean="0"/>
              <a:t>MEKON:</a:t>
            </a:r>
            <a:endParaRPr lang="en-GB" dirty="0" smtClean="0"/>
          </a:p>
          <a:p>
            <a:pPr lvl="2"/>
            <a:r>
              <a:rPr lang="en-GB" b="1" dirty="0" smtClean="0"/>
              <a:t>M</a:t>
            </a:r>
            <a:r>
              <a:rPr lang="en-GB" dirty="0" smtClean="0"/>
              <a:t>odels </a:t>
            </a:r>
            <a:r>
              <a:rPr lang="en-GB" b="1" dirty="0" smtClean="0"/>
              <a:t>E</a:t>
            </a:r>
            <a:r>
              <a:rPr lang="en-GB" dirty="0" smtClean="0"/>
              <a:t>mbodying </a:t>
            </a:r>
            <a:r>
              <a:rPr lang="en-GB" b="1" dirty="0" smtClean="0"/>
              <a:t>K</a:t>
            </a:r>
            <a:r>
              <a:rPr lang="en-GB" dirty="0" smtClean="0"/>
              <a:t>nowledge from </a:t>
            </a:r>
            <a:r>
              <a:rPr lang="en-GB" b="1" dirty="0" err="1" smtClean="0"/>
              <a:t>ON</a:t>
            </a:r>
            <a:r>
              <a:rPr lang="en-GB" dirty="0" err="1" smtClean="0"/>
              <a:t>tologies</a:t>
            </a:r>
            <a:endParaRPr lang="en-GB" dirty="0" smtClean="0"/>
          </a:p>
          <a:p>
            <a:pPr lvl="1"/>
            <a:r>
              <a:rPr lang="en-GB" b="1" dirty="0" smtClean="0"/>
              <a:t>HOBO:</a:t>
            </a:r>
            <a:endParaRPr lang="en-GB" dirty="0" smtClean="0"/>
          </a:p>
          <a:p>
            <a:pPr lvl="2"/>
            <a:r>
              <a:rPr lang="en-GB" b="1" dirty="0" smtClean="0"/>
              <a:t>H</a:t>
            </a:r>
            <a:r>
              <a:rPr lang="en-GB" dirty="0" smtClean="0"/>
              <a:t>ybrid models integrating </a:t>
            </a:r>
            <a:r>
              <a:rPr lang="en-GB" b="1" dirty="0" err="1" smtClean="0"/>
              <a:t>OB</a:t>
            </a:r>
            <a:r>
              <a:rPr lang="en-GB" dirty="0" err="1" smtClean="0"/>
              <a:t>jects</a:t>
            </a:r>
            <a:r>
              <a:rPr lang="en-GB" dirty="0" smtClean="0"/>
              <a:t> and </a:t>
            </a:r>
            <a:r>
              <a:rPr lang="en-GB" b="1" dirty="0" err="1" smtClean="0"/>
              <a:t>O</a:t>
            </a:r>
            <a:r>
              <a:rPr lang="en-GB" dirty="0" err="1" smtClean="0"/>
              <a:t>ntologies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Covering general </a:t>
            </a:r>
            <a:r>
              <a:rPr lang="en-GB" dirty="0" smtClean="0"/>
              <a:t>principles + </a:t>
            </a:r>
            <a:r>
              <a:rPr lang="en-GB" dirty="0" smtClean="0"/>
              <a:t>concepts</a:t>
            </a:r>
          </a:p>
          <a:p>
            <a:r>
              <a:rPr lang="en-GB" dirty="0" smtClean="0"/>
              <a:t>Introducing MEKON/HOBO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dirty="0" smtClean="0"/>
              <a:t>NOT </a:t>
            </a:r>
            <a:r>
              <a:rPr lang="en-GB" dirty="0" smtClean="0"/>
              <a:t>covering code-level </a:t>
            </a:r>
            <a:r>
              <a:rPr lang="en-GB" dirty="0" smtClean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548" y="368660"/>
            <a:ext cx="8100900" cy="6124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Dynamic 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 by the client, additional dynamic updates may be automatically provided by appropriate reasoning plug-ins. In the case of the demo-model, this means the MEKON-OWL reasoning plug-in (see next </a:t>
            </a:r>
            <a:r>
              <a:rPr lang="en-GB" sz="1600" dirty="0" smtClean="0">
                <a:cs typeface="Courier New" pitchFamily="49" charset="0"/>
              </a:rPr>
              <a:t>slide). It is </a:t>
            </a:r>
            <a:r>
              <a:rPr lang="en-GB" sz="1600" dirty="0" smtClean="0">
                <a:cs typeface="Courier New" pitchFamily="49" charset="0"/>
              </a:rPr>
              <a:t>possible </a:t>
            </a:r>
            <a:r>
              <a:rPr lang="en-GB" sz="1600" dirty="0" smtClean="0">
                <a:cs typeface="Courier New" pitchFamily="49" charset="0"/>
              </a:rPr>
              <a:t>however that </a:t>
            </a:r>
            <a:r>
              <a:rPr lang="en-GB" sz="1600" dirty="0" smtClean="0">
                <a:cs typeface="Courier New" pitchFamily="49" charset="0"/>
              </a:rPr>
              <a:t>a range of plug-ins could be </a:t>
            </a:r>
            <a:r>
              <a:rPr lang="en-GB" sz="1600" dirty="0" smtClean="0">
                <a:cs typeface="Courier New" pitchFamily="49" charset="0"/>
              </a:rPr>
              <a:t>implemented for different EKS, </a:t>
            </a:r>
            <a:r>
              <a:rPr lang="en-GB" sz="1600" dirty="0" smtClean="0">
                <a:cs typeface="Courier New" pitchFamily="49" charset="0"/>
              </a:rPr>
              <a:t>with possibly multiple plug-ins operating on a single FM, with each covering a different section of the model.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reasoning plug-ins can provide the following types of dynamic instantiation updating: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Adding/removing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Updating value-types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Adding/removing values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Reasoning plug-ins can also provide the following additional </a:t>
            </a:r>
            <a:r>
              <a:rPr lang="en-GB" sz="1600" dirty="0" smtClean="0">
                <a:cs typeface="Courier New" pitchFamily="49" charset="0"/>
              </a:rPr>
              <a:t>information (which </a:t>
            </a:r>
            <a:r>
              <a:rPr lang="en-GB" sz="1600" dirty="0" smtClean="0">
                <a:cs typeface="Courier New" pitchFamily="49" charset="0"/>
              </a:rPr>
              <a:t>is actually meta-data about the instantiation in it’s current state, rather than actual instantiation </a:t>
            </a:r>
            <a:r>
              <a:rPr lang="en-GB" sz="1600" dirty="0" smtClean="0">
                <a:cs typeface="Courier New" pitchFamily="49" charset="0"/>
              </a:rPr>
              <a:t>updates):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Set of additional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an instance (</a:t>
            </a:r>
            <a:r>
              <a:rPr lang="en-GB" sz="1600" i="1" dirty="0" smtClean="0">
                <a:cs typeface="Courier New" pitchFamily="49" charset="0"/>
              </a:rPr>
              <a:t>i.e. in </a:t>
            </a:r>
            <a:r>
              <a:rPr lang="en-GB" sz="1600" dirty="0" smtClean="0">
                <a:cs typeface="Courier New" pitchFamily="49" charset="0"/>
              </a:rPr>
              <a:t>addition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that was originally instantiated)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 potential instance (via some form of partial definition-match)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Whenever an update is made to an instantiation by the client, the relevant reasoning plug-in will be invoked for each possible sub-network, working backwards from the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whose value(s) were </a:t>
            </a:r>
            <a:r>
              <a:rPr lang="en-GB" sz="1600" dirty="0" smtClean="0">
                <a:cs typeface="Courier New" pitchFamily="49" charset="0"/>
              </a:rPr>
              <a:t>updated, with any resulting updates being applied to the instantiation, as the operation proceeds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32656"/>
            <a:ext cx="8352928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cs typeface="Courier New" pitchFamily="49" charset="0"/>
              </a:rPr>
              <a:t>MEKON-OWL Reasoning Plug-in</a:t>
            </a:r>
            <a:endParaRPr lang="en-GB" sz="800" i="1" dirty="0" smtClean="0">
              <a:cs typeface="Courier New" pitchFamily="49" charset="0"/>
            </a:endParaRP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MEKON-OWL reasoning plug-in implements the automatic instantiation updating </a:t>
            </a:r>
            <a:r>
              <a:rPr lang="en-GB" sz="1600" dirty="0" smtClean="0">
                <a:cs typeface="Courier New" pitchFamily="49" charset="0"/>
              </a:rPr>
              <a:t>process, acting on a </a:t>
            </a:r>
            <a:r>
              <a:rPr lang="en-GB" sz="1600" dirty="0" smtClean="0">
                <a:cs typeface="Courier New" pitchFamily="49" charset="0"/>
              </a:rPr>
              <a:t>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network, or sub-network,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An OWL construct is created to represent the current state of the network, or the relevant parts of it. </a:t>
            </a:r>
            <a:r>
              <a:rPr lang="en-GB" sz="1600" dirty="0" smtClean="0">
                <a:cs typeface="Courier New" pitchFamily="49" charset="0"/>
              </a:rPr>
              <a:t>This will be either</a:t>
            </a:r>
            <a:r>
              <a:rPr lang="en-GB" sz="1600" dirty="0" smtClean="0">
                <a:cs typeface="Courier New" pitchFamily="49" charset="0"/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OWL class-expression:</a:t>
            </a:r>
            <a:r>
              <a:rPr lang="en-GB" sz="1600" b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If network is a tree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Network of OWL individuals: </a:t>
            </a:r>
            <a:r>
              <a:rPr lang="en-GB" sz="1600" dirty="0" smtClean="0">
                <a:cs typeface="Courier New" pitchFamily="49" charset="0"/>
              </a:rPr>
              <a:t>If network contains convergences or cycles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applied to the construct to determine the following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From super-classes, or types (depending on type of construct)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smtClean="0">
                <a:cs typeface="Courier New" pitchFamily="49" charset="0"/>
              </a:rPr>
              <a:t>From sub-classes (only obtained if construct is individuals-network)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associated with the inferred-types are used to dynamically update the root-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as follows: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i="1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Based on fixed-values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plug-in can be configured, via the relevant section of the configuration file, so that the OWL constructs that it generates and classifies will embody specific </a:t>
            </a:r>
            <a:r>
              <a:rPr lang="en-GB" sz="1600" i="1" dirty="0" smtClean="0">
                <a:cs typeface="Courier New" pitchFamily="49" charset="0"/>
              </a:rPr>
              <a:t>slot-semantics</a:t>
            </a:r>
            <a:r>
              <a:rPr lang="en-GB" sz="1600" dirty="0" smtClean="0">
                <a:cs typeface="Courier New" pitchFamily="49" charset="0"/>
              </a:rPr>
              <a:t>, with the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OPEN_WORLD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restrictions, plus single universal “closure” restrictions, whose fillers are disjunctions of all slot-value representations</a:t>
            </a: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T</a:t>
            </a:r>
            <a:r>
              <a:rPr lang="en-GB" sz="1600" dirty="0" smtClean="0">
                <a:cs typeface="Courier New" pitchFamily="49" charset="0"/>
              </a:rPr>
              <a:t>hese </a:t>
            </a:r>
            <a:r>
              <a:rPr lang="en-GB" sz="1600" dirty="0" smtClean="0">
                <a:cs typeface="Courier New" pitchFamily="49" charset="0"/>
              </a:rPr>
              <a:t>slot-semantics are configurable on a per-property basis.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76056" y="728700"/>
            <a:ext cx="37804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latin typeface="Comic Sans MS" pitchFamily="66" charset="0"/>
              </a:rPr>
              <a:t> </a:t>
            </a:r>
            <a:r>
              <a:rPr lang="en-GB" sz="1600" dirty="0" smtClean="0"/>
              <a:t>in </a:t>
            </a:r>
            <a:r>
              <a:rPr lang="en-GB" sz="1600" dirty="0" smtClean="0"/>
              <a:t>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1592796"/>
            <a:ext cx="3780420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similarly 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provides a specialisation of the value-type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for both that slot and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slot, representing </a:t>
            </a:r>
            <a:r>
              <a:rPr lang="en-GB" sz="1600" dirty="0" smtClean="0">
                <a:cs typeface="Courier New" pitchFamily="49" charset="0"/>
              </a:rPr>
              <a:t>values </a:t>
            </a:r>
            <a:r>
              <a:rPr lang="en-GB" sz="1600" dirty="0" smtClean="0">
                <a:cs typeface="Courier New" pitchFamily="49" charset="0"/>
              </a:rPr>
              <a:t>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</a:t>
            </a:r>
            <a:r>
              <a:rPr lang="en-GB" sz="1600" dirty="0" smtClean="0">
                <a:cs typeface="Courier New" pitchFamily="49" charset="0"/>
              </a:rPr>
              <a:t>accordingly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classified as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then not only will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, it will also be assigned </a:t>
            </a:r>
            <a:r>
              <a:rPr lang="en-GB" sz="1600" dirty="0" smtClean="0">
                <a:cs typeface="Courier New" pitchFamily="49" charset="0"/>
              </a:rPr>
              <a:t>a value </a:t>
            </a:r>
            <a:r>
              <a:rPr lang="en-GB" sz="1600" dirty="0" smtClean="0">
                <a:cs typeface="Courier New" pitchFamily="49" charset="0"/>
              </a:rPr>
              <a:t>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Zero-tax.</a:t>
            </a:r>
            <a:r>
              <a:rPr lang="en-GB" sz="1600" dirty="0" smtClean="0">
                <a:cs typeface="Courier New" pitchFamily="49" charset="0"/>
              </a:rPr>
              <a:t> Similarly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Unemployment-benefit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2952328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Hybrid</a:t>
            </a:r>
            <a:br>
              <a:rPr lang="en-GB" sz="6000" b="1" dirty="0" smtClean="0"/>
            </a:br>
            <a:r>
              <a:rPr lang="en-GB" sz="6000" b="1" dirty="0" smtClean="0"/>
              <a:t>HOBO/MEKON 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572" y="620688"/>
            <a:ext cx="7740860" cy="5647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HOBO/MEKON Hybrid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</a:t>
            </a:r>
            <a:r>
              <a:rPr lang="en-GB" sz="1600" i="1" dirty="0" smtClean="0"/>
              <a:t>modelling</a:t>
            </a:r>
            <a:r>
              <a:rPr lang="en-GB" sz="1600" dirty="0" smtClean="0"/>
              <a:t> </a:t>
            </a:r>
            <a:r>
              <a:rPr lang="en-GB" sz="1600" dirty="0" smtClean="0">
                <a:cs typeface="Courier New" pitchFamily="49" charset="0"/>
              </a:rPr>
              <a:t>classes and interfaces for building domain-specific OMs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for </a:t>
            </a:r>
            <a:r>
              <a:rPr lang="en-GB" sz="1600" i="1" dirty="0" smtClean="0">
                <a:cs typeface="Courier New" pitchFamily="49" charset="0"/>
              </a:rPr>
              <a:t>binding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HOBO OMs </a:t>
            </a:r>
            <a:r>
              <a:rPr lang="en-GB" sz="1600" dirty="0" smtClean="0">
                <a:cs typeface="Courier New" pitchFamily="49" charset="0"/>
              </a:rPr>
              <a:t>to MEKON FMs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Modelling</a:t>
            </a:r>
            <a:r>
              <a:rPr lang="en-GB" sz="1600" b="1" dirty="0" smtClean="0">
                <a:cs typeface="Courier New" pitchFamily="49" charset="0"/>
              </a:rPr>
              <a:t>:</a:t>
            </a:r>
            <a:r>
              <a:rPr lang="en-GB" sz="1600" dirty="0" smtClean="0"/>
              <a:t> </a:t>
            </a:r>
            <a:r>
              <a:rPr lang="en-GB" sz="1600" dirty="0" smtClean="0"/>
              <a:t>The </a:t>
            </a:r>
            <a:r>
              <a:rPr lang="en-GB" sz="1600" dirty="0" smtClean="0"/>
              <a:t>main entities from which the </a:t>
            </a:r>
            <a:r>
              <a:rPr lang="en-GB" sz="1600" dirty="0" smtClean="0">
                <a:cs typeface="Courier New" pitchFamily="49" charset="0"/>
              </a:rPr>
              <a:t>domain-specific OMs </a:t>
            </a:r>
            <a:r>
              <a:rPr lang="en-GB" sz="1600" dirty="0" smtClean="0"/>
              <a:t>are built are: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Interface implemented by all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b="1" i="1" dirty="0" smtClean="0">
                <a:cs typeface="Courier New" pitchFamily="49" charset="0"/>
              </a:rPr>
              <a:t>: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Class </a:t>
            </a:r>
            <a:r>
              <a:rPr lang="en-GB" sz="1600" dirty="0" smtClean="0">
                <a:cs typeface="Courier New" pitchFamily="49" charset="0"/>
              </a:rPr>
              <a:t>used to </a:t>
            </a:r>
            <a:r>
              <a:rPr lang="en-GB" sz="1600" dirty="0" smtClean="0">
                <a:cs typeface="Courier New" pitchFamily="49" charset="0"/>
              </a:rPr>
              <a:t>represent </a:t>
            </a: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smtClean="0">
                <a:cs typeface="Courier New" pitchFamily="49" charset="0"/>
              </a:rPr>
              <a:t>OM </a:t>
            </a:r>
            <a:r>
              <a:rPr lang="en-GB" sz="1600" dirty="0" smtClean="0">
                <a:cs typeface="Courier New" pitchFamily="49" charset="0"/>
              </a:rPr>
              <a:t>fields (abstract base class with concrete extensions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DCell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rray</a:t>
            </a:r>
            <a:r>
              <a:rPr lang="en-GB" sz="1600" i="1" dirty="0" smtClean="0">
                <a:cs typeface="Courier New" pitchFamily="49" charset="0"/>
              </a:rPr>
              <a:t>)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b="1" dirty="0" smtClean="0">
                <a:cs typeface="Courier New" pitchFamily="49" charset="0"/>
              </a:rPr>
              <a:t>FM </a:t>
            </a:r>
            <a:r>
              <a:rPr lang="en-GB" sz="1600" b="1" dirty="0" smtClean="0">
                <a:cs typeface="Courier New" pitchFamily="49" charset="0"/>
              </a:rPr>
              <a:t>Bindings: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Every </a:t>
            </a:r>
            <a:r>
              <a:rPr lang="en-GB" sz="1600" dirty="0" smtClean="0">
                <a:cs typeface="Courier New" pitchFamily="49" charset="0"/>
              </a:rPr>
              <a:t>OM </a:t>
            </a:r>
            <a:r>
              <a:rPr lang="en-GB" sz="1600" dirty="0" smtClean="0">
                <a:cs typeface="Courier New" pitchFamily="49" charset="0"/>
              </a:rPr>
              <a:t>entity </a:t>
            </a:r>
            <a:r>
              <a:rPr lang="en-GB" sz="1600" dirty="0" smtClean="0">
                <a:cs typeface="Courier New" pitchFamily="49" charset="0"/>
              </a:rPr>
              <a:t>will be </a:t>
            </a:r>
            <a:r>
              <a:rPr lang="en-GB" sz="1600" dirty="0" smtClean="0">
                <a:cs typeface="Courier New" pitchFamily="49" charset="0"/>
              </a:rPr>
              <a:t>bound </a:t>
            </a:r>
            <a:r>
              <a:rPr lang="en-GB" sz="1600" dirty="0" smtClean="0">
                <a:cs typeface="Courier New" pitchFamily="49" charset="0"/>
              </a:rPr>
              <a:t>to a corresponding </a:t>
            </a:r>
            <a:r>
              <a:rPr lang="en-GB" sz="1600" dirty="0" smtClean="0">
                <a:cs typeface="Courier New" pitchFamily="49" charset="0"/>
              </a:rPr>
              <a:t>FM entity: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dirty="0" smtClean="0">
                <a:cs typeface="Courier New" pitchFamily="49" charset="0"/>
              </a:rPr>
              <a:t>-derived-class: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dirty="0" smtClean="0">
                <a:cs typeface="Courier New" pitchFamily="49" charset="0"/>
              </a:rPr>
              <a:t>-typed-variable: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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GB" sz="1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cs typeface="Courier New" pitchFamily="49" charset="0"/>
              </a:rPr>
              <a:t>instantiations of these OM entities will be bound to, respectively,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FM entity to which an OM entity is bound will be either: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EKS-derived: </a:t>
            </a:r>
            <a:r>
              <a:rPr lang="en-GB" sz="1600" dirty="0" smtClean="0">
                <a:cs typeface="Courier New" pitchFamily="49" charset="0"/>
              </a:rPr>
              <a:t>If suitable mapping specified via HOBO configuration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Specifically </a:t>
            </a:r>
            <a:r>
              <a:rPr lang="en-GB" sz="1600" b="1" i="1" dirty="0" smtClean="0">
                <a:cs typeface="Courier New" pitchFamily="49" charset="0"/>
              </a:rPr>
              <a:t>generated: </a:t>
            </a:r>
            <a:r>
              <a:rPr lang="en-GB" sz="1600" dirty="0" smtClean="0">
                <a:cs typeface="Courier New" pitchFamily="49" charset="0"/>
              </a:rPr>
              <a:t>Otherwise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bindings ensure that any relevant operations initiated in either representation will be reflected by the occurrence of corresponding operations in the other</a:t>
            </a:r>
            <a:r>
              <a:rPr lang="en-GB" sz="1600" dirty="0" smtClean="0"/>
              <a:t>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95936" y="1340768"/>
            <a:ext cx="4680520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</a:t>
            </a:r>
            <a:r>
              <a:rPr lang="en-GB" sz="1600" dirty="0" smtClean="0"/>
              <a:t> with hybrid HOBO/MEKON version of demo model, whilst leaving running previous invocation of </a:t>
            </a:r>
            <a:r>
              <a:rPr lang="en-GB" sz="1600" i="1" dirty="0" smtClean="0"/>
              <a:t>ME,</a:t>
            </a:r>
            <a:r>
              <a:rPr lang="en-GB" sz="1600" dirty="0" smtClean="0"/>
              <a:t> with basic MEKON version of model, for comparison purposes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 in LH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157192"/>
            <a:ext cx="2916324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596" y="5517232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5596" y="5877272"/>
            <a:ext cx="219624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3" name="Oval 12"/>
          <p:cNvSpPr/>
          <p:nvPr/>
        </p:nvSpPr>
        <p:spPr>
          <a:xfrm>
            <a:off x="503548" y="555323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Oval 15"/>
          <p:cNvSpPr/>
          <p:nvPr/>
        </p:nvSpPr>
        <p:spPr>
          <a:xfrm>
            <a:off x="503548" y="591327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575556" y="5985284"/>
            <a:ext cx="180020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2924944"/>
            <a:ext cx="468052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blue splurges now visible indicate that certain “key”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are bound to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Some, such as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, have dual sources – </a:t>
            </a:r>
            <a:r>
              <a:rPr lang="en-GB" sz="1600" i="1" dirty="0" smtClean="0"/>
              <a:t>i.e. </a:t>
            </a:r>
            <a:r>
              <a:rPr lang="en-GB" sz="1600" dirty="0" smtClean="0"/>
              <a:t>OM class and OWL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Others, such as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have only an internal source - </a:t>
            </a:r>
            <a:r>
              <a:rPr lang="en-GB" sz="1600" i="1" dirty="0" smtClean="0"/>
              <a:t>i.e. </a:t>
            </a:r>
            <a:r>
              <a:rPr lang="en-GB" sz="1600" dirty="0" smtClean="0"/>
              <a:t>an OM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, such as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 have only external sources, meaning that they are not represented at all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those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with external or dual sources also appear in the basic MEKON version of the model, whereas those with only internal sources do not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6196" y="224644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Reminder:</a:t>
            </a:r>
            <a:r>
              <a:rPr lang="en-GB" i="1" dirty="0" smtClean="0"/>
              <a:t> </a:t>
            </a:r>
            <a:r>
              <a:rPr lang="en-GB" sz="1600" dirty="0" smtClean="0"/>
              <a:t>See appendix at end of tutorial for </a:t>
            </a:r>
            <a:r>
              <a:rPr lang="en-GB" sz="1600" i="1" dirty="0" smtClean="0"/>
              <a:t>Model Explorer</a:t>
            </a:r>
            <a:r>
              <a:rPr lang="en-GB" sz="1600" dirty="0" smtClean="0"/>
              <a:t>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977172"/>
            <a:ext cx="2808312" cy="1548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39552" y="6129300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TextBox 6"/>
          <p:cNvSpPr txBox="1"/>
          <p:nvPr/>
        </p:nvSpPr>
        <p:spPr>
          <a:xfrm>
            <a:off x="971600" y="5733256"/>
            <a:ext cx="223224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</a:t>
            </a:r>
          </a:p>
          <a:p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6129300"/>
            <a:ext cx="223224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39552" y="5733256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75556" y="6201308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5373216"/>
            <a:ext cx="2160240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Dual sources</a:t>
            </a:r>
          </a:p>
          <a:p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539552" y="5373216"/>
            <a:ext cx="324036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7" name="Rectangle 16"/>
          <p:cNvSpPr/>
          <p:nvPr/>
        </p:nvSpPr>
        <p:spPr>
          <a:xfrm>
            <a:off x="611560" y="5445224"/>
            <a:ext cx="180020" cy="14401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2" name="TextBox 21"/>
          <p:cNvSpPr txBox="1"/>
          <p:nvPr/>
        </p:nvSpPr>
        <p:spPr>
          <a:xfrm>
            <a:off x="4067944" y="5553236"/>
            <a:ext cx="2880320" cy="8280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4008" y="5949280"/>
            <a:ext cx="2304256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is a “derived” slot</a:t>
            </a:r>
            <a:endParaRPr lang="en-GB" sz="1600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4211960" y="5949280"/>
            <a:ext cx="324036" cy="32403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6" name="Rectangle 25"/>
          <p:cNvSpPr/>
          <p:nvPr/>
        </p:nvSpPr>
        <p:spPr>
          <a:xfrm>
            <a:off x="4463988" y="5949280"/>
            <a:ext cx="72008" cy="324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760132" y="368660"/>
            <a:ext cx="295232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/>
              <a:t> </a:t>
            </a:r>
            <a:r>
              <a:rPr lang="en-GB" sz="1600" dirty="0" smtClean="0"/>
              <a:t>in </a:t>
            </a:r>
            <a:r>
              <a:rPr lang="en-GB" sz="1600" dirty="0" smtClean="0"/>
              <a:t>LH panel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980728"/>
            <a:ext cx="2952328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appear, along with their value-types, are similarly indicated as having either internal, external or dual sources.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has been specified (by the OM in this case) as being a </a:t>
            </a:r>
            <a:r>
              <a:rPr lang="en-GB" sz="1600" i="1" dirty="0" smtClean="0">
                <a:cs typeface="Courier New" pitchFamily="49" charset="0"/>
              </a:rPr>
              <a:t>derived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slot, which means that all values for </a:t>
            </a:r>
            <a:r>
              <a:rPr lang="en-GB" sz="1600" dirty="0" smtClean="0">
                <a:cs typeface="Courier New" pitchFamily="49" charset="0"/>
              </a:rPr>
              <a:t>instantiations of this </a:t>
            </a:r>
            <a:r>
              <a:rPr lang="en-GB" sz="1600" dirty="0" smtClean="0">
                <a:cs typeface="Courier New" pitchFamily="49" charset="0"/>
              </a:rPr>
              <a:t>slot </a:t>
            </a:r>
            <a:r>
              <a:rPr lang="en-GB" sz="1600" dirty="0" smtClean="0">
                <a:cs typeface="Courier New" pitchFamily="49" charset="0"/>
              </a:rPr>
              <a:t>will be </a:t>
            </a:r>
            <a:r>
              <a:rPr lang="en-GB" sz="1600" dirty="0" smtClean="0">
                <a:cs typeface="Courier New" pitchFamily="49" charset="0"/>
              </a:rPr>
              <a:t>derived </a:t>
            </a:r>
            <a:r>
              <a:rPr lang="en-GB" sz="1600" dirty="0" smtClean="0">
                <a:cs typeface="Courier New" pitchFamily="49" charset="0"/>
              </a:rPr>
              <a:t>automatically from </a:t>
            </a:r>
            <a:r>
              <a:rPr lang="en-GB" sz="1600" dirty="0" smtClean="0">
                <a:cs typeface="Courier New" pitchFamily="49" charset="0"/>
              </a:rPr>
              <a:t>those of other slots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139952" y="1124744"/>
            <a:ext cx="46805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Expand </a:t>
            </a:r>
            <a:r>
              <a:rPr lang="en-GB" sz="1600" dirty="0" smtClean="0"/>
              <a:t>trees </a:t>
            </a:r>
            <a:r>
              <a:rPr lang="en-GB" sz="1600" dirty="0" smtClean="0"/>
              <a:t>under both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endParaRPr lang="en-GB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1988840"/>
            <a:ext cx="4680520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contents of both trees are derived mainly from external sources only, with the only exception being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r>
              <a:rPr lang="en-GB" sz="1600" dirty="0" smtClean="0"/>
              <a:t> itself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is indicative of what more realistic models look like – </a:t>
            </a:r>
            <a:r>
              <a:rPr lang="en-GB" sz="1600" i="1" dirty="0" smtClean="0">
                <a:cs typeface="Courier New" pitchFamily="49" charset="0"/>
              </a:rPr>
              <a:t>i.e. </a:t>
            </a:r>
            <a:r>
              <a:rPr lang="en-GB" sz="1600" dirty="0" smtClean="0">
                <a:cs typeface="Courier New" pitchFamily="49" charset="0"/>
              </a:rPr>
              <a:t>mainly </a:t>
            </a:r>
            <a:r>
              <a:rPr lang="en-GB" sz="1600" dirty="0" smtClean="0">
                <a:cs typeface="Courier New" pitchFamily="49" charset="0"/>
              </a:rPr>
              <a:t>constituted by large </a:t>
            </a:r>
            <a:r>
              <a:rPr lang="en-GB" sz="1600" dirty="0" smtClean="0"/>
              <a:t>externally-derived </a:t>
            </a:r>
            <a:r>
              <a:rPr lang="en-GB" sz="1600" dirty="0" smtClean="0">
                <a:cs typeface="Courier New" pitchFamily="49" charset="0"/>
              </a:rPr>
              <a:t>hierarchies (much larger than in the demo model), with only a relative handful of core concepts being represented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with only an external source is instantiated, the nature of the corresponding OM instantiation is dependent on the presence or otherwise of internally-sourced ancestors.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F</a:t>
            </a:r>
            <a:r>
              <a:rPr lang="en-GB" sz="1600" dirty="0" smtClean="0">
                <a:cs typeface="Courier New" pitchFamily="49" charset="0"/>
              </a:rPr>
              <a:t>or </a:t>
            </a:r>
            <a:r>
              <a:rPr lang="en-GB" sz="1600" dirty="0" smtClean="0">
                <a:cs typeface="Courier New" pitchFamily="49" charset="0"/>
              </a:rPr>
              <a:t>instance,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Bus</a:t>
            </a:r>
            <a:r>
              <a:rPr lang="en-GB" sz="1600" dirty="0" smtClean="0">
                <a:cs typeface="Courier New" pitchFamily="49" charset="0"/>
              </a:rPr>
              <a:t> will be represented in the OM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TravelMode</a:t>
            </a:r>
            <a:r>
              <a:rPr lang="en-GB" sz="1600" dirty="0" smtClean="0">
                <a:cs typeface="Courier New" pitchFamily="49" charset="0"/>
              </a:rPr>
              <a:t> class, whereas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Accountant</a:t>
            </a:r>
            <a:r>
              <a:rPr lang="en-GB" sz="1600" dirty="0" smtClean="0">
                <a:cs typeface="Courier New" pitchFamily="49" charset="0"/>
              </a:rPr>
              <a:t>, having no internally-sourced ancestors, will be represented via a default implementation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0828"/>
            <a:ext cx="8064896" cy="298833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6000" b="1" dirty="0" smtClean="0">
                <a:latin typeface="+mj-lt"/>
              </a:rPr>
              <a:t>Creating + Storing</a:t>
            </a:r>
            <a:br>
              <a:rPr lang="en-GB" sz="6000" b="1" dirty="0" smtClean="0">
                <a:latin typeface="+mj-lt"/>
              </a:rPr>
            </a:br>
            <a:r>
              <a:rPr lang="en-GB" sz="6000" b="1" dirty="0" smtClean="0">
                <a:latin typeface="+mj-lt"/>
              </a:rPr>
              <a:t> Assertion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 rot="19301791">
            <a:off x="4230038" y="4419208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1520" y="4905164"/>
            <a:ext cx="5220580" cy="17008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1580" y="5733256"/>
            <a:ext cx="295232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395535" y="5769260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8" name="Rectangle 37"/>
          <p:cNvSpPr/>
          <p:nvPr/>
        </p:nvSpPr>
        <p:spPr>
          <a:xfrm rot="18972962">
            <a:off x="421376" y="5319366"/>
            <a:ext cx="272357" cy="28819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0" name="TextBox 39"/>
          <p:cNvSpPr txBox="1"/>
          <p:nvPr/>
        </p:nvSpPr>
        <p:spPr>
          <a:xfrm>
            <a:off x="791580" y="5301208"/>
            <a:ext cx="309634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620688"/>
            <a:ext cx="3024336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smtClean="0"/>
              <a:t>in </a:t>
            </a:r>
            <a:r>
              <a:rPr lang="en-GB" sz="1600" dirty="0" smtClean="0"/>
              <a:t>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“Assertion…”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6136" y="2960948"/>
            <a:ext cx="3024336" cy="30777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is an </a:t>
            </a:r>
            <a:r>
              <a:rPr lang="en-GB" sz="1600" i="1" dirty="0" smtClean="0"/>
              <a:t>assertion</a:t>
            </a:r>
            <a:r>
              <a:rPr lang="en-GB" sz="1600" dirty="0" smtClean="0"/>
              <a:t>, rather than </a:t>
            </a:r>
            <a:r>
              <a:rPr lang="en-GB" sz="1600" i="1" dirty="0" smtClean="0"/>
              <a:t>query</a:t>
            </a:r>
            <a:r>
              <a:rPr lang="en-GB" sz="1600" dirty="0" smtClean="0"/>
              <a:t>, instance (see next slide for details)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icons appearing underneath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 represent the relevant value-types. The actual values, when set, will appear underneath the value-types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196752"/>
            <a:ext cx="3314700" cy="268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791580" y="6165304"/>
            <a:ext cx="270030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Dual-sourced type</a:t>
            </a:r>
            <a:endParaRPr lang="en-GB" sz="16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395536" y="6201308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31540" y="6273316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851920" y="5409220"/>
            <a:ext cx="147616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</a:t>
            </a:r>
            <a:r>
              <a:rPr lang="en-GB" sz="1600" i="1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distinguished from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only by context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</a:t>
            </a:r>
            <a:r>
              <a:rPr lang="en-GB" b="1" dirty="0" smtClean="0"/>
              <a:t>Model Explorer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GUI-based tool for MEKON/HOBO developers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Browsing of models</a:t>
            </a:r>
          </a:p>
          <a:p>
            <a:pPr lvl="1"/>
            <a:r>
              <a:rPr lang="en-GB" dirty="0" smtClean="0"/>
              <a:t>Exploration of dynamic behaviour of model-instantiations</a:t>
            </a:r>
          </a:p>
          <a:p>
            <a:pPr lvl="1"/>
            <a:r>
              <a:rPr lang="en-GB" dirty="0" smtClean="0"/>
              <a:t>Storage/retrieval/querying of model-instantiations</a:t>
            </a:r>
          </a:p>
          <a:p>
            <a:r>
              <a:rPr lang="en-GB" b="1" dirty="0" smtClean="0"/>
              <a:t>Note:</a:t>
            </a:r>
            <a:endParaRPr lang="en-GB" dirty="0" smtClean="0"/>
          </a:p>
          <a:p>
            <a:pPr lvl="1"/>
            <a:r>
              <a:rPr lang="en-GB" dirty="0" smtClean="0"/>
              <a:t>Model Explorer does NOT support any kind of model-editing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8496944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Assertion and Query Instances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Instances: </a:t>
            </a:r>
            <a:r>
              <a:rPr lang="en-GB" sz="1600" dirty="0" smtClean="0"/>
              <a:t>An instance is an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i="1" dirty="0" smtClean="0"/>
              <a:t>/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i="1" dirty="0" smtClean="0"/>
              <a:t> network </a:t>
            </a:r>
            <a:r>
              <a:rPr lang="en-GB" sz="1600" dirty="0" smtClean="0"/>
              <a:t>representing a particular instantiation of the FM. </a:t>
            </a:r>
            <a:r>
              <a:rPr lang="en-GB" sz="1600" dirty="0" smtClean="0">
                <a:cs typeface="Courier New" pitchFamily="49" charset="0"/>
              </a:rPr>
              <a:t>In general, such a network can constitute a </a:t>
            </a:r>
            <a:r>
              <a:rPr lang="en-GB" sz="1600" i="1" dirty="0" smtClean="0">
                <a:cs typeface="Courier New" pitchFamily="49" charset="0"/>
              </a:rPr>
              <a:t>general directed graph</a:t>
            </a:r>
            <a:r>
              <a:rPr lang="en-GB" sz="1600" dirty="0" smtClean="0">
                <a:cs typeface="Courier New" pitchFamily="49" charset="0"/>
              </a:rPr>
              <a:t>, which may include </a:t>
            </a:r>
            <a:r>
              <a:rPr lang="en-GB" sz="1600" i="1" dirty="0" smtClean="0">
                <a:cs typeface="Courier New" pitchFamily="49" charset="0"/>
              </a:rPr>
              <a:t>convergences and cycles</a:t>
            </a:r>
            <a:r>
              <a:rPr lang="en-GB" sz="1600" dirty="0" smtClean="0">
                <a:cs typeface="Courier New" pitchFamily="49" charset="0"/>
              </a:rPr>
              <a:t>. However, instances created via the </a:t>
            </a:r>
            <a:r>
              <a:rPr lang="en-GB" sz="1600" i="1" dirty="0" smtClean="0">
                <a:cs typeface="Courier New" pitchFamily="49" charset="0"/>
              </a:rPr>
              <a:t>ME</a:t>
            </a:r>
            <a:r>
              <a:rPr lang="en-GB" sz="1600" dirty="0" smtClean="0">
                <a:cs typeface="Courier New" pitchFamily="49" charset="0"/>
              </a:rPr>
              <a:t> are restricted to being </a:t>
            </a:r>
            <a:r>
              <a:rPr lang="en-GB" sz="1600" i="1" dirty="0" smtClean="0">
                <a:cs typeface="Courier New" pitchFamily="49" charset="0"/>
              </a:rPr>
              <a:t>tree-like</a:t>
            </a:r>
            <a:r>
              <a:rPr lang="en-GB" sz="1600" dirty="0" smtClean="0">
                <a:cs typeface="Courier New" pitchFamily="49" charset="0"/>
              </a:rPr>
              <a:t> in structure.</a:t>
            </a:r>
            <a:endParaRPr lang="en-GB" sz="1600" dirty="0" smtClean="0"/>
          </a:p>
          <a:p>
            <a:endParaRPr lang="en-GB" sz="800" dirty="0" smtClean="0"/>
          </a:p>
          <a:p>
            <a:r>
              <a:rPr lang="en-GB" sz="1600" b="1" dirty="0" smtClean="0"/>
              <a:t>Assertions and Queries: </a:t>
            </a:r>
            <a:r>
              <a:rPr lang="en-GB" sz="1600" dirty="0" smtClean="0"/>
              <a:t>An </a:t>
            </a:r>
            <a:r>
              <a:rPr lang="en-GB" sz="1600" i="1" dirty="0" smtClean="0"/>
              <a:t>assertion instance </a:t>
            </a:r>
            <a:r>
              <a:rPr lang="en-GB" sz="1600" dirty="0" smtClean="0"/>
              <a:t>represents a specific concrete entity, whereas a </a:t>
            </a:r>
            <a:r>
              <a:rPr lang="en-GB" sz="1600" i="1" dirty="0" smtClean="0"/>
              <a:t>query instance </a:t>
            </a:r>
            <a:r>
              <a:rPr lang="en-GB" sz="1600" dirty="0" smtClean="0"/>
              <a:t>provides an abstract specification of a set of such entities. Sets of assertions can be stored in an </a:t>
            </a:r>
            <a:r>
              <a:rPr lang="en-GB" sz="1600" i="1" dirty="0" smtClean="0"/>
              <a:t>instance store</a:t>
            </a:r>
            <a:r>
              <a:rPr lang="en-GB" sz="1600" dirty="0" smtClean="0"/>
              <a:t>, with specific subsets being retrieved via suitably constructed </a:t>
            </a:r>
            <a:r>
              <a:rPr lang="en-GB" sz="1600" dirty="0" smtClean="0"/>
              <a:t>queries (see later for details).</a:t>
            </a:r>
            <a:r>
              <a:rPr lang="en-GB" sz="1600" b="1" dirty="0" smtClean="0"/>
              <a:t> </a:t>
            </a:r>
            <a:r>
              <a:rPr lang="en-GB" sz="1600" dirty="0" smtClean="0">
                <a:cs typeface="Courier New" pitchFamily="49" charset="0"/>
              </a:rPr>
              <a:t>Queries differ </a:t>
            </a:r>
            <a:r>
              <a:rPr lang="en-GB" sz="1600" dirty="0" smtClean="0">
                <a:cs typeface="Courier New" pitchFamily="49" charset="0"/>
              </a:rPr>
              <a:t>from </a:t>
            </a:r>
            <a:r>
              <a:rPr lang="en-GB" sz="1600" dirty="0" smtClean="0">
                <a:cs typeface="Courier New" pitchFamily="49" charset="0"/>
              </a:rPr>
              <a:t>assertions in </a:t>
            </a:r>
            <a:r>
              <a:rPr lang="en-GB" sz="1600" dirty="0" smtClean="0">
                <a:cs typeface="Courier New" pitchFamily="49" charset="0"/>
              </a:rPr>
              <a:t>the following ways: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Abstract slot-values allowed: </a:t>
            </a:r>
            <a:r>
              <a:rPr lang="en-GB" sz="1600" dirty="0" smtClean="0">
                <a:cs typeface="Courier New" pitchFamily="49" charset="0"/>
              </a:rPr>
              <a:t>By default, </a:t>
            </a:r>
            <a:r>
              <a:rPr lang="en-GB" sz="1600" dirty="0" smtClean="0">
                <a:cs typeface="Courier New" pitchFamily="49" charset="0"/>
              </a:rPr>
              <a:t>queries can </a:t>
            </a:r>
            <a:r>
              <a:rPr lang="en-GB" sz="1600" dirty="0" smtClean="0">
                <a:cs typeface="Courier New" pitchFamily="49" charset="0"/>
              </a:rPr>
              <a:t>contain </a:t>
            </a:r>
            <a:r>
              <a:rPr lang="en-GB" sz="1600" i="1" dirty="0" smtClean="0">
                <a:cs typeface="Courier New" pitchFamily="49" charset="0"/>
              </a:rPr>
              <a:t>abstract</a:t>
            </a:r>
            <a:r>
              <a:rPr lang="en-GB" sz="1600" dirty="0" smtClean="0">
                <a:cs typeface="Courier New" pitchFamily="49" charset="0"/>
              </a:rPr>
              <a:t> slot-values (see below), whereas assertions cannot (however, in either </a:t>
            </a:r>
            <a:r>
              <a:rPr lang="en-GB" sz="1600" dirty="0" smtClean="0">
                <a:cs typeface="Courier New" pitchFamily="49" charset="0"/>
              </a:rPr>
              <a:t>case </a:t>
            </a:r>
            <a:r>
              <a:rPr lang="en-GB" sz="1600" dirty="0" smtClean="0">
                <a:cs typeface="Courier New" pitchFamily="49" charset="0"/>
              </a:rPr>
              <a:t>this default </a:t>
            </a:r>
            <a:r>
              <a:rPr lang="en-GB" sz="1600" dirty="0" smtClean="0">
                <a:cs typeface="Courier New" pitchFamily="49" charset="0"/>
              </a:rPr>
              <a:t>behaviour </a:t>
            </a:r>
            <a:r>
              <a:rPr lang="en-GB" sz="1600" dirty="0" smtClean="0">
                <a:cs typeface="Courier New" pitchFamily="49" charset="0"/>
              </a:rPr>
              <a:t>can be overridden for specific slots, via either the configuration file or the OM)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All slots editable: </a:t>
            </a:r>
            <a:r>
              <a:rPr lang="en-GB" sz="1600" dirty="0" smtClean="0">
                <a:cs typeface="Courier New" pitchFamily="49" charset="0"/>
              </a:rPr>
              <a:t>Dependent slots on queries are editable by the client, whereas those on assertions are </a:t>
            </a:r>
            <a:r>
              <a:rPr lang="en-GB" sz="1600" dirty="0" smtClean="0">
                <a:cs typeface="Courier New" pitchFamily="49" charset="0"/>
              </a:rPr>
              <a:t>not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No value-inference: </a:t>
            </a:r>
            <a:r>
              <a:rPr lang="en-GB" sz="1600" dirty="0" smtClean="0">
                <a:cs typeface="Courier New" pitchFamily="49" charset="0"/>
              </a:rPr>
              <a:t>As assertions are constructed, values for certain slots may be automatically inferred, via either EKS-based reasoning or OM-based processing, whereas no such inference occurs for queries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Abstract Slot-Values: </a:t>
            </a:r>
            <a:r>
              <a:rPr lang="en-GB" sz="1600" dirty="0" smtClean="0"/>
              <a:t>An </a:t>
            </a:r>
            <a:r>
              <a:rPr lang="en-GB" sz="1600" dirty="0" smtClean="0"/>
              <a:t>abstract slot-value is one of: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of a special type that represents a disjunction of </a:t>
            </a:r>
            <a:r>
              <a:rPr lang="en-GB" sz="1600" i="1" dirty="0" smtClean="0">
                <a:cs typeface="Courier New" pitchFamily="49" charset="0"/>
              </a:rPr>
              <a:t>model-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(i.e</a:t>
            </a:r>
            <a:r>
              <a:rPr lang="en-GB" sz="1600" dirty="0" smtClean="0">
                <a:cs typeface="Courier New" pitchFamily="49" charset="0"/>
              </a:rPr>
              <a:t>.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the standard type that form part of the actual model)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Disjunction-typed-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whose type is a </a:t>
            </a:r>
            <a:r>
              <a:rPr lang="en-GB" sz="1600" dirty="0" smtClean="0"/>
              <a:t>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Indefinite-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that </a:t>
            </a:r>
            <a:r>
              <a:rPr lang="en-GB" sz="1600" dirty="0" smtClean="0">
                <a:cs typeface="Courier New" pitchFamily="49" charset="0"/>
              </a:rPr>
              <a:t>represents a </a:t>
            </a:r>
            <a:r>
              <a:rPr lang="en-GB" sz="1600" dirty="0" smtClean="0">
                <a:cs typeface="Courier New" pitchFamily="49" charset="0"/>
              </a:rPr>
              <a:t>value-range, </a:t>
            </a:r>
            <a:r>
              <a:rPr lang="en-GB" sz="1600" dirty="0" smtClean="0">
                <a:cs typeface="Courier New" pitchFamily="49" charset="0"/>
              </a:rPr>
              <a:t>rather than a specific value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112060" y="368660"/>
            <a:ext cx="370841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on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underneath the “industry” slot icon.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in the dialog that appears (using either of the tabs provided: “tree” or “list/search”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2060" y="2204864"/>
            <a:ext cx="370841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icon that appears underneath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represents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that has been created and set as the value for the relevant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value-type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has been automatically updated from the default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to what is referred to as a </a:t>
            </a:r>
            <a:r>
              <a:rPr lang="en-GB" sz="1600" i="1" dirty="0" smtClean="0"/>
              <a:t>disjunction-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(</a:t>
            </a:r>
            <a:r>
              <a:rPr lang="en-GB" sz="1600" i="1" dirty="0" smtClean="0"/>
              <a:t>i.e.</a:t>
            </a:r>
            <a:r>
              <a:rPr lang="en-GB" sz="1600" dirty="0" smtClean="0"/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corresponding to a 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value-type update is due to OWL-based </a:t>
            </a:r>
            <a:r>
              <a:rPr lang="en-GB" sz="1600" dirty="0" smtClean="0"/>
              <a:t>inference acting on the entered </a:t>
            </a:r>
            <a:r>
              <a:rPr lang="en-GB" sz="1600" dirty="0" smtClean="0"/>
              <a:t>value, and mediated by the MEKON-OWL reasoning plug-in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440668"/>
            <a:ext cx="4299204" cy="312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99592" y="4185084"/>
            <a:ext cx="3060340" cy="1908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636" y="4545124"/>
            <a:ext cx="2628292" cy="612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Entity was affected in some way by latest user action 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4581128"/>
            <a:ext cx="46805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@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5193196"/>
            <a:ext cx="3060340" cy="900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 </a:t>
            </a:r>
            <a:r>
              <a:rPr lang="en-GB" sz="1600" dirty="0" smtClean="0"/>
              <a:t>When relevant entity is not currently visible, modifier will be applied to nearest visible ancestor</a:t>
            </a:r>
            <a:endParaRPr lang="en-GB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663788" y="2780928"/>
            <a:ext cx="900100" cy="79208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03748" y="1880828"/>
            <a:ext cx="504056" cy="21602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9852" y="339299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299204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20072" y="3392996"/>
            <a:ext cx="3312368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of </a:t>
            </a:r>
            <a:r>
              <a:rPr lang="en-GB" sz="1600" dirty="0" smtClean="0">
                <a:latin typeface="Comic Sans MS" pitchFamily="66" charset="0"/>
              </a:rPr>
              <a:t>Researcher</a:t>
            </a:r>
            <a:r>
              <a:rPr lang="en-GB" sz="1600" dirty="0" smtClean="0"/>
              <a:t>,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(by left-clicking on the relevant value-type icon, as before)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4761148"/>
            <a:ext cx="3312368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a new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 appears, which </a:t>
            </a:r>
            <a:r>
              <a:rPr lang="en-GB" sz="1600" dirty="0" smtClean="0"/>
              <a:t>is </a:t>
            </a:r>
            <a:r>
              <a:rPr lang="en-GB" sz="1600" dirty="0" smtClean="0"/>
              <a:t>due </a:t>
            </a:r>
            <a:r>
              <a:rPr lang="en-GB" sz="1600" dirty="0" smtClean="0"/>
              <a:t>to further </a:t>
            </a:r>
            <a:r>
              <a:rPr lang="en-GB" sz="1600" dirty="0" smtClean="0"/>
              <a:t>OWL-based </a:t>
            </a:r>
            <a:r>
              <a:rPr lang="en-GB" sz="1600" dirty="0" smtClean="0"/>
              <a:t>inference, </a:t>
            </a:r>
            <a:r>
              <a:rPr lang="en-GB" sz="1600" dirty="0" smtClean="0"/>
              <a:t>invoked </a:t>
            </a:r>
            <a:r>
              <a:rPr lang="en-GB" sz="1600" dirty="0" smtClean="0"/>
              <a:t>in response to this </a:t>
            </a:r>
            <a:r>
              <a:rPr lang="en-GB" sz="1600" dirty="0" smtClean="0"/>
              <a:t>latest action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087724" y="3032956"/>
            <a:ext cx="1044116" cy="39604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447764" y="2096852"/>
            <a:ext cx="936104" cy="57606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9832" y="1844824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784" y="3284984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68660"/>
            <a:ext cx="420624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220072" y="584684"/>
            <a:ext cx="3600400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in turn each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that appear in that tab, </a:t>
            </a:r>
            <a:r>
              <a:rPr lang="en-GB" sz="1600" dirty="0" smtClean="0"/>
              <a:t>which will cause </a:t>
            </a:r>
            <a:r>
              <a:rPr lang="en-GB" sz="1600" dirty="0" smtClean="0"/>
              <a:t>corresponding selections </a:t>
            </a:r>
            <a:r>
              <a:rPr lang="en-GB" sz="1600" dirty="0" smtClean="0"/>
              <a:t>to be made in </a:t>
            </a:r>
            <a:r>
              <a:rPr lang="en-GB" sz="1600" dirty="0" smtClean="0"/>
              <a:t>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0072" y="2420888"/>
            <a:ext cx="360040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displayed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the </a:t>
            </a:r>
            <a:r>
              <a:rPr lang="en-GB" sz="1600" dirty="0" smtClean="0"/>
              <a:t>currently inferred-types of the </a:t>
            </a:r>
            <a:r>
              <a:rPr lang="en-GB" sz="1600" dirty="0" smtClean="0"/>
              <a:t>assertion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cs typeface="Courier New" pitchFamily="49" charset="0"/>
              </a:rPr>
              <a:t>details displayed </a:t>
            </a:r>
            <a:r>
              <a:rPr lang="en-GB" sz="1600" dirty="0" smtClean="0"/>
              <a:t>in the main window show the roles that these inferred-types played in the previously witnessed dynamic updates: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Academic-job</a:t>
            </a:r>
            <a:r>
              <a:rPr lang="en-GB" sz="1600" dirty="0" smtClean="0"/>
              <a:t> provided the specialisation for the pre-existing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(as originally provided </a:t>
            </a:r>
            <a:r>
              <a:rPr lang="en-GB" sz="1600" dirty="0" smtClean="0"/>
              <a:t>by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Research-job</a:t>
            </a:r>
            <a:r>
              <a:rPr lang="en-GB" sz="1600" dirty="0" smtClean="0"/>
              <a:t> provided the definition for the dynamically created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744924"/>
            <a:ext cx="3390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0072" y="1664804"/>
            <a:ext cx="3492388" cy="4801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Try adding and removing various values for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slot in the following ways: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Left-click on value-type icon to add new value (which, since slot has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cardinality, will replace previous value)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 icon to remove relevant value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value-type icon to clear all values for the slot (which, for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 slot, will always amount to the same thing)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Note appropriate updates occurring to value-type of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88358" cy="323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663788" y="2636912"/>
            <a:ext cx="900100" cy="79208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303748" y="1736812"/>
            <a:ext cx="504056" cy="21602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3788" y="1412776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9852" y="3248980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860032" y="1160748"/>
            <a:ext cx="378042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Set values for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slots (left-clicking on the value-type icons for numeric slots will produce appropriate input dialogs)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528900"/>
            <a:ext cx="378042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</a:t>
            </a:r>
            <a:r>
              <a:rPr lang="en-GB" sz="1600" dirty="0" smtClean="0"/>
              <a:t>has now been </a:t>
            </a:r>
            <a:r>
              <a:rPr lang="en-GB" sz="1600" dirty="0" smtClean="0"/>
              <a:t>automatically assigned an appropriate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assignment was performed by the OM, rather than via OWL-based reasoning, which does not support such numeric calculations (if you perform the equivalent actions on the basic OM-free MEKON version of the model, then no such automatic updating will occur)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performs the updates in response to the firing of listeners </a:t>
            </a:r>
            <a:r>
              <a:rPr lang="en-GB" sz="1600" dirty="0" smtClean="0"/>
              <a:t>it attached </a:t>
            </a:r>
            <a:r>
              <a:rPr lang="en-GB" sz="1600" dirty="0" smtClean="0"/>
              <a:t>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3679698" cy="321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31640" y="4653136"/>
            <a:ext cx="1728192" cy="900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8" name="Rectangle 7"/>
          <p:cNvSpPr/>
          <p:nvPr/>
        </p:nvSpPr>
        <p:spPr>
          <a:xfrm rot="18972962">
            <a:off x="1573504" y="5067338"/>
            <a:ext cx="272357" cy="28819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TextBox 8"/>
          <p:cNvSpPr txBox="1"/>
          <p:nvPr/>
        </p:nvSpPr>
        <p:spPr>
          <a:xfrm>
            <a:off x="1943708" y="5049180"/>
            <a:ext cx="108012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user input</a:t>
            </a:r>
            <a:endParaRPr lang="en-GB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763688" y="2816932"/>
            <a:ext cx="1044116" cy="14401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7684" y="1808820"/>
            <a:ext cx="1152128" cy="288032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75756" y="260090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1727684" y="1556792"/>
            <a:ext cx="1152128" cy="1800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3872484" cy="386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860032" y="1304764"/>
            <a:ext cx="396044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value-type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Expand resulting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420888"/>
            <a:ext cx="396044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there is only one possible value-type for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, </a:t>
            </a:r>
            <a:r>
              <a:rPr lang="en-GB" sz="1600" dirty="0" smtClean="0"/>
              <a:t>rather </a:t>
            </a:r>
            <a:r>
              <a:rPr lang="en-GB" sz="1600" dirty="0" smtClean="0"/>
              <a:t>than a hierarchy of possible types, a value of the relevant type appears automatically, without any need for a value-type selection dialog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slots are automatically assigned values, whilst the latter also has it’s value-type updated. This is all a result of OWL-based reasoning, driven by the fact that the newly assigned value for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currently has no value in it’s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(see next slide for details)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19672" y="2816932"/>
            <a:ext cx="1152128" cy="32403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231740" y="2024844"/>
            <a:ext cx="100811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23828" y="1844824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71800" y="1016732"/>
            <a:ext cx="684076" cy="36004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59832" y="80070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943708" y="2924944"/>
            <a:ext cx="972108" cy="43204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1760" y="2564904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432054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68044" y="476672"/>
            <a:ext cx="3888432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from that tab, causing corresponding </a:t>
            </a:r>
            <a:r>
              <a:rPr lang="en-GB" sz="1600" dirty="0" smtClean="0"/>
              <a:t>selection </a:t>
            </a:r>
            <a:r>
              <a:rPr lang="en-GB" sz="1600" dirty="0" smtClean="0"/>
              <a:t>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044" y="2060848"/>
            <a:ext cx="388843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inference </a:t>
            </a:r>
            <a:r>
              <a:rPr lang="en-GB" sz="1600" dirty="0" smtClean="0"/>
              <a:t>that our assertion had the type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was </a:t>
            </a:r>
            <a:r>
              <a:rPr lang="en-GB" sz="1600" dirty="0" smtClean="0"/>
              <a:t>dependent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A suitable definition for the relevant OWL </a:t>
            </a:r>
            <a:r>
              <a:rPr lang="en-GB" sz="1600" dirty="0" smtClean="0"/>
              <a:t>class</a:t>
            </a:r>
            <a:endParaRPr lang="en-GB" sz="16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The </a:t>
            </a:r>
            <a:r>
              <a:rPr lang="en-GB" sz="1600" dirty="0" smtClean="0"/>
              <a:t>specification </a:t>
            </a:r>
            <a:r>
              <a:rPr lang="en-GB" sz="1600" dirty="0" smtClean="0"/>
              <a:t>in the configuration file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dirty="0" smtClean="0"/>
              <a:t> semantics </a:t>
            </a:r>
            <a:r>
              <a:rPr lang="en-GB" sz="1600" dirty="0" smtClean="0"/>
              <a:t>for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. resulting </a:t>
            </a:r>
            <a:r>
              <a:rPr lang="en-GB" sz="1600" dirty="0" smtClean="0"/>
              <a:t>in the generation of appropriate OWL constructs for </a:t>
            </a:r>
            <a:r>
              <a:rPr lang="en-GB" sz="1600" dirty="0" smtClean="0"/>
              <a:t>classification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It </a:t>
            </a:r>
            <a:r>
              <a:rPr lang="en-GB" sz="1600" dirty="0" smtClean="0"/>
              <a:t>can be </a:t>
            </a:r>
            <a:r>
              <a:rPr lang="en-GB" sz="1600" dirty="0" smtClean="0"/>
              <a:t>seen from the details of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</a:t>
            </a:r>
            <a:r>
              <a:rPr lang="en-GB" sz="1600" dirty="0" smtClean="0"/>
              <a:t>how </a:t>
            </a:r>
            <a:r>
              <a:rPr lang="en-GB" sz="1600" dirty="0" smtClean="0"/>
              <a:t>the </a:t>
            </a:r>
            <a:r>
              <a:rPr lang="en-GB" sz="1600" dirty="0" smtClean="0"/>
              <a:t>automatic </a:t>
            </a:r>
            <a:r>
              <a:rPr lang="en-GB" sz="1600" dirty="0" smtClean="0"/>
              <a:t>updates that </a:t>
            </a:r>
            <a:r>
              <a:rPr lang="en-GB" sz="1600" dirty="0" smtClean="0"/>
              <a:t>occurred were prompted by (1)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</a:t>
            </a:r>
            <a:r>
              <a:rPr lang="en-GB" sz="1600" dirty="0" smtClean="0"/>
              <a:t>slot definition and </a:t>
            </a:r>
            <a:r>
              <a:rPr lang="en-GB" sz="1600" dirty="0" smtClean="0"/>
              <a:t>(2) the fixed values for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</a:t>
            </a:r>
            <a:r>
              <a:rPr lang="en-GB" sz="1600" dirty="0" smtClean="0"/>
              <a:t>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</a:t>
            </a:r>
            <a:endParaRPr lang="en-GB" sz="1600" dirty="0" smtClean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7644" y="2528900"/>
            <a:ext cx="3451860" cy="280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60648"/>
            <a:ext cx="3872484" cy="401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68044" y="584684"/>
            <a:ext cx="370841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for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on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 </a:t>
            </a:r>
            <a:r>
              <a:rPr lang="en-GB" sz="1600" dirty="0" smtClean="0"/>
              <a:t>that you’ve just added (again</a:t>
            </a:r>
            <a:r>
              <a:rPr lang="en-GB" sz="1600" dirty="0" smtClean="0"/>
              <a:t>, via a single left-click, since only one possible value-type)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044" y="1952836"/>
            <a:ext cx="370841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previous updates are reversed, since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is no longer </a:t>
            </a:r>
            <a:r>
              <a:rPr lang="en-GB" sz="1600" dirty="0" smtClean="0"/>
              <a:t>an inferred type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a new inference of </a:t>
            </a:r>
            <a:r>
              <a:rPr lang="en-GB" sz="1600" dirty="0" smtClean="0">
                <a:latin typeface="Comic Sans MS" pitchFamily="66" charset="0"/>
              </a:rPr>
              <a:t>Employed-citizen</a:t>
            </a:r>
            <a:r>
              <a:rPr lang="en-GB" sz="1600" dirty="0" smtClean="0"/>
              <a:t> is now made (as can be seen from the inferred-types tab), causing the value-type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to be specialised to </a:t>
            </a:r>
            <a:r>
              <a:rPr lang="en-GB" sz="1600" dirty="0" smtClean="0">
                <a:latin typeface="Comic Sans MS" pitchFamily="66" charset="0"/>
              </a:rPr>
              <a:t>Non-zero-tax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job-count</a:t>
            </a:r>
            <a:r>
              <a:rPr lang="en-GB" sz="1600" dirty="0" smtClean="0"/>
              <a:t> slot, which was originally set to </a:t>
            </a:r>
            <a:r>
              <a:rPr lang="en-GB" sz="1600" dirty="0" smtClean="0">
                <a:latin typeface="Comic Sans MS" pitchFamily="66" charset="0"/>
              </a:rPr>
              <a:t>0</a:t>
            </a:r>
            <a:r>
              <a:rPr lang="en-GB" sz="1600" dirty="0" smtClean="0"/>
              <a:t> has new been updated, by the OM, to </a:t>
            </a:r>
            <a:r>
              <a:rPr lang="en-GB" sz="1600" dirty="0" smtClean="0">
                <a:latin typeface="Comic Sans MS" pitchFamily="66" charset="0"/>
              </a:rPr>
              <a:t>1</a:t>
            </a:r>
            <a:r>
              <a:rPr lang="en-GB" sz="1600" dirty="0" smtClean="0"/>
              <a:t>. This type of update, requiring some form of </a:t>
            </a:r>
            <a:r>
              <a:rPr lang="en-GB" sz="1600" i="1" dirty="0" smtClean="0"/>
              <a:t>second order </a:t>
            </a:r>
            <a:r>
              <a:rPr lang="en-GB" sz="1600" dirty="0" smtClean="0"/>
              <a:t>processing, cannot be achieved via standard OWL-based reasoning, but is trivial for the </a:t>
            </a:r>
            <a:r>
              <a:rPr lang="en-GB" sz="1600" dirty="0" smtClean="0"/>
              <a:t>OM to provide</a:t>
            </a:r>
            <a:endParaRPr lang="en-GB" sz="16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1720" y="3537012"/>
            <a:ext cx="972108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95736" y="1952836"/>
            <a:ext cx="900100" cy="32403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9792" y="1700808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7804" y="3356992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27684" y="1196752"/>
            <a:ext cx="1224136" cy="3600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7784" y="98072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015716" y="2816932"/>
            <a:ext cx="100811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7804" y="267291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04048" y="548680"/>
            <a:ext cx="3492388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Fill in values for the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slots on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4048" y="1664804"/>
            <a:ext cx="3492388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 only does the OM automatically update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, as in the previous example, it also updates the </a:t>
            </a:r>
            <a:r>
              <a:rPr lang="en-GB" sz="1600" dirty="0" smtClean="0">
                <a:latin typeface="Comic Sans MS" pitchFamily="66" charset="0"/>
              </a:rPr>
              <a:t>total-weekly-pay</a:t>
            </a:r>
            <a:r>
              <a:rPr lang="en-GB" sz="1600" dirty="0" smtClean="0"/>
              <a:t> slot on the parent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also uses the resulting value to set a value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(total pay of 1000 or more per-week,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otherwise, </a:t>
            </a:r>
            <a:r>
              <a:rPr lang="en-GB" sz="1600" dirty="0" smtClean="0">
                <a:latin typeface="Comic Sans MS" pitchFamily="66" charset="0"/>
              </a:rPr>
              <a:t>Standard-tax</a:t>
            </a:r>
            <a:r>
              <a:rPr lang="en-GB" sz="1600" dirty="0" smtClean="0"/>
              <a:t>). Hence this slot can have automatic values set as a result of either OWL-based reasoning (as demonstrated earlier when it was set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) or of procedural processing by the OM (as here)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60648"/>
            <a:ext cx="3872484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375756" y="2816932"/>
            <a:ext cx="1152128" cy="1800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91780" y="4365104"/>
            <a:ext cx="936104" cy="43204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67744" y="4869160"/>
            <a:ext cx="1152128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015716" y="4977172"/>
            <a:ext cx="1332148" cy="57606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1840" y="465313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1780" y="3068960"/>
            <a:ext cx="972108" cy="25202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11860" y="2852936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 smtClean="0"/>
              <a:t>Optionally, </a:t>
            </a:r>
            <a:r>
              <a:rPr lang="en-GB" dirty="0" smtClean="0"/>
              <a:t>via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588" y="656692"/>
            <a:ext cx="7452828" cy="5632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Instance Stores + Instance Matchers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 Store (IS): </a:t>
            </a:r>
            <a:r>
              <a:rPr lang="en-GB" sz="1600" dirty="0" smtClean="0"/>
              <a:t>An IS will </a:t>
            </a:r>
            <a:r>
              <a:rPr lang="en-GB" sz="1600" dirty="0" smtClean="0"/>
              <a:t>provide </a:t>
            </a:r>
            <a:r>
              <a:rPr lang="en-GB" sz="1600" dirty="0" smtClean="0"/>
              <a:t>persistent storage for collections of assertion </a:t>
            </a:r>
            <a:r>
              <a:rPr lang="en-GB" sz="1600" dirty="0" smtClean="0"/>
              <a:t>instantiations </a:t>
            </a:r>
            <a:r>
              <a:rPr lang="en-GB" sz="1600" dirty="0" smtClean="0"/>
              <a:t>for a particular </a:t>
            </a:r>
            <a:r>
              <a:rPr lang="en-GB" sz="1600" dirty="0" smtClean="0"/>
              <a:t>MEKON </a:t>
            </a:r>
            <a:r>
              <a:rPr lang="en-GB" sz="1600" dirty="0" smtClean="0"/>
              <a:t>FM. </a:t>
            </a:r>
            <a:r>
              <a:rPr lang="en-GB" sz="1600" dirty="0" smtClean="0"/>
              <a:t>An IS can be queried over via specifically constructed query instantiations of the same FM.</a:t>
            </a:r>
          </a:p>
          <a:p>
            <a:endParaRPr lang="en-GB" sz="800" dirty="0" smtClean="0"/>
          </a:p>
          <a:p>
            <a:r>
              <a:rPr lang="en-GB" sz="1600" dirty="0" smtClean="0"/>
              <a:t>The assertions are stored by the IS using MEKONs own XML-based instance-representation format. (</a:t>
            </a:r>
            <a:r>
              <a:rPr lang="en-GB" sz="1600" i="1" dirty="0" smtClean="0"/>
              <a:t>Note:</a:t>
            </a:r>
            <a:r>
              <a:rPr lang="en-GB" sz="1600" dirty="0" smtClean="0"/>
              <a:t> This format is also available to MEKON clients, along with an appropriate parser and renderer, enabling the serialisation of both assertions and queries, for purposes such as client/server communication.)</a:t>
            </a:r>
          </a:p>
          <a:p>
            <a:endParaRPr lang="en-GB" sz="800" dirty="0" smtClean="0"/>
          </a:p>
          <a:p>
            <a:r>
              <a:rPr lang="en-GB" sz="1600" b="1" dirty="0" smtClean="0"/>
              <a:t>Instance Matcher (IM):</a:t>
            </a:r>
            <a:r>
              <a:rPr lang="en-GB" sz="1600" dirty="0" smtClean="0"/>
              <a:t> Queries </a:t>
            </a:r>
            <a:r>
              <a:rPr lang="en-GB" sz="1600" dirty="0" smtClean="0"/>
              <a:t>over the IS are handled by specific </a:t>
            </a:r>
            <a:r>
              <a:rPr lang="en-GB" sz="1600" dirty="0" smtClean="0"/>
              <a:t>IM plug-ins</a:t>
            </a:r>
            <a:r>
              <a:rPr lang="en-GB" sz="1600" dirty="0" smtClean="0"/>
              <a:t>. </a:t>
            </a:r>
            <a:r>
              <a:rPr lang="en-GB" sz="1600" dirty="0" smtClean="0"/>
              <a:t>An IM </a:t>
            </a:r>
            <a:r>
              <a:rPr lang="en-GB" sz="1600" dirty="0" smtClean="0"/>
              <a:t>plug-in will generally operate over a specific type of EKS, with possibly multiple IMs being attached to an FM (similarly to the way that </a:t>
            </a:r>
            <a:r>
              <a:rPr lang="en-GB" sz="1600" dirty="0" smtClean="0"/>
              <a:t>an FM may have multiple reasoning plug-ins attached).</a:t>
            </a:r>
            <a:endParaRPr lang="en-GB" sz="1600" dirty="0" smtClean="0"/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Instance Matcher Plug-in: </a:t>
            </a:r>
            <a:r>
              <a:rPr lang="en-GB" sz="1600" dirty="0" smtClean="0"/>
              <a:t>MEKON-OWL provides a default IM plug-in that, on start-up, renders the relevant assertions from the IS, or their relevant parts, as networks of OWL individuals, and adds them to the in-memory version of the OWL ontology. It then uses a standard DL </a:t>
            </a:r>
            <a:r>
              <a:rPr lang="en-GB" sz="1600" dirty="0" err="1" smtClean="0"/>
              <a:t>reasoner</a:t>
            </a:r>
            <a:r>
              <a:rPr lang="en-GB" sz="1600" dirty="0" smtClean="0"/>
              <a:t> to execute submitted queries, which it renders as appropriate OWL class-expressions. The slot-semantics that are used in rendering both the individual-networks representing the stored assertions, and the class-expressions representing the queries, are configurable in </a:t>
            </a:r>
            <a:r>
              <a:rPr lang="en-GB" sz="1600" dirty="0" smtClean="0"/>
              <a:t>similar fashion </a:t>
            </a:r>
            <a:r>
              <a:rPr lang="en-GB" sz="1600" dirty="0" smtClean="0"/>
              <a:t>as </a:t>
            </a:r>
            <a:r>
              <a:rPr lang="en-GB" sz="1600" dirty="0" smtClean="0"/>
              <a:t>for </a:t>
            </a:r>
            <a:r>
              <a:rPr lang="en-GB" sz="1600" dirty="0" smtClean="0"/>
              <a:t>the MEKON-OWL reasoning plug-in (see </a:t>
            </a:r>
            <a:r>
              <a:rPr lang="en-GB" sz="1600" dirty="0" smtClean="0"/>
              <a:t>earlier).</a:t>
            </a:r>
            <a:endParaRPr lang="en-GB" sz="16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197096" cy="624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932040" y="512676"/>
            <a:ext cx="3816424" cy="36933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Create and populate various different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For each assertion: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Fill in the “Name” field at bottom left of assertion window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Click “Store…” button at bottom right of assertion window</a:t>
            </a:r>
            <a:endParaRPr lang="en-GB" sz="800" dirty="0" smtClean="0"/>
          </a:p>
          <a:p>
            <a:endParaRPr lang="en-GB" sz="800" dirty="0" smtClean="0"/>
          </a:p>
          <a:p>
            <a:r>
              <a:rPr lang="en-GB" sz="1600" b="1" i="1" dirty="0" smtClean="0"/>
              <a:t>Note </a:t>
            </a:r>
            <a:r>
              <a:rPr lang="en-GB" sz="1600" b="1" dirty="0" smtClean="0"/>
              <a:t>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Assertions do not need to have all slots filled before they can be stored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An assertion, once stored, can subsequently be modified and re-stored under a different name</a:t>
            </a:r>
            <a:endParaRPr lang="en-GB" sz="16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221088"/>
            <a:ext cx="381642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Each storage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  <p:grpSp>
        <p:nvGrpSpPr>
          <p:cNvPr id="19" name="Group 18"/>
          <p:cNvGrpSpPr/>
          <p:nvPr/>
        </p:nvGrpSpPr>
        <p:grpSpPr>
          <a:xfrm rot="19301791">
            <a:off x="4302047" y="6327420"/>
            <a:ext cx="135329" cy="221507"/>
            <a:chOff x="7056276" y="4257092"/>
            <a:chExt cx="468052" cy="891034"/>
          </a:xfrm>
        </p:grpSpPr>
        <p:sp>
          <p:nvSpPr>
            <p:cNvPr id="20" name="Rectangle 19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510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544108" y="2960948"/>
            <a:ext cx="298833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“Retrieve…”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thus causing that assertion to be re-displayed in a new assertion </a:t>
            </a:r>
            <a:r>
              <a:rPr lang="en-GB" sz="1600" dirty="0" smtClean="0"/>
              <a:t>window (</a:t>
            </a:r>
            <a:r>
              <a:rPr lang="en-GB" sz="1600" dirty="0" smtClean="0"/>
              <a:t>wherein </a:t>
            </a:r>
            <a:r>
              <a:rPr lang="en-GB" sz="1600" dirty="0" smtClean="0"/>
              <a:t>it </a:t>
            </a:r>
            <a:r>
              <a:rPr lang="en-GB" sz="1600" dirty="0" smtClean="0"/>
              <a:t>can be edited </a:t>
            </a:r>
            <a:r>
              <a:rPr lang="en-GB" sz="1600" dirty="0" smtClean="0"/>
              <a:t>and </a:t>
            </a:r>
            <a:r>
              <a:rPr lang="en-GB" sz="1600" dirty="0" smtClean="0"/>
              <a:t>re-stored, </a:t>
            </a:r>
            <a:r>
              <a:rPr lang="en-GB" sz="1600" dirty="0" smtClean="0"/>
              <a:t>if </a:t>
            </a:r>
            <a:r>
              <a:rPr lang="en-GB" sz="1600" dirty="0" smtClean="0"/>
              <a:t>required)</a:t>
            </a:r>
            <a:endParaRPr lang="en-GB" sz="1600" dirty="0" smtClean="0"/>
          </a:p>
        </p:txBody>
      </p:sp>
      <p:grpSp>
        <p:nvGrpSpPr>
          <p:cNvPr id="10" name="Group 9"/>
          <p:cNvGrpSpPr/>
          <p:nvPr/>
        </p:nvGrpSpPr>
        <p:grpSpPr>
          <a:xfrm rot="19301791">
            <a:off x="1349719" y="3771136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510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/>
          <p:nvPr/>
        </p:nvGrpSpPr>
        <p:grpSpPr>
          <a:xfrm rot="19301791">
            <a:off x="2213814" y="3771136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56076" y="2312876"/>
            <a:ext cx="3456384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“Remove…”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then click “Ok” to the resulting confirmation prompt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6076" y="4401108"/>
            <a:ext cx="345638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removal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1736812"/>
            <a:ext cx="7772400" cy="313234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Creating + Executing</a:t>
            </a:r>
            <a:br>
              <a:rPr lang="en-GB" sz="6000" b="1" dirty="0" smtClean="0"/>
            </a:br>
            <a:r>
              <a:rPr lang="en-GB" sz="6000" b="1" dirty="0" smtClean="0"/>
              <a:t>Query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"/>
          <p:cNvGrpSpPr/>
          <p:nvPr/>
        </p:nvGrpSpPr>
        <p:grpSpPr>
          <a:xfrm rot="19301791">
            <a:off x="4914114" y="4383204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3238500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44108" y="944724"/>
            <a:ext cx="3348372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smtClean="0"/>
              <a:t>in </a:t>
            </a:r>
            <a:r>
              <a:rPr lang="en-GB" sz="1600" dirty="0" smtClean="0"/>
              <a:t>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“Query…”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4108" y="3284984"/>
            <a:ext cx="3348372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as a query,  rather than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See earlier discussion regarding differences between queries and assertions, and subsequent slides </a:t>
            </a:r>
            <a:r>
              <a:rPr lang="en-GB" sz="1600" dirty="0" smtClean="0"/>
              <a:t>for further discussion </a:t>
            </a:r>
            <a:r>
              <a:rPr lang="en-GB" sz="1600" dirty="0" smtClean="0"/>
              <a:t>and specific </a:t>
            </a:r>
            <a:r>
              <a:rPr lang="en-GB" sz="1600" dirty="0" smtClean="0"/>
              <a:t>examples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</a:t>
            </a:r>
            <a:r>
              <a:rPr lang="en-GB" sz="1600" dirty="0" smtClean="0">
                <a:cs typeface="Courier New" pitchFamily="49" charset="0"/>
              </a:rPr>
              <a:t>that the “Store” button has been replaced by an “Execute” button, and that there is now an additional “Query Matches” tab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4048" y="1160748"/>
            <a:ext cx="3744416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</a:t>
            </a:r>
            <a:r>
              <a:rPr lang="en-GB" sz="1600" dirty="0" smtClean="0"/>
              <a:t>value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</a:t>
            </a:r>
            <a:r>
              <a:rPr lang="en-GB" sz="1600" dirty="0" smtClean="0"/>
              <a:t>value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of type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92896"/>
            <a:ext cx="3744416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Remember that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-valued, whilst</a:t>
            </a:r>
            <a:r>
              <a:rPr lang="en-GB" sz="1600" dirty="0" smtClean="0"/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(as denoted by the respective value-type icons)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that you’ve just set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slot, whilst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is</a:t>
            </a:r>
            <a:r>
              <a:rPr lang="en-GB" sz="1600" dirty="0" smtClean="0">
                <a:cs typeface="Courier New" pitchFamily="49" charset="0"/>
              </a:rPr>
              <a:t> the </a:t>
            </a:r>
            <a:r>
              <a:rPr lang="en-GB" sz="1600" i="1" dirty="0" smtClean="0">
                <a:cs typeface="Courier New" pitchFamily="49" charset="0"/>
              </a:rPr>
              <a:t>actual value </a:t>
            </a:r>
            <a:r>
              <a:rPr lang="en-GB" sz="1600" dirty="0" smtClean="0">
                <a:cs typeface="Courier New" pitchFamily="49" charset="0"/>
              </a:rPr>
              <a:t>for </a:t>
            </a: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has a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attached, as defined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</a:t>
            </a:r>
            <a:r>
              <a:rPr lang="en-GB" sz="1600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So far, everything in this query example would work identically for an </a:t>
            </a:r>
            <a:r>
              <a:rPr lang="en-GB" sz="1600" dirty="0" smtClean="0">
                <a:cs typeface="Courier New" pitchFamily="49" charset="0"/>
              </a:rPr>
              <a:t>assertion</a:t>
            </a:r>
            <a:endParaRPr lang="en-GB" sz="1600" dirty="0" smtClean="0"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39768" cy="366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294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68044" y="584684"/>
            <a:ext cx="3744416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you’ve just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</a:t>
            </a:r>
            <a:r>
              <a:rPr lang="en-GB" sz="1600" dirty="0" smtClean="0">
                <a:cs typeface="Courier New" pitchFamily="49" charset="0"/>
              </a:rPr>
              <a:t>appears,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8044" y="2168860"/>
            <a:ext cx="3744416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causes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to be added as an additional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to the value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 </a:t>
            </a:r>
            <a:r>
              <a:rPr lang="en-GB" sz="1600" dirty="0" smtClean="0">
                <a:cs typeface="Courier New" pitchFamily="49" charset="0"/>
              </a:rPr>
              <a:t>slot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Hence, this value is now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whose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 are the individual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</a:t>
            </a:r>
            <a:r>
              <a:rPr lang="en-GB" sz="1600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As mentioned earlier, abstract slot values, including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(as shown here), as well as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indefinite numeric values (see subsequent slides) are specific to </a:t>
            </a:r>
            <a:r>
              <a:rPr lang="en-GB" sz="1600" dirty="0" smtClean="0">
                <a:cs typeface="Courier New" pitchFamily="49" charset="0"/>
              </a:rPr>
              <a:t>queries, </a:t>
            </a:r>
            <a:r>
              <a:rPr lang="en-GB" sz="1600" dirty="0" smtClean="0">
                <a:cs typeface="Courier New" pitchFamily="49" charset="0"/>
              </a:rPr>
              <a:t>and hence cannot be created for assertions, other than for specifically excepted </a:t>
            </a:r>
            <a:r>
              <a:rPr lang="en-GB" sz="1600" dirty="0" smtClean="0">
                <a:cs typeface="Courier New" pitchFamily="49" charset="0"/>
              </a:rPr>
              <a:t>slots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48064" y="548680"/>
            <a:ext cx="352839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 previously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8064" y="2384884"/>
            <a:ext cx="3528392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 it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to which </a:t>
            </a: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is added, and which now becomes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contrast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slot </a:t>
            </a:r>
            <a:r>
              <a:rPr lang="en-GB" sz="1600" dirty="0" smtClean="0">
                <a:cs typeface="Courier New" pitchFamily="49" charset="0"/>
              </a:rPr>
              <a:t>where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was added to the value itself)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remains after the extra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has been added to the type. This is because both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  <a:r>
              <a:rPr lang="en-GB" sz="1600" dirty="0" smtClean="0">
                <a:cs typeface="Courier New" pitchFamily="49" charset="0"/>
              </a:rPr>
              <a:t> provide definitions for this slot, which is therefore also defined for the disjunction of the 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40052" y="944724"/>
            <a:ext cx="381642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third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,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to the type of </a:t>
            </a:r>
            <a:r>
              <a:rPr lang="en-GB" sz="1600" dirty="0" smtClean="0"/>
              <a:t>the value in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endParaRPr lang="en-GB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40052" y="1808820"/>
            <a:ext cx="3816424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now disappears from the relevant value. This is because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does not provide any definition for this slot, and hence the slot is not defined for the new </a:t>
            </a:r>
            <a:r>
              <a:rPr lang="en-GB" sz="1600" dirty="0" smtClean="0">
                <a:cs typeface="Courier New" pitchFamily="49" charset="0"/>
              </a:rPr>
              <a:t>disjunction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In general, a slot will appear on a disjunction-typed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if and only if it is defined for each individual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either directly on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itself, or indirectly via an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the latter case, such an ancestor may be common to multiple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). Where the definition of such a slot is derived from more than one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the value-type will be taken to be the intersection of all relevant value-types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</a:t>
            </a:r>
            <a:r>
              <a:rPr lang="en-GB" b="1" dirty="0" smtClean="0"/>
              <a:t>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Main Body:</a:t>
            </a:r>
          </a:p>
          <a:p>
            <a:r>
              <a:rPr lang="en-GB" dirty="0" smtClean="0"/>
              <a:t>Guides user through using Model Explorer to:</a:t>
            </a:r>
          </a:p>
          <a:p>
            <a:pPr marL="971550" lvl="1" indent="-514350"/>
            <a:r>
              <a:rPr lang="en-GB" dirty="0" smtClean="0"/>
              <a:t>Browse simple demo model</a:t>
            </a:r>
          </a:p>
          <a:p>
            <a:pPr marL="1314450" lvl="2" indent="-514350"/>
            <a:r>
              <a:rPr lang="en-GB" dirty="0" smtClean="0"/>
              <a:t>Basic MEKON version</a:t>
            </a:r>
          </a:p>
          <a:p>
            <a:pPr marL="1314450" lvl="2" indent="-514350"/>
            <a:r>
              <a:rPr lang="en-GB" dirty="0" smtClean="0"/>
              <a:t>Hybrid HOBO/MEKON version</a:t>
            </a:r>
          </a:p>
          <a:p>
            <a:pPr marL="971550" lvl="1" indent="-514350"/>
            <a:r>
              <a:rPr lang="en-GB" dirty="0" smtClean="0"/>
              <a:t>Create specific instantiations of demo model</a:t>
            </a:r>
          </a:p>
          <a:p>
            <a:pPr marL="1314450" lvl="2" indent="-514350"/>
            <a:r>
              <a:rPr lang="en-GB" dirty="0" smtClean="0"/>
              <a:t>Creating + storing “assertion” </a:t>
            </a:r>
            <a:r>
              <a:rPr lang="en-GB" dirty="0" smtClean="0"/>
              <a:t>instances</a:t>
            </a:r>
            <a:endParaRPr lang="en-GB" dirty="0" smtClean="0"/>
          </a:p>
          <a:p>
            <a:pPr marL="1314450" lvl="2" indent="-514350"/>
            <a:r>
              <a:rPr lang="en-GB" dirty="0" smtClean="0"/>
              <a:t>Creating + executing “query” </a:t>
            </a:r>
            <a:r>
              <a:rPr lang="en-GB" dirty="0" smtClean="0"/>
              <a:t>instances</a:t>
            </a:r>
            <a:endParaRPr lang="en-GB" dirty="0" smtClean="0"/>
          </a:p>
          <a:p>
            <a:pPr>
              <a:buNone/>
            </a:pPr>
            <a:r>
              <a:rPr lang="en-GB" b="1" dirty="0" smtClean="0"/>
              <a:t>Appendix:</a:t>
            </a:r>
            <a:endParaRPr lang="en-GB" dirty="0" smtClean="0"/>
          </a:p>
          <a:p>
            <a:r>
              <a:rPr lang="en-GB" dirty="0" smtClean="0"/>
              <a:t>Provides instructions on running Model Explorer with the different model-versions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4" y="368658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436096" y="1772816"/>
            <a:ext cx="320435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Right-click </a:t>
            </a:r>
            <a:r>
              <a:rPr lang="en-GB" sz="1600" dirty="0" smtClean="0">
                <a:cs typeface="Courier New" pitchFamily="49" charset="0"/>
              </a:rPr>
              <a:t>on the current value of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OR Health OR Finance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3861048"/>
            <a:ext cx="320435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selected value is removed from the value type </a:t>
            </a:r>
            <a:r>
              <a:rPr lang="en-GB" sz="1600" dirty="0" err="1" smtClean="0"/>
              <a:t>disjuntion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is still absent, 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is still one of the value type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. However if you now also remove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from the value type then the slot will </a:t>
            </a:r>
            <a:r>
              <a:rPr lang="en-GB" sz="1600" dirty="0" smtClean="0">
                <a:cs typeface="Courier New" pitchFamily="49" charset="0"/>
              </a:rPr>
              <a:t>reappear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0050" cy="329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896036" y="440668"/>
            <a:ext cx="3960440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Click on </a:t>
            </a:r>
            <a:r>
              <a:rPr lang="en-GB" sz="1600" dirty="0" smtClean="0">
                <a:cs typeface="Courier New" pitchFamily="49" charset="0"/>
              </a:rPr>
              <a:t>value-type </a:t>
            </a:r>
            <a:r>
              <a:rPr lang="en-GB" sz="1600" dirty="0" smtClean="0">
                <a:cs typeface="Courier New" pitchFamily="49" charset="0"/>
              </a:rPr>
              <a:t>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</a:t>
            </a:r>
            <a:r>
              <a:rPr lang="en-GB" sz="1600" dirty="0" smtClean="0">
                <a:cs typeface="Courier New" pitchFamily="49" charset="0"/>
              </a:rPr>
              <a:t>general </a:t>
            </a:r>
            <a:r>
              <a:rPr lang="en-GB" sz="1600" dirty="0" smtClean="0">
                <a:cs typeface="Courier New" pitchFamily="49" charset="0"/>
              </a:rPr>
              <a:t>numeric-value entry window that now appears, try entering a value </a:t>
            </a:r>
            <a:r>
              <a:rPr lang="en-GB" sz="1600" dirty="0" smtClean="0">
                <a:cs typeface="Courier New" pitchFamily="49" charset="0"/>
              </a:rPr>
              <a:t>(</a:t>
            </a:r>
            <a:r>
              <a:rPr lang="en-GB" sz="1600" dirty="0" smtClean="0">
                <a:cs typeface="Courier New" pitchFamily="49" charset="0"/>
              </a:rPr>
              <a:t>value-entry options are: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range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>
              <a:latin typeface="Comic Sans MS" pitchFamily="66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Repeat </a:t>
            </a:r>
            <a:r>
              <a:rPr lang="en-GB" sz="1600" dirty="0" smtClean="0">
                <a:cs typeface="Courier New" pitchFamily="49" charset="0"/>
              </a:rPr>
              <a:t>operation </a:t>
            </a:r>
            <a:r>
              <a:rPr lang="en-GB" sz="1600" dirty="0" smtClean="0">
                <a:cs typeface="Courier New" pitchFamily="49" charset="0"/>
              </a:rPr>
              <a:t>a few times, trying </a:t>
            </a:r>
            <a:r>
              <a:rPr lang="en-GB" sz="1600" dirty="0" smtClean="0">
                <a:cs typeface="Courier New" pitchFamily="49" charset="0"/>
              </a:rPr>
              <a:t>each value-entry </a:t>
            </a:r>
            <a:r>
              <a:rPr lang="en-GB" sz="1600" dirty="0" smtClean="0">
                <a:cs typeface="Courier New" pitchFamily="49" charset="0"/>
              </a:rPr>
              <a:t>options</a:t>
            </a:r>
            <a:endParaRPr lang="en-GB" sz="1600" i="1" dirty="0" smtClean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6036" y="2780928"/>
            <a:ext cx="396044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Apart from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all value-entry options involve indefinite numeric-values, which along with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</a:t>
            </a:r>
            <a:r>
              <a:rPr lang="en-GB" sz="1600" i="1" dirty="0" smtClean="0">
                <a:cs typeface="Courier New" pitchFamily="49" charset="0"/>
              </a:rPr>
              <a:t>abstract values</a:t>
            </a:r>
            <a:r>
              <a:rPr lang="en-GB" sz="1600" dirty="0" smtClean="0">
                <a:cs typeface="Courier New" pitchFamily="49" charset="0"/>
              </a:rPr>
              <a:t>, and hence by default, are specific to </a:t>
            </a:r>
            <a:r>
              <a:rPr lang="en-GB" sz="1600" dirty="0" smtClean="0">
                <a:cs typeface="Courier New" pitchFamily="49" charset="0"/>
              </a:rPr>
              <a:t>queries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even when you use the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 options, the resulting indefinite values always have both a min and max component. This is because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slot defines its own min </a:t>
            </a:r>
            <a:r>
              <a:rPr lang="en-GB" sz="1600" dirty="0" smtClean="0">
                <a:cs typeface="Courier New" pitchFamily="49" charset="0"/>
              </a:rPr>
              <a:t>and max values, which will always act as absolute </a:t>
            </a:r>
            <a:r>
              <a:rPr lang="en-GB" sz="1600" dirty="0" smtClean="0">
                <a:cs typeface="Courier New" pitchFamily="49" charset="0"/>
              </a:rPr>
              <a:t>limits for that slot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4" y="368658"/>
            <a:ext cx="4190238" cy="332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68044" y="2024844"/>
            <a:ext cx="370841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values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8044" y="2888940"/>
            <a:ext cx="3708412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fact that you can do this illustrates </a:t>
            </a:r>
            <a:r>
              <a:rPr lang="en-GB" sz="1600" dirty="0" smtClean="0">
                <a:cs typeface="Courier New" pitchFamily="49" charset="0"/>
              </a:rPr>
              <a:t>another of the differences </a:t>
            </a:r>
            <a:r>
              <a:rPr lang="en-GB" sz="1600" dirty="0" smtClean="0">
                <a:cs typeface="Courier New" pitchFamily="49" charset="0"/>
              </a:rPr>
              <a:t>between queries and </a:t>
            </a:r>
            <a:r>
              <a:rPr lang="en-GB" sz="1600" dirty="0" smtClean="0">
                <a:cs typeface="Courier New" pitchFamily="49" charset="0"/>
              </a:rPr>
              <a:t>assertions, </a:t>
            </a:r>
            <a:r>
              <a:rPr lang="en-GB" sz="1600" dirty="0" smtClean="0">
                <a:cs typeface="Courier New" pitchFamily="49" charset="0"/>
              </a:rPr>
              <a:t>namely that </a:t>
            </a:r>
            <a:r>
              <a:rPr lang="en-GB" sz="1600" i="1" dirty="0" smtClean="0">
                <a:cs typeface="Courier New" pitchFamily="49" charset="0"/>
              </a:rPr>
              <a:t>derived</a:t>
            </a:r>
            <a:r>
              <a:rPr lang="en-GB" sz="1600" dirty="0" smtClean="0">
                <a:cs typeface="Courier New" pitchFamily="49" charset="0"/>
              </a:rPr>
              <a:t> slots, such 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</a:t>
            </a:r>
            <a:r>
              <a:rPr lang="en-GB" sz="1600" dirty="0" smtClean="0">
                <a:cs typeface="Courier New" pitchFamily="49" charset="0"/>
              </a:rPr>
              <a:t>, are </a:t>
            </a:r>
            <a:r>
              <a:rPr lang="en-GB" sz="1600" i="1" dirty="0" smtClean="0">
                <a:cs typeface="Courier New" pitchFamily="49" charset="0"/>
              </a:rPr>
              <a:t>editable</a:t>
            </a:r>
            <a:r>
              <a:rPr lang="en-GB" sz="1600" dirty="0" smtClean="0">
                <a:cs typeface="Courier New" pitchFamily="49" charset="0"/>
              </a:rPr>
              <a:t> for queries, </a:t>
            </a:r>
            <a:r>
              <a:rPr lang="en-GB" sz="1600" dirty="0" smtClean="0">
                <a:cs typeface="Courier New" pitchFamily="49" charset="0"/>
              </a:rPr>
              <a:t>but not for </a:t>
            </a:r>
            <a:r>
              <a:rPr lang="en-GB" sz="1600" dirty="0" smtClean="0">
                <a:cs typeface="Courier New" pitchFamily="49" charset="0"/>
              </a:rPr>
              <a:t>assertions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means that when formulating a query you can include values for any slot, thus </a:t>
            </a:r>
            <a:r>
              <a:rPr lang="en-GB" sz="1600" dirty="0" smtClean="0">
                <a:cs typeface="Courier New" pitchFamily="49" charset="0"/>
              </a:rPr>
              <a:t>queries </a:t>
            </a:r>
            <a:r>
              <a:rPr lang="en-GB" sz="1600" dirty="0" smtClean="0">
                <a:cs typeface="Courier New" pitchFamily="49" charset="0"/>
              </a:rPr>
              <a:t>such as “all jobs that pay more than 1000 per week” or “all jobs that pay less than 500 per week for 50 hours or more working time”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8"/>
            <a:ext cx="4368546" cy="413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292080" y="1556792"/>
            <a:ext cx="342038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</a:t>
            </a:r>
            <a:r>
              <a:rPr lang="en-GB" sz="1600" dirty="0" smtClean="0"/>
              <a:t>query</a:t>
            </a:r>
            <a:endParaRPr lang="en-GB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to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</a:t>
            </a:r>
            <a:endParaRPr lang="en-GB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92080" y="2420888"/>
            <a:ext cx="342038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corresponding assertion example (see earlier),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</a:t>
            </a:r>
            <a:r>
              <a:rPr lang="en-GB" sz="1600" dirty="0" smtClean="0"/>
              <a:t>s</a:t>
            </a:r>
            <a:r>
              <a:rPr lang="en-GB" sz="1600" dirty="0" smtClean="0"/>
              <a:t>lot has its value-type updated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, since (as discussed earlier) the fact that no jobs have been specified leads to the inference (via the </a:t>
            </a:r>
            <a:r>
              <a:rPr lang="en-GB" sz="1600" i="1" dirty="0" smtClean="0"/>
              <a:t>closed world</a:t>
            </a:r>
            <a:r>
              <a:rPr lang="en-GB" sz="1600" dirty="0" smtClean="0"/>
              <a:t> assumption for that slot) that the citizen is unemployed and hence does not pay tax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unlike </a:t>
            </a:r>
            <a:r>
              <a:rPr lang="en-GB" sz="1600" dirty="0" smtClean="0"/>
              <a:t>in the assertion </a:t>
            </a:r>
            <a:r>
              <a:rPr lang="en-GB" sz="1600" dirty="0" smtClean="0"/>
              <a:t>example, values are not inferred for either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slots (see next slide for more details)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8"/>
            <a:ext cx="4368546" cy="413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112060" y="332656"/>
            <a:ext cx="3672408" cy="62786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Further 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reason that no value inferences are made for queries, is that the inferred values would be redundant from a query execution point-of-view, and may lead to increased execution time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I</a:t>
            </a:r>
            <a:r>
              <a:rPr lang="en-GB" sz="1600" dirty="0" smtClean="0"/>
              <a:t>nference of slot value-types, however, </a:t>
            </a:r>
            <a:r>
              <a:rPr lang="en-GB" sz="1600" i="1" dirty="0" smtClean="0"/>
              <a:t>is</a:t>
            </a:r>
            <a:r>
              <a:rPr lang="en-GB" sz="1600" dirty="0" smtClean="0"/>
              <a:t> useful in query formulation, since the resulting inter-slot constraints help in directing user-input, and prevent the inputting of contradictory values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/>
              <a:t>Note: </a:t>
            </a:r>
            <a:r>
              <a:rPr lang="en-GB" sz="1600" dirty="0" smtClean="0"/>
              <a:t>The dynamic </a:t>
            </a:r>
            <a:r>
              <a:rPr lang="en-GB" sz="1600" dirty="0" smtClean="0"/>
              <a:t>inter-slot constraints </a:t>
            </a:r>
            <a:r>
              <a:rPr lang="en-GB" sz="1600" dirty="0" smtClean="0"/>
              <a:t>displayed in this example are due to EKS-based inference (specifically OWL-based reasoning). Similar constraints could also be provided by the OM. For example, appropriate constraints could have been imposed between the three numeric-valued slots on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(see earlier </a:t>
            </a:r>
            <a:r>
              <a:rPr lang="en-GB" sz="1600" dirty="0" smtClean="0"/>
              <a:t>query </a:t>
            </a:r>
            <a:r>
              <a:rPr lang="en-GB" sz="1600" dirty="0" smtClean="0"/>
              <a:t>example), though such constraints are not currently implemented in the demo model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4644"/>
            <a:ext cx="418147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 rot="19301791">
            <a:off x="4230039" y="6111395"/>
            <a:ext cx="135329" cy="221507"/>
            <a:chOff x="7056276" y="4257092"/>
            <a:chExt cx="468052" cy="891034"/>
          </a:xfrm>
        </p:grpSpPr>
        <p:sp>
          <p:nvSpPr>
            <p:cNvPr id="7" name="Rectangle 6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48064" y="2600908"/>
            <a:ext cx="356439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Populate IS with variety of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</a:t>
            </a:r>
            <a:r>
              <a:rPr lang="en-GB" sz="1600" dirty="0" smtClean="0"/>
              <a:t> assertions, including values for variety of different-typed slots, at various levels of nesting</a:t>
            </a:r>
            <a:endParaRPr lang="en-GB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 that will match sub-set of stored assertions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“Execute” button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18353"/>
          <a:stretch>
            <a:fillRect/>
          </a:stretch>
        </p:blipFill>
        <p:spPr bwMode="auto">
          <a:xfrm>
            <a:off x="4752020" y="260648"/>
            <a:ext cx="41529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148064" y="4689140"/>
            <a:ext cx="3564396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“Query </a:t>
            </a:r>
            <a:r>
              <a:rPr lang="en-GB" sz="1600" dirty="0" smtClean="0"/>
              <a:t>Matches” tab, which is </a:t>
            </a:r>
            <a:r>
              <a:rPr lang="en-GB" sz="1600" dirty="0" smtClean="0"/>
              <a:t>now displayed, contains all matches for your query, as found by the relevant IM plug-in (i.e. the MEKON-OWL IM plug-in, in this case)</a:t>
            </a:r>
            <a:endParaRPr lang="en-GB" sz="16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3887924" y="188640"/>
            <a:ext cx="540060" cy="548680"/>
            <a:chOff x="4175956" y="188640"/>
            <a:chExt cx="540060" cy="548680"/>
          </a:xfrm>
        </p:grpSpPr>
        <p:sp>
          <p:nvSpPr>
            <p:cNvPr id="26" name="Oval 25"/>
            <p:cNvSpPr/>
            <p:nvPr/>
          </p:nvSpPr>
          <p:spPr>
            <a:xfrm>
              <a:off x="4175956" y="1886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47963" y="1886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8424" y="188640"/>
            <a:ext cx="540060" cy="548680"/>
            <a:chOff x="7704348" y="3789040"/>
            <a:chExt cx="540060" cy="548680"/>
          </a:xfrm>
        </p:grpSpPr>
        <p:sp>
          <p:nvSpPr>
            <p:cNvPr id="28" name="Oval 27"/>
            <p:cNvSpPr/>
            <p:nvPr/>
          </p:nvSpPr>
          <p:spPr>
            <a:xfrm>
              <a:off x="7704348" y="37890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76356" y="37890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1814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1484784"/>
            <a:ext cx="45243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2160" y="1592796"/>
            <a:ext cx="262829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items from the “Query Matches” list to display relevant details in an assertion window (wherein it is now possible to edit and re-store the assertions, if required)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and execute various queries, checking results against expectations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100900" cy="280831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Appendix:</a:t>
            </a:r>
            <a:br>
              <a:rPr lang="en-GB" sz="6000" b="1" dirty="0" smtClean="0"/>
            </a:br>
            <a:r>
              <a:rPr lang="en-GB" sz="6000" b="1" dirty="0" smtClean="0"/>
              <a:t>Loading Demo Model</a:t>
            </a:r>
            <a:br>
              <a:rPr lang="en-GB" sz="6000" b="1" dirty="0" smtClean="0"/>
            </a:br>
            <a:r>
              <a:rPr lang="en-GB" sz="6000" b="1" dirty="0" smtClean="0"/>
              <a:t>into Model Explorer 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</a:t>
            </a:r>
            <a:r>
              <a:rPr lang="en-GB" b="1" dirty="0" err="1" smtClean="0"/>
              <a:t>Mekon</a:t>
            </a:r>
            <a:r>
              <a:rPr lang="en-GB" b="1" dirty="0" smtClean="0"/>
              <a:t> project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 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ANT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Ensure that ANT is installed on your machine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top-level folder of check-out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Type:</a:t>
            </a:r>
          </a:p>
          <a:p>
            <a:pPr marL="1771650" lvl="3" indent="-51435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&gt; ant hobo-demo</a:t>
            </a:r>
            <a:endParaRPr lang="en-GB" sz="28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Model Explorer: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“build” directory, created by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Invoke relevant </a:t>
            </a:r>
            <a:r>
              <a:rPr lang="en-GB" dirty="0" smtClean="0"/>
              <a:t>script, either:</a:t>
            </a:r>
            <a:endParaRPr lang="en-GB" dirty="0" smtClean="0"/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mekon-demo.bat/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hobo-demo.bat/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Your Own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</a:t>
            </a:r>
            <a:r>
              <a:rPr lang="en-GB" dirty="0" smtClean="0"/>
              <a:t>all </a:t>
            </a:r>
            <a:r>
              <a:rPr lang="en-GB" dirty="0" smtClean="0"/>
              <a:t>sub-projects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“demo” folder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“demo/resource” </a:t>
            </a:r>
            <a:r>
              <a:rPr lang="en-GB" dirty="0" smtClean="0"/>
              <a:t>folder </a:t>
            </a:r>
            <a:r>
              <a:rPr lang="en-GB" dirty="0" smtClean="0"/>
              <a:t>is </a:t>
            </a:r>
            <a:r>
              <a:rPr lang="en-GB" dirty="0" smtClean="0"/>
              <a:t>on your runtime </a:t>
            </a:r>
            <a:r>
              <a:rPr lang="en-GB" dirty="0" smtClean="0"/>
              <a:t>class-path (or preferably a copy of it)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/>
              <a:t> method on class for relevant version of Model Explorer:</a:t>
            </a: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mekon.gui.MekonModelExplorer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hobo.gui.HoboModelExplorer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40768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series of actions is described, to be performed via the Model Explorer (ME)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340768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Discussions: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Discussions are provided concerning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are general discussions, not specifically linked to the actions on any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509120"/>
            <a:ext cx="7776864" cy="1908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ME icons are summarised at the start of the tutorial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icon-modifiers, and of modifiers for the associated text, are provided at relevant points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Note: </a:t>
            </a:r>
            <a:r>
              <a:rPr lang="en-GB" dirty="0" smtClean="0"/>
              <a:t>Comprehensive help-glossaries can be obtained via the ME “Help” button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Format: </a:t>
            </a: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 Body</a:t>
            </a:r>
            <a:endParaRPr kumimoji="0" lang="en-GB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87624" y="476672"/>
            <a:ext cx="6732748" cy="58326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619672" y="3753036"/>
            <a:ext cx="5904656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19672" y="1052736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83868" y="1484784"/>
            <a:ext cx="27003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83668" y="1484784"/>
            <a:ext cx="18002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1484784"/>
            <a:ext cx="144016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18448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83668" y="18448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18448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624228" y="1916832"/>
            <a:ext cx="252028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383868" y="22048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83668" y="22048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22048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3868" y="25649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583668" y="25649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4168" y="25649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664249" y="2656596"/>
            <a:ext cx="179792" cy="187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383868" y="29249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Concept/Instance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83668" y="29249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4168" y="29249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624228" y="2276872"/>
            <a:ext cx="2520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42230" y="2978950"/>
            <a:ext cx="216024" cy="25202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619672" y="3284984"/>
            <a:ext cx="190821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84168" y="4185084"/>
            <a:ext cx="144016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83668" y="4185084"/>
            <a:ext cx="18002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84168" y="49051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583668" y="49051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084168" y="56252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583668" y="56252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383868" y="4185084"/>
            <a:ext cx="27003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Entity, or Entity-Type,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383868" y="49051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</a:t>
            </a:r>
            <a:r>
              <a:rPr lang="en-GB" sz="1600" dirty="0" smtClean="0"/>
              <a:t>(OM)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383868" y="56252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6084168" y="45451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583668" y="45451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383868" y="45451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</a:t>
            </a:r>
            <a:r>
              <a:rPr lang="en-GB" sz="1600" dirty="0" smtClean="0"/>
              <a:t>(EKS)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084168" y="52652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583668" y="52652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383868" y="52652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Dual (EKS + OM)</a:t>
            </a: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624228" y="461713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624228" y="497717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624228" y="533721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624228" y="5697252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696236" y="5373216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3132347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Basic</a:t>
            </a:r>
            <a:br>
              <a:rPr lang="en-GB" sz="6000" b="1" dirty="0" smtClean="0"/>
            </a:br>
            <a:r>
              <a:rPr lang="en-GB" sz="6000" b="1" dirty="0" smtClean="0"/>
              <a:t>MEKON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548" y="332656"/>
            <a:ext cx="8136904" cy="6192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MEKON models involve the following representations:</a:t>
            </a:r>
          </a:p>
          <a:p>
            <a:endParaRPr lang="en-GB" sz="800" dirty="0" smtClean="0"/>
          </a:p>
          <a:p>
            <a:r>
              <a:rPr lang="en-GB" sz="1600" b="1" dirty="0" smtClean="0"/>
              <a:t>Frames Model </a:t>
            </a:r>
            <a:r>
              <a:rPr lang="en-GB" sz="1600" b="1" dirty="0" smtClean="0"/>
              <a:t>(</a:t>
            </a:r>
            <a:r>
              <a:rPr lang="en-GB" sz="1600" b="1" dirty="0" smtClean="0"/>
              <a:t>FM): </a:t>
            </a:r>
            <a:r>
              <a:rPr lang="en-GB" sz="1600" dirty="0" smtClean="0"/>
              <a:t>The FM is the core MEKON representation. All entities in a particular MEKON model, no matter their original source will be represented via entities in the FM. The FM is a generic </a:t>
            </a:r>
            <a:r>
              <a:rPr lang="en-GB" sz="1600" i="1" dirty="0" smtClean="0"/>
              <a:t>frames</a:t>
            </a:r>
            <a:r>
              <a:rPr lang="en-GB" sz="1600" dirty="0" smtClean="0"/>
              <a:t>-based representation, providing entities for representing both the model itself, and instantiations of the model, via </a:t>
            </a:r>
            <a:r>
              <a:rPr lang="en-GB" sz="1600" i="1" dirty="0" smtClean="0"/>
              <a:t>frames</a:t>
            </a:r>
            <a:r>
              <a:rPr lang="en-GB" sz="1600" dirty="0" smtClean="0"/>
              <a:t> and </a:t>
            </a:r>
            <a:r>
              <a:rPr lang="en-GB" sz="1600" i="1" dirty="0" smtClean="0"/>
              <a:t>slots</a:t>
            </a:r>
            <a:r>
              <a:rPr lang="en-GB" sz="1600" dirty="0" smtClean="0"/>
              <a:t> (see next slide for more details)</a:t>
            </a:r>
          </a:p>
          <a:p>
            <a:endParaRPr lang="en-GB" sz="800" dirty="0" smtClean="0"/>
          </a:p>
          <a:p>
            <a:r>
              <a:rPr lang="en-GB" sz="1600" b="1" dirty="0" smtClean="0"/>
              <a:t>External Knowledge Sources </a:t>
            </a:r>
            <a:r>
              <a:rPr lang="en-GB" sz="1600" b="1" dirty="0" smtClean="0"/>
              <a:t>(</a:t>
            </a:r>
            <a:r>
              <a:rPr lang="en-GB" sz="1600" b="1" dirty="0" smtClean="0"/>
              <a:t>EKS): </a:t>
            </a:r>
            <a:r>
              <a:rPr lang="en-GB" sz="1600" dirty="0" smtClean="0"/>
              <a:t>All </a:t>
            </a:r>
            <a:r>
              <a:rPr lang="en-GB" sz="1600" dirty="0" smtClean="0"/>
              <a:t>entities in a basic MEKON FM will be derived from one or more </a:t>
            </a:r>
            <a:r>
              <a:rPr lang="en-GB" sz="1600" dirty="0" smtClean="0"/>
              <a:t>external sources, which will typically be </a:t>
            </a:r>
            <a:r>
              <a:rPr lang="en-GB" sz="1600" dirty="0" err="1" smtClean="0"/>
              <a:t>ontologies</a:t>
            </a:r>
            <a:r>
              <a:rPr lang="en-GB" sz="1600" dirty="0" smtClean="0"/>
              <a:t> </a:t>
            </a:r>
            <a:r>
              <a:rPr lang="en-GB" sz="1600" dirty="0" smtClean="0"/>
              <a:t>of some </a:t>
            </a:r>
            <a:r>
              <a:rPr lang="en-GB" sz="1600" dirty="0" smtClean="0"/>
              <a:t>kind. The MEKON </a:t>
            </a:r>
            <a:r>
              <a:rPr lang="en-GB" sz="1600" dirty="0" smtClean="0"/>
              <a:t>framework</a:t>
            </a:r>
            <a:r>
              <a:rPr lang="en-GB" sz="1600" dirty="0" smtClean="0"/>
              <a:t> itself has no dependency on any particular type of EKS, with all access of the EKS and any associated reasoning mechanisms operating via suitable plug-in SPIs (Service Provider Interfaces). However, the core MEKON framework does come with a small set of OWL plug-ins, collectively known as MEKON-OWL.</a:t>
            </a:r>
          </a:p>
          <a:p>
            <a:endParaRPr lang="en-GB" sz="800" dirty="0" smtClean="0"/>
          </a:p>
          <a:p>
            <a:r>
              <a:rPr lang="en-GB" sz="1600" b="1" dirty="0" smtClean="0"/>
              <a:t>O</a:t>
            </a:r>
            <a:r>
              <a:rPr lang="en-GB" sz="1600" b="1" dirty="0" smtClean="0"/>
              <a:t>bject Model </a:t>
            </a:r>
            <a:r>
              <a:rPr lang="en-GB" sz="1600" b="1" dirty="0" smtClean="0"/>
              <a:t>(OM</a:t>
            </a:r>
            <a:r>
              <a:rPr lang="en-GB" sz="1600" b="1" dirty="0" smtClean="0"/>
              <a:t>):</a:t>
            </a:r>
            <a:r>
              <a:rPr lang="en-GB" sz="1600" dirty="0" smtClean="0"/>
              <a:t> The other potential source of entities in the </a:t>
            </a:r>
            <a:r>
              <a:rPr lang="en-GB" sz="1600" dirty="0" smtClean="0"/>
              <a:t>MEKON FM </a:t>
            </a:r>
            <a:r>
              <a:rPr lang="en-GB" sz="1600" dirty="0" smtClean="0"/>
              <a:t>is a domain-specific OM. A basic MEKON FM will be entirely derived from one or more EKS. However when MEKON is used in combination with HOBO, sections of the FM will be derived from a suitable HOBO-based OM, and the two models will operate in tandem. In this case </a:t>
            </a:r>
            <a:r>
              <a:rPr lang="en-GB" sz="1600" dirty="0" smtClean="0"/>
              <a:t>the source(s) for </a:t>
            </a:r>
            <a:r>
              <a:rPr lang="en-GB" sz="1600" dirty="0" smtClean="0"/>
              <a:t>a particular </a:t>
            </a:r>
            <a:r>
              <a:rPr lang="en-GB" sz="1600" dirty="0" smtClean="0"/>
              <a:t>FM entity can be external (EKS), internal (OM), or, where appropriate mappings have been provided in the configuration file, dual (EKS + OM</a:t>
            </a:r>
            <a:r>
              <a:rPr lang="en-GB" sz="1600" dirty="0" smtClean="0"/>
              <a:t>). In general, in a HOBO/MEKON model, the vast majority of entities will have only an external source, whilst only a small handful will have an internal source (including internal only, and dual)</a:t>
            </a:r>
          </a:p>
          <a:p>
            <a:endParaRPr lang="en-GB" sz="800" dirty="0" smtClean="0"/>
          </a:p>
          <a:p>
            <a:r>
              <a:rPr lang="en-GB" sz="1600" i="1" dirty="0" smtClean="0"/>
              <a:t>Note: </a:t>
            </a:r>
            <a:r>
              <a:rPr lang="en-GB" sz="1600" dirty="0" smtClean="0"/>
              <a:t>This section of the tutorial deals only with basic EKS-derived FMs. FM/OM hybrids are dealt with in the next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8253</TotalTime>
  <Words>6180</Words>
  <Application>Microsoft Office PowerPoint</Application>
  <PresentationFormat>On-screen Show (4:3)</PresentationFormat>
  <Paragraphs>551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MEKON/HOBO Introductory Tutorial</vt:lpstr>
      <vt:lpstr>Primary Tutorial Goal</vt:lpstr>
      <vt:lpstr>Secondary Tutorial Goal</vt:lpstr>
      <vt:lpstr>Tutorial Pre-Conditions</vt:lpstr>
      <vt:lpstr>Tutorial Format</vt:lpstr>
      <vt:lpstr>Slide 6</vt:lpstr>
      <vt:lpstr>Slide 7</vt:lpstr>
      <vt:lpstr>Browsing Basic MEKON Version of Model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Browsing Hybrid HOBO/MEKON  Version of Model</vt:lpstr>
      <vt:lpstr>Slide 24</vt:lpstr>
      <vt:lpstr>Slide 25</vt:lpstr>
      <vt:lpstr>Slide 26</vt:lpstr>
      <vt:lpstr>Slide 27</vt:lpstr>
      <vt:lpstr>Creating + Storing  Assertion Instances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Creating + Executing Query Instances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Appendix: Loading Demo Model into Model Explorer </vt:lpstr>
      <vt:lpstr>Using Mekon project Build Facilities</vt:lpstr>
      <vt:lpstr>Using Your Own Build Facilities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948</cp:revision>
  <dcterms:created xsi:type="dcterms:W3CDTF">2014-09-25T09:55:21Z</dcterms:created>
  <dcterms:modified xsi:type="dcterms:W3CDTF">2015-01-29T17:57:30Z</dcterms:modified>
</cp:coreProperties>
</file>