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59" r:id="rId5"/>
    <p:sldId id="258" r:id="rId6"/>
    <p:sldId id="265" r:id="rId7"/>
    <p:sldId id="260" r:id="rId8"/>
    <p:sldId id="285" r:id="rId9"/>
    <p:sldId id="272" r:id="rId10"/>
    <p:sldId id="261" r:id="rId11"/>
    <p:sldId id="283" r:id="rId12"/>
    <p:sldId id="262" r:id="rId13"/>
    <p:sldId id="264" r:id="rId14"/>
    <p:sldId id="278" r:id="rId15"/>
    <p:sldId id="266" r:id="rId16"/>
    <p:sldId id="282" r:id="rId17"/>
    <p:sldId id="279" r:id="rId18"/>
    <p:sldId id="276" r:id="rId19"/>
    <p:sldId id="284" r:id="rId20"/>
    <p:sldId id="277" r:id="rId21"/>
    <p:sldId id="273" r:id="rId22"/>
    <p:sldId id="288" r:id="rId23"/>
    <p:sldId id="286" r:id="rId24"/>
    <p:sldId id="287" r:id="rId25"/>
    <p:sldId id="300" r:id="rId26"/>
    <p:sldId id="290" r:id="rId27"/>
    <p:sldId id="294" r:id="rId28"/>
    <p:sldId id="292" r:id="rId29"/>
    <p:sldId id="295" r:id="rId30"/>
    <p:sldId id="293" r:id="rId31"/>
    <p:sldId id="297" r:id="rId32"/>
    <p:sldId id="29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5855"/>
    <a:srgbClr val="411DD9"/>
    <a:srgbClr val="3317A9"/>
    <a:srgbClr val="765B97"/>
    <a:srgbClr val="69518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5382" autoAdjust="0"/>
  </p:normalViewPr>
  <p:slideViewPr>
    <p:cSldViewPr>
      <p:cViewPr varScale="1">
        <p:scale>
          <a:sx n="56" d="100"/>
          <a:sy n="56" d="100"/>
        </p:scale>
        <p:origin x="-394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74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06/01/2015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06/01/2015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06/01/2015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06/01/2015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06/01/2015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06/01/2015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06/01/2015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06/01/2015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06/01/2015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06/01/2015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06/01/2015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93DBC-7519-4EA7-8165-AFD94A974DB8}" type="datetimeFigureOut">
              <a:rPr lang="en-GB" smtClean="0"/>
              <a:pPr/>
              <a:t>06/01/2015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mek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572" y="2204864"/>
            <a:ext cx="7772400" cy="2088232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MEKON/HOBO</a:t>
            </a:r>
            <a:br>
              <a:rPr lang="en-GB" sz="6000" b="1" dirty="0" smtClean="0"/>
            </a:br>
            <a:r>
              <a:rPr lang="en-GB" sz="6000" b="1" dirty="0" smtClean="0"/>
              <a:t>Introductory Tutorial</a:t>
            </a:r>
            <a:endParaRPr lang="en-GB" sz="60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3568" y="4221088"/>
            <a:ext cx="7772400" cy="2088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[Under Construction]</a:t>
            </a:r>
            <a:endParaRPr kumimoji="0" lang="en-GB" sz="60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4572000" y="2384884"/>
            <a:ext cx="3744416" cy="11079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Invoke </a:t>
            </a:r>
            <a:r>
              <a:rPr lang="en-GB" sz="1600" i="1" dirty="0" smtClean="0"/>
              <a:t>ME </a:t>
            </a:r>
            <a:r>
              <a:rPr lang="en-GB" sz="1600" dirty="0" smtClean="0"/>
              <a:t>with basic MEKON version of demo </a:t>
            </a:r>
            <a:r>
              <a:rPr lang="en-GB" sz="1600" dirty="0" smtClean="0"/>
              <a:t>model</a:t>
            </a:r>
            <a:endParaRPr lang="en-GB" sz="1600" i="1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Open-up and explore tree in LH panel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5373216"/>
            <a:ext cx="3024336" cy="7560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07604" y="5769260"/>
            <a:ext cx="244827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/>
              <a:t>/ external source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3501008"/>
            <a:ext cx="3744416" cy="20928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Tree represents hierarchy of all concept-level frames,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, in model.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Model consists of this set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, together with associated sets of concept-level slots ,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/>
              <a:t>s</a:t>
            </a:r>
            <a:r>
              <a:rPr lang="en-GB" sz="1600" dirty="0" smtClean="0"/>
              <a:t> (not currently visible)</a:t>
            </a:r>
          </a:p>
        </p:txBody>
      </p:sp>
      <p:sp>
        <p:nvSpPr>
          <p:cNvPr id="10" name="Oval 9"/>
          <p:cNvSpPr/>
          <p:nvPr/>
        </p:nvSpPr>
        <p:spPr>
          <a:xfrm>
            <a:off x="647564" y="5769260"/>
            <a:ext cx="324036" cy="28803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264188" y="656692"/>
            <a:ext cx="252028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i="1" dirty="0" smtClean="0"/>
              <a:t>Reminder:</a:t>
            </a:r>
            <a:r>
              <a:rPr lang="en-GB" i="1" dirty="0" smtClean="0"/>
              <a:t> </a:t>
            </a:r>
            <a:r>
              <a:rPr lang="en-GB" sz="1600" i="1" dirty="0" smtClean="0"/>
              <a:t>S</a:t>
            </a:r>
            <a:r>
              <a:rPr lang="en-GB" sz="1600" i="1" dirty="0" smtClean="0"/>
              <a:t>ee appendix at end of </a:t>
            </a:r>
            <a:r>
              <a:rPr lang="en-GB" sz="1600" i="1" dirty="0" smtClean="0"/>
              <a:t>tutorial for </a:t>
            </a:r>
            <a:r>
              <a:rPr lang="en-GB" sz="1600" i="1" dirty="0" smtClean="0"/>
              <a:t>Model Explorer invocation </a:t>
            </a:r>
            <a:r>
              <a:rPr lang="en-GB" sz="1600" i="1" dirty="0" smtClean="0"/>
              <a:t>details</a:t>
            </a:r>
            <a:endParaRPr lang="en-GB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079612" y="1124744"/>
            <a:ext cx="6912768" cy="45858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MEKON Model Building</a:t>
            </a:r>
          </a:p>
          <a:p>
            <a:endParaRPr lang="en-GB" sz="800" b="1" dirty="0" smtClean="0"/>
          </a:p>
          <a:p>
            <a:r>
              <a:rPr lang="en-GB" sz="1600" dirty="0" smtClean="0"/>
              <a:t>Basic MEKON FMs are derived entirely from one or more EKSs. This contrasts with hybrid HOBO/ MEKON models, in which part of the FM is derived from a HOBO-based OM.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MEKON-OWL Model Builder Plug-in: </a:t>
            </a:r>
            <a:r>
              <a:rPr lang="en-GB" sz="1600" dirty="0" smtClean="0">
                <a:cs typeface="Courier New" pitchFamily="49" charset="0"/>
              </a:rPr>
              <a:t>In the case of the demo model, the basic version of the FM is built from an OWL ontology, by the standard plug-in. This plug-in uses some fairly obvious mappings, such as: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OWL class </a:t>
            </a: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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CFrame</a:t>
            </a:r>
            <a:endParaRPr lang="en-GB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Existential property restriction 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CSlot</a:t>
            </a:r>
            <a:endParaRPr lang="en-GB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  <a:sym typeface="Wingdings" pitchFamily="2" charset="2"/>
              </a:rPr>
              <a:t>Etc.</a:t>
            </a:r>
          </a:p>
          <a:p>
            <a:pPr marL="457200" indent="-457200"/>
            <a:endParaRPr lang="en-GB" sz="800" i="1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 Configuration File: </a:t>
            </a:r>
            <a:r>
              <a:rPr lang="en-GB" sz="1600" dirty="0" smtClean="0">
                <a:cs typeface="Courier New" pitchFamily="49" charset="0"/>
              </a:rPr>
              <a:t>This file directs the entire model building process, specifying the relevant model-building plug-in(s), and any required reasoning plug-ins to be attached (such as the MEKON-OWL reasoning plug-in), and providing the required configuration information for each.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same file is also used to specify the OM for </a:t>
            </a:r>
            <a:r>
              <a:rPr lang="en-GB" sz="1600" dirty="0" smtClean="0"/>
              <a:t>HOBO/MEKON models, and any mappings between the OM and corresponding entities in the relevant EKSs.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851920" y="3032956"/>
            <a:ext cx="4896544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various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in LH panel, including some with sub-frames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“List Search” tab in LH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Filter resulting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list by typing into text-box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specific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from resulting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51920" y="4617132"/>
            <a:ext cx="4896544" cy="18466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selected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appear in RH panel (to be explained in subsequent slides)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“Sub-Tree List Search” tab appears when any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/>
              <a:t>with descendants is selected, containing list consisting only of descendants of selected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887924" y="3032956"/>
            <a:ext cx="4788532" cy="20928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“</a:t>
            </a:r>
            <a:r>
              <a:rPr lang="en-GB" sz="1600" dirty="0" smtClean="0">
                <a:cs typeface="Courier New" pitchFamily="49" charset="0"/>
              </a:rPr>
              <a:t>Employment”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appear in RH panel, including details of two attached slots: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GB" sz="1600" dirty="0" smtClean="0">
                <a:cs typeface="Courier New" pitchFamily="49" charset="0"/>
              </a:rPr>
              <a:t>“job”</a:t>
            </a:r>
            <a:r>
              <a:rPr lang="en-GB" sz="1600" dirty="0" smtClean="0"/>
              <a:t>: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-valued slot (values must be instantiations of the “</a:t>
            </a:r>
            <a:r>
              <a:rPr lang="en-GB" sz="1600" dirty="0" smtClean="0">
                <a:cs typeface="Courier New" pitchFamily="49" charset="0"/>
              </a:rPr>
              <a:t>Job”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)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GB" sz="1600" dirty="0" smtClean="0">
                <a:cs typeface="Courier New" pitchFamily="49" charset="0"/>
              </a:rPr>
              <a:t>“job-count”</a:t>
            </a:r>
            <a:r>
              <a:rPr lang="en-GB" sz="1600" dirty="0" smtClean="0"/>
              <a:t>: Integer-valued  slot (value-type is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dirty="0" smtClean="0"/>
              <a:t>, specifying valid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/>
              <a:t> values)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3528" y="5409220"/>
            <a:ext cx="4068452" cy="11161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3588" y="6129300"/>
            <a:ext cx="3456384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dirty="0" smtClean="0"/>
              <a:t> / Source(s) as for parent-slot</a:t>
            </a:r>
            <a:endParaRPr lang="en-GB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899593" y="5769260"/>
            <a:ext cx="2304256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/ External source</a:t>
            </a:r>
            <a:endParaRPr lang="en-GB" sz="1600" dirty="0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503548" y="5769260"/>
            <a:ext cx="324036" cy="324036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Oval 11"/>
          <p:cNvSpPr/>
          <p:nvPr/>
        </p:nvSpPr>
        <p:spPr>
          <a:xfrm>
            <a:off x="467544" y="6165304"/>
            <a:ext cx="324036" cy="2880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887924" y="2168860"/>
            <a:ext cx="4788532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“</a:t>
            </a:r>
            <a:r>
              <a:rPr lang="en-GB" sz="1600" dirty="0" smtClean="0">
                <a:cs typeface="Courier New" pitchFamily="49" charset="0"/>
              </a:rPr>
              <a:t>Employment”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in LH panel (via any of the three tabs)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223628" y="1124744"/>
            <a:ext cx="6624736" cy="46474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Slot Specification</a:t>
            </a:r>
          </a:p>
          <a:p>
            <a:endParaRPr lang="en-GB" sz="800" b="1" dirty="0" smtClean="0"/>
          </a:p>
          <a:p>
            <a:r>
              <a:rPr lang="en-GB" sz="1600" b="1" dirty="0" smtClean="0"/>
              <a:t>Value-Types: </a:t>
            </a:r>
            <a:r>
              <a:rPr lang="en-GB" sz="1600" dirty="0" smtClean="0">
                <a:cs typeface="Courier New" pitchFamily="49" charset="0"/>
              </a:rPr>
              <a:t>Each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provides a value-type, which defines the valid values for the instantiating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. Value-types are represented via entities from the level above that of the values that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will have: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Possible slot value-types are: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b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Defines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b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Defines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b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Defines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Fixed Values: </a:t>
            </a:r>
            <a:r>
              <a:rPr lang="en-GB" sz="1600" dirty="0" smtClean="0">
                <a:cs typeface="Courier New" pitchFamily="49" charset="0"/>
              </a:rPr>
              <a:t>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can provide sets of “fixed-values” for instantiations of specific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on either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itself or on any of it’s ancestors.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When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are instantiated, along with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any such values will be automatically added to the instantiating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Fixed-values can only be defined for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-valued slots. They are not applicable to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slots.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(See later slides in this section for examples of fixed-values.)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4680012" y="3609020"/>
            <a:ext cx="4140460" cy="25853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“</a:t>
            </a:r>
            <a:r>
              <a:rPr lang="en-GB" sz="1600" dirty="0" smtClean="0">
                <a:cs typeface="Courier New" pitchFamily="49" charset="0"/>
              </a:rPr>
              <a:t>Job”</a:t>
            </a:r>
            <a:r>
              <a:rPr lang="en-GB" sz="1600" dirty="0" smtClean="0"/>
              <a:t>, along with all other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representing slot value-types, are recursively displayed in RH panel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Displayed details include details of both slots and descendant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Value-type of “</a:t>
            </a:r>
            <a:r>
              <a:rPr lang="en-GB" sz="1600" dirty="0" err="1" smtClean="0">
                <a:cs typeface="Courier New" pitchFamily="49" charset="0"/>
              </a:rPr>
              <a:t>jobType</a:t>
            </a:r>
            <a:r>
              <a:rPr lang="en-GB" sz="1600" dirty="0" smtClean="0">
                <a:cs typeface="Courier New" pitchFamily="49" charset="0"/>
              </a:rPr>
              <a:t>”</a:t>
            </a:r>
            <a:r>
              <a:rPr lang="en-GB" sz="1600" dirty="0" smtClean="0"/>
              <a:t> slot is a meta-level frame, or </a:t>
            </a:r>
            <a:r>
              <a:rPr lang="en-GB" sz="1600" dirty="0" err="1" smtClean="0"/>
              <a:t>MFrame</a:t>
            </a:r>
            <a:r>
              <a:rPr lang="en-GB" sz="1600" dirty="0" smtClean="0"/>
              <a:t>,  rather than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. Hence the values for that slot will be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rather than </a:t>
            </a:r>
            <a:r>
              <a:rPr lang="en-GB" sz="1600" dirty="0" err="1" smtClean="0"/>
              <a:t>IFrames</a:t>
            </a:r>
            <a:endParaRPr lang="en-GB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59532" y="5625244"/>
            <a:ext cx="2988332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5596" y="6021288"/>
            <a:ext cx="2376264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/ External source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503548" y="6021288"/>
            <a:ext cx="324036" cy="28803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680012" y="2492896"/>
            <a:ext cx="4140460" cy="11079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Recursively expand section of tree under “</a:t>
            </a:r>
            <a:r>
              <a:rPr lang="en-GB" sz="1600" dirty="0" smtClean="0">
                <a:cs typeface="Courier New" pitchFamily="49" charset="0"/>
              </a:rPr>
              <a:t>Job”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representing value-type of “</a:t>
            </a:r>
            <a:r>
              <a:rPr lang="en-GB" sz="1600" dirty="0" smtClean="0">
                <a:cs typeface="Courier New" pitchFamily="49" charset="0"/>
              </a:rPr>
              <a:t>job”</a:t>
            </a:r>
            <a:r>
              <a:rPr lang="en-GB" sz="1600" dirty="0" smtClean="0"/>
              <a:t> slot in RH panel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35696" y="1448780"/>
            <a:ext cx="5436604" cy="39087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Model Instantiations</a:t>
            </a:r>
          </a:p>
          <a:p>
            <a:endParaRPr lang="en-GB" sz="800" b="1" dirty="0" smtClean="0"/>
          </a:p>
          <a:p>
            <a:r>
              <a:rPr lang="en-GB" sz="1600" dirty="0" smtClean="0">
                <a:cs typeface="Courier New" pitchFamily="49" charset="0"/>
              </a:rPr>
              <a:t>A specific model-instantiation is represented via an appropriate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/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network, with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being instantiations of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Instantiation Initialisation: </a:t>
            </a:r>
            <a:r>
              <a:rPr lang="en-GB" sz="1600" dirty="0" smtClean="0">
                <a:cs typeface="Courier New" pitchFamily="49" charset="0"/>
              </a:rPr>
              <a:t>When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is instantiated as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,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is initialised as follows: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All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on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and on any ancestor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are instantiated as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and attached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. Where there is more than one such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for a particular property, then a single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is created whose value-type is the intersection of the value-types of all contributing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All fixed-values on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and on any ancestor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are added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915816" y="5085184"/>
            <a:ext cx="5688632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Navigate backwards and forwards through previous selections using “&lt;“ and “&gt;” arrows in top left of GUI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any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in the RH panel to update selection in LH panel (and hence to update displayed details in RH panel)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067944" y="2060848"/>
            <a:ext cx="4536504" cy="6155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“</a:t>
            </a:r>
            <a:r>
              <a:rPr lang="en-GB" sz="1600" dirty="0" smtClean="0">
                <a:cs typeface="Courier New" pitchFamily="49" charset="0"/>
              </a:rPr>
              <a:t>Employed-Citizen</a:t>
            </a:r>
            <a:r>
              <a:rPr lang="en-GB" sz="1600" dirty="0" smtClean="0"/>
              <a:t>“ </a:t>
            </a:r>
            <a:r>
              <a:rPr lang="en-GB" sz="1600" dirty="0" err="1" smtClean="0"/>
              <a:t>CFrame</a:t>
            </a:r>
            <a:r>
              <a:rPr lang="en-GB" sz="1600" dirty="0" smtClean="0"/>
              <a:t> in LH panel </a:t>
            </a:r>
            <a:endParaRPr lang="en-GB" sz="1600" dirty="0" smtClean="0"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2672916"/>
            <a:ext cx="4536504" cy="36933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“Employed-Citizen” is a </a:t>
            </a:r>
            <a:r>
              <a:rPr lang="en-GB" sz="1600" i="1" dirty="0" smtClean="0">
                <a:cs typeface="Courier New" pitchFamily="49" charset="0"/>
              </a:rPr>
              <a:t>hidden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which means that it cannot be instantiated, though it can play a role in the automatic updating of instantiations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If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instantiating “Citizen” is inferred (*) to be an instance of “Employed-Citizen” , then the value-type of the “tax-paid” slot on that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will be automatically updated, from the default value, “Tax”, as provided by “Citizen”, to the more specific “Non-zero-tax”, as provided by “Employed-Citizen”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pPr marL="457200" indent="-457200"/>
            <a:r>
              <a:rPr lang="en-GB" sz="1600" dirty="0" smtClean="0">
                <a:cs typeface="Courier New" pitchFamily="49" charset="0"/>
              </a:rPr>
              <a:t>* See next slide for further explanation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updating via OWL-based reasoning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1540" y="5733256"/>
            <a:ext cx="2952328" cy="7200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 Modifier: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057292"/>
            <a:ext cx="2340260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is </a:t>
            </a:r>
            <a:r>
              <a:rPr lang="en-GB" sz="1600" i="1" dirty="0" smtClean="0"/>
              <a:t>hidden </a:t>
            </a:r>
            <a:r>
              <a:rPr lang="en-GB" sz="1600" dirty="0" smtClean="0"/>
              <a:t>frame</a:t>
            </a:r>
            <a:endParaRPr lang="en-GB" sz="1600" dirty="0"/>
          </a:p>
        </p:txBody>
      </p:sp>
      <p:sp>
        <p:nvSpPr>
          <p:cNvPr id="10" name="Oval 9"/>
          <p:cNvSpPr/>
          <p:nvPr/>
        </p:nvSpPr>
        <p:spPr>
          <a:xfrm>
            <a:off x="575556" y="6093296"/>
            <a:ext cx="324036" cy="28803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575556" y="6201308"/>
            <a:ext cx="324036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511660" y="1340768"/>
            <a:ext cx="6084676" cy="41549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Instantiation Updating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As the state of an instantiation (</a:t>
            </a:r>
            <a:r>
              <a:rPr lang="en-GB" sz="1600" i="1" dirty="0" smtClean="0">
                <a:cs typeface="Courier New" pitchFamily="49" charset="0"/>
              </a:rPr>
              <a:t>i.e.</a:t>
            </a:r>
            <a:r>
              <a:rPr lang="en-GB" sz="1600" dirty="0" smtClean="0">
                <a:cs typeface="Courier New" pitchFamily="49" charset="0"/>
              </a:rPr>
              <a:t>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/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network) is updated, additional updates may be automatically provided by appropriate reasoning plug-ins. In the case of the demo-model, this means the MEKON-OWL reasoning plug-in.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MEKON-OWL Reasoning Plug-in: </a:t>
            </a:r>
            <a:r>
              <a:rPr lang="en-GB" sz="1600" dirty="0" smtClean="0">
                <a:cs typeface="Courier New" pitchFamily="49" charset="0"/>
              </a:rPr>
              <a:t>Performs automatic instantiation updating as follows: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An OWL version of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network is created: a class-expression if the network is a tree, a collection of individuals otherwise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DL </a:t>
            </a:r>
            <a:r>
              <a:rPr lang="en-GB" sz="1600" dirty="0" err="1" smtClean="0">
                <a:cs typeface="Courier New" pitchFamily="49" charset="0"/>
              </a:rPr>
              <a:t>reasoner</a:t>
            </a:r>
            <a:r>
              <a:rPr lang="en-GB" sz="1600" dirty="0" smtClean="0">
                <a:cs typeface="Courier New" pitchFamily="49" charset="0"/>
              </a:rPr>
              <a:t> is invoked to find all inferred super-classes or inferred types of this OWL version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corresponding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are found, and the associated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fixed-values used to dynamically update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on the root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of the instantiation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Primary Tutorial Goal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Introduction to modelling frameworks:</a:t>
            </a:r>
          </a:p>
          <a:p>
            <a:pPr lvl="1"/>
            <a:r>
              <a:rPr lang="en-GB" b="1" i="1" dirty="0" smtClean="0"/>
              <a:t>MEKON:</a:t>
            </a:r>
            <a:endParaRPr lang="en-GB" i="1" dirty="0" smtClean="0"/>
          </a:p>
          <a:p>
            <a:pPr lvl="2"/>
            <a:r>
              <a:rPr lang="en-GB" b="1" dirty="0" smtClean="0"/>
              <a:t>M</a:t>
            </a:r>
            <a:r>
              <a:rPr lang="en-GB" dirty="0" smtClean="0"/>
              <a:t>odels </a:t>
            </a:r>
            <a:r>
              <a:rPr lang="en-GB" b="1" dirty="0" smtClean="0"/>
              <a:t>E</a:t>
            </a:r>
            <a:r>
              <a:rPr lang="en-GB" dirty="0" smtClean="0"/>
              <a:t>mbodying </a:t>
            </a:r>
            <a:r>
              <a:rPr lang="en-GB" b="1" dirty="0" smtClean="0"/>
              <a:t>K</a:t>
            </a:r>
            <a:r>
              <a:rPr lang="en-GB" dirty="0" smtClean="0"/>
              <a:t>nowledge from </a:t>
            </a:r>
            <a:r>
              <a:rPr lang="en-GB" b="1" dirty="0" err="1" smtClean="0"/>
              <a:t>ON</a:t>
            </a:r>
            <a:r>
              <a:rPr lang="en-GB" dirty="0" err="1" smtClean="0"/>
              <a:t>tologies</a:t>
            </a:r>
            <a:endParaRPr lang="en-GB" dirty="0" smtClean="0"/>
          </a:p>
          <a:p>
            <a:pPr lvl="1"/>
            <a:r>
              <a:rPr lang="en-GB" b="1" i="1" dirty="0" smtClean="0"/>
              <a:t>HOBO:</a:t>
            </a:r>
            <a:endParaRPr lang="en-GB" i="1" dirty="0" smtClean="0"/>
          </a:p>
          <a:p>
            <a:pPr lvl="2"/>
            <a:r>
              <a:rPr lang="en-GB" b="1" dirty="0" smtClean="0"/>
              <a:t>H</a:t>
            </a:r>
            <a:r>
              <a:rPr lang="en-GB" dirty="0" smtClean="0"/>
              <a:t>ybrid models integrating </a:t>
            </a:r>
            <a:r>
              <a:rPr lang="en-GB" b="1" dirty="0" err="1" smtClean="0"/>
              <a:t>OB</a:t>
            </a:r>
            <a:r>
              <a:rPr lang="en-GB" dirty="0" err="1" smtClean="0"/>
              <a:t>jects</a:t>
            </a:r>
            <a:r>
              <a:rPr lang="en-GB" dirty="0" smtClean="0"/>
              <a:t> and </a:t>
            </a:r>
            <a:r>
              <a:rPr lang="en-GB" b="1" dirty="0" err="1" smtClean="0"/>
              <a:t>O</a:t>
            </a:r>
            <a:r>
              <a:rPr lang="en-GB" dirty="0" err="1" smtClean="0"/>
              <a:t>ntologies</a:t>
            </a:r>
            <a:r>
              <a:rPr lang="en-GB" dirty="0" smtClean="0"/>
              <a:t> </a:t>
            </a:r>
          </a:p>
          <a:p>
            <a:r>
              <a:rPr lang="en-GB" dirty="0" smtClean="0"/>
              <a:t>Covering:</a:t>
            </a:r>
          </a:p>
          <a:p>
            <a:pPr lvl="1"/>
            <a:r>
              <a:rPr lang="en-GB" dirty="0" smtClean="0"/>
              <a:t>General </a:t>
            </a:r>
            <a:r>
              <a:rPr lang="en-GB" dirty="0" smtClean="0"/>
              <a:t>principles + concepts</a:t>
            </a:r>
          </a:p>
          <a:p>
            <a:pPr lvl="1"/>
            <a:r>
              <a:rPr lang="en-GB" dirty="0" smtClean="0"/>
              <a:t>Using actual MEKON/HOBO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GB" dirty="0" err="1" smtClean="0"/>
              <a:t>s</a:t>
            </a:r>
            <a:endParaRPr lang="en-GB" dirty="0" smtClean="0"/>
          </a:p>
          <a:p>
            <a:r>
              <a:rPr lang="en-GB" dirty="0" smtClean="0"/>
              <a:t>NOT covering:</a:t>
            </a:r>
          </a:p>
          <a:p>
            <a:pPr lvl="1"/>
            <a:r>
              <a:rPr lang="en-GB" dirty="0" smtClean="0"/>
              <a:t>Code-level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771800" y="2675724"/>
            <a:ext cx="6012668" cy="6155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Unemployed-Citizen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in LH panel 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1800" y="3287792"/>
            <a:ext cx="6012668" cy="33239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“Unemployed-Citizen,” similarly to Employed-”Citizen”, provides a specialisation of the value-type for the “tax-paid” slot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It also provides </a:t>
            </a:r>
            <a:r>
              <a:rPr lang="en-GB" sz="1600" i="1" dirty="0" smtClean="0">
                <a:cs typeface="Courier New" pitchFamily="49" charset="0"/>
              </a:rPr>
              <a:t>fixed-values</a:t>
            </a:r>
            <a:r>
              <a:rPr lang="en-GB" sz="1600" dirty="0" smtClean="0">
                <a:cs typeface="Courier New" pitchFamily="49" charset="0"/>
              </a:rPr>
              <a:t> for both that slot and the “benefit-received” slot, representing actual values that will be assigned to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whenever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is classified accordingly.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Hence if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instantiating “Citizen” is classified as an instance of “Unemployed-Citizen”, then not only will the “tax-paid”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be given a specialised value-type of “Zero-tax”, it will also be assigned an actual value of “Zero-tax.” Similarly the “benefit-received”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will be assigned a value of “Unemployment-Benefit”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4825"/>
            <a:ext cx="7772400" cy="2952328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Browsing Hybrid</a:t>
            </a:r>
            <a:br>
              <a:rPr lang="en-GB" sz="6000" b="1" dirty="0" smtClean="0"/>
            </a:br>
            <a:r>
              <a:rPr lang="en-GB" sz="6000" b="1" dirty="0" smtClean="0"/>
              <a:t>HOBO/MEKON </a:t>
            </a:r>
            <a:r>
              <a:rPr lang="en-GB" sz="6000" b="1" dirty="0" smtClean="0"/>
              <a:t/>
            </a:r>
            <a:br>
              <a:rPr lang="en-GB" sz="6000" b="1" dirty="0" smtClean="0"/>
            </a:br>
            <a:r>
              <a:rPr lang="en-GB" sz="6000" b="1" dirty="0" smtClean="0"/>
              <a:t>Version of Model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935596" y="944724"/>
            <a:ext cx="7236804" cy="50167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HOBO/MEKON Hybrid Models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/>
              <a:t>The HOBO framework provides the following: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Generic </a:t>
            </a:r>
            <a:r>
              <a:rPr lang="en-GB" sz="1600" dirty="0" smtClean="0"/>
              <a:t>“modelling” </a:t>
            </a:r>
            <a:r>
              <a:rPr lang="en-GB" sz="1600" dirty="0" smtClean="0">
                <a:cs typeface="Courier New" pitchFamily="49" charset="0"/>
              </a:rPr>
              <a:t>classes and interfaces for building domain-specific OMs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Mechanisms for “binding” HOBO OMs to MEKON FMs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OM </a:t>
            </a:r>
            <a:r>
              <a:rPr lang="en-GB" sz="1600" b="1" dirty="0" smtClean="0">
                <a:cs typeface="Courier New" pitchFamily="49" charset="0"/>
                <a:sym typeface="Wingdings" pitchFamily="2" charset="2"/>
              </a:rPr>
              <a:t>Modelling</a:t>
            </a:r>
            <a:r>
              <a:rPr lang="en-GB" sz="1600" b="1" dirty="0" smtClean="0">
                <a:cs typeface="Courier New" pitchFamily="49" charset="0"/>
              </a:rPr>
              <a:t>:</a:t>
            </a:r>
            <a:endParaRPr lang="en-GB" sz="1600" dirty="0" smtClean="0"/>
          </a:p>
          <a:p>
            <a:r>
              <a:rPr lang="en-GB" sz="1600" dirty="0" smtClean="0"/>
              <a:t>The main entities from which the </a:t>
            </a:r>
            <a:r>
              <a:rPr lang="en-GB" sz="1600" dirty="0" smtClean="0">
                <a:cs typeface="Courier New" pitchFamily="49" charset="0"/>
              </a:rPr>
              <a:t>domain-specific OMs </a:t>
            </a:r>
            <a:r>
              <a:rPr lang="en-GB" sz="1600" dirty="0" smtClean="0"/>
              <a:t>are built are: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DObject</a:t>
            </a:r>
            <a:r>
              <a:rPr lang="en-GB" sz="1600" dirty="0" smtClean="0">
                <a:cs typeface="Courier New" pitchFamily="49" charset="0"/>
              </a:rPr>
              <a:t>: Interface implemented by all OM classes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DField</a:t>
            </a:r>
            <a:r>
              <a:rPr lang="en-GB" sz="1600" b="1" dirty="0" smtClean="0">
                <a:cs typeface="Courier New" pitchFamily="49" charset="0"/>
              </a:rPr>
              <a:t>:</a:t>
            </a:r>
            <a:r>
              <a:rPr lang="en-GB" sz="1600" dirty="0" smtClean="0">
                <a:cs typeface="Courier New" pitchFamily="49" charset="0"/>
              </a:rPr>
              <a:t> Class used to represent all OM fields (abstract base class with concrete extensions,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DCell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DArray</a:t>
            </a:r>
            <a:r>
              <a:rPr lang="en-GB" sz="1600" dirty="0" smtClean="0">
                <a:cs typeface="Courier New" pitchFamily="49" charset="0"/>
              </a:rPr>
              <a:t>)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OM </a:t>
            </a:r>
            <a:r>
              <a:rPr lang="en-GB" sz="1600" b="1" dirty="0" smtClean="0">
                <a:cs typeface="Courier New" pitchFamily="49" charset="0"/>
                <a:sym typeface="Wingdings" pitchFamily="2" charset="2"/>
              </a:rPr>
              <a:t> </a:t>
            </a:r>
            <a:r>
              <a:rPr lang="en-GB" sz="1600" b="1" dirty="0" smtClean="0">
                <a:cs typeface="Courier New" pitchFamily="49" charset="0"/>
              </a:rPr>
              <a:t>FM Bindings:</a:t>
            </a:r>
            <a:endParaRPr lang="en-GB" sz="16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Every OM class or field will be “bound” to a corresponding FM entity (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respectively). The binding can be to either: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</a:rPr>
              <a:t>EKS-derived entity: </a:t>
            </a:r>
            <a:r>
              <a:rPr lang="en-GB" sz="1600" dirty="0" smtClean="0">
                <a:cs typeface="Courier New" pitchFamily="49" charset="0"/>
              </a:rPr>
              <a:t>If suitable mapping specified via HOBO configuration file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</a:rPr>
              <a:t>Specifically generated entity: </a:t>
            </a:r>
            <a:r>
              <a:rPr lang="en-GB" sz="1600" dirty="0" smtClean="0">
                <a:cs typeface="Courier New" pitchFamily="49" charset="0"/>
              </a:rPr>
              <a:t>Otherwise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bindings ensure that any relevant operations initiated in either representation will be reflected by the occurrence of corresponding operations in the other</a:t>
            </a:r>
            <a:r>
              <a:rPr lang="en-GB" sz="1600" dirty="0" smtClean="0"/>
              <a:t>.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5439918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59932" y="1340768"/>
            <a:ext cx="4680520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Invoke </a:t>
            </a:r>
            <a:r>
              <a:rPr lang="en-GB" sz="1600" i="1" dirty="0" smtClean="0"/>
              <a:t>ME</a:t>
            </a:r>
            <a:r>
              <a:rPr lang="en-GB" sz="1600" dirty="0" smtClean="0"/>
              <a:t> with hybrid HOBO/MEKON version of demo </a:t>
            </a:r>
            <a:r>
              <a:rPr lang="en-GB" sz="1600" dirty="0" smtClean="0"/>
              <a:t>model</a:t>
            </a:r>
            <a:r>
              <a:rPr lang="en-GB" sz="1600" dirty="0" smtClean="0"/>
              <a:t>, whilst </a:t>
            </a:r>
            <a:r>
              <a:rPr lang="en-GB" sz="1600" dirty="0" smtClean="0"/>
              <a:t>leaving running previous invocation of </a:t>
            </a:r>
            <a:r>
              <a:rPr lang="en-GB" sz="1600" i="1" dirty="0" smtClean="0"/>
              <a:t>ME,</a:t>
            </a:r>
            <a:r>
              <a:rPr lang="en-GB" sz="1600" dirty="0" smtClean="0"/>
              <a:t> </a:t>
            </a:r>
            <a:r>
              <a:rPr lang="en-GB" sz="1600" dirty="0" smtClean="0"/>
              <a:t>with basic MEKON version of </a:t>
            </a:r>
            <a:r>
              <a:rPr lang="en-GB" sz="1600" dirty="0" smtClean="0"/>
              <a:t>model, for comparison</a:t>
            </a:r>
            <a:r>
              <a:rPr lang="en-GB" sz="1600" dirty="0" smtClean="0"/>
              <a:t> </a:t>
            </a:r>
            <a:r>
              <a:rPr lang="en-GB" sz="1600" dirty="0" smtClean="0"/>
              <a:t>purposes</a:t>
            </a:r>
            <a:endParaRPr lang="en-GB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Open-up </a:t>
            </a:r>
            <a:r>
              <a:rPr lang="en-GB" sz="1600" dirty="0" smtClean="0"/>
              <a:t>and explore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tree in LH panel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5229200"/>
            <a:ext cx="2916324" cy="11161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5596" y="5589240"/>
            <a:ext cx="2376264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/ Internal source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935596" y="5949280"/>
            <a:ext cx="2196244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/ Dual sources</a:t>
            </a:r>
            <a:endParaRPr lang="en-GB" sz="1600" dirty="0"/>
          </a:p>
        </p:txBody>
      </p:sp>
      <p:sp>
        <p:nvSpPr>
          <p:cNvPr id="13" name="Oval 12"/>
          <p:cNvSpPr/>
          <p:nvPr/>
        </p:nvSpPr>
        <p:spPr>
          <a:xfrm>
            <a:off x="503548" y="5625244"/>
            <a:ext cx="324036" cy="288032"/>
          </a:xfrm>
          <a:prstGeom prst="ellips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Oval 15"/>
          <p:cNvSpPr/>
          <p:nvPr/>
        </p:nvSpPr>
        <p:spPr>
          <a:xfrm>
            <a:off x="503548" y="5985284"/>
            <a:ext cx="324036" cy="288032"/>
          </a:xfrm>
          <a:prstGeom prst="ellips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Oval 9"/>
          <p:cNvSpPr/>
          <p:nvPr/>
        </p:nvSpPr>
        <p:spPr>
          <a:xfrm>
            <a:off x="575556" y="6057292"/>
            <a:ext cx="180020" cy="14401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9932" y="2924944"/>
            <a:ext cx="4680520" cy="3570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blue splurges now visible indicate that certain “key”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are bound to OM classes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Some, such as “Citizen”, have dual sources – </a:t>
            </a:r>
            <a:r>
              <a:rPr lang="en-GB" sz="1600" i="1" dirty="0" smtClean="0"/>
              <a:t>i.e. </a:t>
            </a:r>
            <a:r>
              <a:rPr lang="en-GB" sz="1600" dirty="0" smtClean="0"/>
              <a:t>OM class and OWL class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Others, such as “Super-Tax”, have only an internal source - </a:t>
            </a:r>
            <a:r>
              <a:rPr lang="en-GB" sz="1600" i="1" dirty="0" smtClean="0"/>
              <a:t>i.e. </a:t>
            </a:r>
            <a:r>
              <a:rPr lang="en-GB" sz="1600" dirty="0" smtClean="0"/>
              <a:t>an OM class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Other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, such as “Zero-Tax”, have only external sources, meaning that they are not represented at all in the OM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those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with external or dual sources also appear in the basic MEKON version of the model, whereas those with only internal sources do not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64188" y="224644"/>
            <a:ext cx="252028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i="1" dirty="0" smtClean="0"/>
              <a:t>Reminder:</a:t>
            </a:r>
            <a:r>
              <a:rPr lang="en-GB" i="1" dirty="0" smtClean="0"/>
              <a:t> </a:t>
            </a:r>
            <a:r>
              <a:rPr lang="en-GB" sz="1600" i="1" dirty="0" smtClean="0"/>
              <a:t>S</a:t>
            </a:r>
            <a:r>
              <a:rPr lang="en-GB" sz="1600" i="1" dirty="0" smtClean="0"/>
              <a:t>ee appendix at end of </a:t>
            </a:r>
            <a:r>
              <a:rPr lang="en-GB" sz="1600" i="1" dirty="0" smtClean="0"/>
              <a:t>tutorial for </a:t>
            </a:r>
            <a:r>
              <a:rPr lang="en-GB" sz="1600" i="1" dirty="0" smtClean="0"/>
              <a:t>Model Explorer invocation </a:t>
            </a:r>
            <a:r>
              <a:rPr lang="en-GB" sz="1600" i="1" dirty="0" smtClean="0"/>
              <a:t>details</a:t>
            </a:r>
            <a:endParaRPr lang="en-GB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59532" y="4977172"/>
            <a:ext cx="2808312" cy="15481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19" name="Isosceles Triangle 18"/>
          <p:cNvSpPr/>
          <p:nvPr/>
        </p:nvSpPr>
        <p:spPr>
          <a:xfrm rot="5400000">
            <a:off x="503548" y="6129300"/>
            <a:ext cx="324036" cy="324036"/>
          </a:xfrm>
          <a:prstGeom prst="triangl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5439918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35596" y="5733256"/>
            <a:ext cx="2232248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/ Internal source</a:t>
            </a:r>
          </a:p>
          <a:p>
            <a:endParaRPr lang="en-GB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35596" y="6129300"/>
            <a:ext cx="2232248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/ Dual sources</a:t>
            </a:r>
            <a:endParaRPr lang="en-GB" sz="1600" dirty="0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503548" y="5733256"/>
            <a:ext cx="324036" cy="324036"/>
          </a:xfrm>
          <a:prstGeom prst="triangl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539552" y="6201308"/>
            <a:ext cx="180020" cy="180020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935596" y="5373216"/>
            <a:ext cx="2160240" cy="3240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/ Dual sources</a:t>
            </a:r>
          </a:p>
          <a:p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503548" y="5373216"/>
            <a:ext cx="324036" cy="288032"/>
          </a:xfrm>
          <a:prstGeom prst="rect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7" name="Rectangle 16"/>
          <p:cNvSpPr/>
          <p:nvPr/>
        </p:nvSpPr>
        <p:spPr>
          <a:xfrm>
            <a:off x="575556" y="5445224"/>
            <a:ext cx="180020" cy="144016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2" name="TextBox 21"/>
          <p:cNvSpPr txBox="1"/>
          <p:nvPr/>
        </p:nvSpPr>
        <p:spPr>
          <a:xfrm>
            <a:off x="3851920" y="5697252"/>
            <a:ext cx="2736304" cy="8280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 Modifier: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27984" y="6093296"/>
            <a:ext cx="2160240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is a </a:t>
            </a:r>
            <a:r>
              <a:rPr lang="en-GB" sz="1600" i="1" dirty="0" smtClean="0"/>
              <a:t>derived</a:t>
            </a:r>
            <a:r>
              <a:rPr lang="en-GB" sz="1600" dirty="0" smtClean="0"/>
              <a:t> slot</a:t>
            </a:r>
            <a:endParaRPr lang="en-GB" sz="1600" dirty="0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995936" y="6093296"/>
            <a:ext cx="324036" cy="32403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6" name="Rectangle 25"/>
          <p:cNvSpPr/>
          <p:nvPr/>
        </p:nvSpPr>
        <p:spPr>
          <a:xfrm>
            <a:off x="4247964" y="6093296"/>
            <a:ext cx="72008" cy="3240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4932040" y="1340768"/>
            <a:ext cx="3744416" cy="6155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“</a:t>
            </a:r>
            <a:r>
              <a:rPr lang="en-GB" sz="1600" dirty="0" smtClean="0">
                <a:cs typeface="Courier New" pitchFamily="49" charset="0"/>
              </a:rPr>
              <a:t>Citizen”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in LH panel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32040" y="1952836"/>
            <a:ext cx="3744416" cy="33239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that appear, along with their value-types, are similarly indicated as having either internal, external or dual sources.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“benefit-received”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has been specified (by the OM in this case) as being a </a:t>
            </a:r>
            <a:r>
              <a:rPr lang="en-GB" sz="1600" i="1" dirty="0" smtClean="0">
                <a:cs typeface="Courier New" pitchFamily="49" charset="0"/>
              </a:rPr>
              <a:t>derived</a:t>
            </a:r>
            <a:r>
              <a:rPr lang="en-GB" sz="1600" dirty="0" smtClean="0">
                <a:cs typeface="Courier New" pitchFamily="49" charset="0"/>
              </a:rPr>
              <a:t> slot, which means that </a:t>
            </a:r>
            <a:r>
              <a:rPr lang="en-GB" sz="1600" dirty="0" smtClean="0">
                <a:cs typeface="Courier New" pitchFamily="49" charset="0"/>
              </a:rPr>
              <a:t>all values for this slot can </a:t>
            </a:r>
            <a:r>
              <a:rPr lang="en-GB" sz="1600" dirty="0" smtClean="0">
                <a:cs typeface="Courier New" pitchFamily="49" charset="0"/>
              </a:rPr>
              <a:t>be derived from those of other slots (</a:t>
            </a:r>
            <a:r>
              <a:rPr lang="en-GB" sz="1600" dirty="0" smtClean="0">
                <a:cs typeface="Courier New" pitchFamily="49" charset="0"/>
              </a:rPr>
              <a:t>and hence , </a:t>
            </a:r>
            <a:r>
              <a:rPr lang="en-GB" sz="1600" dirty="0" smtClean="0">
                <a:cs typeface="Courier New" pitchFamily="49" charset="0"/>
              </a:rPr>
              <a:t>in the case of “assertion” instantiations, will be so - see later slides for details)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5406390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3671900" y="1376772"/>
            <a:ext cx="5076564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Expand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trees under both “Job-Type” and “Travel-Mode” </a:t>
            </a:r>
            <a:endParaRPr lang="en-GB" sz="1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3671900" y="2240868"/>
            <a:ext cx="5076564" cy="430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the contents of both trees </a:t>
            </a:r>
            <a:r>
              <a:rPr lang="en-GB" sz="1600" dirty="0" smtClean="0"/>
              <a:t>are derived mainly from external sources only, with the only exception being “Travel-Mode” itself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This is indicative of what more realistic models look like – </a:t>
            </a:r>
            <a:r>
              <a:rPr lang="en-GB" sz="1600" i="1" dirty="0" smtClean="0">
                <a:cs typeface="Courier New" pitchFamily="49" charset="0"/>
              </a:rPr>
              <a:t>i.e. </a:t>
            </a:r>
            <a:r>
              <a:rPr lang="en-GB" sz="1600" dirty="0" smtClean="0">
                <a:cs typeface="Courier New" pitchFamily="49" charset="0"/>
              </a:rPr>
              <a:t>being mainly constituted by large </a:t>
            </a:r>
            <a:r>
              <a:rPr lang="en-GB" sz="1600" dirty="0" smtClean="0"/>
              <a:t>externally-derived </a:t>
            </a:r>
            <a:r>
              <a:rPr lang="en-GB" sz="1600" dirty="0" smtClean="0">
                <a:cs typeface="Courier New" pitchFamily="49" charset="0"/>
              </a:rPr>
              <a:t>hierarchies </a:t>
            </a:r>
            <a:r>
              <a:rPr lang="en-GB" sz="1600" dirty="0" smtClean="0">
                <a:cs typeface="Courier New" pitchFamily="49" charset="0"/>
              </a:rPr>
              <a:t>(much </a:t>
            </a:r>
            <a:r>
              <a:rPr lang="en-GB" sz="1600" dirty="0" smtClean="0">
                <a:cs typeface="Courier New" pitchFamily="49" charset="0"/>
              </a:rPr>
              <a:t>larger than in the demo model), with only a relative handful of core concepts being represented in the OM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When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with only an external source is instantiated, the nature of the corresponding OM instantiation is dependent on the presence or otherwise of internally-sourced ancestors. So, for instance, </a:t>
            </a:r>
            <a:r>
              <a:rPr lang="en-GB" sz="1600" dirty="0" smtClean="0">
                <a:cs typeface="Courier New" pitchFamily="49" charset="0"/>
              </a:rPr>
              <a:t>“</a:t>
            </a:r>
            <a:r>
              <a:rPr lang="en-GB" sz="1600" dirty="0" smtClean="0">
                <a:cs typeface="Courier New" pitchFamily="49" charset="0"/>
              </a:rPr>
              <a:t>Bus” will be represented in the OM via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TravelMode</a:t>
            </a:r>
            <a:r>
              <a:rPr lang="en-GB" sz="1600" dirty="0" smtClean="0">
                <a:cs typeface="Courier New" pitchFamily="49" charset="0"/>
              </a:rPr>
              <a:t> class,</a:t>
            </a:r>
            <a:r>
              <a:rPr lang="en-GB" sz="1600" dirty="0" smtClean="0">
                <a:cs typeface="Courier New" pitchFamily="49" charset="0"/>
              </a:rPr>
              <a:t> whereas “Accountant</a:t>
            </a:r>
            <a:r>
              <a:rPr lang="en-GB" sz="1600" dirty="0" smtClean="0">
                <a:cs typeface="Courier New" pitchFamily="49" charset="0"/>
              </a:rPr>
              <a:t>”, having no internally sourced ancestors, will </a:t>
            </a:r>
            <a:r>
              <a:rPr lang="en-GB" sz="1600" dirty="0" smtClean="0">
                <a:cs typeface="Courier New" pitchFamily="49" charset="0"/>
              </a:rPr>
              <a:t>be represented via </a:t>
            </a:r>
            <a:r>
              <a:rPr lang="en-GB" sz="1600" dirty="0" smtClean="0">
                <a:cs typeface="Courier New" pitchFamily="49" charset="0"/>
              </a:rPr>
              <a:t>a default implementation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DObject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880828"/>
            <a:ext cx="8064896" cy="2988332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GB" sz="6000" b="1" dirty="0" smtClean="0">
                <a:latin typeface="+mj-lt"/>
              </a:rPr>
              <a:t>Creating </a:t>
            </a:r>
            <a:r>
              <a:rPr lang="en-GB" sz="6000" b="1" dirty="0" smtClean="0">
                <a:latin typeface="+mj-lt"/>
              </a:rPr>
              <a:t>+ Storing</a:t>
            </a:r>
            <a:br>
              <a:rPr lang="en-GB" sz="6000" b="1" dirty="0" smtClean="0">
                <a:latin typeface="+mj-lt"/>
              </a:rPr>
            </a:br>
            <a:r>
              <a:rPr lang="en-GB" sz="6000" b="1" dirty="0" smtClean="0">
                <a:latin typeface="+mj-lt"/>
              </a:rPr>
              <a:t> </a:t>
            </a:r>
            <a:r>
              <a:rPr lang="en-GB" sz="6000" b="1" dirty="0" smtClean="0">
                <a:latin typeface="+mj-lt"/>
              </a:rPr>
              <a:t>Assertion Instantiations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2240868"/>
            <a:ext cx="6586500" cy="2016224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GB" sz="4400" dirty="0" smtClean="0">
                <a:solidFill>
                  <a:srgbClr val="FF0000"/>
                </a:solidFill>
                <a:latin typeface="+mj-lt"/>
              </a:rPr>
              <a:t>[TO BE ADDED]</a:t>
            </a:r>
            <a:endParaRPr lang="en-GB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564" y="1736812"/>
            <a:ext cx="7772400" cy="3132348"/>
          </a:xfrm>
        </p:spPr>
        <p:txBody>
          <a:bodyPr>
            <a:normAutofit/>
          </a:bodyPr>
          <a:lstStyle/>
          <a:p>
            <a:r>
              <a:rPr lang="en-GB" sz="6000" b="1" dirty="0" smtClean="0"/>
              <a:t>Creating + Executing</a:t>
            </a:r>
            <a:r>
              <a:rPr lang="en-GB" sz="6000" b="1" dirty="0" smtClean="0"/>
              <a:t/>
            </a:r>
            <a:br>
              <a:rPr lang="en-GB" sz="6000" b="1" dirty="0" smtClean="0"/>
            </a:br>
            <a:r>
              <a:rPr lang="en-GB" sz="6000" b="1" dirty="0" smtClean="0"/>
              <a:t>Query </a:t>
            </a:r>
            <a:r>
              <a:rPr lang="en-GB" sz="6000" b="1" dirty="0" smtClean="0"/>
              <a:t>Instantiations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2240868"/>
            <a:ext cx="6586500" cy="2016224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GB" sz="4400" dirty="0" smtClean="0">
                <a:solidFill>
                  <a:srgbClr val="FF0000"/>
                </a:solidFill>
                <a:latin typeface="+mj-lt"/>
              </a:rPr>
              <a:t>[TO BE ADDED]</a:t>
            </a:r>
            <a:endParaRPr lang="en-GB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Secondary Tutorial Goal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Introduction to </a:t>
            </a:r>
            <a:r>
              <a:rPr lang="en-GB" b="1" i="1" dirty="0" smtClean="0"/>
              <a:t>Model Explorer </a:t>
            </a:r>
            <a:r>
              <a:rPr lang="en-GB" dirty="0" smtClean="0"/>
              <a:t>application</a:t>
            </a:r>
          </a:p>
          <a:p>
            <a:pPr lvl="1"/>
            <a:r>
              <a:rPr lang="en-GB" dirty="0" smtClean="0"/>
              <a:t>GUI-based tool for MEKON/HOBO developers</a:t>
            </a:r>
          </a:p>
          <a:p>
            <a:r>
              <a:rPr lang="en-GB" dirty="0" smtClean="0"/>
              <a:t>Covering:</a:t>
            </a:r>
          </a:p>
          <a:p>
            <a:pPr lvl="1"/>
            <a:r>
              <a:rPr lang="en-GB" dirty="0" smtClean="0"/>
              <a:t>Browsing of models</a:t>
            </a:r>
          </a:p>
          <a:p>
            <a:pPr lvl="1"/>
            <a:r>
              <a:rPr lang="en-GB" dirty="0" smtClean="0"/>
              <a:t>Exploration of dynamic behaviour of model-instantiations</a:t>
            </a:r>
          </a:p>
          <a:p>
            <a:pPr lvl="1"/>
            <a:r>
              <a:rPr lang="en-GB" dirty="0" smtClean="0"/>
              <a:t>Storage/retrieval/querying of model-instantiations</a:t>
            </a:r>
          </a:p>
          <a:p>
            <a:r>
              <a:rPr lang="en-GB" b="1" dirty="0" smtClean="0"/>
              <a:t>Note:</a:t>
            </a:r>
            <a:endParaRPr lang="en-GB" dirty="0" smtClean="0"/>
          </a:p>
          <a:p>
            <a:pPr lvl="1"/>
            <a:r>
              <a:rPr lang="en-GB" i="1" dirty="0" smtClean="0"/>
              <a:t>Model Explorer </a:t>
            </a:r>
            <a:r>
              <a:rPr lang="en-GB" dirty="0" smtClean="0"/>
              <a:t>does NOT support any kind of model-editing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628" y="2132856"/>
            <a:ext cx="6768752" cy="2234679"/>
          </a:xfrm>
        </p:spPr>
        <p:txBody>
          <a:bodyPr>
            <a:normAutofit/>
          </a:bodyPr>
          <a:lstStyle/>
          <a:p>
            <a:r>
              <a:rPr lang="en-GB" b="1" dirty="0" smtClean="0"/>
              <a:t>Appendix:</a:t>
            </a:r>
            <a:br>
              <a:rPr lang="en-GB" b="1" dirty="0" smtClean="0"/>
            </a:br>
            <a:r>
              <a:rPr lang="en-GB" b="1" dirty="0" smtClean="0"/>
              <a:t>Loading </a:t>
            </a:r>
            <a:r>
              <a:rPr lang="en-GB" b="1" dirty="0" smtClean="0"/>
              <a:t>Demo </a:t>
            </a:r>
            <a:r>
              <a:rPr lang="en-GB" b="1" dirty="0" smtClean="0"/>
              <a:t>Model</a:t>
            </a:r>
            <a:br>
              <a:rPr lang="en-GB" b="1" dirty="0" smtClean="0"/>
            </a:br>
            <a:r>
              <a:rPr lang="en-GB" b="1" dirty="0" smtClean="0"/>
              <a:t>into </a:t>
            </a:r>
            <a:r>
              <a:rPr lang="en-GB" b="1" i="1" dirty="0" smtClean="0"/>
              <a:t>Model Explorer 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636"/>
            <a:ext cx="91440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Using </a:t>
            </a:r>
            <a:r>
              <a:rPr lang="en-GB" b="1" dirty="0" err="1" smtClean="0"/>
              <a:t>Mekon</a:t>
            </a:r>
            <a:r>
              <a:rPr lang="en-GB" b="1" dirty="0" smtClean="0"/>
              <a:t> project </a:t>
            </a:r>
            <a:r>
              <a:rPr lang="en-GB" b="1" dirty="0" smtClean="0"/>
              <a:t>Build Facilities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00455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Ensure that all relevant code/resources are checked out from </a:t>
            </a:r>
            <a:r>
              <a:rPr lang="en-GB" dirty="0" err="1" smtClean="0"/>
              <a:t>Mekon</a:t>
            </a:r>
            <a:r>
              <a:rPr lang="en-GB" dirty="0" smtClean="0"/>
              <a:t> project </a:t>
            </a:r>
            <a:r>
              <a:rPr lang="en-GB" dirty="0" smtClean="0"/>
              <a:t>SVN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Invoke </a:t>
            </a:r>
            <a:r>
              <a:rPr lang="en-GB" dirty="0" smtClean="0"/>
              <a:t>ANT build </a:t>
            </a:r>
            <a:r>
              <a:rPr lang="en-GB" dirty="0" smtClean="0"/>
              <a:t>script: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Ensure that ANT is installed on your machine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Go to top-level </a:t>
            </a:r>
            <a:r>
              <a:rPr lang="en-GB" dirty="0" smtClean="0"/>
              <a:t>folder </a:t>
            </a:r>
            <a:r>
              <a:rPr lang="en-GB" dirty="0" smtClean="0"/>
              <a:t>of check-out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Type:</a:t>
            </a:r>
          </a:p>
          <a:p>
            <a:pPr marL="1314450" lvl="2" indent="-514350"/>
            <a:r>
              <a:rPr lang="en-GB" i="1" dirty="0" smtClean="0"/>
              <a:t>ant hobo-demo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Run </a:t>
            </a:r>
            <a:r>
              <a:rPr lang="en-GB" i="1" dirty="0" smtClean="0"/>
              <a:t>Model Explorer</a:t>
            </a:r>
            <a:r>
              <a:rPr lang="en-GB" dirty="0" smtClean="0"/>
              <a:t>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Go to “build” directory, created by build script:</a:t>
            </a:r>
            <a:endParaRPr lang="en-GB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Invoke relevant script:</a:t>
            </a:r>
          </a:p>
          <a:p>
            <a:pPr lvl="2"/>
            <a:r>
              <a:rPr lang="en-GB" i="1" dirty="0" smtClean="0"/>
              <a:t>mekon-demo.bat/</a:t>
            </a:r>
            <a:r>
              <a:rPr lang="en-GB" i="1" dirty="0" err="1" smtClean="0"/>
              <a:t>sh</a:t>
            </a:r>
            <a:endParaRPr lang="en-GB" i="1" dirty="0" smtClean="0"/>
          </a:p>
          <a:p>
            <a:pPr lvl="2"/>
            <a:r>
              <a:rPr lang="en-GB" i="1" dirty="0" smtClean="0"/>
              <a:t>hobo-demo.bat/</a:t>
            </a:r>
            <a:r>
              <a:rPr lang="en-GB" i="1" dirty="0" err="1" smtClean="0"/>
              <a:t>sh</a:t>
            </a:r>
            <a:endParaRPr lang="en-GB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636"/>
            <a:ext cx="91440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Using Your Own Build Facilities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00455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Ensure that: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</a:t>
            </a:r>
            <a:r>
              <a:rPr lang="en-GB" dirty="0" smtClean="0"/>
              <a:t>ll relevant code/resources are checked out from </a:t>
            </a:r>
            <a:r>
              <a:rPr lang="en-GB" dirty="0" err="1" smtClean="0"/>
              <a:t>Mekon</a:t>
            </a:r>
            <a:r>
              <a:rPr lang="en-GB" dirty="0" smtClean="0"/>
              <a:t> project </a:t>
            </a:r>
            <a:r>
              <a:rPr lang="en-GB" dirty="0" smtClean="0"/>
              <a:t>SVN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All code from ALL sub-projects </a:t>
            </a:r>
            <a:r>
              <a:rPr lang="en-GB" dirty="0" smtClean="0"/>
              <a:t>is </a:t>
            </a:r>
            <a:r>
              <a:rPr lang="en-GB" dirty="0" smtClean="0"/>
              <a:t>built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All code from “demo” folder is built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The “demo/resource” folder (or preferably a copy of it) is on your runtime class-path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Invoke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GB" dirty="0" smtClean="0"/>
              <a:t> method on </a:t>
            </a:r>
            <a:r>
              <a:rPr lang="en-GB" dirty="0" smtClean="0"/>
              <a:t>class for relevant version </a:t>
            </a:r>
            <a:r>
              <a:rPr lang="en-GB" dirty="0" smtClean="0"/>
              <a:t>of </a:t>
            </a:r>
            <a:r>
              <a:rPr lang="en-GB" i="1" dirty="0" smtClean="0"/>
              <a:t>Model Explorer</a:t>
            </a:r>
            <a:r>
              <a:rPr lang="en-GB" dirty="0" smtClean="0"/>
              <a:t>:</a:t>
            </a:r>
          </a:p>
          <a:p>
            <a:pPr marL="914400" lvl="1" indent="-514350"/>
            <a:r>
              <a:rPr lang="en-GB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mekon.gui.MekonModelExplorer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marL="914400" lvl="1" indent="-514350"/>
            <a:r>
              <a:rPr lang="en-GB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hobo.gui.HoboModelExplorer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Tutorial Pre-Conditions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Basic familiarity with:</a:t>
            </a:r>
          </a:p>
          <a:p>
            <a:pPr lvl="1"/>
            <a:r>
              <a:rPr lang="en-GB" dirty="0" smtClean="0"/>
              <a:t>Frames-based knowledge representation</a:t>
            </a:r>
          </a:p>
          <a:p>
            <a:pPr lvl="1"/>
            <a:r>
              <a:rPr lang="en-GB" dirty="0" smtClean="0"/>
              <a:t>OWL + Description Logics</a:t>
            </a:r>
          </a:p>
          <a:p>
            <a:r>
              <a:rPr lang="en-GB" dirty="0" smtClean="0"/>
              <a:t>Accessed MEKON project website (*)</a:t>
            </a:r>
          </a:p>
          <a:p>
            <a:pPr lvl="1"/>
            <a:r>
              <a:rPr lang="en-GB" dirty="0" smtClean="0"/>
              <a:t>Viewed general introductory material</a:t>
            </a:r>
          </a:p>
          <a:p>
            <a:pPr lvl="1"/>
            <a:r>
              <a:rPr lang="en-GB" dirty="0" smtClean="0"/>
              <a:t>Checked-out all code and resources</a:t>
            </a:r>
          </a:p>
          <a:p>
            <a:pPr lvl="1"/>
            <a:r>
              <a:rPr lang="en-GB" dirty="0" smtClean="0"/>
              <a:t>Built all code and resources</a:t>
            </a:r>
          </a:p>
          <a:p>
            <a:pPr lvl="2"/>
            <a:r>
              <a:rPr lang="en-GB" dirty="0" smtClean="0"/>
              <a:t>Optionally via ANT build script provided</a:t>
            </a:r>
          </a:p>
          <a:p>
            <a:pPr>
              <a:buNone/>
            </a:pPr>
            <a:endParaRPr lang="en-GB" dirty="0"/>
          </a:p>
          <a:p>
            <a:pPr marL="342900" lvl="2" indent="-342900">
              <a:buNone/>
            </a:pPr>
            <a:r>
              <a:rPr lang="en-GB" sz="2800" dirty="0" smtClean="0"/>
              <a:t>* </a:t>
            </a:r>
            <a:r>
              <a:rPr lang="en-GB" sz="2600" dirty="0" smtClean="0">
                <a:hlinkClick r:id="rId2"/>
              </a:rPr>
              <a:t>https://code.google.com/p/mekon</a:t>
            </a:r>
            <a:endParaRPr lang="en-GB" sz="2600" dirty="0" smtClean="0"/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Tutorial Format: General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b="1" dirty="0" smtClean="0"/>
              <a:t>Main Body:</a:t>
            </a:r>
          </a:p>
          <a:p>
            <a:r>
              <a:rPr lang="en-GB" dirty="0" smtClean="0"/>
              <a:t>Guides user through using </a:t>
            </a:r>
            <a:r>
              <a:rPr lang="en-GB" i="1" dirty="0" smtClean="0"/>
              <a:t>Model Explorer </a:t>
            </a:r>
            <a:r>
              <a:rPr lang="en-GB" dirty="0" smtClean="0"/>
              <a:t>to:</a:t>
            </a:r>
          </a:p>
          <a:p>
            <a:pPr marL="971550" lvl="1" indent="-514350"/>
            <a:r>
              <a:rPr lang="en-GB" dirty="0" smtClean="0"/>
              <a:t>Browse simple demo model</a:t>
            </a:r>
          </a:p>
          <a:p>
            <a:pPr marL="1314450" lvl="2" indent="-514350"/>
            <a:r>
              <a:rPr lang="en-GB" dirty="0" smtClean="0"/>
              <a:t>Basic MEKON version</a:t>
            </a:r>
          </a:p>
          <a:p>
            <a:pPr marL="1314450" lvl="2" indent="-514350"/>
            <a:r>
              <a:rPr lang="en-GB" dirty="0" smtClean="0"/>
              <a:t>Hybrid HOBO/MEKON version</a:t>
            </a:r>
          </a:p>
          <a:p>
            <a:pPr marL="971550" lvl="1" indent="-514350"/>
            <a:r>
              <a:rPr lang="en-GB" dirty="0" smtClean="0"/>
              <a:t>Create specific instantiations of demo model</a:t>
            </a:r>
          </a:p>
          <a:p>
            <a:pPr marL="1314450" lvl="2" indent="-514350"/>
            <a:r>
              <a:rPr lang="en-GB" dirty="0" smtClean="0"/>
              <a:t>Creating + storing “assertion” instantiations</a:t>
            </a:r>
          </a:p>
          <a:p>
            <a:pPr marL="1314450" lvl="2" indent="-514350"/>
            <a:r>
              <a:rPr lang="en-GB" dirty="0" smtClean="0"/>
              <a:t>Creating + executing “query” instantiations</a:t>
            </a:r>
          </a:p>
          <a:p>
            <a:pPr>
              <a:buNone/>
            </a:pPr>
            <a:r>
              <a:rPr lang="en-GB" b="1" dirty="0" smtClean="0"/>
              <a:t>Appendix</a:t>
            </a:r>
            <a:r>
              <a:rPr lang="en-GB" b="1" dirty="0" smtClean="0"/>
              <a:t>:</a:t>
            </a:r>
            <a:endParaRPr lang="en-GB" dirty="0" smtClean="0"/>
          </a:p>
          <a:p>
            <a:r>
              <a:rPr lang="en-GB" dirty="0" smtClean="0"/>
              <a:t>Provides instructions on running </a:t>
            </a:r>
            <a:r>
              <a:rPr lang="en-GB" i="1" dirty="0" smtClean="0"/>
              <a:t>Model Explorer </a:t>
            </a:r>
            <a:r>
              <a:rPr lang="en-GB" dirty="0" smtClean="0"/>
              <a:t>with the different </a:t>
            </a:r>
            <a:r>
              <a:rPr lang="en-GB" dirty="0" smtClean="0"/>
              <a:t>model-versions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683568" y="1484784"/>
            <a:ext cx="3384376" cy="2893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Actions:</a:t>
            </a:r>
            <a:endParaRPr lang="en-GB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A series of actions </a:t>
            </a:r>
            <a:r>
              <a:rPr lang="en-GB" dirty="0" smtClean="0"/>
              <a:t>is described</a:t>
            </a:r>
            <a:r>
              <a:rPr lang="en-GB" dirty="0" smtClean="0"/>
              <a:t>, to be performed via the </a:t>
            </a:r>
            <a:r>
              <a:rPr lang="en-GB" i="1" dirty="0" smtClean="0"/>
              <a:t>Model Explorer (ME)</a:t>
            </a:r>
            <a:r>
              <a:rPr lang="en-GB" dirty="0" smtClean="0"/>
              <a:t> application</a:t>
            </a:r>
            <a:endParaRPr lang="en-GB" i="1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action descriptions come with screenshots showing either the actions being performed, or the results of the actions having occurred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27984" y="1484784"/>
            <a:ext cx="4032448" cy="2893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Explanations: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Explanations are provide of the functionalities being displayed as the actions are performed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Interspersed throughout are general explanations, not specifically linked to the actions on any particular slides, but more generally applicable to various actions on previous and/or subsequent slides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4761148"/>
            <a:ext cx="7776864" cy="1508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Icons: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semantics of the </a:t>
            </a:r>
            <a:r>
              <a:rPr lang="en-GB" i="1" dirty="0" smtClean="0"/>
              <a:t>ME</a:t>
            </a:r>
            <a:r>
              <a:rPr lang="en-GB" dirty="0" smtClean="0"/>
              <a:t> icons are summarised at the start of the tutorial (a similar glossary can also be obtained via the </a:t>
            </a:r>
            <a:r>
              <a:rPr lang="en-GB" i="1" dirty="0" smtClean="0"/>
              <a:t>ME</a:t>
            </a:r>
            <a:r>
              <a:rPr lang="en-GB" dirty="0" smtClean="0"/>
              <a:t> “Help” button)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Recaps are provided throughout for specific icons as they are introduced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semantics of specific icon-modifiers are provided at relevant points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7544" y="260648"/>
            <a:ext cx="8229600" cy="850106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Tutorial Format: </a:t>
            </a:r>
            <a:r>
              <a:rPr lang="en-GB" sz="4400" b="1" dirty="0" smtClean="0"/>
              <a:t>Main Body</a:t>
            </a:r>
            <a:endParaRPr kumimoji="0" lang="en-GB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3132347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Browsing Basic</a:t>
            </a:r>
            <a:br>
              <a:rPr lang="en-GB" sz="6000" b="1" dirty="0" smtClean="0"/>
            </a:br>
            <a:r>
              <a:rPr lang="en-GB" sz="6000" b="1" dirty="0" smtClean="0"/>
              <a:t>MEKON</a:t>
            </a:r>
            <a:br>
              <a:rPr lang="en-GB" sz="6000" b="1" dirty="0" smtClean="0"/>
            </a:br>
            <a:r>
              <a:rPr lang="en-GB" sz="6000" b="1" dirty="0" smtClean="0"/>
              <a:t>Version </a:t>
            </a:r>
            <a:r>
              <a:rPr lang="en-GB" sz="6000" b="1" dirty="0" smtClean="0"/>
              <a:t>of Model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19572" y="404664"/>
            <a:ext cx="7704856" cy="60016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MEKON Models</a:t>
            </a:r>
          </a:p>
          <a:p>
            <a:endParaRPr lang="en-GB" sz="800" dirty="0" smtClean="0"/>
          </a:p>
          <a:p>
            <a:r>
              <a:rPr lang="en-GB" sz="1600" dirty="0" smtClean="0"/>
              <a:t>The MEKON </a:t>
            </a:r>
            <a:r>
              <a:rPr lang="en-GB" sz="1600" b="1" dirty="0" smtClean="0"/>
              <a:t>frames model (FM) </a:t>
            </a:r>
            <a:r>
              <a:rPr lang="en-GB" sz="1600" dirty="0" smtClean="0"/>
              <a:t>representation involves entities at three distinct representational levels:</a:t>
            </a:r>
            <a:endParaRPr lang="en-GB" sz="1600" b="1" dirty="0" smtClean="0"/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Concept-Level : </a:t>
            </a:r>
            <a:r>
              <a:rPr lang="en-GB" sz="1600" dirty="0" smtClean="0"/>
              <a:t>Representation of domain model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b="1" dirty="0" smtClean="0"/>
              <a:t>: </a:t>
            </a:r>
            <a:r>
              <a:rPr lang="en-GB" sz="1600" dirty="0" smtClean="0"/>
              <a:t>Domain concept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b="1" dirty="0" smtClean="0"/>
              <a:t>: </a:t>
            </a:r>
            <a:r>
              <a:rPr lang="en-GB" sz="1600" dirty="0" smtClean="0"/>
              <a:t>Numeric-value definition (numeric-type + valid value-range)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CValue</a:t>
            </a:r>
            <a:r>
              <a:rPr lang="en-GB" sz="1600" b="1" dirty="0" smtClean="0"/>
              <a:t>:</a:t>
            </a:r>
            <a:r>
              <a:rPr lang="en-GB" sz="1600" dirty="0" smtClean="0"/>
              <a:t> Concept-level value-entity (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b="1" dirty="0" smtClean="0"/>
              <a:t>: </a:t>
            </a:r>
            <a:r>
              <a:rPr lang="en-GB" sz="1600" dirty="0" smtClean="0"/>
              <a:t>Inter-concept relationships OR numerical attribute of concept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Instance-Level: </a:t>
            </a:r>
            <a:r>
              <a:rPr lang="en-GB" sz="1600" dirty="0" smtClean="0"/>
              <a:t>Representation of specific instantiations of domain model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b="1" dirty="0" smtClean="0"/>
              <a:t>: </a:t>
            </a:r>
            <a:r>
              <a:rPr lang="en-GB" sz="1600" dirty="0" smtClean="0"/>
              <a:t>Instantiation of domain concept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b="1" dirty="0" smtClean="0"/>
              <a:t>: </a:t>
            </a:r>
            <a:r>
              <a:rPr lang="en-GB" sz="1600" dirty="0" smtClean="0"/>
              <a:t>Specific numeric value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IValue</a:t>
            </a:r>
            <a:r>
              <a:rPr lang="en-GB" sz="1600" b="1" dirty="0" smtClean="0"/>
              <a:t>:</a:t>
            </a:r>
            <a:r>
              <a:rPr lang="en-GB" sz="1600" dirty="0" smtClean="0"/>
              <a:t> Instance-level value-entity (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b="1" dirty="0" smtClean="0"/>
              <a:t>: </a:t>
            </a:r>
            <a:r>
              <a:rPr lang="en-GB" sz="1600" dirty="0" smtClean="0"/>
              <a:t>Inter-instance relationships OR numerical attribute value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Meta-Level: </a:t>
            </a:r>
            <a:r>
              <a:rPr lang="en-GB" sz="1600" dirty="0" smtClean="0"/>
              <a:t>Representation of references to domain model entities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b="1" dirty="0" smtClean="0"/>
              <a:t>: </a:t>
            </a:r>
            <a:r>
              <a:rPr lang="en-GB" sz="1600" dirty="0" smtClean="0"/>
              <a:t>Reference to domain concept (used solely for defining value-types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-valued slots)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Entity Sources:</a:t>
            </a:r>
          </a:p>
          <a:p>
            <a:r>
              <a:rPr lang="en-GB" sz="1600" dirty="0" smtClean="0"/>
              <a:t>All entities in a basic MEKON FM will be derived from one or more </a:t>
            </a:r>
            <a:r>
              <a:rPr lang="en-GB" sz="1600" b="1" dirty="0" smtClean="0"/>
              <a:t>external knowledge sources (EKS)</a:t>
            </a:r>
            <a:r>
              <a:rPr lang="en-GB" sz="1600" dirty="0" smtClean="0"/>
              <a:t>, typically </a:t>
            </a:r>
            <a:r>
              <a:rPr lang="en-GB" sz="1600" dirty="0" err="1" smtClean="0"/>
              <a:t>ontologies</a:t>
            </a:r>
            <a:r>
              <a:rPr lang="en-GB" sz="1600" dirty="0" smtClean="0"/>
              <a:t> of some kind. However, when a HOBO </a:t>
            </a:r>
            <a:r>
              <a:rPr lang="en-GB" sz="1600" b="1" dirty="0" smtClean="0"/>
              <a:t>object model (OM) </a:t>
            </a:r>
            <a:r>
              <a:rPr lang="en-GB" sz="1600" dirty="0" smtClean="0"/>
              <a:t>is present, the source(s) for an FM entity can be </a:t>
            </a:r>
            <a:r>
              <a:rPr lang="en-GB" sz="1600" dirty="0" smtClean="0"/>
              <a:t>external </a:t>
            </a:r>
            <a:r>
              <a:rPr lang="en-GB" sz="1600" dirty="0" smtClean="0"/>
              <a:t>(EKS), internal (OM), or, where appropriate mappings have been provided in the configuration file, dual (EKS + OM).</a:t>
            </a:r>
            <a:endParaRPr lang="en-GB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439652" y="512676"/>
            <a:ext cx="6228692" cy="58326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457200" indent="-457200" algn="ctr"/>
            <a:r>
              <a:rPr lang="en-GB" sz="2400" b="1" dirty="0" smtClean="0"/>
              <a:t>Icon Summary</a:t>
            </a:r>
          </a:p>
          <a:p>
            <a:pPr marL="457200" indent="-457200"/>
            <a:endParaRPr lang="en-GB" sz="16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1871700" y="3789040"/>
            <a:ext cx="5400600" cy="43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Colours (all relevant shapes)</a:t>
            </a:r>
            <a:endParaRPr lang="en-GB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871700" y="1088740"/>
            <a:ext cx="5400600" cy="43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Shapes (all relevant colours)</a:t>
            </a:r>
          </a:p>
          <a:p>
            <a:pPr algn="ctr"/>
            <a:endParaRPr lang="en-GB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635896" y="1520788"/>
            <a:ext cx="2376264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Level</a:t>
            </a:r>
            <a:endParaRPr lang="en-GB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35696" y="1520788"/>
            <a:ext cx="1800200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Category</a:t>
            </a:r>
            <a:endParaRPr lang="en-GB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12160" y="1520788"/>
            <a:ext cx="1224136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Icon Shape</a:t>
            </a:r>
            <a:endParaRPr lang="en-GB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635896" y="1880828"/>
            <a:ext cx="2376264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Meta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835696" y="1880828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012160" y="1880828"/>
            <a:ext cx="122413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14" name="Rectangle 13"/>
          <p:cNvSpPr/>
          <p:nvPr/>
        </p:nvSpPr>
        <p:spPr>
          <a:xfrm>
            <a:off x="6444208" y="1952836"/>
            <a:ext cx="252028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5" name="TextBox 14"/>
          <p:cNvSpPr txBox="1"/>
          <p:nvPr/>
        </p:nvSpPr>
        <p:spPr>
          <a:xfrm>
            <a:off x="3635896" y="2240868"/>
            <a:ext cx="2376264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Concept</a:t>
            </a:r>
            <a:endParaRPr lang="en-GB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835696" y="2240868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012160" y="2240868"/>
            <a:ext cx="122413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635896" y="2600908"/>
            <a:ext cx="2376264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Instance</a:t>
            </a:r>
            <a:endParaRPr lang="en-GB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835696" y="2600908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012160" y="2600908"/>
            <a:ext cx="122413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22" name="Rectangle 21"/>
          <p:cNvSpPr/>
          <p:nvPr/>
        </p:nvSpPr>
        <p:spPr>
          <a:xfrm rot="18972962">
            <a:off x="6484229" y="2692600"/>
            <a:ext cx="179792" cy="1879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3" name="TextBox 22"/>
          <p:cNvSpPr txBox="1"/>
          <p:nvPr/>
        </p:nvSpPr>
        <p:spPr>
          <a:xfrm>
            <a:off x="3635896" y="2960948"/>
            <a:ext cx="2376264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Concept / Instance</a:t>
            </a:r>
            <a:endParaRPr lang="en-GB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835696" y="2960948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Slot</a:t>
            </a:r>
            <a:endParaRPr lang="en-GB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012160" y="2960948"/>
            <a:ext cx="122413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27" name="Oval 26"/>
          <p:cNvSpPr/>
          <p:nvPr/>
        </p:nvSpPr>
        <p:spPr>
          <a:xfrm>
            <a:off x="6444208" y="2312876"/>
            <a:ext cx="252028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6462210" y="3014954"/>
            <a:ext cx="216024" cy="252028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90" name="TextBox 89"/>
          <p:cNvSpPr txBox="1"/>
          <p:nvPr/>
        </p:nvSpPr>
        <p:spPr>
          <a:xfrm>
            <a:off x="1871700" y="3320988"/>
            <a:ext cx="190821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* Frame OR Number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96136" y="4221088"/>
            <a:ext cx="1440160" cy="360040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Icon Colour(s)</a:t>
            </a:r>
            <a:endParaRPr lang="en-GB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835696" y="4221088"/>
            <a:ext cx="1800200" cy="360040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Category</a:t>
            </a:r>
            <a:endParaRPr lang="en-GB" sz="1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796136" y="4941168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1835696" y="4941168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5796136" y="5661248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1835696" y="5661248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Number</a:t>
            </a:r>
            <a:endParaRPr lang="en-GB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3635896" y="4221088"/>
            <a:ext cx="2160240" cy="360040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Source</a:t>
            </a:r>
            <a:endParaRPr lang="en-GB" sz="16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635896" y="4941168"/>
            <a:ext cx="216024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Internal (EKS)</a:t>
            </a:r>
            <a:endParaRPr lang="en-GB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3635896" y="5661248"/>
            <a:ext cx="216024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ANY</a:t>
            </a:r>
            <a:endParaRPr lang="en-GB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5796136" y="4581128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1835696" y="4581128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3635896" y="4581128"/>
            <a:ext cx="216024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External (OM)</a:t>
            </a:r>
            <a:endParaRPr lang="en-GB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5796136" y="5301208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1835696" y="5301208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3635896" y="5301208"/>
            <a:ext cx="216024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Dual (EKS + OM)</a:t>
            </a:r>
            <a:endParaRPr lang="en-GB" sz="1600" dirty="0"/>
          </a:p>
        </p:txBody>
      </p:sp>
      <p:sp>
        <p:nvSpPr>
          <p:cNvPr id="51" name="Rounded Rectangle 50"/>
          <p:cNvSpPr/>
          <p:nvPr/>
        </p:nvSpPr>
        <p:spPr>
          <a:xfrm>
            <a:off x="6336196" y="4653136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ounded Rectangle 53"/>
          <p:cNvSpPr/>
          <p:nvPr/>
        </p:nvSpPr>
        <p:spPr>
          <a:xfrm>
            <a:off x="6336196" y="5013176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ounded Rectangle 54"/>
          <p:cNvSpPr/>
          <p:nvPr/>
        </p:nvSpPr>
        <p:spPr>
          <a:xfrm>
            <a:off x="6336196" y="5373216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ounded Rectangle 57"/>
          <p:cNvSpPr/>
          <p:nvPr/>
        </p:nvSpPr>
        <p:spPr>
          <a:xfrm>
            <a:off x="6336196" y="5733256"/>
            <a:ext cx="360040" cy="216024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ounded Rectangle 58"/>
          <p:cNvSpPr/>
          <p:nvPr/>
        </p:nvSpPr>
        <p:spPr>
          <a:xfrm>
            <a:off x="6408204" y="5409220"/>
            <a:ext cx="216024" cy="14401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3730</TotalTime>
  <Words>2496</Words>
  <Application>Microsoft Office PowerPoint</Application>
  <PresentationFormat>On-screen Show (4:3)</PresentationFormat>
  <Paragraphs>275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MEKON/HOBO Introductory Tutorial</vt:lpstr>
      <vt:lpstr>Primary Tutorial Goal</vt:lpstr>
      <vt:lpstr>Secondary Tutorial Goal</vt:lpstr>
      <vt:lpstr>Tutorial Pre-Conditions</vt:lpstr>
      <vt:lpstr>Tutorial Format: General</vt:lpstr>
      <vt:lpstr>Slide 6</vt:lpstr>
      <vt:lpstr>Browsing Basic MEKON Version of Model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Browsing Hybrid HOBO/MEKON  Version of Model</vt:lpstr>
      <vt:lpstr>Slide 22</vt:lpstr>
      <vt:lpstr>Slide 23</vt:lpstr>
      <vt:lpstr>Slide 24</vt:lpstr>
      <vt:lpstr>Slide 25</vt:lpstr>
      <vt:lpstr>Creating + Storing  Assertion Instantiations</vt:lpstr>
      <vt:lpstr>[TO BE ADDED]</vt:lpstr>
      <vt:lpstr>Creating + Executing Query Instantiations</vt:lpstr>
      <vt:lpstr>[TO BE ADDED]</vt:lpstr>
      <vt:lpstr>Appendix: Loading Demo Model into Model Explorer </vt:lpstr>
      <vt:lpstr>Using Mekon project Build Facilities</vt:lpstr>
      <vt:lpstr>Using Your Own Build Facilities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MEKON/HOBO Introductory Tutorial</dc:title>
  <dc:creator>Colin</dc:creator>
  <cp:lastModifiedBy>Colin</cp:lastModifiedBy>
  <cp:revision>430</cp:revision>
  <dcterms:created xsi:type="dcterms:W3CDTF">2014-09-25T09:55:21Z</dcterms:created>
  <dcterms:modified xsi:type="dcterms:W3CDTF">2015-01-06T19:57:43Z</dcterms:modified>
</cp:coreProperties>
</file>