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260" r:id="rId8"/>
    <p:sldId id="285" r:id="rId9"/>
    <p:sldId id="272" r:id="rId10"/>
    <p:sldId id="261" r:id="rId11"/>
    <p:sldId id="283" r:id="rId12"/>
    <p:sldId id="262" r:id="rId13"/>
    <p:sldId id="264" r:id="rId14"/>
    <p:sldId id="278" r:id="rId15"/>
    <p:sldId id="266" r:id="rId16"/>
    <p:sldId id="282" r:id="rId17"/>
    <p:sldId id="279" r:id="rId18"/>
    <p:sldId id="276" r:id="rId19"/>
    <p:sldId id="284" r:id="rId20"/>
    <p:sldId id="277" r:id="rId21"/>
    <p:sldId id="273" r:id="rId22"/>
    <p:sldId id="288" r:id="rId23"/>
    <p:sldId id="286" r:id="rId24"/>
    <p:sldId id="287" r:id="rId25"/>
    <p:sldId id="290" r:id="rId26"/>
    <p:sldId id="294" r:id="rId27"/>
    <p:sldId id="292" r:id="rId28"/>
    <p:sldId id="295" r:id="rId29"/>
    <p:sldId id="293" r:id="rId30"/>
    <p:sldId id="297" r:id="rId31"/>
    <p:sldId id="29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DD9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5382" autoAdjust="0"/>
  </p:normalViewPr>
  <p:slideViewPr>
    <p:cSldViewPr>
      <p:cViewPr varScale="1">
        <p:scale>
          <a:sx n="60" d="100"/>
          <a:sy n="60" d="100"/>
        </p:scale>
        <p:origin x="-79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499992" y="1808820"/>
            <a:ext cx="3744416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 </a:t>
            </a:r>
            <a:r>
              <a:rPr lang="en-GB" sz="1600" dirty="0" smtClean="0"/>
              <a:t>with basic MEKON version of demo </a:t>
            </a:r>
            <a:r>
              <a:rPr lang="en-GB" sz="1600" dirty="0" smtClean="0"/>
              <a:t>model </a:t>
            </a:r>
            <a:r>
              <a:rPr lang="en-GB" sz="1600" i="1" dirty="0" smtClean="0"/>
              <a:t>[see appendix at end of tutorial for details]</a:t>
            </a:r>
            <a:endParaRPr lang="en-GB" sz="160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553236"/>
            <a:ext cx="3024336" cy="7560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7604" y="5949280"/>
            <a:ext cx="24482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2924944"/>
            <a:ext cx="3744416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647564" y="5949280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1620" y="1052736"/>
            <a:ext cx="6840760" cy="45858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HOBO/ MEKON 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built from an OWL ontology, by the standard plug-in. This plug-in uses some fairly obvious mappings, such as: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to be attached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for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563888" y="2564904"/>
            <a:ext cx="4896544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sub-frames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3888" y="4149080"/>
            <a:ext cx="4896544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139952" y="2924944"/>
            <a:ext cx="4788532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“</a:t>
            </a:r>
            <a:r>
              <a:rPr lang="en-GB" sz="1600" dirty="0" smtClean="0">
                <a:cs typeface="Courier New" pitchFamily="49" charset="0"/>
              </a:rPr>
              <a:t>Employment”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cs typeface="Courier New" pitchFamily="49" charset="0"/>
              </a:rPr>
              <a:t>“job”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(values must be instantiations of the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cs typeface="Courier New" pitchFamily="49" charset="0"/>
              </a:rPr>
              <a:t>“job-count”</a:t>
            </a:r>
            <a:r>
              <a:rPr lang="en-GB" sz="1600" dirty="0" smtClean="0"/>
              <a:t>: Integer-valued  slot (value-type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528" y="5409220"/>
            <a:ext cx="4068452" cy="11161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588" y="6129300"/>
            <a:ext cx="345638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3" y="5769260"/>
            <a:ext cx="230425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503548" y="576926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467544" y="6165304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139952" y="2060848"/>
            <a:ext cx="478853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Employment”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 (via any of the three tabs)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23628" y="1124744"/>
            <a:ext cx="6624736" cy="46474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 Value-types are represented via entities from the level above that of the values that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have: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Possible slot value-types are: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“fixed-values”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(See later slides in this section for examples of fixed-values.)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4752020" y="2780928"/>
            <a:ext cx="4140460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Displayed details include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“</a:t>
            </a:r>
            <a:r>
              <a:rPr lang="en-GB" sz="1600" dirty="0" err="1" smtClean="0">
                <a:cs typeface="Courier New" pitchFamily="49" charset="0"/>
              </a:rPr>
              <a:t>jobType</a:t>
            </a:r>
            <a:r>
              <a:rPr lang="en-GB" sz="1600" dirty="0" smtClean="0">
                <a:cs typeface="Courier New" pitchFamily="49" charset="0"/>
              </a:rPr>
              <a:t>”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/>
              <a:t>MFrame</a:t>
            </a:r>
            <a:r>
              <a:rPr lang="en-GB" sz="1600" dirty="0" smtClean="0"/>
              <a:t>, 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/>
              <a:t>IFrames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9532" y="5625244"/>
            <a:ext cx="2988332" cy="792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596" y="6021288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03548" y="6021288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752020" y="1664804"/>
            <a:ext cx="414046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representing value-type of “</a:t>
            </a:r>
            <a:r>
              <a:rPr lang="en-GB" sz="1600" dirty="0" smtClean="0">
                <a:cs typeface="Courier New" pitchFamily="49" charset="0"/>
              </a:rPr>
              <a:t>job”</a:t>
            </a:r>
            <a:r>
              <a:rPr lang="en-GB" sz="1600" dirty="0" smtClean="0"/>
              <a:t> slot in RH panel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7704" y="1268760"/>
            <a:ext cx="5472608" cy="39087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network,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being instantiations of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is instantiated as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initialised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15816" y="5085184"/>
            <a:ext cx="568863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067944" y="1880828"/>
            <a:ext cx="4536504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Employed-Citizen</a:t>
            </a:r>
            <a:r>
              <a:rPr lang="en-GB" sz="1600" dirty="0" smtClean="0"/>
              <a:t>“ </a:t>
            </a:r>
            <a:r>
              <a:rPr lang="en-GB" sz="1600" dirty="0" err="1" smtClean="0"/>
              <a:t>CFrame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7944" y="2492896"/>
            <a:ext cx="4536504" cy="36933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“Employed-Citizen”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“Citizen” is inferred (*) to be an instance of “Employed-Citizen” , then the value-type of the “tax-paid”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“Tax”, as provided by “Citizen”, to the more specific “Non-zero-tax”, as provided by “Employed-Citizen”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/>
            <a:r>
              <a:rPr lang="en-GB" sz="1600" dirty="0" smtClean="0">
                <a:cs typeface="Courier New" pitchFamily="49" charset="0"/>
              </a:rPr>
              <a:t>* See next slide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540" y="5733256"/>
            <a:ext cx="2952328" cy="7200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057292"/>
            <a:ext cx="23402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575556" y="6093296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575556" y="6201308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1660" y="1340768"/>
            <a:ext cx="6084676" cy="41549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updated, additional updates may be automatically provided by appropriate reasoning plug-ins. In the case of the demo-model, this means the MEKON-OWL reasoning plug-in.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Reasoning Plug-in: </a:t>
            </a:r>
            <a:r>
              <a:rPr lang="en-GB" sz="1600" dirty="0" smtClean="0">
                <a:cs typeface="Courier New" pitchFamily="49" charset="0"/>
              </a:rPr>
              <a:t>Performs automatic instantiation updating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An OWL version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 is created: a class-expression if the network is a tree, a collection of individuals otherwise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invoked to find all inferred super-classes or inferred types of this OWL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corresponding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found, and the associated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used to dynamically update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root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of the instantiation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i="1" dirty="0" smtClean="0"/>
              <a:t>MEKON:</a:t>
            </a:r>
            <a:endParaRPr lang="en-GB" i="1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i="1" dirty="0" smtClean="0"/>
              <a:t>HOBO:</a:t>
            </a:r>
            <a:endParaRPr lang="en-GB" i="1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General </a:t>
            </a:r>
            <a:r>
              <a:rPr lang="en-GB" dirty="0" smtClean="0"/>
              <a:t>principles + concepts</a:t>
            </a:r>
          </a:p>
          <a:p>
            <a:pPr lvl="1"/>
            <a:r>
              <a:rPr lang="en-GB" dirty="0" smtClean="0"/>
              <a:t>Using actual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covering:</a:t>
            </a:r>
          </a:p>
          <a:p>
            <a:pPr lvl="1"/>
            <a:r>
              <a:rPr lang="en-GB" dirty="0" smtClean="0"/>
              <a:t>Code-level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771800" y="2675724"/>
            <a:ext cx="601266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800" y="3287792"/>
            <a:ext cx="6012668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“Unemployed-Citizen,” similarly to Employed-”Citizen”, provides a specialisation of the value-type for the “tax-paid”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“benefit-received” slot, representing actual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“Citizen” is classified as an instance of “Unemployed-Citizen”, then not only will the “tax-paid”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“Zero-tax”, it will also be assigned an actual value of “Zero-tax.” Similarly the “benefit-received”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“Unemployment-Benefit”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>
            <a:normAutofit/>
          </a:bodyPr>
          <a:lstStyle/>
          <a:p>
            <a:r>
              <a:rPr lang="en-GB" b="1" dirty="0" smtClean="0"/>
              <a:t>1b. Browsing Hybrid HOBO/MEKON </a:t>
            </a:r>
            <a:br>
              <a:rPr lang="en-GB" b="1" dirty="0" smtClean="0"/>
            </a:br>
            <a:r>
              <a:rPr lang="en-GB" b="1" dirty="0" smtClean="0"/>
              <a:t>Version of Model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35596" y="872716"/>
            <a:ext cx="7308812" cy="50167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dirty="0" smtClean="0"/>
              <a:t>“modelling”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“binding” HOBO OMs 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sz="1600" b="1" dirty="0" smtClean="0">
                <a:cs typeface="Courier New" pitchFamily="49" charset="0"/>
              </a:rPr>
              <a:t>:</a:t>
            </a:r>
            <a:endParaRPr lang="en-GB" sz="1600" dirty="0" smtClean="0"/>
          </a:p>
          <a:p>
            <a:r>
              <a:rPr lang="en-GB" sz="1600" dirty="0" smtClean="0"/>
              <a:t>The 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: 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>
                <a:cs typeface="Courier New" pitchFamily="49" charset="0"/>
              </a:rPr>
              <a:t> Class used to represent all OM fields (abstract base class with concrete extensions,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DArray</a:t>
            </a:r>
            <a:r>
              <a:rPr lang="en-GB" sz="1600" dirty="0" smtClean="0">
                <a:cs typeface="Courier New" pitchFamily="49" charset="0"/>
              </a:rPr>
              <a:t>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b="1" dirty="0" smtClean="0">
                <a:cs typeface="Courier New" pitchFamily="49" charset="0"/>
              </a:rPr>
              <a:t>FM Bindings:</a:t>
            </a:r>
            <a:endParaRPr lang="en-GB" sz="16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Every OM class or field will be “bound” to a corresponding FM 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respectively). The binding can be to either: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EKS-derived entity: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Specifically generated entity: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39918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95936" y="1052736"/>
            <a:ext cx="4716524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model (but, for comparison, leave running previous invocation of </a:t>
            </a:r>
            <a:r>
              <a:rPr lang="en-GB" sz="1600" i="1" dirty="0" smtClean="0"/>
              <a:t>ME</a:t>
            </a:r>
            <a:r>
              <a:rPr lang="en-GB" sz="1600" dirty="0" smtClean="0"/>
              <a:t>, with basic MEKON version of model)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373216"/>
            <a:ext cx="2916324" cy="11161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596" y="5733256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6093296"/>
            <a:ext cx="219624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503548" y="5769260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503548" y="6129300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575556" y="6201308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636912"/>
            <a:ext cx="4716524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“Citizen”,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“Super-Tax”,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“Zero-Tax”,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532" y="4977172"/>
            <a:ext cx="2808312" cy="15481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03548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39918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35596" y="5733256"/>
            <a:ext cx="223224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  <a:p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35596" y="612930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03548" y="5733256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39552" y="6201308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35596" y="5373216"/>
            <a:ext cx="2160240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  <a:p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03548" y="5373216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575556" y="5445224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3851920" y="5697252"/>
            <a:ext cx="2736304" cy="8280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27984" y="6093296"/>
            <a:ext cx="2160240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is a </a:t>
            </a:r>
            <a:r>
              <a:rPr lang="en-GB" sz="1600" i="1" dirty="0" smtClean="0"/>
              <a:t>derived</a:t>
            </a:r>
            <a:r>
              <a:rPr lang="en-GB" sz="1600" dirty="0" smtClean="0"/>
              <a:t> 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995936" y="6093296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4247964" y="6093296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932040" y="1340768"/>
            <a:ext cx="3744416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“</a:t>
            </a:r>
            <a:r>
              <a:rPr lang="en-GB" sz="1600" dirty="0" smtClean="0">
                <a:cs typeface="Courier New" pitchFamily="49" charset="0"/>
              </a:rPr>
              <a:t>Citizen”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040" y="1952836"/>
            <a:ext cx="3744416" cy="30777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appear, along with their value-types, are similarly indicated as having either internal, external or dual sources.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“benefit-received”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 in this case) as being a </a:t>
            </a:r>
            <a:r>
              <a:rPr lang="en-GB" sz="1600" i="1" dirty="0" smtClean="0">
                <a:cs typeface="Courier New" pitchFamily="49" charset="0"/>
              </a:rPr>
              <a:t>derived</a:t>
            </a:r>
            <a:r>
              <a:rPr lang="en-GB" sz="1600" dirty="0" smtClean="0">
                <a:cs typeface="Courier New" pitchFamily="49" charset="0"/>
              </a:rPr>
              <a:t> slot, which means that the values can be derived from those of other slots (and, in the case of “assertion” instantiations, will be so - see later slides for details)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2240868"/>
            <a:ext cx="6586500" cy="2016224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4400" b="1" dirty="0" smtClean="0">
                <a:latin typeface="+mj-lt"/>
              </a:rPr>
              <a:t>2a. Creating + Storing</a:t>
            </a:r>
            <a:br>
              <a:rPr lang="en-GB" sz="4400" b="1" dirty="0" smtClean="0">
                <a:latin typeface="+mj-lt"/>
              </a:rPr>
            </a:br>
            <a:r>
              <a:rPr lang="en-GB" sz="4400" b="1" dirty="0" smtClean="0">
                <a:latin typeface="+mj-lt"/>
              </a:rPr>
              <a:t> Assertion Instantiations</a:t>
            </a:r>
            <a:endParaRPr lang="en-GB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240868"/>
            <a:ext cx="6586500" cy="2016224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4400" dirty="0" smtClean="0">
                <a:solidFill>
                  <a:srgbClr val="FF0000"/>
                </a:solidFill>
                <a:latin typeface="+mj-lt"/>
              </a:rPr>
              <a:t>[TO BE ADDED]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2132856"/>
            <a:ext cx="7772400" cy="2234679"/>
          </a:xfrm>
        </p:spPr>
        <p:txBody>
          <a:bodyPr>
            <a:normAutofit/>
          </a:bodyPr>
          <a:lstStyle/>
          <a:p>
            <a:r>
              <a:rPr lang="en-GB" b="1" dirty="0" smtClean="0"/>
              <a:t>2b. Creating + Executing</a:t>
            </a:r>
            <a:br>
              <a:rPr lang="en-GB" b="1" dirty="0" smtClean="0"/>
            </a:br>
            <a:r>
              <a:rPr lang="en-GB" b="1" dirty="0" smtClean="0"/>
              <a:t> Query Instantiations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240868"/>
            <a:ext cx="6586500" cy="2016224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4400" dirty="0" smtClean="0">
                <a:solidFill>
                  <a:srgbClr val="FF0000"/>
                </a:solidFill>
                <a:latin typeface="+mj-lt"/>
              </a:rPr>
              <a:t>[TO BE ADDED]</a:t>
            </a:r>
            <a:endParaRPr lang="en-GB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628" y="2132856"/>
            <a:ext cx="6768752" cy="2234679"/>
          </a:xfrm>
        </p:spPr>
        <p:txBody>
          <a:bodyPr>
            <a:normAutofit/>
          </a:bodyPr>
          <a:lstStyle/>
          <a:p>
            <a:r>
              <a:rPr lang="en-GB" b="1" dirty="0" smtClean="0"/>
              <a:t>Appendix:</a:t>
            </a:r>
            <a:br>
              <a:rPr lang="en-GB" b="1" dirty="0" smtClean="0"/>
            </a:br>
            <a:r>
              <a:rPr lang="en-GB" b="1" dirty="0" smtClean="0"/>
              <a:t>Loading </a:t>
            </a:r>
            <a:r>
              <a:rPr lang="en-GB" b="1" dirty="0" smtClean="0"/>
              <a:t>Demo </a:t>
            </a:r>
            <a:r>
              <a:rPr lang="en-GB" b="1" dirty="0" smtClean="0"/>
              <a:t>Model</a:t>
            </a:r>
            <a:br>
              <a:rPr lang="en-GB" b="1" dirty="0" smtClean="0"/>
            </a:br>
            <a:r>
              <a:rPr lang="en-GB" b="1" dirty="0" smtClean="0"/>
              <a:t>into </a:t>
            </a:r>
            <a:r>
              <a:rPr lang="en-GB" b="1" i="1" dirty="0" smtClean="0"/>
              <a:t>Model Explorer 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i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r>
              <a:rPr lang="en-GB" dirty="0" smtClean="0"/>
              <a:t> </a:t>
            </a:r>
            <a:r>
              <a:rPr lang="en-GB" i="1" dirty="0" smtClean="0"/>
              <a:t>Model Explorer </a:t>
            </a:r>
            <a:r>
              <a:rPr lang="en-GB" dirty="0" smtClean="0"/>
              <a:t>is NOT a model-editing tool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Provided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</a:t>
            </a:r>
            <a:r>
              <a:rPr lang="en-GB" dirty="0" smtClean="0"/>
              <a:t>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/>
              <a:t>ANT build </a:t>
            </a:r>
            <a:r>
              <a:rPr lang="en-GB" dirty="0" smtClean="0"/>
              <a:t>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</a:t>
            </a:r>
            <a:r>
              <a:rPr lang="en-GB" dirty="0" smtClean="0"/>
              <a:t>folder </a:t>
            </a:r>
            <a:r>
              <a:rPr lang="en-GB" dirty="0" smtClean="0"/>
              <a:t>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 </a:t>
            </a:r>
            <a:r>
              <a:rPr lang="en-GB" i="1" dirty="0" smtClean="0"/>
              <a:t>“ant hobo-demo”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</a:t>
            </a:r>
            <a:r>
              <a:rPr lang="en-GB" i="1" dirty="0" smtClean="0"/>
              <a:t>MEKON/HOBO Model Explorer</a:t>
            </a:r>
            <a:r>
              <a:rPr lang="en-GB" dirty="0" smtClean="0"/>
              <a:t>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  <a:endParaRPr lang="en-GB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required script(s):</a:t>
            </a:r>
          </a:p>
          <a:p>
            <a:pPr lvl="2"/>
            <a:r>
              <a:rPr lang="en-GB" i="1" dirty="0" smtClean="0"/>
              <a:t>mekon-demo.bat/</a:t>
            </a:r>
            <a:r>
              <a:rPr lang="en-GB" i="1" dirty="0" err="1" smtClean="0"/>
              <a:t>sh</a:t>
            </a:r>
            <a:endParaRPr lang="en-GB" i="1" dirty="0" smtClean="0"/>
          </a:p>
          <a:p>
            <a:pPr lvl="2"/>
            <a:r>
              <a:rPr lang="en-GB" i="1" dirty="0" smtClean="0"/>
              <a:t>hobo-demo.bat/</a:t>
            </a:r>
            <a:r>
              <a:rPr lang="en-GB" i="1" dirty="0" err="1" smtClean="0"/>
              <a:t>sh</a:t>
            </a:r>
            <a:endParaRPr lang="en-GB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</a:t>
            </a:r>
            <a:r>
              <a:rPr lang="en-GB" dirty="0" smtClean="0"/>
              <a:t>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</a:t>
            </a:r>
            <a:r>
              <a:rPr lang="en-GB" dirty="0" smtClean="0"/>
              <a:t>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ALL sub-projects </a:t>
            </a:r>
            <a:r>
              <a:rPr lang="en-GB" dirty="0" smtClean="0"/>
              <a:t>is </a:t>
            </a:r>
            <a:r>
              <a:rPr lang="en-GB" dirty="0" smtClean="0"/>
              <a:t>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“demo/resource” folder (or preferably a copy of it) is on your runtime class-path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</a:t>
            </a:r>
            <a:r>
              <a:rPr lang="en-GB" dirty="0" smtClean="0"/>
              <a:t>class for relevant version(s) </a:t>
            </a:r>
            <a:r>
              <a:rPr lang="en-GB" dirty="0" smtClean="0"/>
              <a:t>of </a:t>
            </a:r>
            <a:r>
              <a:rPr lang="en-GB" i="1" dirty="0" smtClean="0"/>
              <a:t>Model Explorer</a:t>
            </a:r>
            <a:r>
              <a:rPr lang="en-GB" dirty="0" smtClean="0"/>
              <a:t>:</a:t>
            </a:r>
          </a:p>
          <a:p>
            <a:pPr marL="914400" lvl="1" indent="-514350"/>
            <a:r>
              <a:rPr lang="en-GB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 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Format: General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Guide’s user through using </a:t>
            </a:r>
            <a:r>
              <a:rPr lang="en-GB" i="1" dirty="0" smtClean="0"/>
              <a:t>Model Explorer </a:t>
            </a:r>
            <a:r>
              <a:rPr lang="en-GB" dirty="0" smtClean="0"/>
              <a:t>to: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dirty="0" smtClean="0"/>
              <a:t>Browse simple demo model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GB" dirty="0" smtClean="0"/>
              <a:t>Basic MEKON version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GB" dirty="0" smtClean="0"/>
              <a:t>Hybrid HOBO/MEKON version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dirty="0" smtClean="0"/>
              <a:t>Create specific instantiations of demo model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GB" dirty="0" smtClean="0"/>
              <a:t>Creating + storing “assertion” instantiations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GB" dirty="0" smtClean="0"/>
              <a:t>Creating + executing “query” instantiations</a:t>
            </a:r>
          </a:p>
          <a:p>
            <a:pPr>
              <a:buNone/>
            </a:pPr>
            <a:r>
              <a:rPr lang="en-GB" b="1" dirty="0" smtClean="0"/>
              <a:t>Appendix</a:t>
            </a:r>
            <a:r>
              <a:rPr lang="en-GB" b="1" dirty="0" smtClean="0"/>
              <a:t>:</a:t>
            </a:r>
            <a:endParaRPr lang="en-GB" dirty="0" smtClean="0"/>
          </a:p>
          <a:p>
            <a:r>
              <a:rPr lang="en-GB" dirty="0" smtClean="0"/>
              <a:t>Provides instructions on running </a:t>
            </a:r>
            <a:r>
              <a:rPr lang="en-GB" i="1" dirty="0" smtClean="0"/>
              <a:t>Model Explorer </a:t>
            </a:r>
            <a:r>
              <a:rPr lang="en-GB" dirty="0" smtClean="0"/>
              <a:t>with the different </a:t>
            </a:r>
            <a:r>
              <a:rPr lang="en-GB" dirty="0" smtClean="0"/>
              <a:t>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76772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</a:t>
            </a:r>
            <a:r>
              <a:rPr lang="en-GB" dirty="0" smtClean="0"/>
              <a:t>is described</a:t>
            </a:r>
            <a:r>
              <a:rPr lang="en-GB" dirty="0" smtClean="0"/>
              <a:t>, to be performed via the </a:t>
            </a:r>
            <a:r>
              <a:rPr lang="en-GB" i="1" dirty="0" smtClean="0"/>
              <a:t>Model Explorer (ME)</a:t>
            </a:r>
            <a:r>
              <a:rPr lang="en-GB" dirty="0" smtClean="0"/>
              <a:t> application</a:t>
            </a:r>
            <a:endParaRPr lang="en-GB" i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376772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Explanations: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Explanations are provide of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explanations,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617132"/>
            <a:ext cx="7776864" cy="15081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</a:t>
            </a:r>
            <a:r>
              <a:rPr lang="en-GB" i="1" dirty="0" smtClean="0"/>
              <a:t>ME</a:t>
            </a:r>
            <a:r>
              <a:rPr lang="en-GB" dirty="0" smtClean="0"/>
              <a:t> icons are summarised at the start of the tutorial (a similar glossary can also be obtained via the </a:t>
            </a:r>
            <a:r>
              <a:rPr lang="en-GB" i="1" dirty="0" smtClean="0"/>
              <a:t>ME</a:t>
            </a:r>
            <a:r>
              <a:rPr lang="en-GB" dirty="0" smtClean="0"/>
              <a:t> “Help” button)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 are provided at relevant points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</a:t>
            </a:r>
            <a:r>
              <a:rPr lang="en-GB" sz="4400" b="1" dirty="0" smtClean="0"/>
              <a:t>Main Body</a:t>
            </a:r>
            <a:endParaRPr kumimoji="0" lang="en-GB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74639"/>
          </a:xfrm>
        </p:spPr>
        <p:txBody>
          <a:bodyPr>
            <a:normAutofit/>
          </a:bodyPr>
          <a:lstStyle/>
          <a:p>
            <a:r>
              <a:rPr lang="en-GB" b="1" dirty="0" smtClean="0"/>
              <a:t>1a. Browsing Basic MEKON Version of Model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572" y="404664"/>
            <a:ext cx="7704856" cy="60016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The MEKON </a:t>
            </a:r>
            <a:r>
              <a:rPr lang="en-GB" sz="1600" b="1" dirty="0" smtClean="0"/>
              <a:t>frames model (FM) </a:t>
            </a:r>
            <a:r>
              <a:rPr lang="en-GB" sz="1600" dirty="0" smtClean="0"/>
              <a:t>representation involves entities at three distinct representational levels:</a:t>
            </a:r>
            <a:endParaRPr lang="en-GB" sz="1600" b="1" dirty="0" smtClean="0"/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 entities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Entity Sources:</a:t>
            </a:r>
          </a:p>
          <a:p>
            <a:r>
              <a:rPr lang="en-GB" sz="1600" dirty="0" smtClean="0"/>
              <a:t>All entities in a basic MEKON FM will be derived from one or more </a:t>
            </a:r>
            <a:r>
              <a:rPr lang="en-GB" sz="1600" b="1" dirty="0" smtClean="0"/>
              <a:t>external knowledge sources (EKS)</a:t>
            </a:r>
            <a:r>
              <a:rPr lang="en-GB" sz="1600" dirty="0" smtClean="0"/>
              <a:t>, typically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of some kind. However, when a HOBO </a:t>
            </a:r>
            <a:r>
              <a:rPr lang="en-GB" sz="1600" b="1" dirty="0" smtClean="0"/>
              <a:t>object model (OM) </a:t>
            </a:r>
            <a:r>
              <a:rPr lang="en-GB" sz="1600" dirty="0" smtClean="0"/>
              <a:t>is present, the source(s) for an FM entity can be external (EKS), internal (OM), or, where appropriate mappings have been provided in the configuration file, dual (EKS + OM).</a:t>
            </a:r>
            <a:endParaRPr lang="en-GB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39652" y="368660"/>
            <a:ext cx="6228692" cy="5832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871700" y="3645024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871700" y="944724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1376772"/>
            <a:ext cx="2376264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376772"/>
            <a:ext cx="1800200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376772"/>
            <a:ext cx="1224136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173681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173681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173681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444208" y="1808820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635896" y="209685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209685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209685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896" y="245689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245689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2160" y="245689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484229" y="2548584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635896" y="281693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 / 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5696" y="281693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2160" y="281693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444208" y="2168860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462210" y="2870938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871700" y="3176972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96136" y="4077072"/>
            <a:ext cx="144016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35696" y="4077072"/>
            <a:ext cx="180020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96136" y="4797152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5696" y="479715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5517232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35696" y="551723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635896" y="4077072"/>
            <a:ext cx="216024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635896" y="4797152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(EKS)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635896" y="5517232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5796136" y="4437112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835696" y="443711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635896" y="4437112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(OM)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796136" y="5157192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835696" y="515719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635896" y="5157192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336196" y="4509120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336196" y="4869160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336196" y="5229200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336196" y="5589240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408204" y="5265204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2342</Words>
  <Application>Microsoft Office PowerPoint</Application>
  <PresentationFormat>On-screen Show (4:3)</PresentationFormat>
  <Paragraphs>265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Format: General</vt:lpstr>
      <vt:lpstr>Slide 6</vt:lpstr>
      <vt:lpstr>1a. Browsing Basic MEKON Version of Model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1b. Browsing Hybrid HOBO/MEKON  Version of Model</vt:lpstr>
      <vt:lpstr>Slide 22</vt:lpstr>
      <vt:lpstr>Slide 23</vt:lpstr>
      <vt:lpstr>Slide 24</vt:lpstr>
      <vt:lpstr>2a. Creating + Storing  Assertion Instantiations</vt:lpstr>
      <vt:lpstr>[TO BE ADDED]</vt:lpstr>
      <vt:lpstr>2b. Creating + Executing  Query Instantiations</vt:lpstr>
      <vt:lpstr>[TO BE ADDED]</vt:lpstr>
      <vt:lpstr>Appendix: Loading Demo Model into Model Explorer </vt:lpstr>
      <vt:lpstr>Using Provided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395</cp:revision>
  <dcterms:created xsi:type="dcterms:W3CDTF">2014-09-25T09:55:21Z</dcterms:created>
  <dcterms:modified xsi:type="dcterms:W3CDTF">2015-01-06T15:41:57Z</dcterms:modified>
</cp:coreProperties>
</file>