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335" r:id="rId10"/>
    <p:sldId id="313" r:id="rId11"/>
    <p:sldId id="261" r:id="rId12"/>
    <p:sldId id="283" r:id="rId13"/>
    <p:sldId id="262" r:id="rId14"/>
    <p:sldId id="278" r:id="rId15"/>
    <p:sldId id="337" r:id="rId16"/>
    <p:sldId id="339" r:id="rId17"/>
    <p:sldId id="264" r:id="rId18"/>
    <p:sldId id="266" r:id="rId19"/>
    <p:sldId id="282" r:id="rId20"/>
    <p:sldId id="279" r:id="rId21"/>
    <p:sldId id="276" r:id="rId22"/>
    <p:sldId id="284" r:id="rId23"/>
    <p:sldId id="320" r:id="rId24"/>
    <p:sldId id="277" r:id="rId25"/>
    <p:sldId id="273" r:id="rId26"/>
    <p:sldId id="288" r:id="rId27"/>
    <p:sldId id="286" r:id="rId28"/>
    <p:sldId id="287" r:id="rId29"/>
    <p:sldId id="300" r:id="rId30"/>
    <p:sldId id="290" r:id="rId31"/>
    <p:sldId id="301" r:id="rId32"/>
    <p:sldId id="331" r:id="rId33"/>
    <p:sldId id="340" r:id="rId34"/>
    <p:sldId id="308" r:id="rId35"/>
    <p:sldId id="314" r:id="rId36"/>
    <p:sldId id="304" r:id="rId37"/>
    <p:sldId id="312" r:id="rId38"/>
    <p:sldId id="305" r:id="rId39"/>
    <p:sldId id="306" r:id="rId40"/>
    <p:sldId id="309" r:id="rId41"/>
    <p:sldId id="310" r:id="rId42"/>
    <p:sldId id="315" r:id="rId43"/>
    <p:sldId id="330" r:id="rId44"/>
    <p:sldId id="325" r:id="rId45"/>
    <p:sldId id="328" r:id="rId46"/>
    <p:sldId id="329" r:id="rId47"/>
    <p:sldId id="292" r:id="rId48"/>
    <p:sldId id="316" r:id="rId49"/>
    <p:sldId id="332" r:id="rId50"/>
    <p:sldId id="317" r:id="rId51"/>
    <p:sldId id="318" r:id="rId52"/>
    <p:sldId id="321" r:id="rId53"/>
    <p:sldId id="322" r:id="rId54"/>
    <p:sldId id="319" r:id="rId55"/>
    <p:sldId id="336" r:id="rId56"/>
    <p:sldId id="333" r:id="rId57"/>
    <p:sldId id="323" r:id="rId58"/>
    <p:sldId id="324" r:id="rId59"/>
    <p:sldId id="326" r:id="rId60"/>
    <p:sldId id="293" r:id="rId61"/>
    <p:sldId id="297" r:id="rId62"/>
    <p:sldId id="29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3317A9"/>
    <a:srgbClr val="84ECD3"/>
    <a:srgbClr val="2B5F44"/>
    <a:srgbClr val="C35855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3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6624228" y="2240868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3628" y="5229200"/>
            <a:ext cx="2916324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</a:t>
            </a:r>
            <a:r>
              <a:rPr lang="en-GB" b="1" dirty="0" smtClean="0"/>
              <a:t>Recap</a:t>
            </a:r>
            <a:endParaRPr lang="en-GB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562524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223628" y="562524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367644" y="5697252"/>
            <a:ext cx="252028" cy="25202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980728"/>
            <a:ext cx="7056784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3648" y="872716"/>
            <a:ext cx="6300700" cy="4970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5556" y="224644"/>
            <a:ext cx="7992888" cy="6408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</a:t>
            </a:r>
            <a:r>
              <a:rPr lang="en-GB" sz="2400" b="1" dirty="0" smtClean="0"/>
              <a:t>Attributes</a:t>
            </a:r>
            <a:endParaRPr lang="en-GB" sz="800" b="1" dirty="0" smtClean="0"/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values for the following attributes:</a:t>
            </a:r>
          </a:p>
          <a:p>
            <a:endParaRPr lang="en-GB" sz="800" b="1" dirty="0" smtClean="0"/>
          </a:p>
          <a:p>
            <a:r>
              <a:rPr lang="en-GB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Specified via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which represents a notion of cardinality that incorporates both single/multi-</a:t>
            </a:r>
            <a:r>
              <a:rPr lang="en-GB" sz="1600" dirty="0" err="1" smtClean="0">
                <a:cs typeface="Courier New" pitchFamily="49" charset="0"/>
              </a:rPr>
              <a:t>valuedness</a:t>
            </a:r>
            <a:r>
              <a:rPr lang="en-GB" sz="1600" dirty="0" smtClean="0">
                <a:cs typeface="Courier New" pitchFamily="49" charset="0"/>
              </a:rPr>
              <a:t> and value-type repeatability. Options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SINGLE_VALUED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Single-valued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/ </a:t>
            </a:r>
            <a:r>
              <a:rPr lang="en-GB" sz="1600" dirty="0" smtClean="0"/>
              <a:t>Value-types </a:t>
            </a:r>
            <a:r>
              <a:rPr lang="en-GB" sz="1600" dirty="0" smtClean="0"/>
              <a:t>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REPEATABLE_TYPES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/ </a:t>
            </a:r>
            <a:r>
              <a:rPr lang="en-GB" sz="1600" dirty="0" smtClean="0"/>
              <a:t>Any </a:t>
            </a:r>
            <a:r>
              <a:rPr lang="en-GB" sz="1600" dirty="0" smtClean="0"/>
              <a:t>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err="1" smtClean="0"/>
              <a:t>Editability</a:t>
            </a:r>
            <a:r>
              <a:rPr lang="en-GB" b="1" dirty="0" smtClean="0"/>
              <a:t>: </a:t>
            </a:r>
            <a:r>
              <a:rPr lang="en-GB" sz="1600" dirty="0" smtClean="0">
                <a:cs typeface="Courier New" pitchFamily="49" charset="0"/>
              </a:rPr>
              <a:t>Specified via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which represents </a:t>
            </a:r>
            <a:r>
              <a:rPr lang="en-GB" sz="1600" dirty="0" err="1" smtClean="0">
                <a:cs typeface="Courier New" pitchFamily="49" charset="0"/>
              </a:rPr>
              <a:t>editability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from the client </a:t>
            </a:r>
            <a:r>
              <a:rPr lang="en-GB" sz="1600" dirty="0" smtClean="0">
                <a:cs typeface="Courier New" pitchFamily="49" charset="0"/>
              </a:rPr>
              <a:t>perspective of </a:t>
            </a:r>
            <a:r>
              <a:rPr lang="en-GB" sz="1600" dirty="0" smtClean="0">
                <a:cs typeface="Courier New" pitchFamily="49" charset="0"/>
              </a:rPr>
              <a:t>slot </a:t>
            </a:r>
            <a:r>
              <a:rPr lang="en-GB" sz="1600" dirty="0" smtClean="0">
                <a:cs typeface="Courier New" pitchFamily="49" charset="0"/>
              </a:rPr>
              <a:t>instantiations, for both assertion and query instances (see later slides for details of </a:t>
            </a:r>
            <a:r>
              <a:rPr lang="en-GB" sz="1600" dirty="0" smtClean="0">
                <a:cs typeface="Courier New" pitchFamily="49" charset="0"/>
              </a:rPr>
              <a:t>assertion and query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instantiations</a:t>
            </a:r>
            <a:r>
              <a:rPr lang="en-GB" sz="1600" dirty="0" smtClean="0">
                <a:cs typeface="Courier New" pitchFamily="49" charset="0"/>
              </a:rPr>
              <a:t>)</a:t>
            </a:r>
            <a:r>
              <a:rPr lang="en-GB" sz="1600" dirty="0" smtClean="0">
                <a:cs typeface="Courier New" pitchFamily="49" charset="0"/>
              </a:rPr>
              <a:t>. </a:t>
            </a:r>
            <a:r>
              <a:rPr lang="en-GB" sz="1600" dirty="0" smtClean="0">
                <a:cs typeface="Courier New" pitchFamily="49" charset="0"/>
              </a:rPr>
              <a:t>Options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Concrete-only-editable on assertions, fully-editable on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QUERY_ONLY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Non-editable on assertions, fully-editable on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Fully-editable on both assertions and queries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Non-editable on both assertions and queries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i="1" dirty="0" smtClean="0">
                <a:cs typeface="Courier New" pitchFamily="49" charset="0"/>
              </a:rPr>
              <a:t>c</a:t>
            </a:r>
            <a:r>
              <a:rPr lang="en-GB" sz="1600" i="1" dirty="0" smtClean="0"/>
              <a:t>oncrete-only-editable</a:t>
            </a:r>
            <a:r>
              <a:rPr lang="en-GB" sz="1600" dirty="0" smtClean="0"/>
              <a:t> slot is one that can only be given actual concrete </a:t>
            </a:r>
            <a:r>
              <a:rPr lang="en-GB" sz="1600" dirty="0" smtClean="0"/>
              <a:t>values</a:t>
            </a:r>
            <a:r>
              <a:rPr lang="en-GB" sz="1600" dirty="0" smtClean="0"/>
              <a:t>, whereas </a:t>
            </a:r>
            <a:r>
              <a:rPr lang="en-GB" sz="1600" dirty="0" smtClean="0"/>
              <a:t>a </a:t>
            </a:r>
            <a:r>
              <a:rPr lang="en-GB" sz="1600" i="1" dirty="0" smtClean="0"/>
              <a:t>fully-editable</a:t>
            </a:r>
            <a:r>
              <a:rPr lang="en-GB" sz="1600" dirty="0" smtClean="0"/>
              <a:t> one can be given either concrete or abstract values (which, depending on the slot-value-type, </a:t>
            </a:r>
            <a:r>
              <a:rPr lang="en-GB" sz="1600" dirty="0" smtClean="0"/>
              <a:t>will include </a:t>
            </a:r>
            <a:r>
              <a:rPr lang="en-GB" sz="1600" dirty="0" smtClean="0"/>
              <a:t>disjunctions or numeric ranges – see </a:t>
            </a:r>
            <a:r>
              <a:rPr lang="en-GB" sz="1600" dirty="0" smtClean="0"/>
              <a:t>next section for details</a:t>
            </a:r>
            <a:r>
              <a:rPr lang="en-GB" sz="1600" dirty="0" smtClean="0"/>
              <a:t>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600" dirty="0" smtClean="0">
                <a:cs typeface="Courier New" pitchFamily="49" charset="0"/>
              </a:rPr>
              <a:t> option can be overridden by the OM or potentially by an EKS-specific model builder plug-in. The MEKON-OWL plug-in allows </a:t>
            </a:r>
            <a:r>
              <a:rPr lang="en-GB" sz="1600" dirty="0" smtClean="0">
                <a:cs typeface="Courier New" pitchFamily="49" charset="0"/>
              </a:rPr>
              <a:t>overriding </a:t>
            </a:r>
            <a:r>
              <a:rPr lang="en-GB" sz="1600" dirty="0" smtClean="0">
                <a:cs typeface="Courier New" pitchFamily="49" charset="0"/>
              </a:rPr>
              <a:t>on a per-property basis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Active: </a:t>
            </a:r>
            <a:r>
              <a:rPr lang="en-GB" sz="1600" dirty="0" smtClean="0">
                <a:cs typeface="Courier New" pitchFamily="49" charset="0"/>
              </a:rPr>
              <a:t>Boolean attribute that enables applicable slots to be bound to fields on OM classes, but for instantiations of such slots (and fields) to be activated </a:t>
            </a:r>
            <a:r>
              <a:rPr lang="en-GB" sz="1600" dirty="0" smtClean="0">
                <a:cs typeface="Courier New" pitchFamily="49" charset="0"/>
              </a:rPr>
              <a:t>only </a:t>
            </a:r>
            <a:r>
              <a:rPr lang="en-GB" sz="1600" dirty="0" smtClean="0">
                <a:cs typeface="Courier New" pitchFamily="49" charset="0"/>
              </a:rPr>
              <a:t>as and when required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3568" y="260648"/>
            <a:ext cx="7740860" cy="63727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Slot Modifier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3248980"/>
            <a:ext cx="702078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Modifiers </a:t>
            </a:r>
            <a:r>
              <a:rPr lang="en-GB" b="1" dirty="0" smtClean="0"/>
              <a:t>(model slots only*)</a:t>
            </a:r>
            <a:endParaRPr lang="en-GB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43608" y="764704"/>
            <a:ext cx="6948772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Text Modifiers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3788" y="1196752"/>
            <a:ext cx="2088232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Value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196752"/>
            <a:ext cx="162018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Attribute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1196752"/>
            <a:ext cx="1044116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Modifier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63788" y="155679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SINGLE_VALUED</a:t>
            </a:r>
            <a:endParaRPr lang="en-GB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55679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155679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x]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788" y="191683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UNIQUE_TYPES</a:t>
            </a:r>
            <a:endParaRPr lang="en-GB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8" y="191683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191683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x,y,z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3788" y="227687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REPEATABLE_TYPES</a:t>
            </a:r>
            <a:endParaRPr lang="en-GB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043608" y="227687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7020272" y="227687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x,y,y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3788" y="263691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REPEATABLE_TYPES</a:t>
            </a:r>
            <a:endParaRPr lang="en-GB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263691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020272" y="263691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x,x,x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3948" y="3681028"/>
            <a:ext cx="972108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Modifier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103948" y="4401108"/>
            <a:ext cx="97210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03948" y="5121188"/>
            <a:ext cx="97210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103948" y="4041068"/>
            <a:ext cx="97210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4103948" y="4761148"/>
            <a:ext cx="97210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752020" y="1196752"/>
            <a:ext cx="2268252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Additional Condition</a:t>
            </a:r>
            <a:endParaRPr lang="en-GB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52020" y="155679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752020" y="191683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752020" y="227687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cs typeface="Courier New" pitchFamily="49" charset="0"/>
              </a:rPr>
              <a:t>Multiple Available </a:t>
            </a:r>
            <a:r>
              <a:rPr lang="en-GB" sz="1600" dirty="0" smtClean="0">
                <a:cs typeface="Courier New" pitchFamily="49" charset="0"/>
              </a:rPr>
              <a:t>Types</a:t>
            </a:r>
            <a:endParaRPr lang="en-GB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752020" y="263691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cs typeface="Courier New" pitchFamily="49" charset="0"/>
              </a:rPr>
              <a:t>Single Available </a:t>
            </a:r>
            <a:r>
              <a:rPr lang="en-GB" sz="1600" dirty="0" smtClean="0">
                <a:cs typeface="Courier New" pitchFamily="49" charset="0"/>
              </a:rPr>
              <a:t>Type</a:t>
            </a:r>
            <a:endParaRPr lang="en-GB" sz="1600" dirty="0"/>
          </a:p>
        </p:txBody>
      </p:sp>
      <p:sp>
        <p:nvSpPr>
          <p:cNvPr id="65" name="Rectangle 64"/>
          <p:cNvSpPr/>
          <p:nvPr/>
        </p:nvSpPr>
        <p:spPr>
          <a:xfrm>
            <a:off x="4644008" y="4473116"/>
            <a:ext cx="45719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4644008" y="4833156"/>
            <a:ext cx="45719" cy="21602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4644008" y="4185084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409982" y="409507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409982" y="445511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4409982" y="481515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4409982" y="517519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4" name="Rectangle 83"/>
          <p:cNvSpPr/>
          <p:nvPr/>
        </p:nvSpPr>
        <p:spPr>
          <a:xfrm>
            <a:off x="4499992" y="5193196"/>
            <a:ext cx="45719" cy="21602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2663788" y="3681028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Value</a:t>
            </a:r>
            <a:endParaRPr lang="en-GB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43608" y="3681028"/>
            <a:ext cx="162018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Attribute</a:t>
            </a:r>
            <a:endParaRPr lang="en-GB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88" y="404106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FULL</a:t>
            </a:r>
            <a:endParaRPr lang="en-GB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1043608" y="404106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endParaRPr lang="en-GB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663788" y="440110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QUERY_ONLY</a:t>
            </a:r>
            <a:endParaRPr lang="en-GB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1043608" y="440110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endParaRPr lang="en-GB" sz="1500" dirty="0"/>
          </a:p>
        </p:txBody>
      </p:sp>
      <p:sp>
        <p:nvSpPr>
          <p:cNvPr id="92" name="TextBox 91"/>
          <p:cNvSpPr txBox="1"/>
          <p:nvPr/>
        </p:nvSpPr>
        <p:spPr>
          <a:xfrm>
            <a:off x="2663788" y="476114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GB" sz="1500" dirty="0"/>
          </a:p>
        </p:txBody>
      </p:sp>
      <p:sp>
        <p:nvSpPr>
          <p:cNvPr id="93" name="TextBox 92"/>
          <p:cNvSpPr txBox="1"/>
          <p:nvPr/>
        </p:nvSpPr>
        <p:spPr>
          <a:xfrm>
            <a:off x="1043608" y="476114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endParaRPr lang="en-GB" sz="1500" dirty="0"/>
          </a:p>
        </p:txBody>
      </p:sp>
      <p:sp>
        <p:nvSpPr>
          <p:cNvPr id="94" name="TextBox 93"/>
          <p:cNvSpPr txBox="1"/>
          <p:nvPr/>
        </p:nvSpPr>
        <p:spPr>
          <a:xfrm>
            <a:off x="2663788" y="512118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GB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1043608" y="512118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active</a:t>
            </a:r>
            <a:endParaRPr lang="en-GB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5076056" y="3681028"/>
            <a:ext cx="2988332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*</a:t>
            </a:r>
            <a:r>
              <a:rPr lang="en-GB" sz="1400" i="1" dirty="0" smtClean="0"/>
              <a:t>These semantics only apply to concept-level slots, as displayed in the main model  window. However, a</a:t>
            </a:r>
            <a:r>
              <a:rPr lang="en-GB" sz="1400" i="1" dirty="0" smtClean="0"/>
              <a:t> couple of the modifiers are reused in the instantiation windows to represent similar, but non-identical, attributes of instance-level slots (see later section for details)</a:t>
            </a:r>
            <a:endParaRPr lang="en-GB" sz="1400" i="1" dirty="0" smtClean="0"/>
          </a:p>
          <a:p>
            <a:endParaRPr lang="en-GB" sz="1600" b="1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1043608" y="5481228"/>
            <a:ext cx="7020780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Absence of any modifiers implies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/>
              <a:t>=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500" dirty="0" smtClean="0">
                <a:cs typeface="Courier New" pitchFamily="49" charset="0"/>
              </a:rPr>
              <a:t>,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active</a:t>
            </a:r>
            <a:r>
              <a:rPr lang="en-GB" sz="1600" dirty="0" smtClean="0"/>
              <a:t>=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Inactive slot </a:t>
            </a:r>
            <a:r>
              <a:rPr lang="en-GB" sz="1600" dirty="0" smtClean="0"/>
              <a:t>implies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/>
              <a:t>=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GB" sz="1500" dirty="0" smtClean="0"/>
          </a:p>
          <a:p>
            <a:endParaRPr lang="en-GB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260648"/>
            <a:ext cx="49834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0" y="3897052"/>
            <a:ext cx="5508104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548" y="4113076"/>
            <a:ext cx="4032448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</a:t>
            </a:r>
            <a:r>
              <a:rPr lang="en-GB" b="1" dirty="0" smtClean="0"/>
              <a:t>Recap</a:t>
            </a:r>
            <a:endParaRPr lang="en-GB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43608" y="4509120"/>
            <a:ext cx="34923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503548" y="4509120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043608" y="4869160"/>
            <a:ext cx="34923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6" name="Rectangle 35"/>
          <p:cNvSpPr/>
          <p:nvPr/>
        </p:nvSpPr>
        <p:spPr>
          <a:xfrm>
            <a:off x="503548" y="4869160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665566" y="4563126"/>
            <a:ext cx="216024" cy="252028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4" name="Oval 23"/>
          <p:cNvSpPr/>
          <p:nvPr/>
        </p:nvSpPr>
        <p:spPr>
          <a:xfrm>
            <a:off x="647564" y="4905164"/>
            <a:ext cx="252028" cy="252028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TextBox 37"/>
          <p:cNvSpPr txBox="1"/>
          <p:nvPr/>
        </p:nvSpPr>
        <p:spPr>
          <a:xfrm>
            <a:off x="1259632" y="5481228"/>
            <a:ext cx="7524836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Slot Text Modifier Recap</a:t>
            </a:r>
            <a:endParaRPr lang="en-GB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123728" y="5877272"/>
            <a:ext cx="66607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=SINGLE_VALUED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3728" y="6237312"/>
            <a:ext cx="66607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=REPEATABLE_TYPES</a:t>
            </a:r>
            <a:r>
              <a:rPr lang="en-GB" sz="1600" dirty="0" smtClean="0">
                <a:cs typeface="Courier New" pitchFamily="49" charset="0"/>
              </a:rPr>
              <a:t> / Single </a:t>
            </a:r>
            <a:r>
              <a:rPr lang="en-GB" sz="1600" dirty="0" smtClean="0">
                <a:cs typeface="Courier New" pitchFamily="49" charset="0"/>
              </a:rPr>
              <a:t>Available </a:t>
            </a:r>
            <a:r>
              <a:rPr lang="en-GB" sz="1600" dirty="0" smtClean="0">
                <a:cs typeface="Courier New" pitchFamily="49" charset="0"/>
              </a:rPr>
              <a:t>Type</a:t>
            </a:r>
            <a:endParaRPr lang="en-GB" sz="1600" i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587727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[x]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9632" y="623731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b="1" dirty="0" err="1" smtClean="0">
                <a:solidFill>
                  <a:schemeClr val="bg2">
                    <a:lumMod val="25000"/>
                  </a:schemeClr>
                </a:solidFill>
              </a:rPr>
              <a:t>x,x,x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260648"/>
            <a:ext cx="498348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5596" y="5049180"/>
            <a:ext cx="2916324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</a:t>
            </a:r>
            <a:r>
              <a:rPr lang="en-GB" b="1" dirty="0" smtClean="0"/>
              <a:t>Recap</a:t>
            </a:r>
            <a:endParaRPr lang="en-GB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475656" y="544522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935596" y="544522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9612" y="5517232"/>
            <a:ext cx="252028" cy="2160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19572" y="4941168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Modifiers</a:t>
            </a:r>
            <a:endParaRPr lang="en-GB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59632" y="5697252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5337212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21" name="Rectangle 20"/>
          <p:cNvSpPr/>
          <p:nvPr/>
        </p:nvSpPr>
        <p:spPr>
          <a:xfrm>
            <a:off x="719572" y="533721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19572" y="569725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63588" y="5373216"/>
            <a:ext cx="28803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863588" y="5481228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63588" y="5769260"/>
            <a:ext cx="288032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Rectangle 13"/>
          <p:cNvSpPr/>
          <p:nvPr/>
        </p:nvSpPr>
        <p:spPr>
          <a:xfrm>
            <a:off x="863588" y="5841268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88024" y="0"/>
            <a:ext cx="1116124" cy="4797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040052" y="54868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052" y="141277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584684"/>
            <a:ext cx="7740860" cy="5709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OM </a:t>
            </a:r>
            <a:r>
              <a:rPr lang="en-GB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b="1" dirty="0" smtClean="0">
                <a:cs typeface="Courier New" pitchFamily="49" charset="0"/>
              </a:rPr>
              <a:t>:</a:t>
            </a:r>
            <a:r>
              <a:rPr lang="en-GB" dirty="0" smtClean="0"/>
              <a:t> </a:t>
            </a:r>
            <a:r>
              <a:rPr lang="en-GB" sz="1600" dirty="0" smtClean="0"/>
              <a:t>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OM </a:t>
            </a:r>
            <a:r>
              <a:rPr lang="en-GB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b="1" dirty="0" smtClean="0">
                <a:cs typeface="Courier New" pitchFamily="49" charset="0"/>
              </a:rPr>
              <a:t>FM Bindings: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815916" y="1160748"/>
            <a:ext cx="2088232" cy="3816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5049180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  <a:endParaRPr lang="en-GB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079612" y="580526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9612" y="544522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539552" y="544522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39552" y="580526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47564" y="5481228"/>
            <a:ext cx="288032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Oval 14"/>
          <p:cNvSpPr/>
          <p:nvPr/>
        </p:nvSpPr>
        <p:spPr>
          <a:xfrm>
            <a:off x="647564" y="5841268"/>
            <a:ext cx="288032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719572" y="5913276"/>
            <a:ext cx="144016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608004" y="5409220"/>
            <a:ext cx="338437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Modifier Recap</a:t>
            </a:r>
            <a:endParaRPr lang="en-GB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688124" y="692696"/>
            <a:ext cx="3096344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8124" y="1304764"/>
            <a:ext cx="3096344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value-types that appear are also coloured by source(s)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OM) as being a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QUERY_ONLY</a:t>
            </a:r>
            <a:r>
              <a:rPr lang="en-GB" sz="1600" dirty="0" smtClean="0"/>
              <a:t> </a:t>
            </a:r>
            <a:r>
              <a:rPr lang="en-GB" sz="1600" dirty="0" smtClean="0"/>
              <a:t>editable </a:t>
            </a:r>
            <a:r>
              <a:rPr lang="en-GB" sz="1600" dirty="0" smtClean="0">
                <a:cs typeface="Courier New" pitchFamily="49" charset="0"/>
              </a:rPr>
              <a:t>slot. Hence </a:t>
            </a:r>
            <a:r>
              <a:rPr lang="en-GB" sz="1600" dirty="0" smtClean="0">
                <a:cs typeface="Courier New" pitchFamily="49" charset="0"/>
              </a:rPr>
              <a:t>values for instantiations of this slot that appear on assertions will always be derived automatically from those of other slots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8064" y="5805264"/>
            <a:ext cx="2844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=QUERY_ONLY</a:t>
            </a:r>
            <a:endParaRPr lang="en-GB" sz="1500" dirty="0"/>
          </a:p>
        </p:txBody>
      </p:sp>
      <p:sp>
        <p:nvSpPr>
          <p:cNvPr id="36" name="Rectangle 35"/>
          <p:cNvSpPr/>
          <p:nvPr/>
        </p:nvSpPr>
        <p:spPr>
          <a:xfrm>
            <a:off x="4968044" y="5877272"/>
            <a:ext cx="45719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4734018" y="5859270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1" name="TextBox 40"/>
          <p:cNvSpPr txBox="1"/>
          <p:nvPr/>
        </p:nvSpPr>
        <p:spPr>
          <a:xfrm>
            <a:off x="971600" y="4977172"/>
            <a:ext cx="2844316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  <a:endParaRPr lang="en-GB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511660" y="5733256"/>
            <a:ext cx="23042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11660" y="5373216"/>
            <a:ext cx="23042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1660" y="6093296"/>
            <a:ext cx="23042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51" name="Rectangle 50"/>
          <p:cNvSpPr/>
          <p:nvPr/>
        </p:nvSpPr>
        <p:spPr>
          <a:xfrm>
            <a:off x="971600" y="5373216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971600" y="5733256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971600" y="6093296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6200000">
            <a:off x="1094391" y="5444211"/>
            <a:ext cx="229617" cy="239500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1097614" y="6147302"/>
            <a:ext cx="252028" cy="288032"/>
          </a:xfrm>
          <a:prstGeom prst="triangle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1133618" y="6219310"/>
            <a:ext cx="108012" cy="144016"/>
          </a:xfrm>
          <a:prstGeom prst="triangle">
            <a:avLst>
              <a:gd name="adj" fmla="val 51764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1150779" y="5501680"/>
            <a:ext cx="127805" cy="1245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1097614" y="5787262"/>
            <a:ext cx="252028" cy="288032"/>
          </a:xfrm>
          <a:prstGeom prst="triangle">
            <a:avLst>
              <a:gd name="adj" fmla="val 50000"/>
            </a:avLst>
          </a:prstGeom>
          <a:solidFill>
            <a:srgbClr val="3317A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54" name="Rectangle 53"/>
          <p:cNvSpPr/>
          <p:nvPr/>
        </p:nvSpPr>
        <p:spPr>
          <a:xfrm>
            <a:off x="4608004" y="580526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51920" y="908720"/>
            <a:ext cx="2160240" cy="3852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4648200" cy="334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68660"/>
            <a:ext cx="33909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59532" y="4401108"/>
            <a:ext cx="3744416" cy="2088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  <a:endParaRPr lang="en-GB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99592" y="5157192"/>
            <a:ext cx="32043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</a:t>
            </a:r>
            <a:r>
              <a:rPr lang="en-GB" sz="1600" dirty="0" smtClean="0"/>
              <a:t>/ </a:t>
            </a:r>
            <a:r>
              <a:rPr lang="en-GB" sz="1600" dirty="0" smtClean="0"/>
              <a:t>Externally-sourced </a:t>
            </a:r>
            <a:r>
              <a:rPr lang="en-GB" sz="1600" dirty="0" smtClean="0"/>
              <a:t>type (*) 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 rot="18972962">
            <a:off x="549385" y="4859489"/>
            <a:ext cx="229617" cy="23250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899592" y="4797152"/>
            <a:ext cx="32043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</a:t>
            </a:r>
            <a:r>
              <a:rPr lang="en-GB" sz="1600" dirty="0" smtClean="0"/>
              <a:t>Dual-sourced </a:t>
            </a:r>
            <a:r>
              <a:rPr lang="en-GB" sz="1600" dirty="0" smtClean="0"/>
              <a:t>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</a:t>
            </a:r>
            <a:r>
              <a:rPr lang="en-GB" sz="1600" dirty="0" smtClean="0"/>
              <a:t>panel</a:t>
            </a:r>
            <a:endParaRPr lang="en-GB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96136" y="2456892"/>
            <a:ext cx="3024336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</a:t>
            </a:r>
            <a:r>
              <a:rPr lang="en-GB" sz="1600" dirty="0" smtClean="0"/>
              <a:t>)</a:t>
            </a:r>
            <a:endParaRPr lang="en-GB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899592" y="5517232"/>
            <a:ext cx="32043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</a:t>
            </a:r>
            <a:r>
              <a:rPr lang="en-GB" sz="1600" dirty="0" smtClean="0"/>
              <a:t>type (*) 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57554" y="5535234"/>
            <a:ext cx="252028" cy="288032"/>
          </a:xfrm>
          <a:prstGeom prst="triangle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593558" y="5607242"/>
            <a:ext cx="108012" cy="144016"/>
          </a:xfrm>
          <a:prstGeom prst="triangle">
            <a:avLst>
              <a:gd name="adj" fmla="val 51764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59532" y="5877272"/>
            <a:ext cx="3744416" cy="612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*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are </a:t>
            </a:r>
            <a:r>
              <a:rPr lang="en-GB" sz="1600" dirty="0" smtClean="0"/>
              <a:t>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</a:t>
            </a:r>
            <a:r>
              <a:rPr lang="en-GB" sz="1600" dirty="0" smtClean="0"/>
              <a:t>by context alone</a:t>
            </a:r>
            <a:endParaRPr lang="en-GB" sz="1600" dirty="0"/>
          </a:p>
        </p:txBody>
      </p:sp>
      <p:grpSp>
        <p:nvGrpSpPr>
          <p:cNvPr id="21" name="Group 20"/>
          <p:cNvGrpSpPr/>
          <p:nvPr/>
        </p:nvGrpSpPr>
        <p:grpSpPr>
          <a:xfrm rot="19301791">
            <a:off x="3942006" y="3735131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4473116"/>
            <a:ext cx="4068452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Additional Slot </a:t>
            </a:r>
            <a:r>
              <a:rPr lang="en-GB" b="1" dirty="0" smtClean="0"/>
              <a:t>Text </a:t>
            </a:r>
            <a:r>
              <a:rPr lang="en-GB" b="1" dirty="0" smtClean="0"/>
              <a:t>Modifiers (*)</a:t>
            </a:r>
            <a:endParaRPr lang="en-GB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012160" y="4869160"/>
            <a:ext cx="262829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 with specified value-type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4869160"/>
            <a:ext cx="14401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&lt;VALUE-TYPE&gt;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8972962">
            <a:off x="600765" y="4912657"/>
            <a:ext cx="128885" cy="1267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9" name="TextBox 28"/>
          <p:cNvSpPr txBox="1"/>
          <p:nvPr/>
        </p:nvSpPr>
        <p:spPr>
          <a:xfrm>
            <a:off x="6012160" y="5445224"/>
            <a:ext cx="262829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slot with specified value-type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5445224"/>
            <a:ext cx="14401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VALUE-TYPE)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rot="5400000">
            <a:off x="557554" y="5175194"/>
            <a:ext cx="252028" cy="28803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9" name="Rectangle 38"/>
          <p:cNvSpPr/>
          <p:nvPr/>
        </p:nvSpPr>
        <p:spPr>
          <a:xfrm>
            <a:off x="359532" y="479715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59532" y="515719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59532" y="551723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572000" y="6021288"/>
            <a:ext cx="406845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* </a:t>
            </a:r>
            <a:r>
              <a:rPr lang="en-GB" sz="1600" dirty="0" smtClean="0"/>
              <a:t>Only displayed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,</a:t>
            </a:r>
            <a:r>
              <a:rPr lang="en-GB" sz="1600" dirty="0" smtClean="0"/>
              <a:t> not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728700"/>
            <a:ext cx="6768752" cy="53245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Queries 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</a:t>
            </a:r>
            <a:r>
              <a:rPr lang="en-GB" sz="1600" dirty="0" smtClean="0">
                <a:cs typeface="Courier New" pitchFamily="49" charset="0"/>
              </a:rPr>
              <a:t>next slide), whereas, </a:t>
            </a:r>
            <a:r>
              <a:rPr lang="en-GB" sz="1600" dirty="0" smtClean="0">
                <a:cs typeface="Courier New" pitchFamily="49" charset="0"/>
              </a:rPr>
              <a:t>by default, assertions cannot (however, this 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</a:t>
            </a:r>
            <a:r>
              <a:rPr lang="en-GB" sz="1600" dirty="0" smtClean="0">
                <a:cs typeface="Courier New" pitchFamily="49" charset="0"/>
              </a:rPr>
              <a:t>queries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440668"/>
            <a:ext cx="8136904" cy="59862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Concrete and Abstract Values + Instance Slot </a:t>
            </a:r>
            <a:r>
              <a:rPr lang="en-GB" sz="2400" b="1" dirty="0" err="1" smtClean="0"/>
              <a:t>Editability</a:t>
            </a:r>
            <a:endParaRPr lang="en-GB" sz="2400" b="1" dirty="0" smtClean="0"/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Concrete Values</a:t>
            </a:r>
            <a:r>
              <a:rPr lang="en-GB" b="1" dirty="0" smtClean="0"/>
              <a:t>: </a:t>
            </a:r>
            <a:r>
              <a:rPr lang="en-GB" sz="1600" dirty="0" smtClean="0"/>
              <a:t>A concrete slot-value </a:t>
            </a:r>
            <a:r>
              <a:rPr lang="en-GB" sz="1600" dirty="0" smtClean="0"/>
              <a:t>is </a:t>
            </a:r>
            <a:r>
              <a:rPr lang="en-GB" sz="1600" dirty="0" smtClean="0"/>
              <a:t>one </a:t>
            </a:r>
            <a:r>
              <a:rPr lang="en-GB" sz="1600" dirty="0" smtClean="0"/>
              <a:t>of:</a:t>
            </a:r>
          </a:p>
          <a:p>
            <a:pPr marL="457200" indent="-457200"/>
            <a:endParaRPr lang="en-GB" sz="9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Simple-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of </a:t>
            </a:r>
            <a:r>
              <a:rPr lang="en-GB" sz="1600" dirty="0" smtClean="0">
                <a:cs typeface="Courier New" pitchFamily="49" charset="0"/>
              </a:rPr>
              <a:t>standard type</a:t>
            </a:r>
            <a:endParaRPr lang="en-GB" sz="1600" b="1" i="1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Simple-typed-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simple-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</a:t>
            </a:r>
            <a:r>
              <a:rPr lang="en-GB" sz="1600" dirty="0" smtClean="0">
                <a:cs typeface="Courier New" pitchFamily="49" charset="0"/>
              </a:rPr>
              <a:t>specific concrete value</a:t>
            </a:r>
            <a:endParaRPr lang="en-GB" sz="1600" b="1" i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800" b="1" dirty="0" smtClean="0"/>
          </a:p>
          <a:p>
            <a:r>
              <a:rPr lang="en-GB" b="1" dirty="0" smtClean="0"/>
              <a:t>Abstract Values</a:t>
            </a:r>
            <a:r>
              <a:rPr lang="en-GB" b="1" dirty="0" smtClean="0"/>
              <a:t>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Special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</a:t>
            </a:r>
            <a:r>
              <a:rPr lang="en-GB" sz="1600" dirty="0" smtClean="0">
                <a:cs typeface="Courier New" pitchFamily="49" charset="0"/>
              </a:rPr>
              <a:t>represents a disjunction of </a:t>
            </a:r>
            <a:r>
              <a:rPr lang="en-GB" sz="1600" dirty="0" smtClean="0">
                <a:cs typeface="Courier New" pitchFamily="49" charset="0"/>
              </a:rPr>
              <a:t>simple-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that represents a value-range, rather than a specific </a:t>
            </a:r>
            <a:r>
              <a:rPr lang="en-GB" sz="1600" dirty="0" smtClean="0">
                <a:cs typeface="Courier New" pitchFamily="49" charset="0"/>
              </a:rPr>
              <a:t>value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Instance Slot </a:t>
            </a:r>
            <a:r>
              <a:rPr lang="en-GB" b="1" dirty="0" err="1" smtClean="0"/>
              <a:t>Editability</a:t>
            </a:r>
            <a:r>
              <a:rPr lang="en-GB" b="1" dirty="0" smtClean="0"/>
              <a:t>: </a:t>
            </a:r>
            <a:r>
              <a:rPr lang="en-GB" sz="1600" dirty="0" smtClean="0"/>
              <a:t>The </a:t>
            </a:r>
            <a:r>
              <a:rPr lang="en-GB" sz="1600" dirty="0" err="1" smtClean="0"/>
              <a:t>editability</a:t>
            </a:r>
            <a:r>
              <a:rPr lang="en-GB" sz="1600" dirty="0" smtClean="0"/>
              <a:t> from the perspective of the client of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on an instance (assertion or query) is defined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/>
              <a:t> </a:t>
            </a:r>
            <a:r>
              <a:rPr lang="en-GB" sz="1600" dirty="0" err="1" smtClean="0"/>
              <a:t>enum</a:t>
            </a:r>
            <a:r>
              <a:rPr lang="en-GB" sz="1600" dirty="0" smtClean="0"/>
              <a:t>. </a:t>
            </a:r>
            <a:r>
              <a:rPr lang="en-GB" sz="1600" dirty="0" smtClean="0">
                <a:cs typeface="Courier New" pitchFamily="49" charset="0"/>
              </a:rPr>
              <a:t>Options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Slot can be given both concrete and abstract values by </a:t>
            </a:r>
            <a:r>
              <a:rPr lang="en-GB" sz="1600" dirty="0" smtClean="0"/>
              <a:t>the client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CONCRETE_ONLY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Slot can only be given concrete values by the client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Slot is not editable by the </a:t>
            </a:r>
            <a:r>
              <a:rPr lang="en-GB" sz="1600" dirty="0" smtClean="0"/>
              <a:t>client</a:t>
            </a:r>
          </a:p>
          <a:p>
            <a:pPr marL="457200" indent="-457200"/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explained earlier, the </a:t>
            </a:r>
            <a:r>
              <a:rPr lang="en-GB" sz="1600" dirty="0" err="1" smtClean="0"/>
              <a:t>editability</a:t>
            </a:r>
            <a:r>
              <a:rPr lang="en-GB" sz="1600" dirty="0" smtClean="0"/>
              <a:t> of an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determined </a:t>
            </a:r>
            <a:r>
              <a:rPr lang="en-GB" sz="1600" dirty="0" smtClean="0">
                <a:cs typeface="Courier New" pitchFamily="49" charset="0"/>
              </a:rPr>
              <a:t>by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value associated </a:t>
            </a:r>
            <a:r>
              <a:rPr lang="en-GB" sz="1600" dirty="0" smtClean="0">
                <a:cs typeface="Courier New" pitchFamily="49" charset="0"/>
              </a:rPr>
              <a:t>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of which it is an </a:t>
            </a:r>
            <a:r>
              <a:rPr lang="en-GB" sz="1600" dirty="0" smtClean="0">
                <a:cs typeface="Courier New" pitchFamily="49" charset="0"/>
              </a:rPr>
              <a:t>instantiation. Note that certain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values will lead to different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>
                <a:cs typeface="Courier New" pitchFamily="49" charset="0"/>
              </a:rPr>
              <a:t> values on the generated assertions and queries (</a:t>
            </a:r>
            <a:r>
              <a:rPr lang="en-GB" sz="1600" i="1" dirty="0" smtClean="0">
                <a:cs typeface="Courier New" pitchFamily="49" charset="0"/>
              </a:rPr>
              <a:t>e.g.</a:t>
            </a:r>
            <a:r>
              <a:rPr lang="en-GB" sz="1600" dirty="0" smtClean="0">
                <a:cs typeface="Courier New" pitchFamily="49" charset="0"/>
              </a:rPr>
              <a:t>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value </a:t>
            </a:r>
            <a:r>
              <a:rPr lang="en-GB" sz="1600" dirty="0" smtClean="0">
                <a:cs typeface="Courier New" pitchFamily="49" charset="0"/>
              </a:rPr>
              <a:t>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QUERIES_ONLY</a:t>
            </a:r>
            <a:r>
              <a:rPr lang="en-GB" sz="1600" dirty="0" smtClean="0">
                <a:cs typeface="Courier New" pitchFamily="49" charset="0"/>
              </a:rPr>
              <a:t> will lead to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>
                <a:cs typeface="Courier New" pitchFamily="49" charset="0"/>
              </a:rPr>
              <a:t>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GB" sz="1600" dirty="0" smtClean="0">
                <a:cs typeface="Courier New" pitchFamily="49" charset="0"/>
              </a:rPr>
              <a:t> on queries, and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GB" sz="1600" dirty="0" smtClean="0">
                <a:cs typeface="Courier New" pitchFamily="49" charset="0"/>
              </a:rPr>
              <a:t> on assertions)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491880" y="2168860"/>
            <a:ext cx="360040" cy="72008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907704" y="1592796"/>
            <a:ext cx="1836204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3908" y="1412776"/>
            <a:ext cx="1152128" cy="36004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83868" y="2888940"/>
            <a:ext cx="1512168" cy="360040"/>
          </a:xfrm>
          <a:prstGeom prst="rect">
            <a:avLst/>
          </a:prstGeom>
          <a:solidFill>
            <a:srgbClr val="84ECD3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EKS response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429000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38488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96036" y="0"/>
            <a:ext cx="1008112" cy="566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184068" y="548680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4068" y="2384884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1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40052" y="1376772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0052" y="2744924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7524" y="4689140"/>
            <a:ext cx="435648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  <a:endParaRPr lang="en-GB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7584" y="5085184"/>
            <a:ext cx="3816424" cy="39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/ Type sourced as for parent slot</a:t>
            </a:r>
            <a:endParaRPr lang="en-GB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42005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 rot="18972962">
            <a:off x="471562" y="5193269"/>
            <a:ext cx="179792" cy="18792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" name="Rectangle 10"/>
          <p:cNvSpPr/>
          <p:nvPr/>
        </p:nvSpPr>
        <p:spPr>
          <a:xfrm>
            <a:off x="287524" y="5085184"/>
            <a:ext cx="540060" cy="3960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960948"/>
            <a:ext cx="3215640" cy="29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4008" y="0"/>
            <a:ext cx="1260140" cy="6309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860032" y="404664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1988840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40052" y="620688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0052" y="1988840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OM to provide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836712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1952836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584684"/>
            <a:ext cx="7452828" cy="56938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b="1" dirty="0" smtClean="0"/>
              <a:t>Instance Matcher (IM):</a:t>
            </a:r>
            <a:r>
              <a:rPr lang="en-GB" dirty="0" smtClean="0"/>
              <a:t> </a:t>
            </a:r>
            <a:r>
              <a:rPr lang="en-GB" sz="1600" dirty="0" smtClean="0"/>
              <a:t>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040052" y="764704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40052" y="4473116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122025" y="5499328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3068960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745762" y="4347199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16116" y="1808820"/>
            <a:ext cx="3096344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6116" y="4365104"/>
            <a:ext cx="309634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5" name="Group 14"/>
          <p:cNvGrpSpPr/>
          <p:nvPr/>
        </p:nvGrpSpPr>
        <p:grpSpPr>
          <a:xfrm rot="19301791">
            <a:off x="2573855" y="4347200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4648200" cy="334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52120" y="332656"/>
            <a:ext cx="3132348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2672916"/>
            <a:ext cx="3132348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  <p:grpSp>
        <p:nvGrpSpPr>
          <p:cNvPr id="2" name="Group 20"/>
          <p:cNvGrpSpPr/>
          <p:nvPr/>
        </p:nvGrpSpPr>
        <p:grpSpPr>
          <a:xfrm rot="19301791">
            <a:off x="4554075" y="3735131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32656"/>
            <a:ext cx="334518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91580" y="5049180"/>
            <a:ext cx="2736304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Slot </a:t>
            </a:r>
            <a:r>
              <a:rPr lang="en-GB" b="1" dirty="0" smtClean="0"/>
              <a:t>Icon Modifier Recap</a:t>
            </a:r>
            <a:r>
              <a:rPr lang="en-GB" b="1" dirty="0" smtClean="0"/>
              <a:t>:</a:t>
            </a:r>
            <a:endParaRPr lang="en-GB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540922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=FULL</a:t>
            </a:r>
            <a:endParaRPr lang="en-GB" sz="1500" dirty="0"/>
          </a:p>
        </p:txBody>
      </p:sp>
      <p:sp>
        <p:nvSpPr>
          <p:cNvPr id="23" name="Oval 22"/>
          <p:cNvSpPr/>
          <p:nvPr/>
        </p:nvSpPr>
        <p:spPr>
          <a:xfrm>
            <a:off x="1187624" y="5517232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953598" y="5427222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2060" y="2204864"/>
            <a:ext cx="3492388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368660"/>
            <a:ext cx="349238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Expand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slots to expose their value-types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are now editable, the dynamic updating of their value-types becomes highly desirable from the point-of-view of constraining user-input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95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624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194034" y="5535332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612" y="1628800"/>
            <a:ext cx="43624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20880" cy="58477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b="1" dirty="0" smtClean="0"/>
              <a:t>Object Model (OM):</a:t>
            </a:r>
            <a:r>
              <a:rPr lang="en-GB" dirty="0" smtClean="0"/>
              <a:t> </a:t>
            </a:r>
            <a:r>
              <a:rPr lang="en-GB" sz="1600" dirty="0" smtClean="0"/>
              <a:t>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872716"/>
            <a:ext cx="6984776" cy="49859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9760</TotalTime>
  <Words>6562</Words>
  <Application>Microsoft Office PowerPoint</Application>
  <PresentationFormat>On-screen Show (4:3)</PresentationFormat>
  <Paragraphs>613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Browsing Hybrid HOBO/MEKON  Version of Model</vt:lpstr>
      <vt:lpstr>Slide 26</vt:lpstr>
      <vt:lpstr>Slide 27</vt:lpstr>
      <vt:lpstr>Slide 28</vt:lpstr>
      <vt:lpstr>Slide 29</vt:lpstr>
      <vt:lpstr>Creating + Storing  Assertion Instances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Creating + Executing Query Instances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1096</cp:revision>
  <dcterms:created xsi:type="dcterms:W3CDTF">2014-09-25T09:55:21Z</dcterms:created>
  <dcterms:modified xsi:type="dcterms:W3CDTF">2015-05-19T16:59:20Z</dcterms:modified>
</cp:coreProperties>
</file>