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"/>
  </p:notesMasterIdLst>
  <p:handoutMasterIdLst>
    <p:handoutMasterId r:id="rId16"/>
  </p:handoutMasterIdLst>
  <p:sldIdLst>
    <p:sldId id="370" r:id="rId2"/>
    <p:sldId id="479" r:id="rId3"/>
    <p:sldId id="563" r:id="rId4"/>
    <p:sldId id="462" r:id="rId5"/>
    <p:sldId id="557" r:id="rId6"/>
    <p:sldId id="560" r:id="rId7"/>
    <p:sldId id="343" r:id="rId8"/>
    <p:sldId id="464" r:id="rId9"/>
    <p:sldId id="550" r:id="rId10"/>
    <p:sldId id="433" r:id="rId11"/>
    <p:sldId id="558" r:id="rId12"/>
    <p:sldId id="559" r:id="rId13"/>
    <p:sldId id="5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91419" autoAdjust="0"/>
  </p:normalViewPr>
  <p:slideViewPr>
    <p:cSldViewPr snapToGrid="0" snapToObjects="1">
      <p:cViewPr>
        <p:scale>
          <a:sx n="140" d="100"/>
          <a:sy n="140" d="100"/>
        </p:scale>
        <p:origin x="-80" y="1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s:Documents:Talks:sts:sigcomm_2014:bar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Input size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cat>
            <c:strRef>
              <c:f>Sheet1!$A$2:$A$18</c:f>
              <c:strCache>
                <c:ptCount val="17"/>
                <c:pt idx="0">
                  <c:v>Pyretic Loop</c:v>
                </c:pt>
                <c:pt idx="1">
                  <c:v>POX Premature PacketIn</c:v>
                </c:pt>
                <c:pt idx="2">
                  <c:v>POX In-Flight Blackhole</c:v>
                </c:pt>
                <c:pt idx="3">
                  <c:v>POX Migration Blackhole</c:v>
                </c:pt>
                <c:pt idx="4">
                  <c:v>NOX Discovery Loop</c:v>
                </c:pt>
                <c:pt idx="5">
                  <c:v>Floodlight Loop</c:v>
                </c:pt>
                <c:pt idx="6">
                  <c:v>ONOS Database Locking</c:v>
                </c:pt>
                <c:pt idx="7">
                  <c:v>Floodlight Failover</c:v>
                </c:pt>
                <c:pt idx="8">
                  <c:v>ONOS Master Election</c:v>
                </c:pt>
                <c:pt idx="9">
                  <c:v>POX Load Balancer</c:v>
                </c:pt>
                <c:pt idx="10">
                  <c:v>Delicate Timer Interleaving</c:v>
                </c:pt>
                <c:pt idx="11">
                  <c:v>Reactive Routing Trigger</c:v>
                </c:pt>
                <c:pt idx="12">
                  <c:v>Overlapping Flow Entries</c:v>
                </c:pt>
                <c:pt idx="13">
                  <c:v>Null Pointer</c:v>
                </c:pt>
                <c:pt idx="14">
                  <c:v>Multithreaded Race Condition</c:v>
                </c:pt>
                <c:pt idx="15">
                  <c:v>Memory Leak</c:v>
                </c:pt>
                <c:pt idx="16">
                  <c:v>Memory Corruption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36.0</c:v>
                </c:pt>
                <c:pt idx="1">
                  <c:v>102.0</c:v>
                </c:pt>
                <c:pt idx="2">
                  <c:v>27.0</c:v>
                </c:pt>
                <c:pt idx="3">
                  <c:v>29.0</c:v>
                </c:pt>
                <c:pt idx="4">
                  <c:v>150.0</c:v>
                </c:pt>
                <c:pt idx="5">
                  <c:v>117.0</c:v>
                </c:pt>
                <c:pt idx="6">
                  <c:v>1.0</c:v>
                </c:pt>
                <c:pt idx="7">
                  <c:v>202.0</c:v>
                </c:pt>
                <c:pt idx="8">
                  <c:v>20.0</c:v>
                </c:pt>
                <c:pt idx="9">
                  <c:v>106.0</c:v>
                </c:pt>
                <c:pt idx="10">
                  <c:v>39.0</c:v>
                </c:pt>
                <c:pt idx="11">
                  <c:v>40.0</c:v>
                </c:pt>
                <c:pt idx="12">
                  <c:v>27.0</c:v>
                </c:pt>
                <c:pt idx="13">
                  <c:v>62.0</c:v>
                </c:pt>
                <c:pt idx="14">
                  <c:v>350.0</c:v>
                </c:pt>
                <c:pt idx="15">
                  <c:v>350.0</c:v>
                </c:pt>
                <c:pt idx="16">
                  <c:v>341.0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MCS size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cat>
            <c:strRef>
              <c:f>Sheet1!$A$2:$A$18</c:f>
              <c:strCache>
                <c:ptCount val="17"/>
                <c:pt idx="0">
                  <c:v>Pyretic Loop</c:v>
                </c:pt>
                <c:pt idx="1">
                  <c:v>POX Premature PacketIn</c:v>
                </c:pt>
                <c:pt idx="2">
                  <c:v>POX In-Flight Blackhole</c:v>
                </c:pt>
                <c:pt idx="3">
                  <c:v>POX Migration Blackhole</c:v>
                </c:pt>
                <c:pt idx="4">
                  <c:v>NOX Discovery Loop</c:v>
                </c:pt>
                <c:pt idx="5">
                  <c:v>Floodlight Loop</c:v>
                </c:pt>
                <c:pt idx="6">
                  <c:v>ONOS Database Locking</c:v>
                </c:pt>
                <c:pt idx="7">
                  <c:v>Floodlight Failover</c:v>
                </c:pt>
                <c:pt idx="8">
                  <c:v>ONOS Master Election</c:v>
                </c:pt>
                <c:pt idx="9">
                  <c:v>POX Load Balancer</c:v>
                </c:pt>
                <c:pt idx="10">
                  <c:v>Delicate Timer Interleaving</c:v>
                </c:pt>
                <c:pt idx="11">
                  <c:v>Reactive Routing Trigger</c:v>
                </c:pt>
                <c:pt idx="12">
                  <c:v>Overlapping Flow Entries</c:v>
                </c:pt>
                <c:pt idx="13">
                  <c:v>Null Pointer</c:v>
                </c:pt>
                <c:pt idx="14">
                  <c:v>Multithreaded Race Condition</c:v>
                </c:pt>
                <c:pt idx="15">
                  <c:v>Memory Leak</c:v>
                </c:pt>
                <c:pt idx="16">
                  <c:v>Memory Corruption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11.0</c:v>
                </c:pt>
                <c:pt idx="3">
                  <c:v>3.0</c:v>
                </c:pt>
                <c:pt idx="4">
                  <c:v>18.0</c:v>
                </c:pt>
                <c:pt idx="5">
                  <c:v>13.0</c:v>
                </c:pt>
                <c:pt idx="6">
                  <c:v>1.0</c:v>
                </c:pt>
                <c:pt idx="7">
                  <c:v>2.0</c:v>
                </c:pt>
                <c:pt idx="8">
                  <c:v>2.0</c:v>
                </c:pt>
                <c:pt idx="9">
                  <c:v>24.0</c:v>
                </c:pt>
                <c:pt idx="10">
                  <c:v>0.0</c:v>
                </c:pt>
                <c:pt idx="11">
                  <c:v>7.0</c:v>
                </c:pt>
                <c:pt idx="12">
                  <c:v>2.0</c:v>
                </c:pt>
                <c:pt idx="13">
                  <c:v>2.0</c:v>
                </c:pt>
                <c:pt idx="14">
                  <c:v>2.0</c:v>
                </c:pt>
                <c:pt idx="15">
                  <c:v>32.0</c:v>
                </c:pt>
                <c:pt idx="16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4401432"/>
        <c:axId val="-2134399304"/>
      </c:barChart>
      <c:catAx>
        <c:axId val="-21344014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4399304"/>
        <c:crosses val="autoZero"/>
        <c:auto val="1"/>
        <c:lblAlgn val="ctr"/>
        <c:lblOffset val="100"/>
        <c:noMultiLvlLbl val="0"/>
      </c:catAx>
      <c:valAx>
        <c:axId val="-2134399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Input</a:t>
                </a:r>
                <a:r>
                  <a:rPr lang="en-US" baseline="0"/>
                  <a:t> Events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401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07E6E-8DE5-B748-A84B-22DBD5BFC2A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25945-C29F-D445-A3B9-D83AE4D7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03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F762-1AFA-0E4E-9746-07A1AAD6D49D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7EF24-E888-6140-BEBF-E66BCC1E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2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everything below this line is what the test coordinator has control over.</a:t>
            </a:r>
            <a:endParaRPr lang="en-US" dirty="0" smtClean="0"/>
          </a:p>
          <a:p>
            <a:r>
              <a:rPr lang="en-US" dirty="0" smtClean="0"/>
              <a:t>We use the *same*</a:t>
            </a:r>
            <a:r>
              <a:rPr lang="en-US" baseline="0" dirty="0" smtClean="0"/>
              <a:t>, preexisting </a:t>
            </a:r>
            <a:r>
              <a:rPr lang="en-US" dirty="0" smtClean="0"/>
              <a:t>QA</a:t>
            </a:r>
            <a:r>
              <a:rPr lang="en-US" baseline="0" dirty="0" smtClean="0"/>
              <a:t> infrastructure that companies already have in place. We just need to employ our techniques to this </a:t>
            </a:r>
            <a:r>
              <a:rPr lang="en-US" baseline="0" dirty="0" err="1" smtClean="0"/>
              <a:t>infrastucture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8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we’re applying to</a:t>
            </a:r>
            <a:r>
              <a:rPr lang="en-US" baseline="0" dirty="0" smtClean="0"/>
              <a:t> other distributed systems, largely because we don’t believe our technique is specific to SDN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sum</a:t>
            </a:r>
            <a:r>
              <a:rPr lang="en-US" baseline="0" dirty="0" smtClean="0"/>
              <a:t> up, </a:t>
            </a:r>
            <a:r>
              <a:rPr lang="en-US" dirty="0" smtClean="0"/>
              <a:t>I hope I've convinced you that we identified a real problem, built a real system to minimize</a:t>
            </a:r>
            <a:r>
              <a:rPr lang="en-US" baseline="0" dirty="0" smtClean="0"/>
              <a:t> execution traces</a:t>
            </a:r>
            <a:r>
              <a:rPr lang="en-US" dirty="0" smtClean="0"/>
              <a:t>, and showed that it really works.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222222"/>
              </a:solidFill>
              <a:latin typeface="arial"/>
              <a:cs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baseline="0" dirty="0" smtClean="0">
                <a:solidFill>
                  <a:srgbClr val="222222"/>
                </a:solidFill>
                <a:latin typeface="arial"/>
                <a:cs typeface="arial"/>
              </a:rPr>
              <a:t> source code for the system, and </a:t>
            </a:r>
            <a:r>
              <a:rPr lang="en-US" baseline="0" dirty="0" err="1" smtClean="0">
                <a:solidFill>
                  <a:srgbClr val="222222"/>
                </a:solidFill>
                <a:latin typeface="arial"/>
                <a:cs typeface="arial"/>
              </a:rPr>
              <a:t>replayable</a:t>
            </a:r>
            <a:r>
              <a:rPr lang="en-US" baseline="0" dirty="0" smtClean="0">
                <a:solidFill>
                  <a:srgbClr val="222222"/>
                </a:solidFill>
                <a:latin typeface="arial"/>
                <a:cs typeface="arial"/>
              </a:rPr>
              <a:t> traces for all of our case studies are available online at this URL. The system is actively being used, and we’re currently </a:t>
            </a:r>
            <a:r>
              <a:rPr lang="en-US" dirty="0" smtClean="0">
                <a:solidFill>
                  <a:srgbClr val="222222"/>
                </a:solidFill>
                <a:latin typeface="arial"/>
                <a:cs typeface="arial"/>
              </a:rPr>
              <a:t>integrating into the development workflow for ONOS.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We're now doing this in a more formalized manner, not just unsatisfying empirical heuristics.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don’t actually believe that there’s anything about our technique that’s specific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note that in all cases except</a:t>
            </a:r>
            <a:r>
              <a:rPr lang="en-US" baseline="0" dirty="0" smtClean="0"/>
              <a:t> for one, were were able to substantially decrease the initial input size. And note that these initial input sizes are small compared to what you would find in a production QA </a:t>
            </a:r>
            <a:r>
              <a:rPr lang="en-US" baseline="0" dirty="0" err="1" smtClean="0"/>
              <a:t>testbed</a:t>
            </a:r>
            <a:r>
              <a:rPr lang="en-US" baseline="0" dirty="0" smtClean="0"/>
              <a:t>. We found the bugs quickly. And we also showed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41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what I saw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Nicira</a:t>
            </a:r>
            <a:r>
              <a:rPr lang="en-US" baseline="0" dirty="0" smtClean="0"/>
              <a:t> and Google, the most common way to troubleshoot these problems is for a human to analyze log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expand more on experience</a:t>
            </a:r>
            <a:r>
              <a:rPr lang="en-US" baseline="0" dirty="0" smtClean="0"/>
              <a:t> in industry.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</a:t>
            </a:r>
            <a:r>
              <a:rPr lang="en-US" baseline="0" dirty="0" smtClean="0"/>
              <a:t> this kind of debugging isn’t very visible to researchers,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 real problem in the commercial world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intent is to build real techniques that can be integrated into existing commercial </a:t>
            </a:r>
            <a:r>
              <a:rPr lang="en-US" baseline="0" dirty="0" err="1" smtClean="0"/>
              <a:t>testbeds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would cope with real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crucial point: </a:t>
            </a:r>
            <a:r>
              <a:rPr lang="en-US" dirty="0" smtClean="0"/>
              <a:t>want to do</a:t>
            </a:r>
            <a:r>
              <a:rPr lang="en-US" baseline="0" dirty="0" smtClean="0"/>
              <a:t> this in a </a:t>
            </a:r>
            <a:r>
              <a:rPr lang="en-US" baseline="0" dirty="0" err="1" smtClean="0"/>
              <a:t>blackbox</a:t>
            </a:r>
            <a:r>
              <a:rPr lang="en-US" baseline="0" dirty="0" smtClean="0"/>
              <a:t> fashion.</a:t>
            </a:r>
          </a:p>
          <a:p>
            <a:r>
              <a:rPr lang="en-US" baseline="0" dirty="0" smtClean="0"/>
              <a:t>TODO: maybe say “approximate”?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7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2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9D8-A4F1-AD42-9278-22CC8099C01A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29AED7D-BBE8-0B41-A112-E85C28FB9C1C}" type="datetime1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CF2-A26A-7B4A-9651-AC2E7296F59F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AB5EF7-5F9B-BF42-B6CB-86135698D86D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5F0C4B7-9C05-0148-B360-25013EE641D2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F12-82CA-EA4A-8186-4D0FA8011EDF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FBA5-BBA6-6E4A-8353-C491C50B4995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2674-009B-1845-B137-28AE51E5E410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1A-22F9-1D49-9B83-43DD2B1C67E4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1BB8-552D-1B4B-8A32-D505783743A0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3809C92-32AB-A04D-829C-8581A92A11FE}" type="datetime1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EC2E0AF-092B-3E48-8694-643054BB269D}" type="datetime1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2F77-1B3E-C646-BBA8-2792E3F5E9D5}" type="datetime1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EFCC-B627-4E45-A262-D175D80C1480}" type="datetime1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256A19E-29B5-0B46-8D0D-C2ED5246114F}" type="datetime1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0B4FCF-C96A-834A-B80B-7D8166192976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5199" y="589280"/>
            <a:ext cx="10170159" cy="2418080"/>
          </a:xfrm>
        </p:spPr>
        <p:txBody>
          <a:bodyPr>
            <a:noAutofit/>
          </a:bodyPr>
          <a:lstStyle/>
          <a:p>
            <a:pPr algn="ctr"/>
            <a:r>
              <a:rPr lang="en-US" sz="5200" dirty="0" smtClean="0"/>
              <a:t>STS: A Fuzz Testing Framework for ODL?</a:t>
            </a:r>
            <a:endParaRPr lang="en-US" sz="5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5172" y="3000534"/>
            <a:ext cx="7331363" cy="1738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 smtClean="0"/>
              <a:t>Colin Scott</a:t>
            </a:r>
            <a:r>
              <a:rPr lang="en-US" sz="2000" dirty="0" smtClean="0"/>
              <a:t>, Andreas </a:t>
            </a:r>
            <a:r>
              <a:rPr lang="en-US" sz="2000" dirty="0" err="1" smtClean="0"/>
              <a:t>Wundsam</a:t>
            </a:r>
            <a:r>
              <a:rPr lang="en-US" sz="2000" dirty="0" smtClean="0"/>
              <a:t>, </a:t>
            </a:r>
            <a:r>
              <a:rPr lang="en-US" sz="2000" dirty="0" err="1" smtClean="0"/>
              <a:t>Barath</a:t>
            </a:r>
            <a:r>
              <a:rPr lang="en-US" sz="2000" dirty="0" smtClean="0"/>
              <a:t> </a:t>
            </a:r>
            <a:r>
              <a:rPr lang="en-US" sz="2000" dirty="0" err="1" smtClean="0"/>
              <a:t>Raghavan</a:t>
            </a:r>
            <a:r>
              <a:rPr lang="en-US" sz="2000" dirty="0" smtClean="0"/>
              <a:t>, </a:t>
            </a:r>
            <a:r>
              <a:rPr lang="en-US" sz="2000" dirty="0" err="1" smtClean="0"/>
              <a:t>Aurojit</a:t>
            </a:r>
            <a:r>
              <a:rPr lang="en-US" sz="2000" dirty="0" smtClean="0"/>
              <a:t> Panda, Andrew Or, Jefferson Lai,               Eugene Huang, </a:t>
            </a:r>
            <a:r>
              <a:rPr lang="en-US" sz="2000" dirty="0" err="1" smtClean="0"/>
              <a:t>Zhi</a:t>
            </a:r>
            <a:r>
              <a:rPr lang="en-US" sz="2000" dirty="0" smtClean="0"/>
              <a:t> Liu, Ahmed El-</a:t>
            </a:r>
            <a:r>
              <a:rPr lang="en-US" sz="2000" dirty="0" err="1" smtClean="0"/>
              <a:t>Hassany</a:t>
            </a:r>
            <a:r>
              <a:rPr lang="en-US" sz="2000" dirty="0" smtClean="0"/>
              <a:t>, </a:t>
            </a: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Vjekoslav</a:t>
            </a:r>
            <a:r>
              <a:rPr lang="en-US" sz="2000" dirty="0" smtClean="0"/>
              <a:t> </a:t>
            </a:r>
            <a:r>
              <a:rPr lang="en-US" sz="2000" dirty="0" err="1" smtClean="0"/>
              <a:t>Brajkovic</a:t>
            </a:r>
            <a:r>
              <a:rPr lang="en-US" sz="2000" dirty="0" smtClean="0"/>
              <a:t>, Sam Whitlock, H.B. </a:t>
            </a:r>
            <a:r>
              <a:rPr lang="en-US" sz="2000" dirty="0" err="1" smtClean="0"/>
              <a:t>Acharya</a:t>
            </a:r>
            <a:r>
              <a:rPr lang="en-US" sz="2000" dirty="0" smtClean="0"/>
              <a:t>, </a:t>
            </a:r>
            <a:r>
              <a:rPr lang="en-US" sz="2000" dirty="0" err="1" smtClean="0"/>
              <a:t>Kyriakos</a:t>
            </a:r>
            <a:r>
              <a:rPr lang="en-US" sz="2000" dirty="0" smtClean="0"/>
              <a:t> </a:t>
            </a:r>
            <a:r>
              <a:rPr lang="en-US" sz="2000" dirty="0" err="1" smtClean="0"/>
              <a:t>Zarifis</a:t>
            </a:r>
            <a:r>
              <a:rPr lang="en-US" sz="2000" dirty="0" smtClean="0"/>
              <a:t>, </a:t>
            </a:r>
            <a:r>
              <a:rPr lang="en-US" sz="2000" dirty="0" err="1" smtClean="0"/>
              <a:t>Arvind</a:t>
            </a:r>
            <a:r>
              <a:rPr lang="en-US" sz="2000" dirty="0" smtClean="0"/>
              <a:t> Krishnamurthy, Scott </a:t>
            </a:r>
            <a:r>
              <a:rPr lang="en-US" sz="2000" dirty="0" err="1" smtClean="0"/>
              <a:t>Shenker</a:t>
            </a:r>
            <a:endParaRPr lang="en-US" sz="2000" dirty="0" smtClean="0"/>
          </a:p>
        </p:txBody>
      </p:sp>
      <p:pic>
        <p:nvPicPr>
          <p:cNvPr id="7" name="Picture 6" descr="berkel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00" y="5428450"/>
            <a:ext cx="3237775" cy="1140625"/>
          </a:xfrm>
          <a:prstGeom prst="rect">
            <a:avLst/>
          </a:prstGeom>
        </p:spPr>
      </p:pic>
      <p:pic>
        <p:nvPicPr>
          <p:cNvPr id="8" name="Picture 7" descr="http://opennetsummit.org/images/logo_cleansla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14" y="5116286"/>
            <a:ext cx="2890888" cy="17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44"/>
    </mc:Choice>
    <mc:Fallback xmlns="">
      <p:transition xmlns:p14="http://schemas.microsoft.com/office/powerpoint/2010/main" spd="slow" advTm="181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842" y="2195286"/>
            <a:ext cx="8098971" cy="444409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cs typeface="Century Gothic"/>
              </a:rPr>
              <a:t>Evaluate on </a:t>
            </a:r>
            <a:r>
              <a:rPr lang="en-US" sz="3200" dirty="0">
                <a:cs typeface="Century Gothic"/>
              </a:rPr>
              <a:t>5</a:t>
            </a:r>
            <a:r>
              <a:rPr lang="en-US" sz="3200" dirty="0" smtClean="0"/>
              <a:t> open source SDN </a:t>
            </a:r>
            <a:r>
              <a:rPr lang="en-US" sz="3200" dirty="0"/>
              <a:t>controllers (Floodlight, NOX, POX, Frenetic, ONOS)</a:t>
            </a:r>
            <a:endParaRPr lang="en-US" sz="3200" dirty="0" smtClean="0">
              <a:cs typeface="Century Gothic"/>
            </a:endParaRPr>
          </a:p>
          <a:p>
            <a:pPr>
              <a:buFont typeface="Arial"/>
              <a:buChar char="•"/>
            </a:pPr>
            <a:r>
              <a:rPr lang="en-US" sz="3200" dirty="0" smtClean="0">
                <a:cs typeface="Century Gothic"/>
              </a:rPr>
              <a:t>Quantify </a:t>
            </a:r>
            <a:r>
              <a:rPr lang="en-US" sz="3200" dirty="0">
                <a:cs typeface="Century Gothic"/>
              </a:rPr>
              <a:t>minimization </a:t>
            </a:r>
            <a:r>
              <a:rPr lang="en-US" sz="3200" dirty="0" smtClean="0">
                <a:cs typeface="Century Gothic"/>
              </a:rPr>
              <a:t>for:</a:t>
            </a:r>
            <a:endParaRPr lang="en-US" sz="3200" dirty="0">
              <a:cs typeface="Century Gothic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cs typeface="Century Gothic"/>
              </a:rPr>
              <a:t>Synthetic </a:t>
            </a:r>
            <a:r>
              <a:rPr lang="en-US" sz="3200" dirty="0" smtClean="0">
                <a:cs typeface="Century Gothic"/>
              </a:rPr>
              <a:t>bugs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cs typeface="Century Gothic"/>
              </a:rPr>
              <a:t>Bugs found in the wild</a:t>
            </a:r>
            <a:endParaRPr lang="en-US" sz="3200" dirty="0">
              <a:cs typeface="Century Gothic"/>
            </a:endParaRPr>
          </a:p>
          <a:p>
            <a:pPr>
              <a:buFont typeface="Arial"/>
              <a:buChar char="•"/>
            </a:pPr>
            <a:r>
              <a:rPr lang="en-US" sz="3200" dirty="0" smtClean="0">
                <a:cs typeface="Century Gothic"/>
              </a:rPr>
              <a:t>Qualitatively </a:t>
            </a:r>
            <a:r>
              <a:rPr lang="en-US" sz="3200" dirty="0">
                <a:cs typeface="Century Gothic"/>
              </a:rPr>
              <a:t>relay experience troubleshooting with </a:t>
            </a:r>
            <a:r>
              <a:rPr lang="en-US" sz="3200" dirty="0" err="1" smtClean="0">
                <a:cs typeface="Century Gothic"/>
              </a:rPr>
              <a:t>MCSes</a:t>
            </a:r>
            <a:endParaRPr lang="en-US" sz="3200" dirty="0"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require?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Currently: </a:t>
            </a:r>
            <a:r>
              <a:rPr lang="en-US" dirty="0" err="1" smtClean="0"/>
              <a:t>OpenFlow</a:t>
            </a:r>
            <a:r>
              <a:rPr lang="en-US" dirty="0" smtClean="0"/>
              <a:t> 1.0, script to start controller</a:t>
            </a:r>
          </a:p>
          <a:p>
            <a:r>
              <a:rPr lang="en-US" dirty="0" smtClean="0"/>
              <a:t>Later: </a:t>
            </a:r>
            <a:r>
              <a:rPr lang="en-US" dirty="0" err="1" smtClean="0"/>
              <a:t>LoxiGen</a:t>
            </a:r>
            <a:r>
              <a:rPr lang="en-US" dirty="0" smtClean="0"/>
              <a:t> to support </a:t>
            </a:r>
            <a:r>
              <a:rPr lang="en-US" dirty="0" err="1" smtClean="0"/>
              <a:t>OpenFlow</a:t>
            </a:r>
            <a:r>
              <a:rPr lang="en-US" dirty="0" smtClean="0"/>
              <a:t> 1.0-1.3+</a:t>
            </a:r>
          </a:p>
          <a:p>
            <a:r>
              <a:rPr lang="en-US" dirty="0" smtClean="0"/>
              <a:t>Other protocols?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inputs do we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Switch failure / recovery</a:t>
            </a:r>
          </a:p>
          <a:p>
            <a:r>
              <a:rPr lang="en-US" dirty="0" smtClean="0"/>
              <a:t>Controller failure / recovery</a:t>
            </a:r>
          </a:p>
          <a:p>
            <a:r>
              <a:rPr lang="en-US" dirty="0" smtClean="0"/>
              <a:t>Controller partitions</a:t>
            </a:r>
          </a:p>
          <a:p>
            <a:r>
              <a:rPr lang="en-US" dirty="0" smtClean="0"/>
              <a:t>Link failure / recovery</a:t>
            </a:r>
          </a:p>
          <a:p>
            <a:r>
              <a:rPr lang="en-US" dirty="0" smtClean="0"/>
              <a:t>Host migration</a:t>
            </a:r>
          </a:p>
          <a:p>
            <a:r>
              <a:rPr lang="en-US" dirty="0" err="1"/>
              <a:t>Dataplane</a:t>
            </a:r>
            <a:r>
              <a:rPr lang="en-US" dirty="0"/>
              <a:t> delay, </a:t>
            </a:r>
            <a:r>
              <a:rPr lang="en-US" dirty="0" smtClean="0"/>
              <a:t>drop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determistic</a:t>
            </a:r>
            <a:r>
              <a:rPr lang="en-US" dirty="0"/>
              <a:t> </a:t>
            </a:r>
            <a:r>
              <a:rPr lang="en-US" dirty="0" smtClean="0"/>
              <a:t>TCAMs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crashes</a:t>
            </a:r>
          </a:p>
          <a:p>
            <a:r>
              <a:rPr lang="en-US" dirty="0" smtClean="0"/>
              <a:t>Forwarding configuration problems: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err="1" smtClean="0"/>
              <a:t>Blackholes</a:t>
            </a:r>
            <a:endParaRPr lang="en-US" dirty="0"/>
          </a:p>
          <a:p>
            <a:pPr lvl="1"/>
            <a:r>
              <a:rPr lang="en-US" dirty="0" smtClean="0"/>
              <a:t>Incorrect ACLs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 rot="21282237">
            <a:off x="3602018" y="5790091"/>
            <a:ext cx="3279271" cy="165978"/>
          </a:xfrm>
          <a:custGeom>
            <a:avLst/>
            <a:gdLst>
              <a:gd name="connsiteX0" fmla="*/ 0 w 2094271"/>
              <a:gd name="connsiteY0" fmla="*/ 294968 h 427598"/>
              <a:gd name="connsiteX1" fmla="*/ 1032387 w 2094271"/>
              <a:gd name="connsiteY1" fmla="*/ 412955 h 427598"/>
              <a:gd name="connsiteX2" fmla="*/ 2094271 w 2094271"/>
              <a:gd name="connsiteY2" fmla="*/ 0 h 4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4271" h="427598">
                <a:moveTo>
                  <a:pt x="0" y="294968"/>
                </a:moveTo>
                <a:cubicBezTo>
                  <a:pt x="341671" y="378542"/>
                  <a:pt x="683342" y="462116"/>
                  <a:pt x="1032387" y="412955"/>
                </a:cubicBezTo>
                <a:cubicBezTo>
                  <a:pt x="1381432" y="363794"/>
                  <a:pt x="1897626" y="58994"/>
                  <a:pt x="2094271" y="0"/>
                </a:cubicBezTo>
              </a:path>
            </a:pathLst>
          </a:cu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Freeform 46"/>
          <p:cNvSpPr/>
          <p:nvPr/>
        </p:nvSpPr>
        <p:spPr>
          <a:xfrm rot="21420380">
            <a:off x="1289956" y="5814617"/>
            <a:ext cx="5847476" cy="917885"/>
          </a:xfrm>
          <a:custGeom>
            <a:avLst/>
            <a:gdLst>
              <a:gd name="connsiteX0" fmla="*/ 0 w 2094271"/>
              <a:gd name="connsiteY0" fmla="*/ 294968 h 427598"/>
              <a:gd name="connsiteX1" fmla="*/ 1032387 w 2094271"/>
              <a:gd name="connsiteY1" fmla="*/ 412955 h 427598"/>
              <a:gd name="connsiteX2" fmla="*/ 2094271 w 2094271"/>
              <a:gd name="connsiteY2" fmla="*/ 0 h 427598"/>
              <a:gd name="connsiteX0" fmla="*/ 0 w 2056644"/>
              <a:gd name="connsiteY0" fmla="*/ 18415 h 417544"/>
              <a:gd name="connsiteX1" fmla="*/ 994760 w 2056644"/>
              <a:gd name="connsiteY1" fmla="*/ 412955 h 417544"/>
              <a:gd name="connsiteX2" fmla="*/ 2056644 w 2056644"/>
              <a:gd name="connsiteY2" fmla="*/ 0 h 417544"/>
              <a:gd name="connsiteX0" fmla="*/ 0 w 2056644"/>
              <a:gd name="connsiteY0" fmla="*/ 18415 h 419452"/>
              <a:gd name="connsiteX1" fmla="*/ 994760 w 2056644"/>
              <a:gd name="connsiteY1" fmla="*/ 412955 h 419452"/>
              <a:gd name="connsiteX2" fmla="*/ 2056644 w 2056644"/>
              <a:gd name="connsiteY2" fmla="*/ 0 h 41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644" h="419452">
                <a:moveTo>
                  <a:pt x="0" y="18415"/>
                </a:moveTo>
                <a:cubicBezTo>
                  <a:pt x="303359" y="222721"/>
                  <a:pt x="645715" y="462116"/>
                  <a:pt x="994760" y="412955"/>
                </a:cubicBezTo>
                <a:cubicBezTo>
                  <a:pt x="1343805" y="363794"/>
                  <a:pt x="1859999" y="58994"/>
                  <a:pt x="2056644" y="0"/>
                </a:cubicBezTo>
              </a:path>
            </a:pathLst>
          </a:cu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STS Overview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7666" y="2478901"/>
            <a:ext cx="6403981" cy="3832088"/>
            <a:chOff x="1873239" y="679118"/>
            <a:chExt cx="7622226" cy="4615536"/>
          </a:xfrm>
        </p:grpSpPr>
        <p:sp>
          <p:nvSpPr>
            <p:cNvPr id="7" name="Freeform 6"/>
            <p:cNvSpPr/>
            <p:nvPr/>
          </p:nvSpPr>
          <p:spPr>
            <a:xfrm>
              <a:off x="2711146" y="1756182"/>
              <a:ext cx="269746" cy="2727551"/>
            </a:xfrm>
            <a:custGeom>
              <a:avLst/>
              <a:gdLst>
                <a:gd name="connsiteX0" fmla="*/ 179538 w 179538"/>
                <a:gd name="connsiteY0" fmla="*/ 0 h 2418736"/>
                <a:gd name="connsiteX1" fmla="*/ 2557 w 179538"/>
                <a:gd name="connsiteY1" fmla="*/ 1238865 h 2418736"/>
                <a:gd name="connsiteX2" fmla="*/ 91048 w 179538"/>
                <a:gd name="connsiteY2" fmla="*/ 2418736 h 241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538" h="2418736">
                  <a:moveTo>
                    <a:pt x="179538" y="0"/>
                  </a:moveTo>
                  <a:cubicBezTo>
                    <a:pt x="98421" y="417871"/>
                    <a:pt x="17305" y="835742"/>
                    <a:pt x="2557" y="1238865"/>
                  </a:cubicBezTo>
                  <a:cubicBezTo>
                    <a:pt x="-12191" y="1641988"/>
                    <a:pt x="39428" y="2030362"/>
                    <a:pt x="91048" y="24187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834580" y="1756182"/>
              <a:ext cx="1399795" cy="3176896"/>
            </a:xfrm>
            <a:custGeom>
              <a:avLst/>
              <a:gdLst>
                <a:gd name="connsiteX0" fmla="*/ 0 w 1297858"/>
                <a:gd name="connsiteY0" fmla="*/ 0 h 3008671"/>
                <a:gd name="connsiteX1" fmla="*/ 235974 w 1297858"/>
                <a:gd name="connsiteY1" fmla="*/ 1622323 h 3008671"/>
                <a:gd name="connsiteX2" fmla="*/ 1297858 w 1297858"/>
                <a:gd name="connsiteY2" fmla="*/ 3008671 h 300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7858" h="3008671">
                  <a:moveTo>
                    <a:pt x="0" y="0"/>
                  </a:moveTo>
                  <a:cubicBezTo>
                    <a:pt x="9832" y="560439"/>
                    <a:pt x="19664" y="1120878"/>
                    <a:pt x="235974" y="1622323"/>
                  </a:cubicBezTo>
                  <a:cubicBezTo>
                    <a:pt x="452284" y="2123768"/>
                    <a:pt x="1297858" y="3008671"/>
                    <a:pt x="1297858" y="300867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616837" y="1756183"/>
              <a:ext cx="146300" cy="2393565"/>
            </a:xfrm>
            <a:custGeom>
              <a:avLst/>
              <a:gdLst>
                <a:gd name="connsiteX0" fmla="*/ 58994 w 236687"/>
                <a:gd name="connsiteY0" fmla="*/ 2271251 h 2271251"/>
                <a:gd name="connsiteX1" fmla="*/ 235974 w 236687"/>
                <a:gd name="connsiteY1" fmla="*/ 1091380 h 2271251"/>
                <a:gd name="connsiteX2" fmla="*/ 0 w 236687"/>
                <a:gd name="connsiteY2" fmla="*/ 0 h 227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87" h="2271251">
                  <a:moveTo>
                    <a:pt x="58994" y="2271251"/>
                  </a:moveTo>
                  <a:cubicBezTo>
                    <a:pt x="152400" y="1870586"/>
                    <a:pt x="245806" y="1469922"/>
                    <a:pt x="235974" y="1091380"/>
                  </a:cubicBezTo>
                  <a:cubicBezTo>
                    <a:pt x="226142" y="712838"/>
                    <a:pt x="19664" y="196645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29952" y="679118"/>
              <a:ext cx="2851269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Controller 1</a:t>
              </a:r>
              <a:endParaRPr lang="en-US" sz="2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22832" y="679118"/>
              <a:ext cx="2851269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Controller N</a:t>
              </a:r>
              <a:endParaRPr lang="en-US" sz="2400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97848" y="1020214"/>
              <a:ext cx="455949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188078" y="4753043"/>
              <a:ext cx="1813618" cy="16525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380675" y="4053375"/>
              <a:ext cx="3043094" cy="69966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239" y="4244478"/>
              <a:ext cx="1675813" cy="105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41" y="4214981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9652" y="3452543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ectangle 42"/>
          <p:cNvSpPr/>
          <p:nvPr/>
        </p:nvSpPr>
        <p:spPr>
          <a:xfrm>
            <a:off x="6833712" y="4225097"/>
            <a:ext cx="2080101" cy="1428382"/>
          </a:xfrm>
          <a:prstGeom prst="rect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Test Coordinator</a:t>
            </a:r>
            <a:endParaRPr lang="en-US" sz="2400" b="1" dirty="0"/>
          </a:p>
        </p:txBody>
      </p:sp>
      <p:sp>
        <p:nvSpPr>
          <p:cNvPr id="45" name="Freeform 44"/>
          <p:cNvSpPr/>
          <p:nvPr/>
        </p:nvSpPr>
        <p:spPr>
          <a:xfrm rot="240464">
            <a:off x="6406585" y="5254564"/>
            <a:ext cx="405946" cy="45719"/>
          </a:xfrm>
          <a:custGeom>
            <a:avLst/>
            <a:gdLst>
              <a:gd name="connsiteX0" fmla="*/ 0 w 3805084"/>
              <a:gd name="connsiteY0" fmla="*/ 0 h 354412"/>
              <a:gd name="connsiteX1" fmla="*/ 1681316 w 3805084"/>
              <a:gd name="connsiteY1" fmla="*/ 353961 h 354412"/>
              <a:gd name="connsiteX2" fmla="*/ 3805084 w 3805084"/>
              <a:gd name="connsiteY2" fmla="*/ 58993 h 35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5084" h="354412">
                <a:moveTo>
                  <a:pt x="0" y="0"/>
                </a:moveTo>
                <a:cubicBezTo>
                  <a:pt x="523567" y="172064"/>
                  <a:pt x="1047135" y="344129"/>
                  <a:pt x="1681316" y="353961"/>
                </a:cubicBezTo>
                <a:cubicBezTo>
                  <a:pt x="2315497" y="363793"/>
                  <a:pt x="3060290" y="211393"/>
                  <a:pt x="3805084" y="58993"/>
                </a:cubicBezTo>
              </a:path>
            </a:pathLst>
          </a:cu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" name="Straight Connector 8"/>
          <p:cNvCxnSpPr/>
          <p:nvPr/>
        </p:nvCxnSpPr>
        <p:spPr>
          <a:xfrm>
            <a:off x="27213" y="3345930"/>
            <a:ext cx="90714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11146" y="3310759"/>
            <a:ext cx="14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 </a:t>
            </a:r>
            <a:r>
              <a:rPr lang="en-US" dirty="0" err="1" smtClean="0"/>
              <a:t>Testbed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54517" y="2966878"/>
            <a:ext cx="205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Software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888" y="2372392"/>
            <a:ext cx="8198617" cy="370299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Goal: fuzz testing and test case minimization for SDN control software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 smtClean="0"/>
              <a:t>STS (</a:t>
            </a:r>
            <a:r>
              <a:rPr lang="en-US" sz="2800" dirty="0"/>
              <a:t>23K+ lines of Python) evaluated on </a:t>
            </a:r>
            <a:r>
              <a:rPr lang="en-US" sz="2800" dirty="0" smtClean="0"/>
              <a:t>5 open source SDN </a:t>
            </a:r>
            <a:r>
              <a:rPr lang="en-US" sz="2800" dirty="0"/>
              <a:t>controllers (Floodlight, NOX, POX, Frenetic, ONOS) </a:t>
            </a:r>
            <a:r>
              <a:rPr lang="en-US" sz="2800" dirty="0" smtClean="0"/>
              <a:t>and one proprietary </a:t>
            </a:r>
            <a:r>
              <a:rPr lang="en-US" sz="2800" dirty="0" smtClean="0"/>
              <a:t>controller</a:t>
            </a:r>
          </a:p>
          <a:p>
            <a:pPr>
              <a:buFont typeface="Arial"/>
              <a:buChar char="•"/>
            </a:pP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 smtClean="0"/>
              <a:t>Contact: </a:t>
            </a:r>
            <a:r>
              <a:rPr lang="en-US" sz="2800" dirty="0" err="1" smtClean="0"/>
              <a:t>cs@cs.berkeley.edu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84457" y="5115806"/>
            <a:ext cx="88630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 smtClean="0"/>
              <a:t>ucb</a:t>
            </a:r>
            <a:r>
              <a:rPr lang="en-US" sz="6000" dirty="0" err="1"/>
              <a:t>-sts.github.com</a:t>
            </a:r>
            <a:r>
              <a:rPr lang="en-US" sz="6000" dirty="0"/>
              <a:t>/</a:t>
            </a:r>
            <a:r>
              <a:rPr lang="en-US" sz="6000" dirty="0" err="1"/>
              <a:t>sts</a:t>
            </a:r>
            <a:r>
              <a:rPr lang="en-US" sz="6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8329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524913"/>
              </p:ext>
            </p:extLst>
          </p:nvPr>
        </p:nvGraphicFramePr>
        <p:xfrm>
          <a:off x="101610" y="2038256"/>
          <a:ext cx="8812203" cy="449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308348" y="3896191"/>
            <a:ext cx="1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Not </a:t>
            </a:r>
            <a:r>
              <a:rPr lang="en-US" sz="1200" dirty="0" err="1" smtClean="0">
                <a:solidFill>
                  <a:srgbClr val="008000"/>
                </a:solidFill>
              </a:rPr>
              <a:t>replayable</a:t>
            </a:r>
            <a:endParaRPr lang="en-US" sz="1200" dirty="0">
              <a:solidFill>
                <a:srgbClr val="008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05100" y="6248196"/>
            <a:ext cx="7296726" cy="641661"/>
            <a:chOff x="750455" y="6207226"/>
            <a:chExt cx="7296726" cy="641661"/>
          </a:xfrm>
        </p:grpSpPr>
        <p:sp>
          <p:nvSpPr>
            <p:cNvPr id="9" name="Right Bracket 8"/>
            <p:cNvSpPr/>
            <p:nvPr/>
          </p:nvSpPr>
          <p:spPr>
            <a:xfrm rot="16200000" flipH="1">
              <a:off x="2154774" y="4802907"/>
              <a:ext cx="216272" cy="3024909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ket 10"/>
            <p:cNvSpPr/>
            <p:nvPr/>
          </p:nvSpPr>
          <p:spPr>
            <a:xfrm rot="16200000" flipH="1">
              <a:off x="4290683" y="5691908"/>
              <a:ext cx="216271" cy="1246909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ket 11"/>
            <p:cNvSpPr/>
            <p:nvPr/>
          </p:nvSpPr>
          <p:spPr>
            <a:xfrm rot="16200000" flipH="1">
              <a:off x="6426591" y="4802908"/>
              <a:ext cx="216271" cy="3024909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8364" y="6477123"/>
              <a:ext cx="2029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Discovered Bugs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6628" y="6477123"/>
              <a:ext cx="1527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Known Bugs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60209" y="6479555"/>
              <a:ext cx="1788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Synthetic Bugs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7768" y="2537793"/>
            <a:ext cx="492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Substantial minimization except for 1 case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1484" y="2873693"/>
            <a:ext cx="282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Conservative input sizes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83" y="2176416"/>
            <a:ext cx="244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 case studies total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Donut 51"/>
          <p:cNvSpPr/>
          <p:nvPr/>
        </p:nvSpPr>
        <p:spPr>
          <a:xfrm rot="16200000">
            <a:off x="4232036" y="3890607"/>
            <a:ext cx="1913643" cy="598717"/>
          </a:xfrm>
          <a:prstGeom prst="donut">
            <a:avLst>
              <a:gd name="adj" fmla="val 197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34866" y="4505257"/>
            <a:ext cx="399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(m)</a:t>
            </a:r>
            <a:endParaRPr lang="en-US" sz="1000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667500" y="2458356"/>
            <a:ext cx="108857" cy="114606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7080437" y="2468937"/>
            <a:ext cx="108857" cy="114606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099090" y="2377832"/>
            <a:ext cx="176196" cy="124072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667500" y="2376018"/>
            <a:ext cx="176196" cy="124072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7080437" y="2296187"/>
            <a:ext cx="185779" cy="114606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6657917" y="2303145"/>
            <a:ext cx="185779" cy="114606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080949" y="2206938"/>
            <a:ext cx="176196" cy="124072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57917" y="2206938"/>
            <a:ext cx="176196" cy="124072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27668" y="1976841"/>
            <a:ext cx="497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1596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979694" y="1976841"/>
            <a:ext cx="4191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719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657379" y="4550601"/>
            <a:ext cx="496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(n)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in policy?     Change it</a:t>
            </a:r>
          </a:p>
          <a:p>
            <a:r>
              <a:rPr lang="en-US" sz="3600" dirty="0" smtClean="0"/>
              <a:t>Problem in network hardware?      	Call up vendor</a:t>
            </a:r>
          </a:p>
          <a:p>
            <a:r>
              <a:rPr lang="en-US" sz="3600" b="1" dirty="0" smtClean="0"/>
              <a:t>Else: problem in control software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>
            <a:off x="5704207" y="2812778"/>
            <a:ext cx="590475" cy="2117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00464" y="4179427"/>
            <a:ext cx="590475" cy="2117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2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Fuzz testing to:</a:t>
            </a:r>
          </a:p>
          <a:p>
            <a:pPr lvl="1"/>
            <a:r>
              <a:rPr lang="en-US" dirty="0" smtClean="0"/>
              <a:t>Find bugs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generate integration tests</a:t>
            </a:r>
          </a:p>
          <a:p>
            <a:r>
              <a:rPr lang="en-US" dirty="0" smtClean="0"/>
              <a:t>Interactive testing</a:t>
            </a:r>
          </a:p>
          <a:p>
            <a:r>
              <a:rPr lang="en-US" dirty="0" smtClean="0"/>
              <a:t>Test case minimization</a:t>
            </a:r>
          </a:p>
          <a:p>
            <a:r>
              <a:rPr lang="en-US" dirty="0" smtClean="0"/>
              <a:t>Replay, </a:t>
            </a:r>
            <a:r>
              <a:rPr lang="en-US" dirty="0"/>
              <a:t>p</a:t>
            </a:r>
            <a:r>
              <a:rPr lang="en-US" dirty="0" smtClean="0"/>
              <a:t>acket tracing, trace visualization…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65" y="2595526"/>
            <a:ext cx="6963307" cy="3954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/>
              <a:t>Human analysis of log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10"/>
    </mc:Choice>
    <mc:Fallback xmlns="">
      <p:transition xmlns:p14="http://schemas.microsoft.com/office/powerpoint/2010/main" spd="slow" advTm="135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667" y="2695821"/>
            <a:ext cx="9258195" cy="372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6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2067" y="2848221"/>
            <a:ext cx="9258195" cy="372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Allow </a:t>
            </a:r>
            <a:r>
              <a:rPr lang="en-US" sz="6600" dirty="0"/>
              <a:t>developers to focus on fixing the </a:t>
            </a:r>
            <a:r>
              <a:rPr lang="en-US" sz="6600" dirty="0" smtClean="0"/>
              <a:t>underlying bug</a:t>
            </a:r>
            <a:endParaRPr lang="en-US" sz="6600" dirty="0"/>
          </a:p>
          <a:p>
            <a:pPr marL="0" indent="0">
              <a:buNone/>
            </a:pP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67" y="2178750"/>
            <a:ext cx="9217190" cy="3372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Identify a </a:t>
            </a:r>
            <a:r>
              <a:rPr lang="en-US" sz="6600" b="1" dirty="0" smtClean="0"/>
              <a:t>minimal</a:t>
            </a:r>
            <a:r>
              <a:rPr lang="en-US" sz="6600" dirty="0" smtClean="0"/>
              <a:t> sequence of inputs that triggers the bug</a:t>
            </a:r>
          </a:p>
          <a:p>
            <a:pPr marL="0" indent="0">
              <a:buNone/>
            </a:pPr>
            <a:endParaRPr lang="en-US" sz="5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2235" y="5234007"/>
            <a:ext cx="9258195" cy="226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6600" dirty="0" smtClean="0"/>
              <a:t>in a </a:t>
            </a:r>
            <a:r>
              <a:rPr lang="en-US" sz="6600" dirty="0" err="1" smtClean="0"/>
              <a:t>blackbox</a:t>
            </a:r>
            <a:r>
              <a:rPr lang="en-US" sz="6600" dirty="0" smtClean="0"/>
              <a:t> fashion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832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"/>
    </mc:Choice>
    <mc:Fallback xmlns="">
      <p:transition xmlns:p14="http://schemas.microsoft.com/office/powerpoint/2010/main" spd="slow" advTm="8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50311</TotalTime>
  <Words>672</Words>
  <Application>Microsoft Macintosh PowerPoint</Application>
  <PresentationFormat>On-screen Show (4:3)</PresentationFormat>
  <Paragraphs>106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Perception</vt:lpstr>
      <vt:lpstr>STS: A Fuzz Testing Framework for ODL?</vt:lpstr>
      <vt:lpstr>STS Overview</vt:lpstr>
      <vt:lpstr>Conclusion</vt:lpstr>
      <vt:lpstr>Case Studies</vt:lpstr>
      <vt:lpstr>Triage</vt:lpstr>
      <vt:lpstr>Goals </vt:lpstr>
      <vt:lpstr>Best Practice: Logs</vt:lpstr>
      <vt:lpstr>Our Goal</vt:lpstr>
      <vt:lpstr>Problem Statement</vt:lpstr>
      <vt:lpstr>Evaluation Methodology</vt:lpstr>
      <vt:lpstr>What do we require?</vt:lpstr>
      <vt:lpstr>What inputs do we support?</vt:lpstr>
      <vt:lpstr>What are we testing?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SDNs </dc:title>
  <dc:creator>R. Colin Scott</dc:creator>
  <cp:lastModifiedBy>Colin Scott</cp:lastModifiedBy>
  <cp:revision>565</cp:revision>
  <cp:lastPrinted>2012-07-19T23:21:06Z</cp:lastPrinted>
  <dcterms:created xsi:type="dcterms:W3CDTF">2012-02-23T00:13:04Z</dcterms:created>
  <dcterms:modified xsi:type="dcterms:W3CDTF">2015-01-27T21:58:02Z</dcterms:modified>
</cp:coreProperties>
</file>