
<file path=[Content_Types].xml><?xml version="1.0" encoding="utf-8"?>
<Types xmlns="http://schemas.openxmlformats.org/package/2006/content-types">
  <Default Extension="xml" ContentType="application/xml"/>
  <Default Extension="wmv" ContentType="video/unknown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embeddings/oleObject1.bin" ContentType="application/vnd.openxmlformats-officedocument.oleObject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10" r:id="rId5"/>
  </p:sldMasterIdLst>
  <p:notesMasterIdLst>
    <p:notesMasterId r:id="rId45"/>
  </p:notesMasterIdLst>
  <p:handoutMasterIdLst>
    <p:handoutMasterId r:id="rId46"/>
  </p:handoutMasterIdLst>
  <p:sldIdLst>
    <p:sldId id="256" r:id="rId6"/>
    <p:sldId id="319" r:id="rId7"/>
    <p:sldId id="320" r:id="rId8"/>
    <p:sldId id="272" r:id="rId9"/>
    <p:sldId id="273" r:id="rId10"/>
    <p:sldId id="318" r:id="rId11"/>
    <p:sldId id="323" r:id="rId12"/>
    <p:sldId id="326" r:id="rId13"/>
    <p:sldId id="327" r:id="rId14"/>
    <p:sldId id="331" r:id="rId15"/>
    <p:sldId id="333" r:id="rId16"/>
    <p:sldId id="334" r:id="rId17"/>
    <p:sldId id="349" r:id="rId18"/>
    <p:sldId id="350" r:id="rId19"/>
    <p:sldId id="341" r:id="rId20"/>
    <p:sldId id="348" r:id="rId21"/>
    <p:sldId id="351" r:id="rId22"/>
    <p:sldId id="426" r:id="rId23"/>
    <p:sldId id="427" r:id="rId24"/>
    <p:sldId id="428" r:id="rId25"/>
    <p:sldId id="423" r:id="rId26"/>
    <p:sldId id="400" r:id="rId27"/>
    <p:sldId id="401" r:id="rId28"/>
    <p:sldId id="448" r:id="rId29"/>
    <p:sldId id="399" r:id="rId30"/>
    <p:sldId id="449" r:id="rId31"/>
    <p:sldId id="408" r:id="rId32"/>
    <p:sldId id="409" r:id="rId33"/>
    <p:sldId id="381" r:id="rId34"/>
    <p:sldId id="38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68371" autoAdjust="0"/>
  </p:normalViewPr>
  <p:slideViewPr>
    <p:cSldViewPr>
      <p:cViewPr varScale="1">
        <p:scale>
          <a:sx n="90" d="100"/>
          <a:sy n="90" d="100"/>
        </p:scale>
        <p:origin x="-2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67" d="100"/>
          <a:sy n="67" d="100"/>
        </p:scale>
        <p:origin x="-243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D59D-831A-44C2-8511-6DC782ED4CE1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8139-F49F-4E46-8B83-A53D508F1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E9EA4-4110-445B-8279-D25C00516EA6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F818-F504-47BE-95E3-0C744AF3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affiliations</a:t>
            </a:r>
            <a:r>
              <a:rPr lang="en-US" baseline="0" dirty="0" smtClean="0"/>
              <a:t> in parentheses</a:t>
            </a:r>
          </a:p>
          <a:p>
            <a:r>
              <a:rPr lang="en-US" baseline="0" dirty="0" smtClean="0"/>
              <a:t>Add sponsors: Google, Cisco, NSF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borrow an old lesson in dist</a:t>
            </a:r>
            <a:r>
              <a:rPr lang="en-US" baseline="0" dirty="0" smtClean="0"/>
              <a:t> system design</a:t>
            </a:r>
          </a:p>
          <a:p>
            <a:endParaRPr lang="en-US" dirty="0" smtClean="0"/>
          </a:p>
          <a:p>
            <a:r>
              <a:rPr lang="en-US" dirty="0" smtClean="0"/>
              <a:t>In the context of internet routing: safety defined as ‘ forwarding tables consistent, policy compliant. required for correctness</a:t>
            </a:r>
          </a:p>
          <a:p>
            <a:r>
              <a:rPr lang="en-US" dirty="0" smtClean="0"/>
              <a:t>Liveness:</a:t>
            </a:r>
            <a:r>
              <a:rPr lang="en-US" baseline="0" dirty="0" smtClean="0"/>
              <a:t> routing system adapts to failures quickly, and maintains availability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mechanisms appropriate for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simple rules: apply updates only after they have</a:t>
            </a:r>
            <a:r>
              <a:rPr lang="en-US" baseline="0" dirty="0" smtClean="0"/>
              <a:t> reached everyone</a:t>
            </a:r>
          </a:p>
          <a:p>
            <a:r>
              <a:rPr lang="en-US" baseline="0" dirty="0" smtClean="0"/>
              <a:t>apply updates at the same time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these two principles in mind, the mechanism follows in a rather straightforward manner</a:t>
            </a:r>
          </a:p>
          <a:p>
            <a:r>
              <a:rPr lang="en-US" baseline="0" dirty="0" smtClean="0"/>
              <a:t>Next few slides will be chunking through the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</a:t>
            </a:r>
            <a:r>
              <a:rPr lang="en-US" baseline="0" dirty="0" smtClean="0"/>
              <a:t> 1 providers run the consensus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looked at how we can provide safety. </a:t>
            </a:r>
          </a:p>
          <a:p>
            <a:r>
              <a:rPr lang="en-US" dirty="0" smtClean="0"/>
              <a:t>Let us now</a:t>
            </a:r>
            <a:r>
              <a:rPr lang="en-US" baseline="0" dirty="0" smtClean="0"/>
              <a:t> consider a mechanism for liveness …</a:t>
            </a:r>
          </a:p>
          <a:p>
            <a:r>
              <a:rPr lang="en-US" baseline="0" dirty="0" smtClean="0"/>
              <a:t>As defined earlier: liveness corresponds to ‘system adapting to changes quickly and maintaining availability’</a:t>
            </a:r>
          </a:p>
          <a:p>
            <a:r>
              <a:rPr lang="en-US" baseline="0" dirty="0" smtClean="0"/>
              <a:t>To maintain consistency, … need to wait</a:t>
            </a:r>
          </a:p>
          <a:p>
            <a:r>
              <a:rPr lang="en-US" baseline="0" dirty="0" smtClean="0"/>
              <a:t>This delay can lead to unavailability</a:t>
            </a:r>
          </a:p>
          <a:p>
            <a:endParaRPr lang="en-US" baseline="0" dirty="0" smtClean="0"/>
          </a:p>
          <a:p>
            <a:r>
              <a:rPr lang="en-US" dirty="0" smtClean="0"/>
              <a:t>This ensures that while we are waiting for the system to converge to</a:t>
            </a:r>
            <a:r>
              <a:rPr lang="en-US" baseline="0" dirty="0" smtClean="0"/>
              <a:t> a stable state, we don’t have long periods of disconnectivity</a:t>
            </a:r>
          </a:p>
          <a:p>
            <a:r>
              <a:rPr lang="en-US" baseline="0" dirty="0" smtClean="0"/>
              <a:t>Illustration of the operational difference between BGP and consensus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BGP’s</a:t>
            </a:r>
            <a:r>
              <a:rPr lang="en-US" dirty="0" smtClean="0"/>
              <a:t> transient problems are due to inconsistent global state</a:t>
            </a:r>
          </a:p>
          <a:p>
            <a:r>
              <a:rPr lang="en-US" dirty="0" smtClean="0"/>
              <a:t>Consensus routing maintains consistency by separating safety and liveness</a:t>
            </a:r>
          </a:p>
          <a:p>
            <a:endParaRPr lang="en-US" dirty="0" smtClean="0"/>
          </a:p>
          <a:p>
            <a:r>
              <a:rPr lang="en-US" dirty="0" smtClean="0"/>
              <a:t>It makes routing predictable and </a:t>
            </a:r>
            <a:r>
              <a:rPr lang="en-US" smtClean="0"/>
              <a:t>possibly securable</a:t>
            </a:r>
          </a:p>
          <a:p>
            <a:endParaRPr lang="en-US" smtClean="0"/>
          </a:p>
          <a:p>
            <a:r>
              <a:rPr lang="en-US" dirty="0" smtClean="0"/>
              <a:t>We can have an Internet that has high availability!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return</a:t>
            </a:r>
            <a:r>
              <a:rPr lang="en-US" baseline="0" dirty="0" smtClean="0"/>
              <a:t> to these questions momentarily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87487-A27F-784F-B078-FE191A8F1749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u="sng">
              <a:sym typeface="Wingding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34402-54B3-5347-9F1C-C389029BBA79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190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/>
              <a:t>Why drawing RCP </a:t>
            </a:r>
            <a:r>
              <a:rPr lang="en-US" sz="900" b="1" i="1"/>
              <a:t>above</a:t>
            </a:r>
            <a:r>
              <a:rPr lang="en-US" sz="900" b="1"/>
              <a:t> network boxes – just say orally, that it</a:t>
            </a:r>
            <a:r>
              <a:rPr lang="ja-JP" altLang="en-US" sz="900" b="1">
                <a:latin typeface="Arial"/>
              </a:rPr>
              <a:t>’</a:t>
            </a:r>
            <a:r>
              <a:rPr lang="en-US" sz="900" b="1"/>
              <a:t>s not part of the forawarind plane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8F037-DFEA-9A4F-8A6B-166A80E0141D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ym typeface="Wingdings" charset="0"/>
              </a:rPr>
              <a:t>Then bring up 3 points after describe slide (Animate)</a:t>
            </a:r>
          </a:p>
          <a:p>
            <a:r>
              <a:rPr lang="en-US" b="1">
                <a:sym typeface="Wingdings" charset="0"/>
              </a:rPr>
              <a:t>On this slide – say what it is that y</a:t>
            </a:r>
            <a:r>
              <a:rPr lang="ja-JP" altLang="en-US" b="1">
                <a:latin typeface="Arial"/>
                <a:sym typeface="Wingdings" charset="0"/>
              </a:rPr>
              <a:t>’</a:t>
            </a:r>
            <a:r>
              <a:rPr lang="en-US" b="1">
                <a:sym typeface="Wingdings" charset="0"/>
              </a:rPr>
              <a:t>uouve impelemntede, this is an imprlmentation that emultates full mesh, empasisze per router decision making - very important piont to bring up!!! Say why is not just a route reflector.</a:t>
            </a:r>
          </a:p>
          <a:p>
            <a:endParaRPr lang="en-US" b="1">
              <a:sym typeface="Wingdings" charset="0"/>
            </a:endParaRPr>
          </a:p>
          <a:p>
            <a:r>
              <a:rPr lang="en-US" b="1">
                <a:sym typeface="Wingdings" charset="0"/>
              </a:rPr>
              <a:t>Put text on slide to say why arrows going in both directions, available routes up and assigned routes down.</a:t>
            </a:r>
          </a:p>
          <a:p>
            <a:r>
              <a:rPr lang="en-US" b="1">
                <a:sym typeface="Wingdings" charset="0"/>
              </a:rPr>
              <a:t>Reduce number of routers, just show some on maybe just internal ones send up igp. Maybe just say gets igp, and take out lines to internal routers.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we can make</a:t>
            </a:r>
            <a:r>
              <a:rPr lang="en-US" baseline="0" dirty="0" smtClean="0"/>
              <a:t> it like a choose your own adventure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1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paper outlines a bunch of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6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Rather, it came</a:t>
            </a:r>
            <a:r>
              <a:rPr lang="en-US" baseline="0" dirty="0" smtClean="0"/>
              <a:t> out of SDN (Martin </a:t>
            </a:r>
            <a:r>
              <a:rPr lang="en-US" baseline="0" dirty="0" err="1" smtClean="0"/>
              <a:t>Casado</a:t>
            </a:r>
            <a:r>
              <a:rPr lang="en-US" baseline="0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4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of you may have heard me make this same complaint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this is annoying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we’d like to do remote health</a:t>
            </a:r>
            <a:r>
              <a:rPr lang="en-US" baseline="0" dirty="0" smtClean="0"/>
              <a:t> monitoring … this is plain dangerous.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6F818-F504-47BE-95E3-0C744AF3F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Most</a:t>
            </a:r>
            <a:r>
              <a:rPr lang="en-US" baseline="0" dirty="0" smtClean="0">
                <a:latin typeface="Arial" pitchFamily="34" charset="0"/>
              </a:rPr>
              <a:t> outages are short – good!</a:t>
            </a:r>
          </a:p>
          <a:p>
            <a:r>
              <a:rPr lang="en-US" baseline="0" dirty="0" smtClean="0">
                <a:latin typeface="Arial" pitchFamily="34" charset="0"/>
              </a:rPr>
              <a:t>But those long ones – responsible for most of the downtime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reachability == every address is reachable from every other address</a:t>
            </a:r>
          </a:p>
          <a:p>
            <a:endParaRPr lang="en-US" dirty="0" smtClean="0"/>
          </a:p>
          <a:p>
            <a:r>
              <a:rPr lang="en-US" dirty="0" smtClean="0"/>
              <a:t>BGP,</a:t>
            </a:r>
            <a:r>
              <a:rPr lang="en-US" baseline="0" dirty="0" smtClean="0"/>
              <a:t> the routing protocol of the internet fails to reach this goal.</a:t>
            </a:r>
          </a:p>
          <a:p>
            <a:r>
              <a:rPr lang="en-US" baseline="0" dirty="0" smtClean="0"/>
              <a:t>i.e. though physical paths exist, packets don’t make it to the destination</a:t>
            </a:r>
          </a:p>
          <a:p>
            <a:r>
              <a:rPr lang="en-US" baseline="0" dirty="0" smtClean="0"/>
              <a:t>Simulation results showed that a single link failure can cause a significant portion</a:t>
            </a:r>
          </a:p>
          <a:p>
            <a:r>
              <a:rPr lang="en-US" baseline="0" dirty="0" smtClean="0"/>
              <a:t>of the Internet to experience transient disconnectivity</a:t>
            </a:r>
          </a:p>
          <a:p>
            <a:r>
              <a:rPr lang="en-US" baseline="0" dirty="0" smtClean="0"/>
              <a:t>Lots of studies on BGP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C1DF0-8BBF-4547-8B39-959E23907023}" type="slidenum">
              <a:rPr lang="en-US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 is shown above the </a:t>
            </a:r>
            <a:r>
              <a:rPr lang="en-US" dirty="0" err="1" smtClean="0"/>
              <a:t>Ases</a:t>
            </a:r>
            <a:r>
              <a:rPr lang="en-US" dirty="0" smtClean="0"/>
              <a:t> 2, 3, 6</a:t>
            </a:r>
          </a:p>
          <a:p>
            <a:r>
              <a:rPr lang="en-US" dirty="0" smtClean="0"/>
              <a:t>The path in yellow</a:t>
            </a:r>
            <a:r>
              <a:rPr lang="en-US" baseline="0" dirty="0" smtClean="0"/>
              <a:t> is the selected best path</a:t>
            </a:r>
          </a:p>
          <a:p>
            <a:r>
              <a:rPr lang="en-US" baseline="0" dirty="0" smtClean="0"/>
              <a:t>Remaining paths are listed in order of preference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C1DF0-8BBF-4547-8B39-959E23907023}" type="slidenum">
              <a:rPr lang="en-US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table is shown above the </a:t>
            </a:r>
            <a:r>
              <a:rPr lang="en-US" dirty="0" err="1" smtClean="0"/>
              <a:t>Ases</a:t>
            </a:r>
            <a:r>
              <a:rPr lang="en-US" dirty="0" smtClean="0"/>
              <a:t> 2, 3, 6</a:t>
            </a:r>
          </a:p>
          <a:p>
            <a:r>
              <a:rPr lang="en-US" dirty="0" smtClean="0"/>
              <a:t>The path in yellow</a:t>
            </a:r>
            <a:r>
              <a:rPr lang="en-US" baseline="0" dirty="0" smtClean="0"/>
              <a:t> is the selected best path</a:t>
            </a:r>
          </a:p>
          <a:p>
            <a:r>
              <a:rPr lang="en-US" baseline="0" dirty="0" smtClean="0"/>
              <a:t>Remaining paths are listed in order of preference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Routers by design operate on inconsistent distributed state</a:t>
            </a:r>
          </a:p>
          <a:p>
            <a:r>
              <a:rPr lang="en-US" dirty="0" smtClean="0"/>
              <a:t>Clearly,</a:t>
            </a:r>
            <a:r>
              <a:rPr lang="en-US" baseline="0" dirty="0" smtClean="0"/>
              <a:t> inconsistency is bad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5A93C-2491-E642-8BC5-12C98EF2B4F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52283" y="2455181"/>
            <a:ext cx="6858000" cy="1356179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524376"/>
            <a:ext cx="6858000" cy="39194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8A2862-4F94-421A-8C37-EBEB0DD98B1D}" type="datetime1">
              <a:rPr lang="en-US" smtClean="0"/>
              <a:t>2/5/13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7958" y="2286000"/>
            <a:ext cx="7315200" cy="17526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066800" y="4448175"/>
            <a:ext cx="7315200" cy="126682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037958" y="2286000"/>
            <a:ext cx="228600" cy="1752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066800" y="4448176"/>
            <a:ext cx="228600" cy="126682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D8F0-30A7-4B74-A755-858433A6AEEB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30CC-39E6-457A-9EAC-50CB6C19E286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A8A07-4EA6-4A00-9485-5F0AE21A78E4}" type="datetime1">
              <a:rPr lang="en-US" smtClean="0"/>
              <a:t>2/5/13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CE45E-2E9A-4442-8BFA-D0C502E92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777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1371600"/>
            <a:ext cx="7543800" cy="1588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124F56-4592-477E-923C-AD346815442E}" type="datetime1">
              <a:rPr lang="en-US" smtClean="0"/>
              <a:t>2/5/13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LIFEGUARD: Automatic Diagnosis and Repair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399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3F8F1-0B3F-F545-8D72-006BB496AB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4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C1F60-D6D8-B941-A46E-786B15CED7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00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890F-E97C-8B4E-B967-5CFB054B2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65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5FD30-94B4-354F-AF40-3C70B661F0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A746-8D40-5C4B-8A4F-95B24248DC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6F88641-CEDF-45E8-968D-22AA53F88DC8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16A7-83A3-454E-9D2B-CEB9D36237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13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FDEA-786B-7748-9F18-BC11ECE25D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36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D5675-572F-8744-B78F-8DAF51E25D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48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DF3C8-DE4F-F144-8A93-69C42D8B2B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3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FEE6-BBEC-0B49-B878-99218F0038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239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1675525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984283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5969024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25500"/>
            <a:ext cx="4229100" cy="557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25500"/>
            <a:ext cx="4229100" cy="557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6226214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5270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886-16EE-427C-A169-102BB1396EB5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52785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108328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34167187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187087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38103812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2771053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584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25500"/>
            <a:ext cx="8610600" cy="271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89350"/>
            <a:ext cx="8610600" cy="271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553200"/>
            <a:ext cx="381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</p:spTree>
    <p:extLst>
      <p:ext uri="{BB962C8B-B14F-4D97-AF65-F5344CB8AC3E}">
        <p14:creationId xmlns:p14="http://schemas.microsoft.com/office/powerpoint/2010/main" val="2160265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8A36F-5E33-0A4C-A1E9-4B060E13D4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695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59010-8649-634F-972D-246033BA2F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92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F0017-FB4E-4247-8569-9E1D05CEF6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5AB1-08BB-47AC-B3BC-833C06EC3B11}" type="datetime1">
              <a:rPr lang="en-US" smtClean="0"/>
              <a:t>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52FD2-F5BB-5B48-B8D0-8B05AFD2D0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88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83DE9-4BD9-C348-A2B3-DBF844D32D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70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0794E-BDB7-4949-B242-6D8A5B055B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801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DB3C1-0D58-A540-87C3-1B1CDE9516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49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256ED-3D18-7D4B-A9D1-2D85E0265F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408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7905E-C18E-0B4F-B671-2B47A4AED9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383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B22E4-A12E-774E-BFB2-1D2876421E6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6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5A8B1-E990-9A44-90A0-B824702F74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20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02A95F-6316-224B-BB41-66E44DA25A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303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DF8DCE-84E2-1949-AC83-6CE4C5D37A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FF60-C8CE-416E-A62F-93C3615615C2}" type="datetime1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41FC-F65D-4C88-BBF4-E8797277E44F}" type="datetime1">
              <a:rPr lang="en-US" smtClean="0"/>
              <a:t>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A4FB-FC0C-4DF5-B689-418DFB3D47B6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A496-2AAF-4AF6-A334-926F2E128F14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LIFEGUARD: Automatic Diagnosis and Repair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254695-1DEC-47B5-AC24-A1EE34B0E50C}" type="datetime1">
              <a:rPr lang="en-US" smtClean="0"/>
              <a:t>2/5/13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LIFEGUARD: Automatic Diagnosis and Repair</a:t>
            </a:r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CB9D78-3E71-4572-B0D9-1C8A5B940F8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6692423-FDAB-3F4F-BAF7-133FA204E43A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/>
              <a:t>2/5/13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prstClr val="white">
                    <a:tint val="75000"/>
                  </a:prstClr>
                </a:solidFill>
                <a:latin typeface="Calibri"/>
              </a:rPr>
              <a:t>Consensus Routing / NSDI ‘08</a:t>
            </a:r>
            <a:endParaRPr lang="en-US" dirty="0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F5AF812-5FA8-3F45-957F-C7CFF7F14231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Myriad Pro Light"/>
          <a:ea typeface="AppleGothic"/>
          <a:cs typeface="Myriad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714DA6-C731-0749-B5C6-4CBB40C34A41}" type="slidenum">
              <a:rPr lang="en-US">
                <a:solidFill>
                  <a:srgbClr val="00000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pu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Helvetica" charset="0"/>
              <a:ea typeface="ＭＳ Ｐゴシック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-65" charset="0"/>
        </a:defRPr>
      </a:lvl9pPr>
    </p:titleStyle>
    <p:bodyStyle>
      <a:lvl1pPr marL="223838" indent="-223838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ＭＳ Ｐゴシック" charset="0"/>
          <a:cs typeface="+mn-cs"/>
        </a:defRPr>
      </a:lvl1pPr>
      <a:lvl2pPr marL="563563" indent="-223838" algn="l" rtl="0" eaLnBrk="0" fontAlgn="base" hangingPunct="0">
        <a:spcBef>
          <a:spcPct val="10000"/>
        </a:spcBef>
        <a:spcAft>
          <a:spcPct val="0"/>
        </a:spcAft>
        <a:buFont typeface="Helvetica" charset="0"/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911225" indent="-233363" algn="l" rtl="0" eaLnBrk="0" fontAlgn="base" hangingPunct="0">
        <a:spcBef>
          <a:spcPct val="10000"/>
        </a:spcBef>
        <a:spcAft>
          <a:spcPct val="0"/>
        </a:spcAft>
        <a:buFont typeface="Wingdings" charset="0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333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+mn-ea"/>
          <a:cs typeface="+mn-cs"/>
        </a:defRPr>
      </a:lvl4pPr>
      <a:lvl5pPr marL="15970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5pPr>
      <a:lvl6pPr marL="20542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38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686800" cy="584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25500"/>
            <a:ext cx="86106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ea typeface="ＭＳ Ｐゴシック" charset="0"/>
              </a:rPr>
              <a:t>Route Control Platform – IEEE CCW 2004</a:t>
            </a:r>
          </a:p>
        </p:txBody>
      </p:sp>
      <p:graphicFrame>
        <p:nvGraphicFramePr>
          <p:cNvPr id="286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400" y="6477000"/>
          <a:ext cx="73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Bitmap Image" r:id="rId15" imgW="1905266" imgH="952633" progId="Paint.Picture">
                  <p:embed/>
                </p:oleObj>
              </mc:Choice>
              <mc:Fallback>
                <p:oleObj name="Bitmap Image" r:id="rId15" imgW="1905266" imgH="952633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6477000"/>
                        <a:ext cx="736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8686800" y="6613525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E7DB6817-BCF0-844B-A545-D3441F610786}" type="slidenum">
              <a:rPr lang="en-US" sz="1000" smtClean="0">
                <a:solidFill>
                  <a:srgbClr val="000000"/>
                </a:solidFill>
                <a:latin typeface="Tahoma" charset="0"/>
                <a:ea typeface="ＭＳ Ｐゴシック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00" smtClean="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AD8299-E6A4-1B47-A5DF-715E113D6620}" type="slidenum">
              <a:rPr lang="en-US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gif"/><Relationship Id="rId1" Type="http://schemas.microsoft.com/office/2007/relationships/media" Target="../media/media1.wmv"/><Relationship Id="rId2" Type="http://schemas.openxmlformats.org/officeDocument/2006/relationships/video" Target="../media/media1.wm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Alternative </a:t>
            </a:r>
            <a:r>
              <a:rPr lang="en-US" b="1" dirty="0" err="1" smtClean="0"/>
              <a:t>Interdomain</a:t>
            </a:r>
            <a:r>
              <a:rPr lang="en-US" b="1" dirty="0" smtClean="0"/>
              <a:t> Routing Schemes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48176"/>
            <a:ext cx="6858000" cy="14954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 smtClean="0"/>
              <a:t>Colin Scott</a:t>
            </a:r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6462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495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underlying cause of all these problems is </a:t>
            </a:r>
            <a:r>
              <a:rPr lang="en-US" b="1" dirty="0" smtClean="0">
                <a:solidFill>
                  <a:srgbClr val="FFCD4F"/>
                </a:solidFill>
              </a:rPr>
              <a:t>inconsistent global state</a:t>
            </a:r>
          </a:p>
          <a:p>
            <a:pPr lvl="1"/>
            <a:r>
              <a:rPr lang="en-US" dirty="0" smtClean="0"/>
              <a:t>Link failures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Scheduled Maintenance</a:t>
            </a:r>
          </a:p>
          <a:p>
            <a:pPr lvl="1"/>
            <a:r>
              <a:rPr lang="en-US" dirty="0" smtClean="0"/>
              <a:t>Link coming up</a:t>
            </a:r>
          </a:p>
          <a:p>
            <a:r>
              <a:rPr lang="en-US" dirty="0" smtClean="0"/>
              <a:t>Protocol behavior complex, unpredictable</a:t>
            </a:r>
          </a:p>
          <a:p>
            <a:r>
              <a:rPr lang="en-US" dirty="0" smtClean="0"/>
              <a:t>No indicator of when system converged to consistent state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419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Lesson from distributed system design:</a:t>
            </a:r>
          </a:p>
          <a:p>
            <a:pPr lvl="1"/>
            <a:r>
              <a:rPr lang="en-US" b="1" dirty="0" smtClean="0">
                <a:solidFill>
                  <a:srgbClr val="FFCD4F"/>
                </a:solidFill>
              </a:rPr>
              <a:t>De-couple safety and liveness</a:t>
            </a:r>
          </a:p>
          <a:p>
            <a:endParaRPr lang="en-US" dirty="0" smtClean="0"/>
          </a:p>
          <a:p>
            <a:r>
              <a:rPr lang="en-US" b="1" dirty="0" smtClean="0"/>
              <a:t>Safety</a:t>
            </a:r>
            <a:r>
              <a:rPr lang="en-US" dirty="0" smtClean="0"/>
              <a:t>: Forwarding tables are always consistent and policy compliant</a:t>
            </a:r>
          </a:p>
          <a:p>
            <a:endParaRPr lang="en-US" dirty="0" smtClean="0"/>
          </a:p>
          <a:p>
            <a:r>
              <a:rPr lang="en-US" b="1" dirty="0" smtClean="0"/>
              <a:t>Liveness</a:t>
            </a:r>
            <a:r>
              <a:rPr lang="en-US" dirty="0" smtClean="0"/>
              <a:t>: Routing system adapts to failures quickly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1"/>
            <a:ext cx="8001000" cy="4267200"/>
          </a:xfrm>
        </p:spPr>
        <p:txBody>
          <a:bodyPr/>
          <a:lstStyle/>
          <a:p>
            <a:r>
              <a:rPr lang="en-US" dirty="0" smtClean="0"/>
              <a:t>How do we ensure consistency?</a:t>
            </a:r>
          </a:p>
          <a:p>
            <a:pPr lvl="1"/>
            <a:r>
              <a:rPr lang="en-US" dirty="0" smtClean="0"/>
              <a:t>Apply updates only after they have </a:t>
            </a:r>
            <a:r>
              <a:rPr lang="en-US" b="1" dirty="0" smtClean="0">
                <a:solidFill>
                  <a:srgbClr val="FFCD4F"/>
                </a:solidFill>
              </a:rPr>
              <a:t>reached </a:t>
            </a:r>
            <a:r>
              <a:rPr lang="en-US" b="1" dirty="0" smtClean="0">
                <a:solidFill>
                  <a:srgbClr val="FFCD4F"/>
                </a:solidFill>
              </a:rPr>
              <a:t>everyone</a:t>
            </a:r>
            <a:endParaRPr lang="en-US" b="1" dirty="0" smtClean="0">
              <a:solidFill>
                <a:srgbClr val="FFCD4F"/>
              </a:solidFill>
            </a:endParaRPr>
          </a:p>
          <a:p>
            <a:pPr lvl="1"/>
            <a:r>
              <a:rPr lang="en-US" dirty="0" smtClean="0"/>
              <a:t>Apply updates at the </a:t>
            </a:r>
            <a:r>
              <a:rPr lang="en-US" b="1" dirty="0" smtClean="0">
                <a:solidFill>
                  <a:srgbClr val="FFCD4F"/>
                </a:solidFill>
              </a:rPr>
              <a:t>same time everywhere</a:t>
            </a:r>
            <a:endParaRPr lang="en-US" b="1" dirty="0">
              <a:solidFill>
                <a:srgbClr val="FFCD4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on Routes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Consensus Algorithm (PAXOS)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set of routes per “epoch”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Routers only apply routes after </a:t>
            </a:r>
            <a:r>
              <a:rPr lang="en-US" b="1" dirty="0" smtClean="0"/>
              <a:t>all </a:t>
            </a:r>
            <a:r>
              <a:rPr lang="en-US" dirty="0" smtClean="0"/>
              <a:t>other routers have access to those policies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Mark each packet with a single epoch</a:t>
            </a:r>
          </a:p>
        </p:txBody>
      </p:sp>
    </p:spTree>
    <p:extLst>
      <p:ext uri="{BB962C8B-B14F-4D97-AF65-F5344CB8AC3E}">
        <p14:creationId xmlns:p14="http://schemas.microsoft.com/office/powerpoint/2010/main" val="35199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link failure, new path announced</a:t>
            </a:r>
          </a:p>
          <a:p>
            <a:r>
              <a:rPr lang="en-US" dirty="0" smtClean="0"/>
              <a:t>Need to wait till path reaches </a:t>
            </a:r>
            <a:r>
              <a:rPr lang="en-US" dirty="0" smtClean="0"/>
              <a:t>everyone</a:t>
            </a:r>
          </a:p>
          <a:p>
            <a:pPr lvl="1"/>
            <a:r>
              <a:rPr lang="en-US" dirty="0" smtClean="0"/>
              <a:t>Takes time!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b="1" dirty="0" smtClean="0">
                <a:solidFill>
                  <a:srgbClr val="FFCD4F"/>
                </a:solidFill>
              </a:rPr>
              <a:t>Dynamically re-route around the failed link</a:t>
            </a:r>
          </a:p>
          <a:p>
            <a:pPr lvl="1"/>
            <a:r>
              <a:rPr lang="en-US" dirty="0" smtClean="0"/>
              <a:t>use existing techniques</a:t>
            </a:r>
          </a:p>
          <a:p>
            <a:pPr lvl="2"/>
            <a:r>
              <a:rPr lang="en-US" dirty="0" smtClean="0"/>
              <a:t>Pre-computed backup paths</a:t>
            </a:r>
          </a:p>
          <a:p>
            <a:pPr lvl="2"/>
            <a:r>
              <a:rPr lang="en-US" dirty="0" smtClean="0"/>
              <a:t>Detour routing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BGP’s</a:t>
            </a:r>
            <a:r>
              <a:rPr lang="en-US" dirty="0" smtClean="0"/>
              <a:t> transient problems are due to </a:t>
            </a:r>
            <a:r>
              <a:rPr lang="en-US" b="1" dirty="0" smtClean="0">
                <a:solidFill>
                  <a:srgbClr val="FFCD4F"/>
                </a:solidFill>
              </a:rPr>
              <a:t>inconsistent global state</a:t>
            </a:r>
          </a:p>
          <a:p>
            <a:r>
              <a:rPr lang="en-US" dirty="0" smtClean="0"/>
              <a:t>Consensus routing enables consistent routing state with opaque policies</a:t>
            </a:r>
          </a:p>
          <a:p>
            <a:pPr lvl="1"/>
            <a:r>
              <a:rPr lang="en-US" dirty="0" smtClean="0"/>
              <a:t>key technique: </a:t>
            </a:r>
            <a:r>
              <a:rPr lang="en-US" b="1" dirty="0" smtClean="0">
                <a:solidFill>
                  <a:srgbClr val="FFCD4F"/>
                </a:solidFill>
              </a:rPr>
              <a:t>separation of safety and </a:t>
            </a:r>
            <a:r>
              <a:rPr lang="en-US" b="1" dirty="0" err="1" smtClean="0">
                <a:solidFill>
                  <a:srgbClr val="FFCD4F"/>
                </a:solidFill>
              </a:rPr>
              <a:t>liveness</a:t>
            </a:r>
            <a:endParaRPr lang="en-US" b="1" dirty="0">
              <a:solidFill>
                <a:srgbClr val="FFCD4F"/>
              </a:solidFill>
            </a:endParaRPr>
          </a:p>
          <a:p>
            <a:pPr lvl="1"/>
            <a:r>
              <a:rPr lang="en-US" dirty="0" smtClean="0"/>
              <a:t>Maintain consistency whenever possible. </a:t>
            </a:r>
          </a:p>
          <a:p>
            <a:pPr lvl="1"/>
            <a:r>
              <a:rPr lang="en-US" dirty="0" smtClean="0"/>
              <a:t>Only route on inconsistent information when necessary.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Idea!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for thought: </a:t>
            </a:r>
          </a:p>
          <a:p>
            <a:pPr lvl="1"/>
            <a:r>
              <a:rPr lang="en-US" dirty="0" smtClean="0"/>
              <a:t>Did this paper impact academic research?</a:t>
            </a:r>
          </a:p>
          <a:p>
            <a:pPr lvl="2"/>
            <a:r>
              <a:rPr lang="en-US" dirty="0" smtClean="0"/>
              <a:t>(Yes!)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Did this paper impact practice?</a:t>
            </a:r>
          </a:p>
          <a:p>
            <a:pPr lvl="2"/>
            <a:r>
              <a:rPr lang="en-US" dirty="0" smtClean="0"/>
              <a:t>(Only indirectly – we’ll come back to this)</a:t>
            </a:r>
          </a:p>
        </p:txBody>
      </p:sp>
    </p:spTree>
    <p:extLst>
      <p:ext uri="{BB962C8B-B14F-4D97-AF65-F5344CB8AC3E}">
        <p14:creationId xmlns:p14="http://schemas.microsoft.com/office/powerpoint/2010/main" val="280202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DFDA-B393-7747-98D4-184C144DB952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wrong with Internet routing?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Full-mesh iBGP doesn</a:t>
            </a:r>
            <a:r>
              <a:rPr lang="ja-JP" altLang="en-US" sz="280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2800">
                <a:solidFill>
                  <a:srgbClr val="FF0000"/>
                </a:solidFill>
              </a:rPr>
              <a:t>t scale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# sessions, control traffic, router memory/cpu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Route-reflectors help by introducing hierarchy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but introduce configuration complexity, protocol oscillations/loops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Hard to manage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highly configurable mechanisms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Difficult to model effects of configuration changes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to diagnose when things go wrong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Hard to evolve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to provide new services, improve upon protocols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8099-89C0-3E45-BB2C-07C9C513F39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Control Platform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467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What</a:t>
            </a:r>
            <a:r>
              <a:rPr lang="ja-JP" altLang="en-US" sz="280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2800">
                <a:solidFill>
                  <a:srgbClr val="FF0000"/>
                </a:solidFill>
              </a:rPr>
              <a:t>s causing these problems?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Each router has limited visibility of IGP and BGP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No central point of control/observation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Resource limitations on legacy routers</a:t>
            </a:r>
          </a:p>
        </p:txBody>
      </p:sp>
      <p:sp>
        <p:nvSpPr>
          <p:cNvPr id="250894" name="Oval 14"/>
          <p:cNvSpPr>
            <a:spLocks noChangeArrowheads="1"/>
          </p:cNvSpPr>
          <p:nvPr/>
        </p:nvSpPr>
        <p:spPr bwMode="auto">
          <a:xfrm>
            <a:off x="3352800" y="5319713"/>
            <a:ext cx="25146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4073525" y="5684838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network</a:t>
            </a:r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 flipH="1">
            <a:off x="3962400" y="5091113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01" name="Line 21"/>
          <p:cNvSpPr>
            <a:spLocks noChangeShapeType="1"/>
          </p:cNvSpPr>
          <p:nvPr/>
        </p:nvSpPr>
        <p:spPr bwMode="auto">
          <a:xfrm flipH="1" flipV="1">
            <a:off x="4857750" y="5091113"/>
            <a:ext cx="3810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>
            <a:off x="4724400" y="5091113"/>
            <a:ext cx="533400" cy="1066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03" name="Line 23"/>
          <p:cNvSpPr>
            <a:spLocks noChangeShapeType="1"/>
          </p:cNvSpPr>
          <p:nvPr/>
        </p:nvSpPr>
        <p:spPr bwMode="auto">
          <a:xfrm flipV="1">
            <a:off x="3962400" y="5091113"/>
            <a:ext cx="533400" cy="1066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24" name="Text Box 44"/>
          <p:cNvSpPr txBox="1">
            <a:spLocks noChangeArrowheads="1"/>
          </p:cNvSpPr>
          <p:nvPr/>
        </p:nvSpPr>
        <p:spPr bwMode="auto">
          <a:xfrm>
            <a:off x="4197350" y="4635500"/>
            <a:ext cx="820738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  <p:sp>
        <p:nvSpPr>
          <p:cNvPr id="250931" name="Rectangle 51"/>
          <p:cNvSpPr>
            <a:spLocks noChangeArrowheads="1"/>
          </p:cNvSpPr>
          <p:nvPr/>
        </p:nvSpPr>
        <p:spPr bwMode="auto">
          <a:xfrm>
            <a:off x="1524000" y="3276600"/>
            <a:ext cx="6172200" cy="8794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  <a:sym typeface="Wingdings" charset="0"/>
              </a:rPr>
              <a:t>Solution: </a:t>
            </a: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compute routes from central point, remove protocols from routers</a:t>
            </a:r>
          </a:p>
        </p:txBody>
      </p:sp>
      <p:sp>
        <p:nvSpPr>
          <p:cNvPr id="250941" name="Freeform 61"/>
          <p:cNvSpPr>
            <a:spLocks/>
          </p:cNvSpPr>
          <p:nvPr/>
        </p:nvSpPr>
        <p:spPr bwMode="auto">
          <a:xfrm>
            <a:off x="4876800" y="5105400"/>
            <a:ext cx="1676400" cy="304800"/>
          </a:xfrm>
          <a:custGeom>
            <a:avLst/>
            <a:gdLst>
              <a:gd name="T0" fmla="*/ 0 w 1104"/>
              <a:gd name="T1" fmla="*/ 0 h 192"/>
              <a:gd name="T2" fmla="*/ 336 w 1104"/>
              <a:gd name="T3" fmla="*/ 144 h 192"/>
              <a:gd name="T4" fmla="*/ 1104 w 110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">
                <a:moveTo>
                  <a:pt x="0" y="0"/>
                </a:moveTo>
                <a:cubicBezTo>
                  <a:pt x="76" y="56"/>
                  <a:pt x="152" y="112"/>
                  <a:pt x="336" y="144"/>
                </a:cubicBezTo>
                <a:cubicBezTo>
                  <a:pt x="520" y="176"/>
                  <a:pt x="812" y="184"/>
                  <a:pt x="1104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42" name="Freeform 62"/>
          <p:cNvSpPr>
            <a:spLocks/>
          </p:cNvSpPr>
          <p:nvPr/>
        </p:nvSpPr>
        <p:spPr bwMode="auto">
          <a:xfrm>
            <a:off x="4724400" y="5105400"/>
            <a:ext cx="1828800" cy="1066800"/>
          </a:xfrm>
          <a:custGeom>
            <a:avLst/>
            <a:gdLst>
              <a:gd name="T0" fmla="*/ 0 w 1152"/>
              <a:gd name="T1" fmla="*/ 0 h 768"/>
              <a:gd name="T2" fmla="*/ 432 w 1152"/>
              <a:gd name="T3" fmla="*/ 624 h 768"/>
              <a:gd name="T4" fmla="*/ 1152 w 1152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768">
                <a:moveTo>
                  <a:pt x="0" y="0"/>
                </a:moveTo>
                <a:cubicBezTo>
                  <a:pt x="120" y="248"/>
                  <a:pt x="240" y="496"/>
                  <a:pt x="432" y="624"/>
                </a:cubicBezTo>
                <a:cubicBezTo>
                  <a:pt x="624" y="752"/>
                  <a:pt x="888" y="760"/>
                  <a:pt x="1152" y="7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43" name="Freeform 63"/>
          <p:cNvSpPr>
            <a:spLocks/>
          </p:cNvSpPr>
          <p:nvPr/>
        </p:nvSpPr>
        <p:spPr bwMode="auto">
          <a:xfrm flipH="1">
            <a:off x="2743200" y="5105400"/>
            <a:ext cx="1600200" cy="304800"/>
          </a:xfrm>
          <a:custGeom>
            <a:avLst/>
            <a:gdLst>
              <a:gd name="T0" fmla="*/ 0 w 1104"/>
              <a:gd name="T1" fmla="*/ 0 h 192"/>
              <a:gd name="T2" fmla="*/ 336 w 1104"/>
              <a:gd name="T3" fmla="*/ 144 h 192"/>
              <a:gd name="T4" fmla="*/ 1104 w 1104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">
                <a:moveTo>
                  <a:pt x="0" y="0"/>
                </a:moveTo>
                <a:cubicBezTo>
                  <a:pt x="76" y="56"/>
                  <a:pt x="152" y="112"/>
                  <a:pt x="336" y="144"/>
                </a:cubicBezTo>
                <a:cubicBezTo>
                  <a:pt x="520" y="176"/>
                  <a:pt x="812" y="184"/>
                  <a:pt x="1104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944" name="Freeform 64"/>
          <p:cNvSpPr>
            <a:spLocks/>
          </p:cNvSpPr>
          <p:nvPr/>
        </p:nvSpPr>
        <p:spPr bwMode="auto">
          <a:xfrm flipH="1">
            <a:off x="2667000" y="5105400"/>
            <a:ext cx="1828800" cy="1066800"/>
          </a:xfrm>
          <a:custGeom>
            <a:avLst/>
            <a:gdLst>
              <a:gd name="T0" fmla="*/ 0 w 1152"/>
              <a:gd name="T1" fmla="*/ 0 h 768"/>
              <a:gd name="T2" fmla="*/ 432 w 1152"/>
              <a:gd name="T3" fmla="*/ 624 h 768"/>
              <a:gd name="T4" fmla="*/ 1152 w 1152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768">
                <a:moveTo>
                  <a:pt x="0" y="0"/>
                </a:moveTo>
                <a:cubicBezTo>
                  <a:pt x="120" y="248"/>
                  <a:pt x="240" y="496"/>
                  <a:pt x="432" y="624"/>
                </a:cubicBezTo>
                <a:cubicBezTo>
                  <a:pt x="624" y="752"/>
                  <a:pt x="888" y="760"/>
                  <a:pt x="1152" y="7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50986" name="Group 106"/>
          <p:cNvGrpSpPr>
            <a:grpSpLocks/>
          </p:cNvGrpSpPr>
          <p:nvPr/>
        </p:nvGrpSpPr>
        <p:grpSpPr bwMode="auto">
          <a:xfrm>
            <a:off x="533400" y="5334000"/>
            <a:ext cx="3157538" cy="1095375"/>
            <a:chOff x="384" y="3351"/>
            <a:chExt cx="1941" cy="690"/>
          </a:xfrm>
        </p:grpSpPr>
        <p:sp>
          <p:nvSpPr>
            <p:cNvPr id="250977" name="Line 97"/>
            <p:cNvSpPr>
              <a:spLocks noChangeShapeType="1"/>
            </p:cNvSpPr>
            <p:nvPr/>
          </p:nvSpPr>
          <p:spPr bwMode="auto">
            <a:xfrm>
              <a:off x="1680" y="391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78" name="Line 98"/>
            <p:cNvSpPr>
              <a:spLocks noChangeShapeType="1"/>
            </p:cNvSpPr>
            <p:nvPr/>
          </p:nvSpPr>
          <p:spPr bwMode="auto">
            <a:xfrm>
              <a:off x="1701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57" name="Oval 77"/>
            <p:cNvSpPr>
              <a:spLocks noChangeArrowheads="1"/>
            </p:cNvSpPr>
            <p:nvPr/>
          </p:nvSpPr>
          <p:spPr bwMode="auto">
            <a:xfrm>
              <a:off x="384" y="3360"/>
              <a:ext cx="1584" cy="67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58" name="Text Box 78"/>
            <p:cNvSpPr txBox="1">
              <a:spLocks noChangeArrowheads="1"/>
            </p:cNvSpPr>
            <p:nvPr/>
          </p:nvSpPr>
          <p:spPr bwMode="auto">
            <a:xfrm>
              <a:off x="838" y="3590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network</a:t>
              </a:r>
            </a:p>
          </p:txBody>
        </p:sp>
        <p:sp>
          <p:nvSpPr>
            <p:cNvPr id="250961" name="Oval 81"/>
            <p:cNvSpPr>
              <a:spLocks noChangeArrowheads="1"/>
            </p:cNvSpPr>
            <p:nvPr/>
          </p:nvSpPr>
          <p:spPr bwMode="auto">
            <a:xfrm>
              <a:off x="594" y="384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62" name="Oval 82"/>
            <p:cNvSpPr>
              <a:spLocks noChangeArrowheads="1"/>
            </p:cNvSpPr>
            <p:nvPr/>
          </p:nvSpPr>
          <p:spPr bwMode="auto">
            <a:xfrm>
              <a:off x="597" y="335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59" name="Oval 79"/>
            <p:cNvSpPr>
              <a:spLocks noChangeArrowheads="1"/>
            </p:cNvSpPr>
            <p:nvPr/>
          </p:nvSpPr>
          <p:spPr bwMode="auto">
            <a:xfrm>
              <a:off x="158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60" name="Oval 80"/>
            <p:cNvSpPr>
              <a:spLocks noChangeArrowheads="1"/>
            </p:cNvSpPr>
            <p:nvPr/>
          </p:nvSpPr>
          <p:spPr bwMode="auto">
            <a:xfrm>
              <a:off x="156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50896" name="Oval 16"/>
          <p:cNvSpPr>
            <a:spLocks noChangeArrowheads="1"/>
          </p:cNvSpPr>
          <p:nvPr/>
        </p:nvSpPr>
        <p:spPr bwMode="auto">
          <a:xfrm>
            <a:off x="5257800" y="53197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897" name="Oval 17"/>
          <p:cNvSpPr>
            <a:spLocks noChangeArrowheads="1"/>
          </p:cNvSpPr>
          <p:nvPr/>
        </p:nvSpPr>
        <p:spPr bwMode="auto">
          <a:xfrm>
            <a:off x="5229225" y="60817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898" name="Oval 18"/>
          <p:cNvSpPr>
            <a:spLocks noChangeArrowheads="1"/>
          </p:cNvSpPr>
          <p:nvPr/>
        </p:nvSpPr>
        <p:spPr bwMode="auto">
          <a:xfrm>
            <a:off x="3686175" y="609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0899" name="Oval 19"/>
          <p:cNvSpPr>
            <a:spLocks noChangeArrowheads="1"/>
          </p:cNvSpPr>
          <p:nvPr/>
        </p:nvSpPr>
        <p:spPr bwMode="auto">
          <a:xfrm>
            <a:off x="3690938" y="53054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50985" name="Group 105"/>
          <p:cNvGrpSpPr>
            <a:grpSpLocks/>
          </p:cNvGrpSpPr>
          <p:nvPr/>
        </p:nvGrpSpPr>
        <p:grpSpPr bwMode="auto">
          <a:xfrm>
            <a:off x="5514975" y="5334000"/>
            <a:ext cx="3171825" cy="1095375"/>
            <a:chOff x="3474" y="3360"/>
            <a:chExt cx="1950" cy="690"/>
          </a:xfrm>
        </p:grpSpPr>
        <p:sp>
          <p:nvSpPr>
            <p:cNvPr id="250919" name="Line 39"/>
            <p:cNvSpPr>
              <a:spLocks noChangeShapeType="1"/>
            </p:cNvSpPr>
            <p:nvPr/>
          </p:nvSpPr>
          <p:spPr bwMode="auto">
            <a:xfrm>
              <a:off x="3474" y="390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20" name="Line 40"/>
            <p:cNvSpPr>
              <a:spLocks noChangeShapeType="1"/>
            </p:cNvSpPr>
            <p:nvPr/>
          </p:nvSpPr>
          <p:spPr bwMode="auto">
            <a:xfrm>
              <a:off x="3495" y="3447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250984" name="Group 104"/>
            <p:cNvGrpSpPr>
              <a:grpSpLocks/>
            </p:cNvGrpSpPr>
            <p:nvPr/>
          </p:nvGrpSpPr>
          <p:grpSpPr bwMode="auto">
            <a:xfrm>
              <a:off x="3840" y="3360"/>
              <a:ext cx="1584" cy="690"/>
              <a:chOff x="3840" y="3342"/>
              <a:chExt cx="1584" cy="690"/>
            </a:xfrm>
          </p:grpSpPr>
          <p:sp>
            <p:nvSpPr>
              <p:cNvPr id="250946" name="Oval 66"/>
              <p:cNvSpPr>
                <a:spLocks noChangeArrowheads="1"/>
              </p:cNvSpPr>
              <p:nvPr/>
            </p:nvSpPr>
            <p:spPr bwMode="auto">
              <a:xfrm>
                <a:off x="3840" y="3351"/>
                <a:ext cx="1584" cy="67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250982" name="Group 102"/>
              <p:cNvGrpSpPr>
                <a:grpSpLocks/>
              </p:cNvGrpSpPr>
              <p:nvPr/>
            </p:nvGrpSpPr>
            <p:grpSpPr bwMode="auto">
              <a:xfrm>
                <a:off x="4050" y="3342"/>
                <a:ext cx="1182" cy="690"/>
                <a:chOff x="4050" y="3342"/>
                <a:chExt cx="1182" cy="690"/>
              </a:xfrm>
            </p:grpSpPr>
            <p:sp>
              <p:nvSpPr>
                <p:cNvPr id="2509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294" y="3581"/>
                  <a:ext cx="6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smtClean="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</a:rPr>
                    <a:t>network</a:t>
                  </a:r>
                </a:p>
              </p:txBody>
            </p:sp>
            <p:sp>
              <p:nvSpPr>
                <p:cNvPr id="250948" name="Oval 68"/>
                <p:cNvSpPr>
                  <a:spLocks noChangeArrowheads="1"/>
                </p:cNvSpPr>
                <p:nvPr/>
              </p:nvSpPr>
              <p:spPr bwMode="auto">
                <a:xfrm>
                  <a:off x="5040" y="3351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0949" name="Oval 69"/>
                <p:cNvSpPr>
                  <a:spLocks noChangeArrowheads="1"/>
                </p:cNvSpPr>
                <p:nvPr/>
              </p:nvSpPr>
              <p:spPr bwMode="auto">
                <a:xfrm>
                  <a:off x="5022" y="3831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0950" name="Oval 70"/>
                <p:cNvSpPr>
                  <a:spLocks noChangeArrowheads="1"/>
                </p:cNvSpPr>
                <p:nvPr/>
              </p:nvSpPr>
              <p:spPr bwMode="auto">
                <a:xfrm>
                  <a:off x="4050" y="384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0951" name="Oval 71"/>
                <p:cNvSpPr>
                  <a:spLocks noChangeArrowheads="1"/>
                </p:cNvSpPr>
                <p:nvPr/>
              </p:nvSpPr>
              <p:spPr bwMode="auto">
                <a:xfrm>
                  <a:off x="4053" y="334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50997" name="Group 117"/>
          <p:cNvGrpSpPr>
            <a:grpSpLocks/>
          </p:cNvGrpSpPr>
          <p:nvPr/>
        </p:nvGrpSpPr>
        <p:grpSpPr bwMode="auto">
          <a:xfrm>
            <a:off x="1143000" y="4635500"/>
            <a:ext cx="3048000" cy="1536700"/>
            <a:chOff x="768" y="2920"/>
            <a:chExt cx="1872" cy="968"/>
          </a:xfrm>
        </p:grpSpPr>
        <p:sp>
          <p:nvSpPr>
            <p:cNvPr id="250945" name="Line 65"/>
            <p:cNvSpPr>
              <a:spLocks noChangeShapeType="1"/>
            </p:cNvSpPr>
            <p:nvPr/>
          </p:nvSpPr>
          <p:spPr bwMode="auto">
            <a:xfrm>
              <a:off x="1296" y="30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67" name="Text Box 87"/>
            <p:cNvSpPr txBox="1">
              <a:spLocks noChangeArrowheads="1"/>
            </p:cNvSpPr>
            <p:nvPr/>
          </p:nvSpPr>
          <p:spPr bwMode="auto">
            <a:xfrm>
              <a:off x="916" y="2920"/>
              <a:ext cx="504" cy="294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RCP</a:t>
              </a:r>
            </a:p>
          </p:txBody>
        </p:sp>
        <p:sp>
          <p:nvSpPr>
            <p:cNvPr id="250963" name="Line 83"/>
            <p:cNvSpPr>
              <a:spLocks noChangeShapeType="1"/>
            </p:cNvSpPr>
            <p:nvPr/>
          </p:nvSpPr>
          <p:spPr bwMode="auto">
            <a:xfrm flipH="1">
              <a:off x="768" y="3216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66" name="Line 86"/>
            <p:cNvSpPr>
              <a:spLocks noChangeShapeType="1"/>
            </p:cNvSpPr>
            <p:nvPr/>
          </p:nvSpPr>
          <p:spPr bwMode="auto">
            <a:xfrm flipV="1">
              <a:off x="768" y="3216"/>
              <a:ext cx="336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250990" name="Group 110"/>
            <p:cNvGrpSpPr>
              <a:grpSpLocks/>
            </p:cNvGrpSpPr>
            <p:nvPr/>
          </p:nvGrpSpPr>
          <p:grpSpPr bwMode="auto">
            <a:xfrm>
              <a:off x="1248" y="3216"/>
              <a:ext cx="336" cy="672"/>
              <a:chOff x="4704" y="3215"/>
              <a:chExt cx="336" cy="672"/>
            </a:xfrm>
          </p:grpSpPr>
          <p:sp>
            <p:nvSpPr>
              <p:cNvPr id="250991" name="Line 111"/>
              <p:cNvSpPr>
                <a:spLocks noChangeShapeType="1"/>
              </p:cNvSpPr>
              <p:nvPr/>
            </p:nvSpPr>
            <p:spPr bwMode="auto">
              <a:xfrm flipH="1" flipV="1">
                <a:off x="4788" y="3215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0992" name="Line 112"/>
              <p:cNvSpPr>
                <a:spLocks noChangeShapeType="1"/>
              </p:cNvSpPr>
              <p:nvPr/>
            </p:nvSpPr>
            <p:spPr bwMode="auto">
              <a:xfrm>
                <a:off x="4704" y="3215"/>
                <a:ext cx="336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50996" name="Group 116"/>
          <p:cNvGrpSpPr>
            <a:grpSpLocks/>
          </p:cNvGrpSpPr>
          <p:nvPr/>
        </p:nvGrpSpPr>
        <p:grpSpPr bwMode="auto">
          <a:xfrm>
            <a:off x="4953000" y="4467225"/>
            <a:ext cx="3124200" cy="1704975"/>
            <a:chOff x="3120" y="2814"/>
            <a:chExt cx="1920" cy="1074"/>
          </a:xfrm>
        </p:grpSpPr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>
              <a:off x="3120" y="306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0922" name="Text Box 42"/>
            <p:cNvSpPr txBox="1">
              <a:spLocks noChangeArrowheads="1"/>
            </p:cNvSpPr>
            <p:nvPr/>
          </p:nvSpPr>
          <p:spPr bwMode="auto">
            <a:xfrm>
              <a:off x="3120" y="2814"/>
              <a:ext cx="1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Inter-AS Protocol</a:t>
              </a:r>
            </a:p>
          </p:txBody>
        </p:sp>
        <p:grpSp>
          <p:nvGrpSpPr>
            <p:cNvPr id="250995" name="Group 115"/>
            <p:cNvGrpSpPr>
              <a:grpSpLocks/>
            </p:cNvGrpSpPr>
            <p:nvPr/>
          </p:nvGrpSpPr>
          <p:grpSpPr bwMode="auto">
            <a:xfrm>
              <a:off x="4224" y="2912"/>
              <a:ext cx="816" cy="976"/>
              <a:chOff x="4224" y="2912"/>
              <a:chExt cx="816" cy="976"/>
            </a:xfrm>
          </p:grpSpPr>
          <p:sp>
            <p:nvSpPr>
              <p:cNvPr id="250956" name="Text Box 76"/>
              <p:cNvSpPr txBox="1">
                <a:spLocks noChangeArrowheads="1"/>
              </p:cNvSpPr>
              <p:nvPr/>
            </p:nvSpPr>
            <p:spPr bwMode="auto">
              <a:xfrm>
                <a:off x="4372" y="2912"/>
                <a:ext cx="517" cy="294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RCP</a:t>
                </a:r>
              </a:p>
            </p:txBody>
          </p:sp>
          <p:grpSp>
            <p:nvGrpSpPr>
              <p:cNvPr id="250974" name="Group 94"/>
              <p:cNvGrpSpPr>
                <a:grpSpLocks/>
              </p:cNvGrpSpPr>
              <p:nvPr/>
            </p:nvGrpSpPr>
            <p:grpSpPr bwMode="auto">
              <a:xfrm>
                <a:off x="4704" y="3199"/>
                <a:ext cx="336" cy="672"/>
                <a:chOff x="4704" y="3215"/>
                <a:chExt cx="336" cy="672"/>
              </a:xfrm>
            </p:grpSpPr>
            <p:sp>
              <p:nvSpPr>
                <p:cNvPr id="25095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4788" y="3215"/>
                  <a:ext cx="240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0954" name="Line 74"/>
                <p:cNvSpPr>
                  <a:spLocks noChangeShapeType="1"/>
                </p:cNvSpPr>
                <p:nvPr/>
              </p:nvSpPr>
              <p:spPr bwMode="auto">
                <a:xfrm>
                  <a:off x="4704" y="3215"/>
                  <a:ext cx="336" cy="67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0993" name="Line 113"/>
              <p:cNvSpPr>
                <a:spLocks noChangeShapeType="1"/>
              </p:cNvSpPr>
              <p:nvPr/>
            </p:nvSpPr>
            <p:spPr bwMode="auto">
              <a:xfrm flipH="1">
                <a:off x="4224" y="3216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0994" name="Line 114"/>
              <p:cNvSpPr>
                <a:spLocks noChangeShapeType="1"/>
              </p:cNvSpPr>
              <p:nvPr/>
            </p:nvSpPr>
            <p:spPr bwMode="auto">
              <a:xfrm flipV="1">
                <a:off x="4224" y="3216"/>
                <a:ext cx="336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50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0" grpId="0" animBg="1"/>
      <p:bldP spid="250901" grpId="0" animBg="1"/>
      <p:bldP spid="250902" grpId="0" animBg="1"/>
      <p:bldP spid="250903" grpId="0" animBg="1"/>
      <p:bldP spid="250924" grpId="0" animBg="1"/>
      <p:bldP spid="250931" grpId="0" animBg="1"/>
      <p:bldP spid="250941" grpId="0" animBg="1"/>
      <p:bldP spid="250941" grpId="1" animBg="1"/>
      <p:bldP spid="250942" grpId="0" animBg="1"/>
      <p:bldP spid="250942" grpId="1" animBg="1"/>
      <p:bldP spid="250943" grpId="0" animBg="1"/>
      <p:bldP spid="250943" grpId="1" animBg="1"/>
      <p:bldP spid="250944" grpId="0" animBg="1"/>
      <p:bldP spid="25094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Discussion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044700"/>
            <a:ext cx="4686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BBC5-542D-9F4B-A3A5-A32608F157A2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533400" y="2971800"/>
            <a:ext cx="8077200" cy="1524000"/>
            <a:chOff x="-384" y="1008"/>
            <a:chExt cx="1584" cy="864"/>
          </a:xfrm>
        </p:grpSpPr>
        <p:sp>
          <p:nvSpPr>
            <p:cNvPr id="133184" name="AutoShape 64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85" name="Oval 65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86" name="Oval 66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RCP in a single ISP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181600"/>
            <a:ext cx="7772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Better scalability</a:t>
            </a:r>
            <a:r>
              <a:rPr lang="en-US" sz="2400"/>
              <a:t>: reduces load on routers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Easier management</a:t>
            </a:r>
            <a:r>
              <a:rPr lang="en-US" sz="2400"/>
              <a:t>: configuration from a single point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Easier evolvability</a:t>
            </a:r>
            <a:r>
              <a:rPr lang="en-US" sz="2400"/>
              <a:t>: freedom from router software</a:t>
            </a:r>
          </a:p>
        </p:txBody>
      </p:sp>
      <p:sp>
        <p:nvSpPr>
          <p:cNvPr id="133138" name="AutoShape 18"/>
          <p:cNvSpPr>
            <a:spLocks noChangeArrowheads="1"/>
          </p:cNvSpPr>
          <p:nvPr/>
        </p:nvSpPr>
        <p:spPr bwMode="auto">
          <a:xfrm>
            <a:off x="3810000" y="1981200"/>
            <a:ext cx="1600200" cy="533400"/>
          </a:xfrm>
          <a:prstGeom prst="cube">
            <a:avLst>
              <a:gd name="adj" fmla="val 25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2133600" y="396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381000" y="3581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Visio" r:id="rId4" imgW="916534" imgH="552907" progId="Visio.Drawing.11">
                  <p:embed/>
                </p:oleObj>
              </mc:Choice>
              <mc:Fallback>
                <p:oleObj name="Visio" r:id="rId4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2" name="Object 22"/>
          <p:cNvGraphicFramePr>
            <a:graphicFrameLocks noChangeAspect="1"/>
          </p:cNvGraphicFramePr>
          <p:nvPr/>
        </p:nvGraphicFramePr>
        <p:xfrm>
          <a:off x="4953000" y="3581400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Visio" r:id="rId6" imgW="916534" imgH="552907" progId="Visio.Drawing.11">
                  <p:embed/>
                </p:oleObj>
              </mc:Choice>
              <mc:Fallback>
                <p:oleObj name="Visio" r:id="rId6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4419600" y="4310063"/>
          <a:ext cx="685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Visio" r:id="rId7" imgW="916534" imgH="552907" progId="Visio.Drawing.11">
                  <p:embed/>
                </p:oleObj>
              </mc:Choice>
              <mc:Fallback>
                <p:oleObj name="Visio" r:id="rId7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10063"/>
                        <a:ext cx="685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7924800" y="3733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6" name="Visio" r:id="rId8" imgW="916534" imgH="552907" progId="Visio.Drawing.11">
                  <p:embed/>
                </p:oleObj>
              </mc:Choice>
              <mc:Fallback>
                <p:oleObj name="Visio" r:id="rId8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733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5" name="Object 25"/>
          <p:cNvGraphicFramePr>
            <a:graphicFrameLocks noChangeAspect="1"/>
          </p:cNvGraphicFramePr>
          <p:nvPr/>
        </p:nvGraphicFramePr>
        <p:xfrm>
          <a:off x="6781800" y="28956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" name="Visio" r:id="rId9" imgW="916534" imgH="552907" progId="Visio.Drawing.11">
                  <p:embed/>
                </p:oleObj>
              </mc:Choice>
              <mc:Fallback>
                <p:oleObj name="Visio" r:id="rId9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2362200" y="2971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8" name="Visio" r:id="rId10" imgW="916534" imgH="552907" progId="Visio.Drawing.11">
                  <p:embed/>
                </p:oleObj>
              </mc:Choice>
              <mc:Fallback>
                <p:oleObj name="Visio" r:id="rId10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/>
        </p:nvGraphicFramePr>
        <p:xfrm>
          <a:off x="2667000" y="3914775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9" name="Visio" r:id="rId11" imgW="916534" imgH="552907" progId="Visio.Drawing.11">
                  <p:embed/>
                </p:oleObj>
              </mc:Choice>
              <mc:Fallback>
                <p:oleObj name="Visio" r:id="rId11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14775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0" name="Group 60"/>
          <p:cNvGrpSpPr>
            <a:grpSpLocks/>
          </p:cNvGrpSpPr>
          <p:nvPr/>
        </p:nvGrpSpPr>
        <p:grpSpPr bwMode="auto">
          <a:xfrm>
            <a:off x="228600" y="2209800"/>
            <a:ext cx="8610600" cy="2895600"/>
            <a:chOff x="144" y="1392"/>
            <a:chExt cx="5424" cy="1824"/>
          </a:xfrm>
        </p:grpSpPr>
        <p:sp>
          <p:nvSpPr>
            <p:cNvPr id="133148" name="AutoShape 28"/>
            <p:cNvSpPr>
              <a:spLocks noChangeArrowheads="1"/>
            </p:cNvSpPr>
            <p:nvPr/>
          </p:nvSpPr>
          <p:spPr bwMode="auto">
            <a:xfrm rot="4154241">
              <a:off x="1344" y="1504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49" name="AutoShape 29"/>
            <p:cNvSpPr>
              <a:spLocks noChangeArrowheads="1"/>
            </p:cNvSpPr>
            <p:nvPr/>
          </p:nvSpPr>
          <p:spPr bwMode="auto">
            <a:xfrm rot="2975012">
              <a:off x="48" y="187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50" name="AutoShape 30"/>
            <p:cNvSpPr>
              <a:spLocks noChangeArrowheads="1"/>
            </p:cNvSpPr>
            <p:nvPr/>
          </p:nvSpPr>
          <p:spPr bwMode="auto">
            <a:xfrm rot="-1846238">
              <a:off x="2400" y="297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51" name="AutoShape 31"/>
            <p:cNvSpPr>
              <a:spLocks noChangeArrowheads="1"/>
            </p:cNvSpPr>
            <p:nvPr/>
          </p:nvSpPr>
          <p:spPr bwMode="auto">
            <a:xfrm rot="7656370">
              <a:off x="4512" y="1488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52" name="AutoShape 32"/>
            <p:cNvSpPr>
              <a:spLocks noChangeArrowheads="1"/>
            </p:cNvSpPr>
            <p:nvPr/>
          </p:nvSpPr>
          <p:spPr bwMode="auto">
            <a:xfrm rot="13870596">
              <a:off x="5232" y="2688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6324600" y="3762375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0" name="Visio" r:id="rId12" imgW="916534" imgH="552907" progId="Visio.Drawing.11">
                  <p:embed/>
                </p:oleObj>
              </mc:Choice>
              <mc:Fallback>
                <p:oleObj name="Visio" r:id="rId12" imgW="916534" imgH="5529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62375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1" name="Group 61"/>
          <p:cNvGrpSpPr>
            <a:grpSpLocks/>
          </p:cNvGrpSpPr>
          <p:nvPr/>
        </p:nvGrpSpPr>
        <p:grpSpPr bwMode="auto">
          <a:xfrm>
            <a:off x="990600" y="2438400"/>
            <a:ext cx="7010400" cy="1828800"/>
            <a:chOff x="624" y="1536"/>
            <a:chExt cx="4416" cy="1152"/>
          </a:xfrm>
        </p:grpSpPr>
        <p:sp>
          <p:nvSpPr>
            <p:cNvPr id="133162" name="Line 42"/>
            <p:cNvSpPr>
              <a:spLocks noChangeShapeType="1"/>
            </p:cNvSpPr>
            <p:nvPr/>
          </p:nvSpPr>
          <p:spPr bwMode="auto">
            <a:xfrm flipV="1">
              <a:off x="1872" y="1584"/>
              <a:ext cx="624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3" name="Line 43"/>
            <p:cNvSpPr>
              <a:spLocks noChangeShapeType="1"/>
            </p:cNvSpPr>
            <p:nvPr/>
          </p:nvSpPr>
          <p:spPr bwMode="auto">
            <a:xfrm flipV="1">
              <a:off x="624" y="1536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4" name="Line 44"/>
            <p:cNvSpPr>
              <a:spLocks noChangeShapeType="1"/>
            </p:cNvSpPr>
            <p:nvPr/>
          </p:nvSpPr>
          <p:spPr bwMode="auto">
            <a:xfrm flipH="1" flipV="1">
              <a:off x="2784" y="1584"/>
              <a:ext cx="144" cy="110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5" name="Line 45"/>
            <p:cNvSpPr>
              <a:spLocks noChangeShapeType="1"/>
            </p:cNvSpPr>
            <p:nvPr/>
          </p:nvSpPr>
          <p:spPr bwMode="auto">
            <a:xfrm flipH="1" flipV="1">
              <a:off x="3264" y="1584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6" name="Line 46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96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4" name="Line 54"/>
            <p:cNvSpPr>
              <a:spLocks noChangeShapeType="1"/>
            </p:cNvSpPr>
            <p:nvPr/>
          </p:nvSpPr>
          <p:spPr bwMode="auto">
            <a:xfrm flipH="1" flipV="1">
              <a:off x="2976" y="1584"/>
              <a:ext cx="192" cy="67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6" name="Line 56"/>
            <p:cNvSpPr>
              <a:spLocks noChangeShapeType="1"/>
            </p:cNvSpPr>
            <p:nvPr/>
          </p:nvSpPr>
          <p:spPr bwMode="auto">
            <a:xfrm flipV="1">
              <a:off x="1920" y="1584"/>
              <a:ext cx="816" cy="91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8" name="Line 58"/>
            <p:cNvSpPr>
              <a:spLocks noChangeShapeType="1"/>
            </p:cNvSpPr>
            <p:nvPr/>
          </p:nvSpPr>
          <p:spPr bwMode="auto">
            <a:xfrm flipH="1" flipV="1">
              <a:off x="3120" y="1584"/>
              <a:ext cx="864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33182" name="Group 62"/>
          <p:cNvGrpSpPr>
            <a:grpSpLocks/>
          </p:cNvGrpSpPr>
          <p:nvPr/>
        </p:nvGrpSpPr>
        <p:grpSpPr bwMode="auto">
          <a:xfrm>
            <a:off x="990600" y="2286000"/>
            <a:ext cx="7010400" cy="1981200"/>
            <a:chOff x="624" y="1440"/>
            <a:chExt cx="4416" cy="1248"/>
          </a:xfrm>
        </p:grpSpPr>
        <p:sp>
          <p:nvSpPr>
            <p:cNvPr id="133167" name="Line 47"/>
            <p:cNvSpPr>
              <a:spLocks noChangeShapeType="1"/>
            </p:cNvSpPr>
            <p:nvPr/>
          </p:nvSpPr>
          <p:spPr bwMode="auto">
            <a:xfrm flipH="1" flipV="1">
              <a:off x="2880" y="1584"/>
              <a:ext cx="144" cy="110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8" name="Line 48"/>
            <p:cNvSpPr>
              <a:spLocks noChangeShapeType="1"/>
            </p:cNvSpPr>
            <p:nvPr/>
          </p:nvSpPr>
          <p:spPr bwMode="auto">
            <a:xfrm flipH="1" flipV="1">
              <a:off x="3120" y="1584"/>
              <a:ext cx="1920" cy="91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69" name="Line 49"/>
            <p:cNvSpPr>
              <a:spLocks noChangeShapeType="1"/>
            </p:cNvSpPr>
            <p:nvPr/>
          </p:nvSpPr>
          <p:spPr bwMode="auto">
            <a:xfrm flipH="1" flipV="1">
              <a:off x="3360" y="1440"/>
              <a:ext cx="96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0" name="Line 50"/>
            <p:cNvSpPr>
              <a:spLocks noChangeShapeType="1"/>
            </p:cNvSpPr>
            <p:nvPr/>
          </p:nvSpPr>
          <p:spPr bwMode="auto">
            <a:xfrm flipV="1">
              <a:off x="1824" y="1536"/>
              <a:ext cx="624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1" name="Line 51"/>
            <p:cNvSpPr>
              <a:spLocks noChangeShapeType="1"/>
            </p:cNvSpPr>
            <p:nvPr/>
          </p:nvSpPr>
          <p:spPr bwMode="auto">
            <a:xfrm flipV="1">
              <a:off x="624" y="1440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5" name="Line 55"/>
            <p:cNvSpPr>
              <a:spLocks noChangeShapeType="1"/>
            </p:cNvSpPr>
            <p:nvPr/>
          </p:nvSpPr>
          <p:spPr bwMode="auto">
            <a:xfrm flipH="1" flipV="1">
              <a:off x="3072" y="1584"/>
              <a:ext cx="192" cy="6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7" name="Line 57"/>
            <p:cNvSpPr>
              <a:spLocks noChangeShapeType="1"/>
            </p:cNvSpPr>
            <p:nvPr/>
          </p:nvSpPr>
          <p:spPr bwMode="auto">
            <a:xfrm flipV="1">
              <a:off x="1824" y="1584"/>
              <a:ext cx="768" cy="86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79" name="Line 59"/>
            <p:cNvSpPr>
              <a:spLocks noChangeShapeType="1"/>
            </p:cNvSpPr>
            <p:nvPr/>
          </p:nvSpPr>
          <p:spPr bwMode="auto">
            <a:xfrm flipH="1" flipV="1">
              <a:off x="3216" y="1584"/>
              <a:ext cx="864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33190" name="Group 70"/>
          <p:cNvGrpSpPr>
            <a:grpSpLocks/>
          </p:cNvGrpSpPr>
          <p:nvPr/>
        </p:nvGrpSpPr>
        <p:grpSpPr bwMode="auto">
          <a:xfrm>
            <a:off x="76200" y="4419600"/>
            <a:ext cx="1905000" cy="609600"/>
            <a:chOff x="4416" y="960"/>
            <a:chExt cx="1200" cy="384"/>
          </a:xfrm>
        </p:grpSpPr>
        <p:sp>
          <p:nvSpPr>
            <p:cNvPr id="133189" name="Rectangle 69"/>
            <p:cNvSpPr>
              <a:spLocks noChangeArrowheads="1"/>
            </p:cNvSpPr>
            <p:nvPr/>
          </p:nvSpPr>
          <p:spPr bwMode="auto">
            <a:xfrm>
              <a:off x="4416" y="960"/>
              <a:ext cx="120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87" name="Line 67"/>
            <p:cNvSpPr>
              <a:spLocks noChangeShapeType="1"/>
            </p:cNvSpPr>
            <p:nvPr/>
          </p:nvSpPr>
          <p:spPr bwMode="auto">
            <a:xfrm>
              <a:off x="5040" y="115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3188" name="Rectangle 68"/>
            <p:cNvSpPr>
              <a:spLocks noChangeArrowheads="1"/>
            </p:cNvSpPr>
            <p:nvPr/>
          </p:nvSpPr>
          <p:spPr bwMode="auto">
            <a:xfrm>
              <a:off x="4464" y="1008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ahoma" charset="0"/>
                  <a:ea typeface="ＭＳ Ｐゴシック" charset="0"/>
                </a:rPr>
                <a:t>iBGP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6600" dirty="0" smtClean="0"/>
              <a:t>Compute Routes Using Consistent State</a:t>
            </a:r>
            <a:endParaRPr lang="en-US" sz="6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Route Control Platform – IEEE CCW 2004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3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of a Forwarding Loop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2743200" y="1524000"/>
            <a:ext cx="3733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09927" name="Group 7"/>
          <p:cNvGrpSpPr>
            <a:grpSpLocks/>
          </p:cNvGrpSpPr>
          <p:nvPr/>
        </p:nvGrpSpPr>
        <p:grpSpPr bwMode="auto">
          <a:xfrm>
            <a:off x="3200400" y="1219200"/>
            <a:ext cx="838200" cy="762000"/>
            <a:chOff x="4752" y="1632"/>
            <a:chExt cx="528" cy="480"/>
          </a:xfrm>
        </p:grpSpPr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4752" y="1632"/>
              <a:ext cx="52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26" name="Text Box 6"/>
            <p:cNvSpPr txBox="1">
              <a:spLocks noChangeArrowheads="1"/>
            </p:cNvSpPr>
            <p:nvPr/>
          </p:nvSpPr>
          <p:spPr bwMode="auto">
            <a:xfrm>
              <a:off x="4827" y="1737"/>
              <a:ext cx="42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RR1</a:t>
              </a:r>
            </a:p>
          </p:txBody>
        </p:sp>
      </p:grpSp>
      <p:grpSp>
        <p:nvGrpSpPr>
          <p:cNvPr id="209928" name="Group 8"/>
          <p:cNvGrpSpPr>
            <a:grpSpLocks/>
          </p:cNvGrpSpPr>
          <p:nvPr/>
        </p:nvGrpSpPr>
        <p:grpSpPr bwMode="auto">
          <a:xfrm>
            <a:off x="5257800" y="1204913"/>
            <a:ext cx="838200" cy="762000"/>
            <a:chOff x="4752" y="1632"/>
            <a:chExt cx="528" cy="480"/>
          </a:xfrm>
        </p:grpSpPr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4752" y="1632"/>
              <a:ext cx="52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30" name="Text Box 10"/>
            <p:cNvSpPr txBox="1">
              <a:spLocks noChangeArrowheads="1"/>
            </p:cNvSpPr>
            <p:nvPr/>
          </p:nvSpPr>
          <p:spPr bwMode="auto">
            <a:xfrm>
              <a:off x="4827" y="1737"/>
              <a:ext cx="42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RR2</a:t>
              </a:r>
            </a:p>
          </p:txBody>
        </p:sp>
      </p:grp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36576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86175" y="26511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C1</a:t>
            </a:r>
          </a:p>
        </p:txBody>
      </p:sp>
      <p:sp>
        <p:nvSpPr>
          <p:cNvPr id="209933" name="Oval 13"/>
          <p:cNvSpPr>
            <a:spLocks noChangeArrowheads="1"/>
          </p:cNvSpPr>
          <p:nvPr/>
        </p:nvSpPr>
        <p:spPr bwMode="auto">
          <a:xfrm>
            <a:off x="5105400" y="26336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34" name="Text Box 14"/>
          <p:cNvSpPr txBox="1">
            <a:spLocks noChangeArrowheads="1"/>
          </p:cNvSpPr>
          <p:nvPr/>
        </p:nvSpPr>
        <p:spPr bwMode="auto">
          <a:xfrm>
            <a:off x="5105400" y="26797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C2</a:t>
            </a:r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>
            <a:off x="3657600" y="19812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 flipV="1">
            <a:off x="5410200" y="19812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>
            <a:off x="4191000" y="2819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 flipV="1">
            <a:off x="4114800" y="17526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>
            <a:off x="4038600" y="17526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342900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555625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4495800" y="2803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411480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4870450" y="21939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4489450" y="788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 flipV="1">
            <a:off x="3962400" y="11430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auto">
          <a:xfrm flipH="1" flipV="1">
            <a:off x="4786313" y="116205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09971" name="Group 51"/>
          <p:cNvGrpSpPr>
            <a:grpSpLocks/>
          </p:cNvGrpSpPr>
          <p:nvPr/>
        </p:nvGrpSpPr>
        <p:grpSpPr bwMode="auto">
          <a:xfrm>
            <a:off x="1752600" y="2057400"/>
            <a:ext cx="5741988" cy="2133600"/>
            <a:chOff x="1104" y="1296"/>
            <a:chExt cx="3617" cy="1344"/>
          </a:xfrm>
        </p:grpSpPr>
        <p:sp>
          <p:nvSpPr>
            <p:cNvPr id="209950" name="Line 30"/>
            <p:cNvSpPr>
              <a:spLocks noChangeShapeType="1"/>
            </p:cNvSpPr>
            <p:nvPr/>
          </p:nvSpPr>
          <p:spPr bwMode="auto">
            <a:xfrm>
              <a:off x="2016" y="1296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/>
          </p:nvSpPr>
          <p:spPr bwMode="auto">
            <a:xfrm flipH="1">
              <a:off x="3648" y="1296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104" y="2122"/>
              <a:ext cx="36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C1 learns BGP route to destination from RR1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C2 learns BGP route to destination from RR2</a:t>
              </a:r>
            </a:p>
          </p:txBody>
        </p:sp>
      </p:grpSp>
      <p:sp>
        <p:nvSpPr>
          <p:cNvPr id="209954" name="Text Box 34"/>
          <p:cNvSpPr txBox="1">
            <a:spLocks noChangeArrowheads="1"/>
          </p:cNvSpPr>
          <p:nvPr/>
        </p:nvSpPr>
        <p:spPr bwMode="auto">
          <a:xfrm>
            <a:off x="269875" y="4419600"/>
            <a:ext cx="864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C1 sends packets to RR1 via its IGP shortest path which traverses C2</a:t>
            </a:r>
          </a:p>
        </p:txBody>
      </p:sp>
      <p:sp>
        <p:nvSpPr>
          <p:cNvPr id="209957" name="Rectangle 37"/>
          <p:cNvSpPr>
            <a:spLocks noChangeArrowheads="1"/>
          </p:cNvSpPr>
          <p:nvPr/>
        </p:nvSpPr>
        <p:spPr bwMode="auto">
          <a:xfrm>
            <a:off x="2057400" y="5641975"/>
            <a:ext cx="494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Persistent forwarding loop </a:t>
            </a:r>
            <a:r>
              <a:rPr lang="en-US" sz="320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Wingdings" charset="0"/>
              </a:rPr>
              <a:t></a:t>
            </a:r>
            <a:endParaRPr lang="en-US" sz="3200" smtClean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09965" name="Group 45"/>
          <p:cNvGrpSpPr>
            <a:grpSpLocks/>
          </p:cNvGrpSpPr>
          <p:nvPr/>
        </p:nvGrpSpPr>
        <p:grpSpPr bwMode="auto">
          <a:xfrm>
            <a:off x="3962400" y="1905000"/>
            <a:ext cx="1066800" cy="838200"/>
            <a:chOff x="2496" y="1200"/>
            <a:chExt cx="672" cy="528"/>
          </a:xfrm>
        </p:grpSpPr>
        <p:sp>
          <p:nvSpPr>
            <p:cNvPr id="209962" name="Line 42"/>
            <p:cNvSpPr>
              <a:spLocks noChangeShapeType="1"/>
            </p:cNvSpPr>
            <p:nvPr/>
          </p:nvSpPr>
          <p:spPr bwMode="auto">
            <a:xfrm>
              <a:off x="2640" y="1728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/>
          </p:nvSpPr>
          <p:spPr bwMode="auto">
            <a:xfrm flipH="1" flipV="1">
              <a:off x="2496" y="1200"/>
              <a:ext cx="672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09972" name="Group 52"/>
          <p:cNvGrpSpPr>
            <a:grpSpLocks/>
          </p:cNvGrpSpPr>
          <p:nvPr/>
        </p:nvGrpSpPr>
        <p:grpSpPr bwMode="auto">
          <a:xfrm>
            <a:off x="269875" y="1981200"/>
            <a:ext cx="8645525" cy="3505200"/>
            <a:chOff x="170" y="1248"/>
            <a:chExt cx="5446" cy="2208"/>
          </a:xfrm>
        </p:grpSpPr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170" y="3168"/>
              <a:ext cx="5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C2 sends packets to RR2 via its IGP shortest path which traverses C1</a:t>
              </a:r>
            </a:p>
          </p:txBody>
        </p:sp>
        <p:sp>
          <p:nvSpPr>
            <p:cNvPr id="209969" name="Line 49"/>
            <p:cNvSpPr>
              <a:spLocks noChangeShapeType="1"/>
            </p:cNvSpPr>
            <p:nvPr/>
          </p:nvSpPr>
          <p:spPr bwMode="auto">
            <a:xfrm flipH="1">
              <a:off x="2736" y="1632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/>
          </p:nvSpPr>
          <p:spPr bwMode="auto">
            <a:xfrm flipV="1">
              <a:off x="2736" y="1248"/>
              <a:ext cx="48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4" grpId="0"/>
      <p:bldP spid="2099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Path Computation on Consistent View</a:t>
            </a:r>
            <a:endParaRPr lang="en-US" sz="36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29000"/>
            <a:ext cx="8610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RCP learns all externally learned routes</a:t>
            </a:r>
          </a:p>
          <a:p>
            <a:pPr>
              <a:lnSpc>
                <a:spcPct val="90000"/>
              </a:lnSpc>
            </a:pPr>
            <a:r>
              <a:rPr lang="en-US" dirty="0"/>
              <a:t>Computes consistent router-level paths</a:t>
            </a:r>
          </a:p>
          <a:p>
            <a:pPr>
              <a:lnSpc>
                <a:spcPct val="9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Intrinsic loop freedom and faster convergence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RCP does not have to stick to BGP decision process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pin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paths for traffic engineering and other purposes</a:t>
            </a:r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2743200" y="1524000"/>
            <a:ext cx="37338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3200400" y="1219200"/>
            <a:ext cx="838200" cy="762000"/>
            <a:chOff x="4752" y="1632"/>
            <a:chExt cx="528" cy="480"/>
          </a:xfrm>
        </p:grpSpPr>
        <p:sp>
          <p:nvSpPr>
            <p:cNvPr id="210953" name="Oval 9"/>
            <p:cNvSpPr>
              <a:spLocks noChangeArrowheads="1"/>
            </p:cNvSpPr>
            <p:nvPr/>
          </p:nvSpPr>
          <p:spPr bwMode="auto">
            <a:xfrm>
              <a:off x="4752" y="1632"/>
              <a:ext cx="52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0954" name="Text Box 10"/>
            <p:cNvSpPr txBox="1">
              <a:spLocks noChangeArrowheads="1"/>
            </p:cNvSpPr>
            <p:nvPr/>
          </p:nvSpPr>
          <p:spPr bwMode="auto">
            <a:xfrm>
              <a:off x="4827" y="1737"/>
              <a:ext cx="42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RR1</a:t>
              </a:r>
            </a:p>
          </p:txBody>
        </p:sp>
      </p:grpSp>
      <p:grpSp>
        <p:nvGrpSpPr>
          <p:cNvPr id="210955" name="Group 11"/>
          <p:cNvGrpSpPr>
            <a:grpSpLocks/>
          </p:cNvGrpSpPr>
          <p:nvPr/>
        </p:nvGrpSpPr>
        <p:grpSpPr bwMode="auto">
          <a:xfrm>
            <a:off x="5257800" y="1204913"/>
            <a:ext cx="838200" cy="762000"/>
            <a:chOff x="4752" y="1632"/>
            <a:chExt cx="528" cy="480"/>
          </a:xfrm>
        </p:grpSpPr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4752" y="1632"/>
              <a:ext cx="528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4827" y="1737"/>
              <a:ext cx="428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RR2</a:t>
              </a:r>
            </a:p>
          </p:txBody>
        </p:sp>
      </p:grpSp>
      <p:sp>
        <p:nvSpPr>
          <p:cNvPr id="210958" name="Oval 14"/>
          <p:cNvSpPr>
            <a:spLocks noChangeArrowheads="1"/>
          </p:cNvSpPr>
          <p:nvPr/>
        </p:nvSpPr>
        <p:spPr bwMode="auto">
          <a:xfrm>
            <a:off x="36576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3686175" y="26511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C1</a:t>
            </a:r>
          </a:p>
        </p:txBody>
      </p:sp>
      <p:sp>
        <p:nvSpPr>
          <p:cNvPr id="210960" name="Oval 16"/>
          <p:cNvSpPr>
            <a:spLocks noChangeArrowheads="1"/>
          </p:cNvSpPr>
          <p:nvPr/>
        </p:nvSpPr>
        <p:spPr bwMode="auto">
          <a:xfrm>
            <a:off x="5105400" y="26336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5105400" y="26797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C2</a:t>
            </a:r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3657600" y="19812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 flipV="1">
            <a:off x="5410200" y="19812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>
            <a:off x="4191000" y="2819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 flipV="1">
            <a:off x="4114800" y="17526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6" name="Line 22"/>
          <p:cNvSpPr>
            <a:spLocks noChangeShapeType="1"/>
          </p:cNvSpPr>
          <p:nvPr/>
        </p:nvSpPr>
        <p:spPr bwMode="auto">
          <a:xfrm>
            <a:off x="4038600" y="17526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3498850" y="2362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5556250" y="2362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4495800" y="2803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4260850" y="205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4800600" y="205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 flipV="1">
            <a:off x="3962400" y="11430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73" name="Line 29"/>
          <p:cNvSpPr>
            <a:spLocks noChangeShapeType="1"/>
          </p:cNvSpPr>
          <p:nvPr/>
        </p:nvSpPr>
        <p:spPr bwMode="auto">
          <a:xfrm flipH="1" flipV="1">
            <a:off x="4786313" y="116205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4489450" y="788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210988" name="Line 44"/>
          <p:cNvSpPr>
            <a:spLocks noChangeShapeType="1"/>
          </p:cNvSpPr>
          <p:nvPr/>
        </p:nvSpPr>
        <p:spPr bwMode="auto">
          <a:xfrm flipH="1" flipV="1">
            <a:off x="396240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89" name="Line 45"/>
          <p:cNvSpPr>
            <a:spLocks noChangeShapeType="1"/>
          </p:cNvSpPr>
          <p:nvPr/>
        </p:nvSpPr>
        <p:spPr bwMode="auto">
          <a:xfrm flipV="1">
            <a:off x="5105400" y="182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90" name="Line 46"/>
          <p:cNvSpPr>
            <a:spLocks noChangeShapeType="1"/>
          </p:cNvSpPr>
          <p:nvPr/>
        </p:nvSpPr>
        <p:spPr bwMode="auto">
          <a:xfrm>
            <a:off x="5029200" y="2362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91" name="Line 47"/>
          <p:cNvSpPr>
            <a:spLocks noChangeShapeType="1"/>
          </p:cNvSpPr>
          <p:nvPr/>
        </p:nvSpPr>
        <p:spPr bwMode="auto">
          <a:xfrm flipH="1">
            <a:off x="4038600" y="2362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92" name="Text Box 48"/>
          <p:cNvSpPr txBox="1">
            <a:spLocks noChangeArrowheads="1"/>
          </p:cNvSpPr>
          <p:nvPr/>
        </p:nvSpPr>
        <p:spPr bwMode="auto">
          <a:xfrm>
            <a:off x="5060950" y="20574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 smtClean="0">
                <a:solidFill>
                  <a:srgbClr val="000000"/>
                </a:solidFill>
                <a:latin typeface="Arial"/>
                <a:ea typeface="ＭＳ Ｐゴシック" charset="0"/>
              </a:rPr>
              <a:t>“</a:t>
            </a:r>
            <a:r>
              <a:rPr lang="en-US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RR2</a:t>
            </a:r>
            <a:r>
              <a:rPr lang="ja-JP" altLang="en-US" b="1" smtClean="0">
                <a:solidFill>
                  <a:srgbClr val="000000"/>
                </a:solidFill>
                <a:latin typeface="Arial"/>
                <a:ea typeface="ＭＳ Ｐゴシック" charset="0"/>
              </a:rPr>
              <a:t>”</a:t>
            </a:r>
            <a:endParaRPr lang="en-US" b="1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93" name="Text Box 49"/>
          <p:cNvSpPr txBox="1">
            <a:spLocks noChangeArrowheads="1"/>
          </p:cNvSpPr>
          <p:nvPr/>
        </p:nvSpPr>
        <p:spPr bwMode="auto">
          <a:xfrm>
            <a:off x="3429000" y="206533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b="1" smtClean="0">
                <a:solidFill>
                  <a:srgbClr val="000000"/>
                </a:solidFill>
                <a:latin typeface="Arial"/>
                <a:ea typeface="ＭＳ Ｐゴシック" charset="0"/>
              </a:rPr>
              <a:t>“</a:t>
            </a:r>
            <a:r>
              <a:rPr lang="en-US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RR2</a:t>
            </a:r>
            <a:r>
              <a:rPr lang="ja-JP" altLang="en-US" b="1" smtClean="0">
                <a:solidFill>
                  <a:srgbClr val="000000"/>
                </a:solidFill>
                <a:latin typeface="Arial"/>
                <a:ea typeface="ＭＳ Ｐゴシック" charset="0"/>
              </a:rPr>
              <a:t>”</a:t>
            </a:r>
            <a:endParaRPr lang="en-US" b="1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4208463" y="1981200"/>
            <a:ext cx="820737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sz="4800" dirty="0" smtClean="0"/>
              <a:t>(Centrally) </a:t>
            </a:r>
            <a:r>
              <a:rPr lang="en-US" sz="4800" dirty="0" smtClean="0"/>
              <a:t>Control Routing Protocol Interaction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Route Control Platform – IEEE CCW 2004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  <p:grpSp>
        <p:nvGrpSpPr>
          <p:cNvPr id="232501" name="Group 53"/>
          <p:cNvGrpSpPr>
            <a:grpSpLocks/>
          </p:cNvGrpSpPr>
          <p:nvPr/>
        </p:nvGrpSpPr>
        <p:grpSpPr bwMode="auto">
          <a:xfrm>
            <a:off x="5715000" y="3276600"/>
            <a:ext cx="3240088" cy="2576513"/>
            <a:chOff x="3552" y="2073"/>
            <a:chExt cx="2041" cy="1623"/>
          </a:xfrm>
        </p:grpSpPr>
        <p:sp>
          <p:nvSpPr>
            <p:cNvPr id="232477" name="Oval 29"/>
            <p:cNvSpPr>
              <a:spLocks noChangeArrowheads="1"/>
            </p:cNvSpPr>
            <p:nvPr/>
          </p:nvSpPr>
          <p:spPr bwMode="auto">
            <a:xfrm>
              <a:off x="3638" y="2560"/>
              <a:ext cx="1584" cy="67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232500" name="Group 52"/>
            <p:cNvGrpSpPr>
              <a:grpSpLocks/>
            </p:cNvGrpSpPr>
            <p:nvPr/>
          </p:nvGrpSpPr>
          <p:grpSpPr bwMode="auto">
            <a:xfrm>
              <a:off x="3552" y="2073"/>
              <a:ext cx="2041" cy="1623"/>
              <a:chOff x="3552" y="2064"/>
              <a:chExt cx="2041" cy="1623"/>
            </a:xfrm>
          </p:grpSpPr>
          <p:sp>
            <p:nvSpPr>
              <p:cNvPr id="232478" name="Oval 30"/>
              <p:cNvSpPr>
                <a:spLocks noChangeArrowheads="1"/>
              </p:cNvSpPr>
              <p:nvPr/>
            </p:nvSpPr>
            <p:spPr bwMode="auto">
              <a:xfrm>
                <a:off x="5126" y="26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79" name="Oval 31"/>
              <p:cNvSpPr>
                <a:spLocks noChangeArrowheads="1"/>
              </p:cNvSpPr>
              <p:nvPr/>
            </p:nvSpPr>
            <p:spPr bwMode="auto">
              <a:xfrm>
                <a:off x="4262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0" name="Oval 32"/>
              <p:cNvSpPr>
                <a:spLocks noChangeArrowheads="1"/>
              </p:cNvSpPr>
              <p:nvPr/>
            </p:nvSpPr>
            <p:spPr bwMode="auto">
              <a:xfrm>
                <a:off x="3851" y="2551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1" name="Freeform 33"/>
              <p:cNvSpPr>
                <a:spLocks/>
              </p:cNvSpPr>
              <p:nvPr/>
            </p:nvSpPr>
            <p:spPr bwMode="auto">
              <a:xfrm>
                <a:off x="3902" y="2736"/>
                <a:ext cx="360" cy="432"/>
              </a:xfrm>
              <a:custGeom>
                <a:avLst/>
                <a:gdLst>
                  <a:gd name="T0" fmla="*/ 360 w 360"/>
                  <a:gd name="T1" fmla="*/ 432 h 432"/>
                  <a:gd name="T2" fmla="*/ 168 w 360"/>
                  <a:gd name="T3" fmla="*/ 384 h 432"/>
                  <a:gd name="T4" fmla="*/ 168 w 360"/>
                  <a:gd name="T5" fmla="*/ 240 h 432"/>
                  <a:gd name="T6" fmla="*/ 24 w 360"/>
                  <a:gd name="T7" fmla="*/ 192 h 432"/>
                  <a:gd name="T8" fmla="*/ 24 w 360"/>
                  <a:gd name="T9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432">
                    <a:moveTo>
                      <a:pt x="360" y="432"/>
                    </a:moveTo>
                    <a:cubicBezTo>
                      <a:pt x="280" y="424"/>
                      <a:pt x="200" y="416"/>
                      <a:pt x="168" y="384"/>
                    </a:cubicBezTo>
                    <a:cubicBezTo>
                      <a:pt x="136" y="352"/>
                      <a:pt x="192" y="272"/>
                      <a:pt x="168" y="240"/>
                    </a:cubicBezTo>
                    <a:cubicBezTo>
                      <a:pt x="144" y="208"/>
                      <a:pt x="48" y="232"/>
                      <a:pt x="24" y="192"/>
                    </a:cubicBezTo>
                    <a:cubicBezTo>
                      <a:pt x="0" y="152"/>
                      <a:pt x="12" y="76"/>
                      <a:pt x="24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2" name="Freeform 34"/>
              <p:cNvSpPr>
                <a:spLocks/>
              </p:cNvSpPr>
              <p:nvPr/>
            </p:nvSpPr>
            <p:spPr bwMode="auto">
              <a:xfrm>
                <a:off x="4454" y="2784"/>
                <a:ext cx="672" cy="384"/>
              </a:xfrm>
              <a:custGeom>
                <a:avLst/>
                <a:gdLst>
                  <a:gd name="T0" fmla="*/ 0 w 672"/>
                  <a:gd name="T1" fmla="*/ 384 h 384"/>
                  <a:gd name="T2" fmla="*/ 288 w 672"/>
                  <a:gd name="T3" fmla="*/ 336 h 384"/>
                  <a:gd name="T4" fmla="*/ 336 w 672"/>
                  <a:gd name="T5" fmla="*/ 240 h 384"/>
                  <a:gd name="T6" fmla="*/ 288 w 672"/>
                  <a:gd name="T7" fmla="*/ 96 h 384"/>
                  <a:gd name="T8" fmla="*/ 432 w 672"/>
                  <a:gd name="T9" fmla="*/ 48 h 384"/>
                  <a:gd name="T10" fmla="*/ 672 w 672"/>
                  <a:gd name="T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2" h="384">
                    <a:moveTo>
                      <a:pt x="0" y="384"/>
                    </a:moveTo>
                    <a:cubicBezTo>
                      <a:pt x="116" y="372"/>
                      <a:pt x="232" y="360"/>
                      <a:pt x="288" y="336"/>
                    </a:cubicBezTo>
                    <a:cubicBezTo>
                      <a:pt x="344" y="312"/>
                      <a:pt x="336" y="280"/>
                      <a:pt x="336" y="240"/>
                    </a:cubicBezTo>
                    <a:cubicBezTo>
                      <a:pt x="336" y="200"/>
                      <a:pt x="272" y="128"/>
                      <a:pt x="288" y="96"/>
                    </a:cubicBezTo>
                    <a:cubicBezTo>
                      <a:pt x="304" y="64"/>
                      <a:pt x="368" y="64"/>
                      <a:pt x="432" y="48"/>
                    </a:cubicBezTo>
                    <a:cubicBezTo>
                      <a:pt x="496" y="32"/>
                      <a:pt x="632" y="8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3" name="Text Box 35"/>
              <p:cNvSpPr txBox="1">
                <a:spLocks noChangeArrowheads="1"/>
              </p:cNvSpPr>
              <p:nvPr/>
            </p:nvSpPr>
            <p:spPr bwMode="auto">
              <a:xfrm>
                <a:off x="4519" y="206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d</a:t>
                </a:r>
              </a:p>
            </p:txBody>
          </p:sp>
          <p:sp>
            <p:nvSpPr>
              <p:cNvPr id="232484" name="Freeform 36"/>
              <p:cNvSpPr>
                <a:spLocks/>
              </p:cNvSpPr>
              <p:nvPr/>
            </p:nvSpPr>
            <p:spPr bwMode="auto">
              <a:xfrm>
                <a:off x="3974" y="2208"/>
                <a:ext cx="576" cy="336"/>
              </a:xfrm>
              <a:custGeom>
                <a:avLst/>
                <a:gdLst>
                  <a:gd name="T0" fmla="*/ 0 w 576"/>
                  <a:gd name="T1" fmla="*/ 336 h 336"/>
                  <a:gd name="T2" fmla="*/ 144 w 576"/>
                  <a:gd name="T3" fmla="*/ 144 h 336"/>
                  <a:gd name="T4" fmla="*/ 576 w 576"/>
                  <a:gd name="T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336">
                    <a:moveTo>
                      <a:pt x="0" y="336"/>
                    </a:moveTo>
                    <a:cubicBezTo>
                      <a:pt x="24" y="268"/>
                      <a:pt x="48" y="200"/>
                      <a:pt x="144" y="144"/>
                    </a:cubicBezTo>
                    <a:cubicBezTo>
                      <a:pt x="240" y="88"/>
                      <a:pt x="504" y="24"/>
                      <a:pt x="576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5" name="Freeform 37"/>
              <p:cNvSpPr>
                <a:spLocks/>
              </p:cNvSpPr>
              <p:nvPr/>
            </p:nvSpPr>
            <p:spPr bwMode="auto">
              <a:xfrm>
                <a:off x="4742" y="2208"/>
                <a:ext cx="480" cy="432"/>
              </a:xfrm>
              <a:custGeom>
                <a:avLst/>
                <a:gdLst>
                  <a:gd name="T0" fmla="*/ 480 w 480"/>
                  <a:gd name="T1" fmla="*/ 432 h 432"/>
                  <a:gd name="T2" fmla="*/ 432 w 480"/>
                  <a:gd name="T3" fmla="*/ 384 h 432"/>
                  <a:gd name="T4" fmla="*/ 384 w 480"/>
                  <a:gd name="T5" fmla="*/ 192 h 432"/>
                  <a:gd name="T6" fmla="*/ 0 w 480"/>
                  <a:gd name="T7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0" h="432">
                    <a:moveTo>
                      <a:pt x="480" y="432"/>
                    </a:moveTo>
                    <a:cubicBezTo>
                      <a:pt x="464" y="428"/>
                      <a:pt x="448" y="424"/>
                      <a:pt x="432" y="384"/>
                    </a:cubicBezTo>
                    <a:cubicBezTo>
                      <a:pt x="416" y="344"/>
                      <a:pt x="456" y="256"/>
                      <a:pt x="384" y="192"/>
                    </a:cubicBezTo>
                    <a:cubicBezTo>
                      <a:pt x="312" y="128"/>
                      <a:pt x="156" y="64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2486" name="Text Box 38"/>
              <p:cNvSpPr txBox="1">
                <a:spLocks noChangeArrowheads="1"/>
              </p:cNvSpPr>
              <p:nvPr/>
            </p:nvSpPr>
            <p:spPr bwMode="auto">
              <a:xfrm>
                <a:off x="3782" y="2889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11</a:t>
                </a:r>
              </a:p>
            </p:txBody>
          </p:sp>
          <p:sp>
            <p:nvSpPr>
              <p:cNvPr id="232487" name="Text Box 39"/>
              <p:cNvSpPr txBox="1">
                <a:spLocks noChangeArrowheads="1"/>
              </p:cNvSpPr>
              <p:nvPr/>
            </p:nvSpPr>
            <p:spPr bwMode="auto">
              <a:xfrm>
                <a:off x="4790" y="278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10</a:t>
                </a:r>
              </a:p>
            </p:txBody>
          </p:sp>
          <p:sp>
            <p:nvSpPr>
              <p:cNvPr id="232492" name="Text Box 44"/>
              <p:cNvSpPr txBox="1">
                <a:spLocks noChangeArrowheads="1"/>
              </p:cNvSpPr>
              <p:nvPr/>
            </p:nvSpPr>
            <p:spPr bwMode="auto">
              <a:xfrm>
                <a:off x="3552" y="240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A</a:t>
                </a:r>
              </a:p>
            </p:txBody>
          </p:sp>
          <p:sp>
            <p:nvSpPr>
              <p:cNvPr id="232493" name="Text Box 45"/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B</a:t>
                </a:r>
              </a:p>
            </p:txBody>
          </p:sp>
          <p:sp>
            <p:nvSpPr>
              <p:cNvPr id="232496" name="Text Box 48"/>
              <p:cNvSpPr txBox="1">
                <a:spLocks noChangeArrowheads="1"/>
              </p:cNvSpPr>
              <p:nvPr/>
            </p:nvSpPr>
            <p:spPr bwMode="auto">
              <a:xfrm>
                <a:off x="4214" y="3360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 smtClean="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</a:rPr>
                  <a:t>C</a:t>
                </a:r>
              </a:p>
            </p:txBody>
          </p:sp>
        </p:grpSp>
      </p:grp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BGP-IGP Interaction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BGP route selection process uses IGP costs to tie-break between equally good egress points</a:t>
            </a:r>
          </a:p>
          <a:p>
            <a:pPr lvl="1"/>
            <a:r>
              <a:rPr lang="en-US" sz="2400"/>
              <a:t>If multiple egress points, choose the one with shortest IGP path (known as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hot potato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routing)</a:t>
            </a:r>
          </a:p>
          <a:p>
            <a:r>
              <a:rPr lang="en-US" sz="2800"/>
              <a:t>Once egress-point is selected, BGP relies on IGP to reach the egress point</a:t>
            </a:r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533400" y="4216400"/>
            <a:ext cx="2514600" cy="1066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56" name="Oval 8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71538" y="4202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68" name="Freeform 20"/>
          <p:cNvSpPr>
            <a:spLocks/>
          </p:cNvSpPr>
          <p:nvPr/>
        </p:nvSpPr>
        <p:spPr bwMode="auto">
          <a:xfrm>
            <a:off x="952500" y="4495800"/>
            <a:ext cx="571500" cy="685800"/>
          </a:xfrm>
          <a:custGeom>
            <a:avLst/>
            <a:gdLst>
              <a:gd name="T0" fmla="*/ 360 w 360"/>
              <a:gd name="T1" fmla="*/ 432 h 432"/>
              <a:gd name="T2" fmla="*/ 168 w 360"/>
              <a:gd name="T3" fmla="*/ 384 h 432"/>
              <a:gd name="T4" fmla="*/ 168 w 360"/>
              <a:gd name="T5" fmla="*/ 240 h 432"/>
              <a:gd name="T6" fmla="*/ 24 w 360"/>
              <a:gd name="T7" fmla="*/ 192 h 432"/>
              <a:gd name="T8" fmla="*/ 24 w 36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432">
                <a:moveTo>
                  <a:pt x="360" y="432"/>
                </a:moveTo>
                <a:cubicBezTo>
                  <a:pt x="280" y="424"/>
                  <a:pt x="200" y="416"/>
                  <a:pt x="168" y="384"/>
                </a:cubicBezTo>
                <a:cubicBezTo>
                  <a:pt x="136" y="352"/>
                  <a:pt x="192" y="272"/>
                  <a:pt x="168" y="240"/>
                </a:cubicBezTo>
                <a:cubicBezTo>
                  <a:pt x="144" y="208"/>
                  <a:pt x="48" y="232"/>
                  <a:pt x="24" y="192"/>
                </a:cubicBezTo>
                <a:cubicBezTo>
                  <a:pt x="0" y="152"/>
                  <a:pt x="12" y="76"/>
                  <a:pt x="2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69" name="Freeform 21"/>
          <p:cNvSpPr>
            <a:spLocks/>
          </p:cNvSpPr>
          <p:nvPr/>
        </p:nvSpPr>
        <p:spPr bwMode="auto">
          <a:xfrm>
            <a:off x="1828800" y="4572000"/>
            <a:ext cx="1066800" cy="609600"/>
          </a:xfrm>
          <a:custGeom>
            <a:avLst/>
            <a:gdLst>
              <a:gd name="T0" fmla="*/ 0 w 672"/>
              <a:gd name="T1" fmla="*/ 384 h 384"/>
              <a:gd name="T2" fmla="*/ 288 w 672"/>
              <a:gd name="T3" fmla="*/ 336 h 384"/>
              <a:gd name="T4" fmla="*/ 336 w 672"/>
              <a:gd name="T5" fmla="*/ 240 h 384"/>
              <a:gd name="T6" fmla="*/ 288 w 672"/>
              <a:gd name="T7" fmla="*/ 96 h 384"/>
              <a:gd name="T8" fmla="*/ 432 w 672"/>
              <a:gd name="T9" fmla="*/ 48 h 384"/>
              <a:gd name="T10" fmla="*/ 672 w 672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384">
                <a:moveTo>
                  <a:pt x="0" y="384"/>
                </a:moveTo>
                <a:cubicBezTo>
                  <a:pt x="116" y="372"/>
                  <a:pt x="232" y="360"/>
                  <a:pt x="288" y="336"/>
                </a:cubicBezTo>
                <a:cubicBezTo>
                  <a:pt x="344" y="312"/>
                  <a:pt x="336" y="280"/>
                  <a:pt x="336" y="240"/>
                </a:cubicBezTo>
                <a:cubicBezTo>
                  <a:pt x="336" y="200"/>
                  <a:pt x="272" y="128"/>
                  <a:pt x="288" y="96"/>
                </a:cubicBezTo>
                <a:cubicBezTo>
                  <a:pt x="304" y="64"/>
                  <a:pt x="368" y="64"/>
                  <a:pt x="432" y="48"/>
                </a:cubicBezTo>
                <a:cubicBezTo>
                  <a:pt x="496" y="32"/>
                  <a:pt x="632" y="8"/>
                  <a:pt x="672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70" name="Text Box 22"/>
          <p:cNvSpPr txBox="1">
            <a:spLocks noChangeArrowheads="1"/>
          </p:cNvSpPr>
          <p:nvPr/>
        </p:nvSpPr>
        <p:spPr bwMode="auto">
          <a:xfrm>
            <a:off x="1931988" y="34290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</a:t>
            </a:r>
          </a:p>
        </p:txBody>
      </p:sp>
      <p:sp>
        <p:nvSpPr>
          <p:cNvPr id="232471" name="Freeform 23"/>
          <p:cNvSpPr>
            <a:spLocks/>
          </p:cNvSpPr>
          <p:nvPr/>
        </p:nvSpPr>
        <p:spPr bwMode="auto">
          <a:xfrm>
            <a:off x="1066800" y="3657600"/>
            <a:ext cx="914400" cy="533400"/>
          </a:xfrm>
          <a:custGeom>
            <a:avLst/>
            <a:gdLst>
              <a:gd name="T0" fmla="*/ 0 w 576"/>
              <a:gd name="T1" fmla="*/ 336 h 336"/>
              <a:gd name="T2" fmla="*/ 144 w 576"/>
              <a:gd name="T3" fmla="*/ 144 h 336"/>
              <a:gd name="T4" fmla="*/ 576 w 576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36">
                <a:moveTo>
                  <a:pt x="0" y="336"/>
                </a:moveTo>
                <a:cubicBezTo>
                  <a:pt x="24" y="268"/>
                  <a:pt x="48" y="200"/>
                  <a:pt x="144" y="144"/>
                </a:cubicBezTo>
                <a:cubicBezTo>
                  <a:pt x="240" y="88"/>
                  <a:pt x="504" y="24"/>
                  <a:pt x="57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73" name="Freeform 25"/>
          <p:cNvSpPr>
            <a:spLocks/>
          </p:cNvSpPr>
          <p:nvPr/>
        </p:nvSpPr>
        <p:spPr bwMode="auto">
          <a:xfrm>
            <a:off x="2286000" y="3657600"/>
            <a:ext cx="762000" cy="685800"/>
          </a:xfrm>
          <a:custGeom>
            <a:avLst/>
            <a:gdLst>
              <a:gd name="T0" fmla="*/ 480 w 480"/>
              <a:gd name="T1" fmla="*/ 432 h 432"/>
              <a:gd name="T2" fmla="*/ 432 w 480"/>
              <a:gd name="T3" fmla="*/ 384 h 432"/>
              <a:gd name="T4" fmla="*/ 384 w 480"/>
              <a:gd name="T5" fmla="*/ 192 h 432"/>
              <a:gd name="T6" fmla="*/ 0 w 480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432">
                <a:moveTo>
                  <a:pt x="480" y="432"/>
                </a:moveTo>
                <a:cubicBezTo>
                  <a:pt x="464" y="428"/>
                  <a:pt x="448" y="424"/>
                  <a:pt x="432" y="384"/>
                </a:cubicBezTo>
                <a:cubicBezTo>
                  <a:pt x="416" y="344"/>
                  <a:pt x="456" y="256"/>
                  <a:pt x="384" y="192"/>
                </a:cubicBezTo>
                <a:cubicBezTo>
                  <a:pt x="312" y="128"/>
                  <a:pt x="156" y="64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74" name="Text Box 26"/>
          <p:cNvSpPr txBox="1">
            <a:spLocks noChangeArrowheads="1"/>
          </p:cNvSpPr>
          <p:nvPr/>
        </p:nvSpPr>
        <p:spPr bwMode="auto">
          <a:xfrm>
            <a:off x="781050" y="4738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32475" name="Text Box 27"/>
          <p:cNvSpPr txBox="1">
            <a:spLocks noChangeArrowheads="1"/>
          </p:cNvSpPr>
          <p:nvPr/>
        </p:nvSpPr>
        <p:spPr bwMode="auto">
          <a:xfrm>
            <a:off x="2362200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32476" name="Freeform 28"/>
          <p:cNvSpPr>
            <a:spLocks/>
          </p:cNvSpPr>
          <p:nvPr/>
        </p:nvSpPr>
        <p:spPr bwMode="auto">
          <a:xfrm>
            <a:off x="812800" y="3581400"/>
            <a:ext cx="1016000" cy="1524000"/>
          </a:xfrm>
          <a:custGeom>
            <a:avLst/>
            <a:gdLst>
              <a:gd name="T0" fmla="*/ 496 w 640"/>
              <a:gd name="T1" fmla="*/ 960 h 960"/>
              <a:gd name="T2" fmla="*/ 256 w 640"/>
              <a:gd name="T3" fmla="*/ 768 h 960"/>
              <a:gd name="T4" fmla="*/ 64 w 640"/>
              <a:gd name="T5" fmla="*/ 336 h 960"/>
              <a:gd name="T6" fmla="*/ 640 w 640"/>
              <a:gd name="T7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960">
                <a:moveTo>
                  <a:pt x="496" y="960"/>
                </a:moveTo>
                <a:cubicBezTo>
                  <a:pt x="412" y="916"/>
                  <a:pt x="328" y="872"/>
                  <a:pt x="256" y="768"/>
                </a:cubicBezTo>
                <a:cubicBezTo>
                  <a:pt x="184" y="664"/>
                  <a:pt x="0" y="464"/>
                  <a:pt x="64" y="336"/>
                </a:cubicBezTo>
                <a:cubicBezTo>
                  <a:pt x="128" y="208"/>
                  <a:pt x="544" y="56"/>
                  <a:pt x="640" y="0"/>
                </a:cubicBezTo>
              </a:path>
            </a:pathLst>
          </a:custGeom>
          <a:noFill/>
          <a:ln w="571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90" name="Freeform 42"/>
          <p:cNvSpPr>
            <a:spLocks/>
          </p:cNvSpPr>
          <p:nvPr/>
        </p:nvSpPr>
        <p:spPr bwMode="auto">
          <a:xfrm>
            <a:off x="7070725" y="3505200"/>
            <a:ext cx="1270000" cy="1524000"/>
          </a:xfrm>
          <a:custGeom>
            <a:avLst/>
            <a:gdLst>
              <a:gd name="T0" fmla="*/ 0 w 800"/>
              <a:gd name="T1" fmla="*/ 960 h 960"/>
              <a:gd name="T2" fmla="*/ 528 w 800"/>
              <a:gd name="T3" fmla="*/ 864 h 960"/>
              <a:gd name="T4" fmla="*/ 768 w 800"/>
              <a:gd name="T5" fmla="*/ 528 h 960"/>
              <a:gd name="T6" fmla="*/ 720 w 800"/>
              <a:gd name="T7" fmla="*/ 144 h 960"/>
              <a:gd name="T8" fmla="*/ 432 w 800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0" h="960">
                <a:moveTo>
                  <a:pt x="0" y="960"/>
                </a:moveTo>
                <a:cubicBezTo>
                  <a:pt x="200" y="948"/>
                  <a:pt x="400" y="936"/>
                  <a:pt x="528" y="864"/>
                </a:cubicBezTo>
                <a:cubicBezTo>
                  <a:pt x="656" y="792"/>
                  <a:pt x="736" y="648"/>
                  <a:pt x="768" y="528"/>
                </a:cubicBezTo>
                <a:cubicBezTo>
                  <a:pt x="800" y="408"/>
                  <a:pt x="776" y="232"/>
                  <a:pt x="720" y="144"/>
                </a:cubicBezTo>
                <a:cubicBezTo>
                  <a:pt x="664" y="56"/>
                  <a:pt x="548" y="28"/>
                  <a:pt x="432" y="0"/>
                </a:cubicBezTo>
              </a:path>
            </a:pathLst>
          </a:custGeom>
          <a:noFill/>
          <a:ln w="571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2491" name="Text Box 43"/>
          <p:cNvSpPr txBox="1">
            <a:spLocks noChangeArrowheads="1"/>
          </p:cNvSpPr>
          <p:nvPr/>
        </p:nvSpPr>
        <p:spPr bwMode="auto">
          <a:xfrm>
            <a:off x="320675" y="40386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32494" name="Text Box 46"/>
          <p:cNvSpPr txBox="1">
            <a:spLocks noChangeArrowheads="1"/>
          </p:cNvSpPr>
          <p:nvPr/>
        </p:nvSpPr>
        <p:spPr bwMode="auto">
          <a:xfrm>
            <a:off x="3200400" y="4038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</a:t>
            </a:r>
          </a:p>
        </p:txBody>
      </p:sp>
      <p:sp>
        <p:nvSpPr>
          <p:cNvPr id="232495" name="Text Box 47"/>
          <p:cNvSpPr txBox="1">
            <a:spLocks noChangeArrowheads="1"/>
          </p:cNvSpPr>
          <p:nvPr/>
        </p:nvSpPr>
        <p:spPr bwMode="auto">
          <a:xfrm>
            <a:off x="1408113" y="5424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grpSp>
        <p:nvGrpSpPr>
          <p:cNvPr id="232502" name="Group 54"/>
          <p:cNvGrpSpPr>
            <a:grpSpLocks/>
          </p:cNvGrpSpPr>
          <p:nvPr/>
        </p:nvGrpSpPr>
        <p:grpSpPr bwMode="auto">
          <a:xfrm>
            <a:off x="3014663" y="4572000"/>
            <a:ext cx="3919537" cy="1949450"/>
            <a:chOff x="1899" y="2880"/>
            <a:chExt cx="2469" cy="1228"/>
          </a:xfrm>
        </p:grpSpPr>
        <p:sp>
          <p:nvSpPr>
            <p:cNvPr id="232497" name="Text Box 49"/>
            <p:cNvSpPr txBox="1">
              <a:spLocks noChangeArrowheads="1"/>
            </p:cNvSpPr>
            <p:nvPr/>
          </p:nvSpPr>
          <p:spPr bwMode="auto">
            <a:xfrm>
              <a:off x="1899" y="3360"/>
              <a:ext cx="213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Path cost change due to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failure, traffic engineering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or maintenance</a:t>
              </a: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 flipV="1">
              <a:off x="3024" y="3072"/>
              <a:ext cx="81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2499" name="Oval 51"/>
            <p:cNvSpPr>
              <a:spLocks noChangeArrowheads="1"/>
            </p:cNvSpPr>
            <p:nvPr/>
          </p:nvSpPr>
          <p:spPr bwMode="auto">
            <a:xfrm>
              <a:off x="3744" y="2880"/>
              <a:ext cx="624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6" grpId="0" animBg="1"/>
      <p:bldP spid="2324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800" dirty="0" smtClean="0"/>
          </a:p>
          <a:p>
            <a:r>
              <a:rPr lang="en-US" sz="4800" dirty="0" smtClean="0"/>
              <a:t>Support Flexible, Expressive Policies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Route Control Platform – IEEE CCW 2004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90800"/>
            <a:ext cx="8610600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RCP implements policies for entire AS</a:t>
            </a:r>
          </a:p>
          <a:p>
            <a:pPr lvl="1">
              <a:lnSpc>
                <a:spcPct val="90000"/>
              </a:lnSpc>
            </a:pPr>
            <a:r>
              <a:rPr lang="en-US"/>
              <a:t>Knows about sessions to all other ASes</a:t>
            </a:r>
          </a:p>
          <a:p>
            <a:pPr lvl="1">
              <a:lnSpc>
                <a:spcPct val="90000"/>
              </a:lnSpc>
            </a:pPr>
            <a:r>
              <a:rPr lang="en-US"/>
              <a:t>Implements policies in terms of relationship with Ases</a:t>
            </a:r>
          </a:p>
          <a:p>
            <a:pPr lvl="2">
              <a:lnSpc>
                <a:spcPct val="90000"/>
              </a:lnSpc>
            </a:pPr>
            <a:r>
              <a:rPr lang="en-US"/>
              <a:t>Today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router configuration cannot capture this</a:t>
            </a:r>
          </a:p>
          <a:p>
            <a:pPr>
              <a:lnSpc>
                <a:spcPct val="90000"/>
              </a:lnSpc>
            </a:pPr>
            <a:r>
              <a:rPr lang="en-US"/>
              <a:t>Benefits</a:t>
            </a:r>
          </a:p>
          <a:p>
            <a:pPr lvl="1">
              <a:lnSpc>
                <a:spcPct val="90000"/>
              </a:lnSpc>
            </a:pPr>
            <a:r>
              <a:rPr lang="en-US"/>
              <a:t>Simpler configuration</a:t>
            </a:r>
          </a:p>
          <a:p>
            <a:pPr lvl="1">
              <a:lnSpc>
                <a:spcPct val="90000"/>
              </a:lnSpc>
            </a:pPr>
            <a:r>
              <a:rPr lang="en-US"/>
              <a:t>Do not have to tag routes with state</a:t>
            </a:r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2971800" y="1098550"/>
            <a:ext cx="2971800" cy="1447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39" name="Oval 43"/>
          <p:cNvSpPr>
            <a:spLocks noChangeArrowheads="1"/>
          </p:cNvSpPr>
          <p:nvPr/>
        </p:nvSpPr>
        <p:spPr bwMode="auto">
          <a:xfrm>
            <a:off x="609600" y="869950"/>
            <a:ext cx="12954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0" name="Oval 44"/>
          <p:cNvSpPr>
            <a:spLocks noChangeArrowheads="1"/>
          </p:cNvSpPr>
          <p:nvPr/>
        </p:nvSpPr>
        <p:spPr bwMode="auto">
          <a:xfrm>
            <a:off x="7080250" y="869950"/>
            <a:ext cx="12954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1" name="Text Box 45"/>
          <p:cNvSpPr txBox="1">
            <a:spLocks noChangeArrowheads="1"/>
          </p:cNvSpPr>
          <p:nvPr/>
        </p:nvSpPr>
        <p:spPr bwMode="auto">
          <a:xfrm>
            <a:off x="762000" y="1539875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Sprint</a:t>
            </a:r>
          </a:p>
        </p:txBody>
      </p:sp>
      <p:sp>
        <p:nvSpPr>
          <p:cNvPr id="208942" name="Text Box 46"/>
          <p:cNvSpPr txBox="1">
            <a:spLocks noChangeArrowheads="1"/>
          </p:cNvSpPr>
          <p:nvPr/>
        </p:nvSpPr>
        <p:spPr bwMode="auto">
          <a:xfrm>
            <a:off x="7310438" y="1555750"/>
            <a:ext cx="93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UUNet</a:t>
            </a:r>
          </a:p>
        </p:txBody>
      </p:sp>
      <p:sp>
        <p:nvSpPr>
          <p:cNvPr id="208943" name="Oval 47"/>
          <p:cNvSpPr>
            <a:spLocks noChangeArrowheads="1"/>
          </p:cNvSpPr>
          <p:nvPr/>
        </p:nvSpPr>
        <p:spPr bwMode="auto">
          <a:xfrm>
            <a:off x="4295775" y="155575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4" name="Oval 48"/>
          <p:cNvSpPr>
            <a:spLocks noChangeArrowheads="1"/>
          </p:cNvSpPr>
          <p:nvPr/>
        </p:nvSpPr>
        <p:spPr bwMode="auto">
          <a:xfrm>
            <a:off x="3176588" y="1160463"/>
            <a:ext cx="304800" cy="304800"/>
          </a:xfrm>
          <a:prstGeom prst="ellipse">
            <a:avLst/>
          </a:prstGeom>
          <a:solidFill>
            <a:srgbClr val="33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5" name="Oval 49"/>
          <p:cNvSpPr>
            <a:spLocks noChangeArrowheads="1"/>
          </p:cNvSpPr>
          <p:nvPr/>
        </p:nvSpPr>
        <p:spPr bwMode="auto">
          <a:xfrm>
            <a:off x="5462588" y="117475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6" name="Oval 50"/>
          <p:cNvSpPr>
            <a:spLocks noChangeArrowheads="1"/>
          </p:cNvSpPr>
          <p:nvPr/>
        </p:nvSpPr>
        <p:spPr bwMode="auto">
          <a:xfrm>
            <a:off x="3690938" y="2055813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7" name="Oval 51"/>
          <p:cNvSpPr>
            <a:spLocks noChangeArrowheads="1"/>
          </p:cNvSpPr>
          <p:nvPr/>
        </p:nvSpPr>
        <p:spPr bwMode="auto">
          <a:xfrm>
            <a:off x="4895850" y="20320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8" name="Line 52"/>
          <p:cNvSpPr>
            <a:spLocks noChangeShapeType="1"/>
          </p:cNvSpPr>
          <p:nvPr/>
        </p:nvSpPr>
        <p:spPr bwMode="auto">
          <a:xfrm>
            <a:off x="4038600" y="21653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49" name="Line 53"/>
          <p:cNvSpPr>
            <a:spLocks noChangeShapeType="1"/>
          </p:cNvSpPr>
          <p:nvPr/>
        </p:nvSpPr>
        <p:spPr bwMode="auto">
          <a:xfrm flipH="1">
            <a:off x="3962400" y="178435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0" name="Line 54"/>
          <p:cNvSpPr>
            <a:spLocks noChangeShapeType="1"/>
          </p:cNvSpPr>
          <p:nvPr/>
        </p:nvSpPr>
        <p:spPr bwMode="auto">
          <a:xfrm flipH="1" flipV="1">
            <a:off x="4572000" y="178435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1" name="Line 55"/>
          <p:cNvSpPr>
            <a:spLocks noChangeShapeType="1"/>
          </p:cNvSpPr>
          <p:nvPr/>
        </p:nvSpPr>
        <p:spPr bwMode="auto">
          <a:xfrm>
            <a:off x="3400425" y="1465263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2" name="Line 56"/>
          <p:cNvSpPr>
            <a:spLocks noChangeShapeType="1"/>
          </p:cNvSpPr>
          <p:nvPr/>
        </p:nvSpPr>
        <p:spPr bwMode="auto">
          <a:xfrm flipV="1">
            <a:off x="5172075" y="147955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3" name="Oval 57"/>
          <p:cNvSpPr>
            <a:spLocks noChangeArrowheads="1"/>
          </p:cNvSpPr>
          <p:nvPr/>
        </p:nvSpPr>
        <p:spPr bwMode="auto">
          <a:xfrm>
            <a:off x="1828800" y="109855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4" name="Oval 58"/>
          <p:cNvSpPr>
            <a:spLocks noChangeArrowheads="1"/>
          </p:cNvSpPr>
          <p:nvPr/>
        </p:nvSpPr>
        <p:spPr bwMode="auto">
          <a:xfrm>
            <a:off x="7004050" y="109855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5" name="Text Box 59"/>
          <p:cNvSpPr txBox="1">
            <a:spLocks noChangeArrowheads="1"/>
          </p:cNvSpPr>
          <p:nvPr/>
        </p:nvSpPr>
        <p:spPr bwMode="auto">
          <a:xfrm>
            <a:off x="3060700" y="7937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</a:t>
            </a:r>
          </a:p>
        </p:txBody>
      </p:sp>
      <p:sp>
        <p:nvSpPr>
          <p:cNvPr id="208956" name="Text Box 60"/>
          <p:cNvSpPr txBox="1">
            <a:spLocks noChangeArrowheads="1"/>
          </p:cNvSpPr>
          <p:nvPr/>
        </p:nvSpPr>
        <p:spPr bwMode="auto">
          <a:xfrm>
            <a:off x="5513388" y="8540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</a:t>
            </a:r>
          </a:p>
        </p:txBody>
      </p:sp>
      <p:sp>
        <p:nvSpPr>
          <p:cNvPr id="208957" name="Line 61"/>
          <p:cNvSpPr>
            <a:spLocks noChangeShapeType="1"/>
          </p:cNvSpPr>
          <p:nvPr/>
        </p:nvSpPr>
        <p:spPr bwMode="auto">
          <a:xfrm>
            <a:off x="1981200" y="1174750"/>
            <a:ext cx="1219200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8" name="Line 62"/>
          <p:cNvSpPr>
            <a:spLocks noChangeShapeType="1"/>
          </p:cNvSpPr>
          <p:nvPr/>
        </p:nvSpPr>
        <p:spPr bwMode="auto">
          <a:xfrm flipV="1">
            <a:off x="5729288" y="1174750"/>
            <a:ext cx="1281112" cy="7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8959" name="Text Box 63"/>
          <p:cNvSpPr txBox="1">
            <a:spLocks noChangeArrowheads="1"/>
          </p:cNvSpPr>
          <p:nvPr/>
        </p:nvSpPr>
        <p:spPr bwMode="auto">
          <a:xfrm>
            <a:off x="1898650" y="7620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10.0.0.1</a:t>
            </a:r>
          </a:p>
        </p:txBody>
      </p:sp>
      <p:sp>
        <p:nvSpPr>
          <p:cNvPr id="208960" name="Text Box 64"/>
          <p:cNvSpPr txBox="1">
            <a:spLocks noChangeArrowheads="1"/>
          </p:cNvSpPr>
          <p:nvPr/>
        </p:nvSpPr>
        <p:spPr bwMode="auto">
          <a:xfrm>
            <a:off x="6013450" y="762000"/>
            <a:ext cx="1149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192.168.0.1</a:t>
            </a:r>
          </a:p>
        </p:txBody>
      </p:sp>
      <p:grpSp>
        <p:nvGrpSpPr>
          <p:cNvPr id="208937" name="Group 41"/>
          <p:cNvGrpSpPr>
            <a:grpSpLocks/>
          </p:cNvGrpSpPr>
          <p:nvPr/>
        </p:nvGrpSpPr>
        <p:grpSpPr bwMode="auto">
          <a:xfrm>
            <a:off x="4005263" y="1631950"/>
            <a:ext cx="914400" cy="685800"/>
            <a:chOff x="2523" y="1248"/>
            <a:chExt cx="576" cy="432"/>
          </a:xfrm>
        </p:grpSpPr>
        <p:sp>
          <p:nvSpPr>
            <p:cNvPr id="208931" name="Rectangle 35"/>
            <p:cNvSpPr>
              <a:spLocks noChangeArrowheads="1"/>
            </p:cNvSpPr>
            <p:nvPr/>
          </p:nvSpPr>
          <p:spPr bwMode="auto">
            <a:xfrm>
              <a:off x="2523" y="1248"/>
              <a:ext cx="576" cy="43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562" y="1290"/>
              <a:ext cx="511" cy="28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RCP</a:t>
              </a:r>
            </a:p>
          </p:txBody>
        </p:sp>
      </p:grpSp>
      <p:grpSp>
        <p:nvGrpSpPr>
          <p:cNvPr id="208966" name="Group 70"/>
          <p:cNvGrpSpPr>
            <a:grpSpLocks/>
          </p:cNvGrpSpPr>
          <p:nvPr/>
        </p:nvGrpSpPr>
        <p:grpSpPr bwMode="auto">
          <a:xfrm>
            <a:off x="4953000" y="1327150"/>
            <a:ext cx="2057400" cy="609600"/>
            <a:chOff x="3120" y="960"/>
            <a:chExt cx="1296" cy="384"/>
          </a:xfrm>
        </p:grpSpPr>
        <p:sp>
          <p:nvSpPr>
            <p:cNvPr id="208924" name="Line 28"/>
            <p:cNvSpPr>
              <a:spLocks noChangeShapeType="1"/>
            </p:cNvSpPr>
            <p:nvPr/>
          </p:nvSpPr>
          <p:spPr bwMode="auto">
            <a:xfrm flipH="1">
              <a:off x="3600" y="960"/>
              <a:ext cx="81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3120" y="1008"/>
              <a:ext cx="43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08967" name="Rectangle 7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Centralized </a:t>
            </a:r>
            <a:r>
              <a:rPr lang="en-US" sz="3200" dirty="0"/>
              <a:t>Configuration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Route Control Platform – IEEE CCW 2004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Interdomain</a:t>
            </a:r>
            <a:r>
              <a:rPr lang="en-US" sz="3600" dirty="0" smtClean="0"/>
              <a:t> RCP: </a:t>
            </a:r>
            <a:r>
              <a:rPr lang="en-US" sz="3600" dirty="0"/>
              <a:t>All </a:t>
            </a:r>
            <a:r>
              <a:rPr lang="en-US" sz="3600" dirty="0" err="1"/>
              <a:t>ASes</a:t>
            </a:r>
            <a:r>
              <a:rPr lang="en-US" sz="3600" dirty="0"/>
              <a:t> have RCPs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Before</a:t>
            </a: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: RCP gets all eBGP routes from neighbors</a:t>
            </a:r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200400" y="1828800"/>
            <a:ext cx="25146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4" name="Oval 6"/>
          <p:cNvSpPr>
            <a:spLocks noChangeArrowheads="1"/>
          </p:cNvSpPr>
          <p:nvPr/>
        </p:nvSpPr>
        <p:spPr bwMode="auto">
          <a:xfrm>
            <a:off x="35052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5" name="Oval 7"/>
          <p:cNvSpPr>
            <a:spLocks noChangeArrowheads="1"/>
          </p:cNvSpPr>
          <p:nvPr/>
        </p:nvSpPr>
        <p:spPr bwMode="auto">
          <a:xfrm>
            <a:off x="5181600" y="1828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6" name="Oval 8"/>
          <p:cNvSpPr>
            <a:spLocks noChangeArrowheads="1"/>
          </p:cNvSpPr>
          <p:nvPr/>
        </p:nvSpPr>
        <p:spPr bwMode="auto">
          <a:xfrm>
            <a:off x="518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7" name="Oval 9"/>
          <p:cNvSpPr>
            <a:spLocks noChangeArrowheads="1"/>
          </p:cNvSpPr>
          <p:nvPr/>
        </p:nvSpPr>
        <p:spPr bwMode="auto">
          <a:xfrm>
            <a:off x="35052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V="1">
            <a:off x="4876800" y="205740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099" name="Oval 11"/>
          <p:cNvSpPr>
            <a:spLocks noChangeArrowheads="1"/>
          </p:cNvSpPr>
          <p:nvPr/>
        </p:nvSpPr>
        <p:spPr bwMode="auto">
          <a:xfrm>
            <a:off x="60198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59436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1" name="Oval 13"/>
          <p:cNvSpPr>
            <a:spLocks noChangeArrowheads="1"/>
          </p:cNvSpPr>
          <p:nvPr/>
        </p:nvSpPr>
        <p:spPr bwMode="auto">
          <a:xfrm>
            <a:off x="2895600" y="2971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2" name="Oval 14"/>
          <p:cNvSpPr>
            <a:spLocks noChangeArrowheads="1"/>
          </p:cNvSpPr>
          <p:nvPr/>
        </p:nvSpPr>
        <p:spPr bwMode="auto">
          <a:xfrm>
            <a:off x="2590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3" name="Oval 15"/>
          <p:cNvSpPr>
            <a:spLocks noChangeArrowheads="1"/>
          </p:cNvSpPr>
          <p:nvPr/>
        </p:nvSpPr>
        <p:spPr bwMode="auto">
          <a:xfrm>
            <a:off x="25908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>
            <a:off x="2895600" y="17526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5" name="Line 17"/>
          <p:cNvSpPr>
            <a:spLocks noChangeShapeType="1"/>
          </p:cNvSpPr>
          <p:nvPr/>
        </p:nvSpPr>
        <p:spPr bwMode="auto">
          <a:xfrm flipV="1">
            <a:off x="3200400" y="28194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895600" y="2590800"/>
            <a:ext cx="595313" cy="109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5486400" y="27432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V="1">
            <a:off x="5486400" y="17526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09" name="Text Box 21"/>
          <p:cNvSpPr txBox="1">
            <a:spLocks noChangeArrowheads="1"/>
          </p:cNvSpPr>
          <p:nvPr/>
        </p:nvSpPr>
        <p:spPr bwMode="auto">
          <a:xfrm>
            <a:off x="4432300" y="2498725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iBGP</a:t>
            </a:r>
          </a:p>
        </p:txBody>
      </p:sp>
      <p:sp>
        <p:nvSpPr>
          <p:cNvPr id="217110" name="Text Box 22"/>
          <p:cNvSpPr txBox="1">
            <a:spLocks noChangeArrowheads="1"/>
          </p:cNvSpPr>
          <p:nvPr/>
        </p:nvSpPr>
        <p:spPr bwMode="auto">
          <a:xfrm>
            <a:off x="3505200" y="1295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eBGP</a:t>
            </a:r>
          </a:p>
        </p:txBody>
      </p:sp>
      <p:sp>
        <p:nvSpPr>
          <p:cNvPr id="217112" name="Line 24"/>
          <p:cNvSpPr>
            <a:spLocks noChangeShapeType="1"/>
          </p:cNvSpPr>
          <p:nvPr/>
        </p:nvSpPr>
        <p:spPr bwMode="auto">
          <a:xfrm>
            <a:off x="4876800" y="24384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3" name="Line 25"/>
          <p:cNvSpPr>
            <a:spLocks noChangeShapeType="1"/>
          </p:cNvSpPr>
          <p:nvPr/>
        </p:nvSpPr>
        <p:spPr bwMode="auto">
          <a:xfrm>
            <a:off x="3810000" y="20574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4" name="Line 26"/>
          <p:cNvSpPr>
            <a:spLocks noChangeShapeType="1"/>
          </p:cNvSpPr>
          <p:nvPr/>
        </p:nvSpPr>
        <p:spPr bwMode="auto">
          <a:xfrm flipV="1">
            <a:off x="3733800" y="24384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5" name="Freeform 27"/>
          <p:cNvSpPr>
            <a:spLocks/>
          </p:cNvSpPr>
          <p:nvPr/>
        </p:nvSpPr>
        <p:spPr bwMode="auto">
          <a:xfrm>
            <a:off x="2895600" y="1600200"/>
            <a:ext cx="1295400" cy="609600"/>
          </a:xfrm>
          <a:custGeom>
            <a:avLst/>
            <a:gdLst>
              <a:gd name="T0" fmla="*/ 0 w 816"/>
              <a:gd name="T1" fmla="*/ 96 h 384"/>
              <a:gd name="T2" fmla="*/ 528 w 816"/>
              <a:gd name="T3" fmla="*/ 48 h 384"/>
              <a:gd name="T4" fmla="*/ 816 w 816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384">
                <a:moveTo>
                  <a:pt x="0" y="96"/>
                </a:moveTo>
                <a:cubicBezTo>
                  <a:pt x="196" y="48"/>
                  <a:pt x="392" y="0"/>
                  <a:pt x="528" y="48"/>
                </a:cubicBezTo>
                <a:cubicBezTo>
                  <a:pt x="664" y="96"/>
                  <a:pt x="740" y="240"/>
                  <a:pt x="816" y="38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6" name="Line 28"/>
          <p:cNvSpPr>
            <a:spLocks noChangeShapeType="1"/>
          </p:cNvSpPr>
          <p:nvPr/>
        </p:nvSpPr>
        <p:spPr bwMode="auto">
          <a:xfrm flipV="1">
            <a:off x="2895600" y="2362200"/>
            <a:ext cx="12954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7" name="Freeform 29"/>
          <p:cNvSpPr>
            <a:spLocks/>
          </p:cNvSpPr>
          <p:nvPr/>
        </p:nvSpPr>
        <p:spPr bwMode="auto">
          <a:xfrm>
            <a:off x="3200400" y="2514600"/>
            <a:ext cx="990600" cy="609600"/>
          </a:xfrm>
          <a:custGeom>
            <a:avLst/>
            <a:gdLst>
              <a:gd name="T0" fmla="*/ 0 w 624"/>
              <a:gd name="T1" fmla="*/ 384 h 384"/>
              <a:gd name="T2" fmla="*/ 432 w 624"/>
              <a:gd name="T3" fmla="*/ 288 h 384"/>
              <a:gd name="T4" fmla="*/ 624 w 6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384">
                <a:moveTo>
                  <a:pt x="0" y="384"/>
                </a:moveTo>
                <a:cubicBezTo>
                  <a:pt x="164" y="368"/>
                  <a:pt x="328" y="352"/>
                  <a:pt x="432" y="288"/>
                </a:cubicBezTo>
                <a:cubicBezTo>
                  <a:pt x="536" y="224"/>
                  <a:pt x="580" y="112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8" name="Freeform 30"/>
          <p:cNvSpPr>
            <a:spLocks/>
          </p:cNvSpPr>
          <p:nvPr/>
        </p:nvSpPr>
        <p:spPr bwMode="auto">
          <a:xfrm>
            <a:off x="4876800" y="1689100"/>
            <a:ext cx="1143000" cy="444500"/>
          </a:xfrm>
          <a:custGeom>
            <a:avLst/>
            <a:gdLst>
              <a:gd name="T0" fmla="*/ 720 w 720"/>
              <a:gd name="T1" fmla="*/ 40 h 280"/>
              <a:gd name="T2" fmla="*/ 192 w 720"/>
              <a:gd name="T3" fmla="*/ 40 h 280"/>
              <a:gd name="T4" fmla="*/ 0 w 720"/>
              <a:gd name="T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280">
                <a:moveTo>
                  <a:pt x="720" y="40"/>
                </a:moveTo>
                <a:cubicBezTo>
                  <a:pt x="516" y="20"/>
                  <a:pt x="312" y="0"/>
                  <a:pt x="192" y="40"/>
                </a:cubicBezTo>
                <a:cubicBezTo>
                  <a:pt x="72" y="80"/>
                  <a:pt x="36" y="180"/>
                  <a:pt x="0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19" name="Freeform 31"/>
          <p:cNvSpPr>
            <a:spLocks/>
          </p:cNvSpPr>
          <p:nvPr/>
        </p:nvSpPr>
        <p:spPr bwMode="auto">
          <a:xfrm>
            <a:off x="4876800" y="2362200"/>
            <a:ext cx="1066800" cy="457200"/>
          </a:xfrm>
          <a:custGeom>
            <a:avLst/>
            <a:gdLst>
              <a:gd name="T0" fmla="*/ 672 w 672"/>
              <a:gd name="T1" fmla="*/ 288 h 288"/>
              <a:gd name="T2" fmla="*/ 384 w 672"/>
              <a:gd name="T3" fmla="*/ 96 h 288"/>
              <a:gd name="T4" fmla="*/ 0 w 67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288">
                <a:moveTo>
                  <a:pt x="672" y="288"/>
                </a:moveTo>
                <a:cubicBezTo>
                  <a:pt x="584" y="216"/>
                  <a:pt x="496" y="144"/>
                  <a:pt x="384" y="96"/>
                </a:cubicBezTo>
                <a:cubicBezTo>
                  <a:pt x="272" y="48"/>
                  <a:pt x="136" y="2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2" name="Text Box 74"/>
          <p:cNvSpPr txBox="1">
            <a:spLocks noChangeArrowheads="1"/>
          </p:cNvSpPr>
          <p:nvPr/>
        </p:nvSpPr>
        <p:spPr bwMode="auto">
          <a:xfrm>
            <a:off x="381000" y="3505200"/>
            <a:ext cx="482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After</a:t>
            </a:r>
            <a:r>
              <a:rPr lang="en-US" sz="24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: ASes exchange routes via RCP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4068763" y="2058988"/>
            <a:ext cx="820737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  <p:sp>
        <p:nvSpPr>
          <p:cNvPr id="217163" name="Oval 75"/>
          <p:cNvSpPr>
            <a:spLocks noChangeArrowheads="1"/>
          </p:cNvSpPr>
          <p:nvPr/>
        </p:nvSpPr>
        <p:spPr bwMode="auto">
          <a:xfrm>
            <a:off x="6172200" y="4892675"/>
            <a:ext cx="25146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4" name="Text Box 76"/>
          <p:cNvSpPr txBox="1">
            <a:spLocks noChangeArrowheads="1"/>
          </p:cNvSpPr>
          <p:nvPr/>
        </p:nvSpPr>
        <p:spPr bwMode="auto">
          <a:xfrm>
            <a:off x="7072313" y="5257800"/>
            <a:ext cx="70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AS 3</a:t>
            </a:r>
          </a:p>
        </p:txBody>
      </p:sp>
      <p:sp>
        <p:nvSpPr>
          <p:cNvPr id="217165" name="Oval 77"/>
          <p:cNvSpPr>
            <a:spLocks noChangeArrowheads="1"/>
          </p:cNvSpPr>
          <p:nvPr/>
        </p:nvSpPr>
        <p:spPr bwMode="auto">
          <a:xfrm>
            <a:off x="8077200" y="48926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6" name="Oval 78"/>
          <p:cNvSpPr>
            <a:spLocks noChangeArrowheads="1"/>
          </p:cNvSpPr>
          <p:nvPr/>
        </p:nvSpPr>
        <p:spPr bwMode="auto">
          <a:xfrm>
            <a:off x="8048625" y="56546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7" name="Oval 79"/>
          <p:cNvSpPr>
            <a:spLocks noChangeArrowheads="1"/>
          </p:cNvSpPr>
          <p:nvPr/>
        </p:nvSpPr>
        <p:spPr bwMode="auto">
          <a:xfrm>
            <a:off x="6505575" y="56689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8" name="Oval 80"/>
          <p:cNvSpPr>
            <a:spLocks noChangeArrowheads="1"/>
          </p:cNvSpPr>
          <p:nvPr/>
        </p:nvSpPr>
        <p:spPr bwMode="auto">
          <a:xfrm>
            <a:off x="6510338" y="48783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69" name="Line 81"/>
          <p:cNvSpPr>
            <a:spLocks noChangeShapeType="1"/>
          </p:cNvSpPr>
          <p:nvPr/>
        </p:nvSpPr>
        <p:spPr bwMode="auto">
          <a:xfrm flipH="1">
            <a:off x="6781800" y="46640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0" name="Line 82"/>
          <p:cNvSpPr>
            <a:spLocks noChangeShapeType="1"/>
          </p:cNvSpPr>
          <p:nvPr/>
        </p:nvSpPr>
        <p:spPr bwMode="auto">
          <a:xfrm flipH="1" flipV="1">
            <a:off x="7677150" y="46640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1" name="Line 83"/>
          <p:cNvSpPr>
            <a:spLocks noChangeShapeType="1"/>
          </p:cNvSpPr>
          <p:nvPr/>
        </p:nvSpPr>
        <p:spPr bwMode="auto">
          <a:xfrm>
            <a:off x="7543800" y="4664075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2" name="Line 84"/>
          <p:cNvSpPr>
            <a:spLocks noChangeShapeType="1"/>
          </p:cNvSpPr>
          <p:nvPr/>
        </p:nvSpPr>
        <p:spPr bwMode="auto">
          <a:xfrm flipV="1">
            <a:off x="6781800" y="4664075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3" name="Oval 85"/>
          <p:cNvSpPr>
            <a:spLocks noChangeArrowheads="1"/>
          </p:cNvSpPr>
          <p:nvPr/>
        </p:nvSpPr>
        <p:spPr bwMode="auto">
          <a:xfrm>
            <a:off x="3352800" y="4878388"/>
            <a:ext cx="2514600" cy="1066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4" name="Text Box 86"/>
          <p:cNvSpPr txBox="1">
            <a:spLocks noChangeArrowheads="1"/>
          </p:cNvSpPr>
          <p:nvPr/>
        </p:nvSpPr>
        <p:spPr bwMode="auto">
          <a:xfrm>
            <a:off x="4252913" y="5243513"/>
            <a:ext cx="70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AS 2</a:t>
            </a:r>
          </a:p>
        </p:txBody>
      </p:sp>
      <p:sp>
        <p:nvSpPr>
          <p:cNvPr id="217175" name="Oval 87"/>
          <p:cNvSpPr>
            <a:spLocks noChangeArrowheads="1"/>
          </p:cNvSpPr>
          <p:nvPr/>
        </p:nvSpPr>
        <p:spPr bwMode="auto">
          <a:xfrm>
            <a:off x="5257800" y="48783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6" name="Oval 88"/>
          <p:cNvSpPr>
            <a:spLocks noChangeArrowheads="1"/>
          </p:cNvSpPr>
          <p:nvPr/>
        </p:nvSpPr>
        <p:spPr bwMode="auto">
          <a:xfrm>
            <a:off x="5229225" y="56403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7" name="Oval 89"/>
          <p:cNvSpPr>
            <a:spLocks noChangeArrowheads="1"/>
          </p:cNvSpPr>
          <p:nvPr/>
        </p:nvSpPr>
        <p:spPr bwMode="auto">
          <a:xfrm>
            <a:off x="3686175" y="56546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8" name="Oval 90"/>
          <p:cNvSpPr>
            <a:spLocks noChangeArrowheads="1"/>
          </p:cNvSpPr>
          <p:nvPr/>
        </p:nvSpPr>
        <p:spPr bwMode="auto">
          <a:xfrm>
            <a:off x="3690938" y="48641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79" name="Line 91"/>
          <p:cNvSpPr>
            <a:spLocks noChangeShapeType="1"/>
          </p:cNvSpPr>
          <p:nvPr/>
        </p:nvSpPr>
        <p:spPr bwMode="auto">
          <a:xfrm flipH="1">
            <a:off x="3962400" y="4649788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0" name="Line 92"/>
          <p:cNvSpPr>
            <a:spLocks noChangeShapeType="1"/>
          </p:cNvSpPr>
          <p:nvPr/>
        </p:nvSpPr>
        <p:spPr bwMode="auto">
          <a:xfrm flipH="1" flipV="1">
            <a:off x="4857750" y="4649788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1" name="Line 93"/>
          <p:cNvSpPr>
            <a:spLocks noChangeShapeType="1"/>
          </p:cNvSpPr>
          <p:nvPr/>
        </p:nvSpPr>
        <p:spPr bwMode="auto">
          <a:xfrm>
            <a:off x="4724400" y="4649788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2" name="Line 94"/>
          <p:cNvSpPr>
            <a:spLocks noChangeShapeType="1"/>
          </p:cNvSpPr>
          <p:nvPr/>
        </p:nvSpPr>
        <p:spPr bwMode="auto">
          <a:xfrm flipV="1">
            <a:off x="3962400" y="4649788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3" name="Oval 95"/>
          <p:cNvSpPr>
            <a:spLocks noChangeArrowheads="1"/>
          </p:cNvSpPr>
          <p:nvPr/>
        </p:nvSpPr>
        <p:spPr bwMode="auto">
          <a:xfrm>
            <a:off x="533400" y="4841875"/>
            <a:ext cx="2514600" cy="10668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4" name="Text Box 96"/>
          <p:cNvSpPr txBox="1">
            <a:spLocks noChangeArrowheads="1"/>
          </p:cNvSpPr>
          <p:nvPr/>
        </p:nvSpPr>
        <p:spPr bwMode="auto">
          <a:xfrm>
            <a:off x="1433513" y="5207000"/>
            <a:ext cx="700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AS 1</a:t>
            </a:r>
          </a:p>
        </p:txBody>
      </p:sp>
      <p:sp>
        <p:nvSpPr>
          <p:cNvPr id="217185" name="Oval 97"/>
          <p:cNvSpPr>
            <a:spLocks noChangeArrowheads="1"/>
          </p:cNvSpPr>
          <p:nvPr/>
        </p:nvSpPr>
        <p:spPr bwMode="auto">
          <a:xfrm>
            <a:off x="2438400" y="4841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6" name="Oval 98"/>
          <p:cNvSpPr>
            <a:spLocks noChangeArrowheads="1"/>
          </p:cNvSpPr>
          <p:nvPr/>
        </p:nvSpPr>
        <p:spPr bwMode="auto">
          <a:xfrm>
            <a:off x="2409825" y="56038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7" name="Oval 99"/>
          <p:cNvSpPr>
            <a:spLocks noChangeArrowheads="1"/>
          </p:cNvSpPr>
          <p:nvPr/>
        </p:nvSpPr>
        <p:spPr bwMode="auto">
          <a:xfrm>
            <a:off x="866775" y="561816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8" name="Oval 100"/>
          <p:cNvSpPr>
            <a:spLocks noChangeArrowheads="1"/>
          </p:cNvSpPr>
          <p:nvPr/>
        </p:nvSpPr>
        <p:spPr bwMode="auto">
          <a:xfrm>
            <a:off x="871538" y="48275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89" name="Line 101"/>
          <p:cNvSpPr>
            <a:spLocks noChangeShapeType="1"/>
          </p:cNvSpPr>
          <p:nvPr/>
        </p:nvSpPr>
        <p:spPr bwMode="auto">
          <a:xfrm flipH="1">
            <a:off x="1143000" y="46132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0" name="Line 102"/>
          <p:cNvSpPr>
            <a:spLocks noChangeShapeType="1"/>
          </p:cNvSpPr>
          <p:nvPr/>
        </p:nvSpPr>
        <p:spPr bwMode="auto">
          <a:xfrm flipH="1" flipV="1">
            <a:off x="2038350" y="4613275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1" name="Line 103"/>
          <p:cNvSpPr>
            <a:spLocks noChangeShapeType="1"/>
          </p:cNvSpPr>
          <p:nvPr/>
        </p:nvSpPr>
        <p:spPr bwMode="auto">
          <a:xfrm>
            <a:off x="1905000" y="4613275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2" name="Line 104"/>
          <p:cNvSpPr>
            <a:spLocks noChangeShapeType="1"/>
          </p:cNvSpPr>
          <p:nvPr/>
        </p:nvSpPr>
        <p:spPr bwMode="auto">
          <a:xfrm flipV="1">
            <a:off x="1143000" y="4613275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3" name="Line 105"/>
          <p:cNvSpPr>
            <a:spLocks noChangeShapeType="1"/>
          </p:cNvSpPr>
          <p:nvPr/>
        </p:nvSpPr>
        <p:spPr bwMode="auto">
          <a:xfrm>
            <a:off x="2133600" y="4430713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4" name="Line 106"/>
          <p:cNvSpPr>
            <a:spLocks noChangeShapeType="1"/>
          </p:cNvSpPr>
          <p:nvPr/>
        </p:nvSpPr>
        <p:spPr bwMode="auto">
          <a:xfrm>
            <a:off x="4953000" y="4435475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5" name="Text Box 107"/>
          <p:cNvSpPr txBox="1">
            <a:spLocks noChangeArrowheads="1"/>
          </p:cNvSpPr>
          <p:nvPr/>
        </p:nvSpPr>
        <p:spPr bwMode="auto">
          <a:xfrm>
            <a:off x="2209800" y="4511675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iBGP</a:t>
            </a:r>
          </a:p>
        </p:txBody>
      </p:sp>
      <p:sp>
        <p:nvSpPr>
          <p:cNvPr id="217196" name="Line 108"/>
          <p:cNvSpPr>
            <a:spLocks noChangeShapeType="1"/>
          </p:cNvSpPr>
          <p:nvPr/>
        </p:nvSpPr>
        <p:spPr bwMode="auto">
          <a:xfrm>
            <a:off x="2757488" y="50260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7" name="Line 109"/>
          <p:cNvSpPr>
            <a:spLocks noChangeShapeType="1"/>
          </p:cNvSpPr>
          <p:nvPr/>
        </p:nvSpPr>
        <p:spPr bwMode="auto">
          <a:xfrm>
            <a:off x="2695575" y="57451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8" name="Line 110"/>
          <p:cNvSpPr>
            <a:spLocks noChangeShapeType="1"/>
          </p:cNvSpPr>
          <p:nvPr/>
        </p:nvSpPr>
        <p:spPr bwMode="auto">
          <a:xfrm>
            <a:off x="5514975" y="576421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199" name="Line 111"/>
          <p:cNvSpPr>
            <a:spLocks noChangeShapeType="1"/>
          </p:cNvSpPr>
          <p:nvPr/>
        </p:nvSpPr>
        <p:spPr bwMode="auto">
          <a:xfrm>
            <a:off x="5548313" y="50307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7200" name="Text Box 112"/>
          <p:cNvSpPr txBox="1">
            <a:spLocks noChangeArrowheads="1"/>
          </p:cNvSpPr>
          <p:nvPr/>
        </p:nvSpPr>
        <p:spPr bwMode="auto">
          <a:xfrm>
            <a:off x="2743200" y="5349875"/>
            <a:ext cx="108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Physical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peering</a:t>
            </a:r>
          </a:p>
        </p:txBody>
      </p:sp>
      <p:sp>
        <p:nvSpPr>
          <p:cNvPr id="217201" name="Text Box 113"/>
          <p:cNvSpPr txBox="1">
            <a:spLocks noChangeArrowheads="1"/>
          </p:cNvSpPr>
          <p:nvPr/>
        </p:nvSpPr>
        <p:spPr bwMode="auto">
          <a:xfrm>
            <a:off x="4953000" y="4038600"/>
            <a:ext cx="2122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Inter-AS Protocol</a:t>
            </a:r>
          </a:p>
        </p:txBody>
      </p:sp>
      <p:sp>
        <p:nvSpPr>
          <p:cNvPr id="217202" name="Text Box 114"/>
          <p:cNvSpPr txBox="1">
            <a:spLocks noChangeArrowheads="1"/>
          </p:cNvSpPr>
          <p:nvPr/>
        </p:nvSpPr>
        <p:spPr bwMode="auto">
          <a:xfrm>
            <a:off x="1343025" y="4157663"/>
            <a:ext cx="820738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  <p:sp>
        <p:nvSpPr>
          <p:cNvPr id="217203" name="Text Box 115"/>
          <p:cNvSpPr txBox="1">
            <a:spLocks noChangeArrowheads="1"/>
          </p:cNvSpPr>
          <p:nvPr/>
        </p:nvSpPr>
        <p:spPr bwMode="auto">
          <a:xfrm>
            <a:off x="4197350" y="4194175"/>
            <a:ext cx="820738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  <p:sp>
        <p:nvSpPr>
          <p:cNvPr id="217204" name="Text Box 116"/>
          <p:cNvSpPr txBox="1">
            <a:spLocks noChangeArrowheads="1"/>
          </p:cNvSpPr>
          <p:nvPr/>
        </p:nvSpPr>
        <p:spPr bwMode="auto">
          <a:xfrm>
            <a:off x="7051675" y="4208463"/>
            <a:ext cx="820738" cy="466725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RCP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Practical Challenges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Scalability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Decision elements responsible for many routers</a:t>
            </a:r>
          </a:p>
          <a:p>
            <a:r>
              <a:rPr lang="en-US" sz="2400" dirty="0" smtClean="0">
                <a:latin typeface="Arial" charset="0"/>
              </a:rPr>
              <a:t>Reliability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Surviving failures of decision elements and routers</a:t>
            </a:r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Consistency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Ensuring multiple decision elements behave consistently</a:t>
            </a:r>
          </a:p>
          <a:p>
            <a:r>
              <a:rPr lang="en-US" sz="2400" dirty="0">
                <a:latin typeface="Arial" charset="0"/>
              </a:rPr>
              <a:t>Security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Network vulnerable to attacks on decision elements</a:t>
            </a:r>
          </a:p>
          <a:p>
            <a:r>
              <a:rPr lang="en-US" sz="2400" dirty="0">
                <a:latin typeface="Arial" charset="0"/>
              </a:rPr>
              <a:t>Interoperability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Legacy routers and neighboring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domains</a:t>
            </a:r>
          </a:p>
          <a:p>
            <a:r>
              <a:rPr lang="en-US" sz="2400" dirty="0" smtClean="0">
                <a:latin typeface="Arial" charset="0"/>
              </a:rPr>
              <a:t>Response time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Delays between decision elements and routers</a:t>
            </a:r>
          </a:p>
          <a:p>
            <a:pPr marL="339725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DF03D698-4701-7347-9240-7043ADCABECB}" type="slidenum">
              <a:rPr lang="en-US" sz="1400" b="0">
                <a:solidFill>
                  <a:srgbClr val="000000"/>
                </a:solidFill>
                <a:latin typeface="Times New Roman" charset="0"/>
              </a:rPr>
              <a:pPr eaLnBrk="1" hangingPunct="1"/>
              <a:t>29</a:t>
            </a:fld>
            <a:endParaRPr lang="en-US" sz="1400" b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Discussion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7175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ONIX (OSDI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10 Paper)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Distributed coordination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Integrated with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ZooKeeper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Useful for leader election, locking, barriers, etc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dirty="0" smtClean="0">
                <a:latin typeface="Arial" charset="0"/>
              </a:rPr>
              <a:t>Scalability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Partition: different tasks, switches, or parts of the NIB,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Aggregate: combine statistics and topology information</a:t>
            </a:r>
          </a:p>
          <a:p>
            <a:r>
              <a:rPr lang="en-US" dirty="0" smtClean="0">
                <a:latin typeface="Arial" charset="0"/>
              </a:rPr>
              <a:t>Reliability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failures: application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s responsibility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Reachability to ONIX: reliable protocol, multipath, etc.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ONIX failure: distributed coordination amongst replicas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46911E80-6E20-154A-8A4E-E2176BC48CCD}" type="slidenum">
              <a:rPr lang="en-US" sz="1400" b="0">
                <a:solidFill>
                  <a:srgbClr val="000000"/>
                </a:solidFill>
                <a:latin typeface="Times New Roman" charset="0"/>
              </a:rPr>
              <a:pPr eaLnBrk="1" hangingPunct="1"/>
              <a:t>30</a:t>
            </a:fld>
            <a:endParaRPr lang="en-US" sz="1400" b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Abstractions for Consistent Updates [HotNet’11, SIGCOMM’12]</a:t>
            </a:r>
          </a:p>
          <a:p>
            <a:endParaRPr lang="en-US" dirty="0" smtClean="0"/>
          </a:p>
          <a:p>
            <a:r>
              <a:rPr lang="en-US" dirty="0" smtClean="0"/>
              <a:t>Fabric [HotSDN’11]</a:t>
            </a:r>
          </a:p>
          <a:p>
            <a:endParaRPr lang="en-US" dirty="0" smtClean="0"/>
          </a:p>
          <a:p>
            <a:r>
              <a:rPr lang="en-US" dirty="0" smtClean="0"/>
              <a:t>LOUP [HotNets’12]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3F8F1-0B3F-F545-8D72-006BB496AB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6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Almost none of this literature sprung directly from RCP!</a:t>
            </a:r>
          </a:p>
          <a:p>
            <a:endParaRPr lang="en-US" sz="4400" dirty="0"/>
          </a:p>
          <a:p>
            <a:r>
              <a:rPr lang="en-US" sz="4400" dirty="0" smtClean="0"/>
              <a:t>Why?</a:t>
            </a:r>
          </a:p>
          <a:p>
            <a:pPr lvl="1"/>
            <a:r>
              <a:rPr lang="en-US" sz="4000" dirty="0" smtClean="0"/>
              <a:t> One theory: Multi-domain is way too hard. (Start with single domain!)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3F8F1-0B3F-F545-8D72-006BB496AB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7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issues with this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“Using standard distributed systems protocols”</a:t>
            </a:r>
          </a:p>
          <a:p>
            <a:r>
              <a:rPr lang="en-US" dirty="0" smtClean="0"/>
              <a:t>“Overlay networks lack direct control over IP-layer”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553200" cy="43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issues with this </a:t>
            </a:r>
            <a:r>
              <a:rPr lang="en-US" dirty="0" smtClean="0"/>
              <a:t>paper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Emphasized “enabling innovation”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But anything that can be accomplished with a centralized solution can also be accomplished with distributed 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“routing protocol </a:t>
            </a:r>
            <a:r>
              <a:rPr lang="en-US" dirty="0" smtClean="0"/>
              <a:t>functional</a:t>
            </a:r>
            <a:r>
              <a:rPr lang="en-US" dirty="0"/>
              <a:t>i</a:t>
            </a:r>
            <a:r>
              <a:rPr lang="en-US" dirty="0" smtClean="0"/>
              <a:t>ty </a:t>
            </a:r>
            <a:r>
              <a:rPr lang="en-US" dirty="0"/>
              <a:t>should be separated from the </a:t>
            </a:r>
            <a:r>
              <a:rPr lang="en-US" dirty="0" smtClean="0"/>
              <a:t>routers”</a:t>
            </a:r>
          </a:p>
          <a:p>
            <a:endParaRPr lang="en-US" dirty="0"/>
          </a:p>
          <a:p>
            <a:r>
              <a:rPr lang="en-US" dirty="0" smtClean="0"/>
              <a:t>Yet the paper (correctly) doesn’t do away with IGP</a:t>
            </a:r>
          </a:p>
          <a:p>
            <a:endParaRPr lang="en-US" dirty="0"/>
          </a:p>
          <a:p>
            <a:r>
              <a:rPr lang="en-US" dirty="0" smtClean="0"/>
              <a:t>Intra-domain routing protocols work very well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Provably self-</a:t>
            </a:r>
            <a:r>
              <a:rPr lang="en-US" dirty="0" smtClean="0"/>
              <a:t>stabilizing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React to failures quickly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Already widely supported</a:t>
            </a: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8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Changing inter-domain routing is hard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Yet,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predict upcoming work on wide-area SDN*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*based on discussions with Ethan Katz-Bassett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SDN provides a centralized view that you can optimize over,  coordinate with, and reason about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Recent systems give better visibility and control into other </a:t>
            </a:r>
            <a:r>
              <a:rPr lang="en-US" dirty="0" err="1" smtClean="0"/>
              <a:t>ASes</a:t>
            </a:r>
            <a:r>
              <a:rPr lang="en-US" dirty="0" smtClean="0"/>
              <a:t> and how their routing affects traffic the origin’s traffic (</a:t>
            </a:r>
            <a:r>
              <a:rPr lang="en-US" dirty="0" err="1" smtClean="0"/>
              <a:t>WhyHigh</a:t>
            </a:r>
            <a:r>
              <a:rPr lang="en-US" dirty="0" smtClean="0"/>
              <a:t>, </a:t>
            </a:r>
            <a:r>
              <a:rPr lang="en-US" dirty="0" err="1" smtClean="0"/>
              <a:t>RevTR</a:t>
            </a:r>
            <a:r>
              <a:rPr lang="en-US" dirty="0" smtClean="0"/>
              <a:t>, Lifeguard,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Flatter Internet, more direct peering     more paths to choose from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568700"/>
            <a:ext cx="394704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1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ISPs are run pretty poorly in </a:t>
            </a:r>
            <a:r>
              <a:rPr lang="en-US" dirty="0" smtClean="0"/>
              <a:t>general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Google </a:t>
            </a:r>
            <a:r>
              <a:rPr lang="en-US" dirty="0"/>
              <a:t>(in particular) depends on the availability of other ISPs, and they have a huge incentive ($$) to improve </a:t>
            </a:r>
            <a:r>
              <a:rPr lang="en-US" dirty="0" smtClean="0"/>
              <a:t>availability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They want to: (a) understand the impact of routing changes, (b) </a:t>
            </a:r>
            <a:r>
              <a:rPr lang="en-US" dirty="0" smtClean="0"/>
              <a:t>exert (or give) more </a:t>
            </a:r>
            <a:r>
              <a:rPr lang="en-US" dirty="0"/>
              <a:t>control </a:t>
            </a:r>
            <a:r>
              <a:rPr lang="en-US" dirty="0" smtClean="0"/>
              <a:t>over ISP’s routing decisions without </a:t>
            </a:r>
            <a:r>
              <a:rPr lang="en-US" dirty="0"/>
              <a:t>doing thing that would mess up Google’s traffic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 huge portion of traffic now comes from a small number of CDNs. This means:</a:t>
            </a:r>
          </a:p>
          <a:p>
            <a:pPr lvl="1"/>
            <a:r>
              <a:rPr lang="en-US" dirty="0" smtClean="0"/>
              <a:t>Paths are now content       eyeball (no intermediate 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Caches        bytes out &gt;&gt; bytes across backbone</a:t>
            </a:r>
          </a:p>
          <a:p>
            <a:pPr marL="274320" lvl="1" indent="0">
              <a:buNone/>
            </a:pPr>
            <a:r>
              <a:rPr lang="en-US" dirty="0" smtClean="0"/>
              <a:t>                     slight changes to request routing cause HUGE                  	 	 changes in eyeball traffic</a:t>
            </a:r>
          </a:p>
          <a:p>
            <a:pPr marL="274320" lvl="1" indent="0">
              <a:buNone/>
            </a:pPr>
            <a:r>
              <a:rPr lang="en-US" dirty="0" smtClean="0"/>
              <a:t>		  TE changes in this world (lots more control, also 		  worse consequences of screwing up)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FCB9D78-3E71-4572-B0D9-1C8A5B940F82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209800"/>
            <a:ext cx="394704" cy="24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54300"/>
            <a:ext cx="394704" cy="241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394704" cy="241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0000"/>
            <a:ext cx="394704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763"/>
          </a:xfrm>
        </p:spPr>
      </p:pic>
    </p:spTree>
    <p:extLst>
      <p:ext uri="{BB962C8B-B14F-4D97-AF65-F5344CB8AC3E}">
        <p14:creationId xmlns:p14="http://schemas.microsoft.com/office/powerpoint/2010/main" val="19977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italSignsLoading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2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4712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7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97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97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 smtClean="0"/>
              <a:t>How common are these outages?</a:t>
            </a:r>
          </a:p>
        </p:txBody>
      </p:sp>
      <p:pic>
        <p:nvPicPr>
          <p:cNvPr id="2050" name="Picture 2" descr="C:\papers\2012\2012_nsdi_poison\figs\ec2_partial_outages_fraction_downtown_by_max_duration_and_du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0760"/>
            <a:ext cx="8523514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5278" y="2423160"/>
            <a:ext cx="7239000" cy="3157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590261" y="2558995"/>
            <a:ext cx="6669156" cy="1242391"/>
          </a:xfrm>
          <a:custGeom>
            <a:avLst/>
            <a:gdLst>
              <a:gd name="connsiteX0" fmla="*/ 0 w 6669156"/>
              <a:gd name="connsiteY0" fmla="*/ 1242391 h 1242391"/>
              <a:gd name="connsiteX1" fmla="*/ 198782 w 6669156"/>
              <a:gd name="connsiteY1" fmla="*/ 844826 h 1242391"/>
              <a:gd name="connsiteX2" fmla="*/ 675861 w 6669156"/>
              <a:gd name="connsiteY2" fmla="*/ 467139 h 1242391"/>
              <a:gd name="connsiteX3" fmla="*/ 1172817 w 6669156"/>
              <a:gd name="connsiteY3" fmla="*/ 248478 h 1242391"/>
              <a:gd name="connsiteX4" fmla="*/ 1470991 w 6669156"/>
              <a:gd name="connsiteY4" fmla="*/ 188843 h 1242391"/>
              <a:gd name="connsiteX5" fmla="*/ 1918252 w 6669156"/>
              <a:gd name="connsiteY5" fmla="*/ 99391 h 1242391"/>
              <a:gd name="connsiteX6" fmla="*/ 2524539 w 6669156"/>
              <a:gd name="connsiteY6" fmla="*/ 49695 h 1242391"/>
              <a:gd name="connsiteX7" fmla="*/ 3071191 w 6669156"/>
              <a:gd name="connsiteY7" fmla="*/ 29817 h 1242391"/>
              <a:gd name="connsiteX8" fmla="*/ 3498574 w 6669156"/>
              <a:gd name="connsiteY8" fmla="*/ 19878 h 1242391"/>
              <a:gd name="connsiteX9" fmla="*/ 4572000 w 6669156"/>
              <a:gd name="connsiteY9" fmla="*/ 9939 h 1242391"/>
              <a:gd name="connsiteX10" fmla="*/ 6669156 w 6669156"/>
              <a:gd name="connsiteY10" fmla="*/ 0 h 12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9156" h="1242391">
                <a:moveTo>
                  <a:pt x="0" y="1242391"/>
                </a:moveTo>
                <a:cubicBezTo>
                  <a:pt x="43069" y="1108213"/>
                  <a:pt x="86139" y="974035"/>
                  <a:pt x="198782" y="844826"/>
                </a:cubicBezTo>
                <a:cubicBezTo>
                  <a:pt x="311425" y="715617"/>
                  <a:pt x="513522" y="566530"/>
                  <a:pt x="675861" y="467139"/>
                </a:cubicBezTo>
                <a:cubicBezTo>
                  <a:pt x="838200" y="367748"/>
                  <a:pt x="1040295" y="294861"/>
                  <a:pt x="1172817" y="248478"/>
                </a:cubicBezTo>
                <a:cubicBezTo>
                  <a:pt x="1305339" y="202095"/>
                  <a:pt x="1470991" y="188843"/>
                  <a:pt x="1470991" y="188843"/>
                </a:cubicBezTo>
                <a:cubicBezTo>
                  <a:pt x="1595230" y="163995"/>
                  <a:pt x="1742661" y="122582"/>
                  <a:pt x="1918252" y="99391"/>
                </a:cubicBezTo>
                <a:cubicBezTo>
                  <a:pt x="2093843" y="76200"/>
                  <a:pt x="2332383" y="61291"/>
                  <a:pt x="2524539" y="49695"/>
                </a:cubicBezTo>
                <a:cubicBezTo>
                  <a:pt x="2716695" y="38099"/>
                  <a:pt x="3071191" y="29817"/>
                  <a:pt x="3071191" y="29817"/>
                </a:cubicBezTo>
                <a:lnTo>
                  <a:pt x="3498574" y="19878"/>
                </a:lnTo>
                <a:lnTo>
                  <a:pt x="4572000" y="9939"/>
                </a:lnTo>
                <a:lnTo>
                  <a:pt x="6669156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80322" y="2549056"/>
            <a:ext cx="6669156" cy="2852530"/>
          </a:xfrm>
          <a:custGeom>
            <a:avLst/>
            <a:gdLst>
              <a:gd name="connsiteX0" fmla="*/ 0 w 6669156"/>
              <a:gd name="connsiteY0" fmla="*/ 2852530 h 2852530"/>
              <a:gd name="connsiteX1" fmla="*/ 397565 w 6669156"/>
              <a:gd name="connsiteY1" fmla="*/ 2753139 h 2852530"/>
              <a:gd name="connsiteX2" fmla="*/ 715617 w 6669156"/>
              <a:gd name="connsiteY2" fmla="*/ 2703443 h 2852530"/>
              <a:gd name="connsiteX3" fmla="*/ 1003852 w 6669156"/>
              <a:gd name="connsiteY3" fmla="*/ 2643808 h 2852530"/>
              <a:gd name="connsiteX4" fmla="*/ 1351721 w 6669156"/>
              <a:gd name="connsiteY4" fmla="*/ 2584174 h 2852530"/>
              <a:gd name="connsiteX5" fmla="*/ 1709530 w 6669156"/>
              <a:gd name="connsiteY5" fmla="*/ 2524539 h 2852530"/>
              <a:gd name="connsiteX6" fmla="*/ 2325756 w 6669156"/>
              <a:gd name="connsiteY6" fmla="*/ 2425147 h 2852530"/>
              <a:gd name="connsiteX7" fmla="*/ 2544417 w 6669156"/>
              <a:gd name="connsiteY7" fmla="*/ 2425147 h 2852530"/>
              <a:gd name="connsiteX8" fmla="*/ 2554356 w 6669156"/>
              <a:gd name="connsiteY8" fmla="*/ 2375452 h 2852530"/>
              <a:gd name="connsiteX9" fmla="*/ 3031435 w 6669156"/>
              <a:gd name="connsiteY9" fmla="*/ 2335695 h 2852530"/>
              <a:gd name="connsiteX10" fmla="*/ 3120887 w 6669156"/>
              <a:gd name="connsiteY10" fmla="*/ 2305878 h 2852530"/>
              <a:gd name="connsiteX11" fmla="*/ 3160643 w 6669156"/>
              <a:gd name="connsiteY11" fmla="*/ 2266121 h 2852530"/>
              <a:gd name="connsiteX12" fmla="*/ 3260035 w 6669156"/>
              <a:gd name="connsiteY12" fmla="*/ 2266121 h 2852530"/>
              <a:gd name="connsiteX13" fmla="*/ 3369365 w 6669156"/>
              <a:gd name="connsiteY13" fmla="*/ 2216426 h 2852530"/>
              <a:gd name="connsiteX14" fmla="*/ 3478695 w 6669156"/>
              <a:gd name="connsiteY14" fmla="*/ 2196547 h 2852530"/>
              <a:gd name="connsiteX15" fmla="*/ 3597965 w 6669156"/>
              <a:gd name="connsiteY15" fmla="*/ 2146852 h 2852530"/>
              <a:gd name="connsiteX16" fmla="*/ 3816626 w 6669156"/>
              <a:gd name="connsiteY16" fmla="*/ 2126974 h 2852530"/>
              <a:gd name="connsiteX17" fmla="*/ 3886200 w 6669156"/>
              <a:gd name="connsiteY17" fmla="*/ 2097156 h 2852530"/>
              <a:gd name="connsiteX18" fmla="*/ 4035287 w 6669156"/>
              <a:gd name="connsiteY18" fmla="*/ 2047461 h 2852530"/>
              <a:gd name="connsiteX19" fmla="*/ 4184374 w 6669156"/>
              <a:gd name="connsiteY19" fmla="*/ 1958008 h 2852530"/>
              <a:gd name="connsiteX20" fmla="*/ 4184374 w 6669156"/>
              <a:gd name="connsiteY20" fmla="*/ 1967947 h 2852530"/>
              <a:gd name="connsiteX21" fmla="*/ 4303643 w 6669156"/>
              <a:gd name="connsiteY21" fmla="*/ 1908313 h 2852530"/>
              <a:gd name="connsiteX22" fmla="*/ 4462669 w 6669156"/>
              <a:gd name="connsiteY22" fmla="*/ 1848678 h 2852530"/>
              <a:gd name="connsiteX23" fmla="*/ 4611756 w 6669156"/>
              <a:gd name="connsiteY23" fmla="*/ 1769165 h 2852530"/>
              <a:gd name="connsiteX24" fmla="*/ 4740965 w 6669156"/>
              <a:gd name="connsiteY24" fmla="*/ 1639956 h 2852530"/>
              <a:gd name="connsiteX25" fmla="*/ 4850295 w 6669156"/>
              <a:gd name="connsiteY25" fmla="*/ 1560443 h 2852530"/>
              <a:gd name="connsiteX26" fmla="*/ 4929808 w 6669156"/>
              <a:gd name="connsiteY26" fmla="*/ 1520687 h 2852530"/>
              <a:gd name="connsiteX27" fmla="*/ 4979504 w 6669156"/>
              <a:gd name="connsiteY27" fmla="*/ 1451113 h 2852530"/>
              <a:gd name="connsiteX28" fmla="*/ 5128591 w 6669156"/>
              <a:gd name="connsiteY28" fmla="*/ 1431234 h 2852530"/>
              <a:gd name="connsiteX29" fmla="*/ 5198165 w 6669156"/>
              <a:gd name="connsiteY29" fmla="*/ 1311965 h 2852530"/>
              <a:gd name="connsiteX30" fmla="*/ 5307495 w 6669156"/>
              <a:gd name="connsiteY30" fmla="*/ 1302026 h 2852530"/>
              <a:gd name="connsiteX31" fmla="*/ 5347252 w 6669156"/>
              <a:gd name="connsiteY31" fmla="*/ 1192695 h 2852530"/>
              <a:gd name="connsiteX32" fmla="*/ 5516217 w 6669156"/>
              <a:gd name="connsiteY32" fmla="*/ 1152939 h 2852530"/>
              <a:gd name="connsiteX33" fmla="*/ 5575852 w 6669156"/>
              <a:gd name="connsiteY33" fmla="*/ 1033669 h 2852530"/>
              <a:gd name="connsiteX34" fmla="*/ 5963478 w 6669156"/>
              <a:gd name="connsiteY34" fmla="*/ 934278 h 2852530"/>
              <a:gd name="connsiteX35" fmla="*/ 5993295 w 6669156"/>
              <a:gd name="connsiteY35" fmla="*/ 805069 h 2852530"/>
              <a:gd name="connsiteX36" fmla="*/ 6430617 w 6669156"/>
              <a:gd name="connsiteY36" fmla="*/ 576469 h 2852530"/>
              <a:gd name="connsiteX37" fmla="*/ 6530008 w 6669156"/>
              <a:gd name="connsiteY37" fmla="*/ 457200 h 2852530"/>
              <a:gd name="connsiteX38" fmla="*/ 6559826 w 6669156"/>
              <a:gd name="connsiteY38" fmla="*/ 318052 h 2852530"/>
              <a:gd name="connsiteX39" fmla="*/ 6589643 w 6669156"/>
              <a:gd name="connsiteY39" fmla="*/ 168965 h 2852530"/>
              <a:gd name="connsiteX40" fmla="*/ 6639339 w 6669156"/>
              <a:gd name="connsiteY40" fmla="*/ 79513 h 2852530"/>
              <a:gd name="connsiteX41" fmla="*/ 6669156 w 6669156"/>
              <a:gd name="connsiteY41" fmla="*/ 0 h 285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69156" h="2852530">
                <a:moveTo>
                  <a:pt x="0" y="2852530"/>
                </a:moveTo>
                <a:cubicBezTo>
                  <a:pt x="139148" y="2815258"/>
                  <a:pt x="278296" y="2777987"/>
                  <a:pt x="397565" y="2753139"/>
                </a:cubicBezTo>
                <a:cubicBezTo>
                  <a:pt x="516835" y="2728291"/>
                  <a:pt x="614569" y="2721665"/>
                  <a:pt x="715617" y="2703443"/>
                </a:cubicBezTo>
                <a:cubicBezTo>
                  <a:pt x="816665" y="2685221"/>
                  <a:pt x="897835" y="2663686"/>
                  <a:pt x="1003852" y="2643808"/>
                </a:cubicBezTo>
                <a:cubicBezTo>
                  <a:pt x="1109869" y="2623930"/>
                  <a:pt x="1351721" y="2584174"/>
                  <a:pt x="1351721" y="2584174"/>
                </a:cubicBezTo>
                <a:lnTo>
                  <a:pt x="1709530" y="2524539"/>
                </a:lnTo>
                <a:cubicBezTo>
                  <a:pt x="1871869" y="2498034"/>
                  <a:pt x="2186608" y="2441712"/>
                  <a:pt x="2325756" y="2425147"/>
                </a:cubicBezTo>
                <a:cubicBezTo>
                  <a:pt x="2464904" y="2408582"/>
                  <a:pt x="2506317" y="2433430"/>
                  <a:pt x="2544417" y="2425147"/>
                </a:cubicBezTo>
                <a:cubicBezTo>
                  <a:pt x="2582517" y="2416864"/>
                  <a:pt x="2473187" y="2390361"/>
                  <a:pt x="2554356" y="2375452"/>
                </a:cubicBezTo>
                <a:cubicBezTo>
                  <a:pt x="2635525" y="2360543"/>
                  <a:pt x="2937013" y="2347291"/>
                  <a:pt x="3031435" y="2335695"/>
                </a:cubicBezTo>
                <a:cubicBezTo>
                  <a:pt x="3125857" y="2324099"/>
                  <a:pt x="3099352" y="2317474"/>
                  <a:pt x="3120887" y="2305878"/>
                </a:cubicBezTo>
                <a:cubicBezTo>
                  <a:pt x="3142422" y="2294282"/>
                  <a:pt x="3137452" y="2272747"/>
                  <a:pt x="3160643" y="2266121"/>
                </a:cubicBezTo>
                <a:cubicBezTo>
                  <a:pt x="3183834" y="2259495"/>
                  <a:pt x="3225248" y="2274403"/>
                  <a:pt x="3260035" y="2266121"/>
                </a:cubicBezTo>
                <a:cubicBezTo>
                  <a:pt x="3294822" y="2257839"/>
                  <a:pt x="3332922" y="2228022"/>
                  <a:pt x="3369365" y="2216426"/>
                </a:cubicBezTo>
                <a:cubicBezTo>
                  <a:pt x="3405808" y="2204830"/>
                  <a:pt x="3440595" y="2208143"/>
                  <a:pt x="3478695" y="2196547"/>
                </a:cubicBezTo>
                <a:cubicBezTo>
                  <a:pt x="3516795" y="2184951"/>
                  <a:pt x="3541643" y="2158447"/>
                  <a:pt x="3597965" y="2146852"/>
                </a:cubicBezTo>
                <a:cubicBezTo>
                  <a:pt x="3654287" y="2135256"/>
                  <a:pt x="3768587" y="2135257"/>
                  <a:pt x="3816626" y="2126974"/>
                </a:cubicBezTo>
                <a:cubicBezTo>
                  <a:pt x="3864665" y="2118691"/>
                  <a:pt x="3849757" y="2110408"/>
                  <a:pt x="3886200" y="2097156"/>
                </a:cubicBezTo>
                <a:cubicBezTo>
                  <a:pt x="3922643" y="2083904"/>
                  <a:pt x="3985591" y="2070652"/>
                  <a:pt x="4035287" y="2047461"/>
                </a:cubicBezTo>
                <a:cubicBezTo>
                  <a:pt x="4084983" y="2024270"/>
                  <a:pt x="4159526" y="1971260"/>
                  <a:pt x="4184374" y="1958008"/>
                </a:cubicBezTo>
                <a:cubicBezTo>
                  <a:pt x="4209222" y="1944756"/>
                  <a:pt x="4164496" y="1976229"/>
                  <a:pt x="4184374" y="1967947"/>
                </a:cubicBezTo>
                <a:cubicBezTo>
                  <a:pt x="4204252" y="1959665"/>
                  <a:pt x="4257261" y="1928191"/>
                  <a:pt x="4303643" y="1908313"/>
                </a:cubicBezTo>
                <a:cubicBezTo>
                  <a:pt x="4350025" y="1888435"/>
                  <a:pt x="4411317" y="1871869"/>
                  <a:pt x="4462669" y="1848678"/>
                </a:cubicBezTo>
                <a:cubicBezTo>
                  <a:pt x="4514021" y="1825487"/>
                  <a:pt x="4565373" y="1803952"/>
                  <a:pt x="4611756" y="1769165"/>
                </a:cubicBezTo>
                <a:cubicBezTo>
                  <a:pt x="4658139" y="1734378"/>
                  <a:pt x="4701209" y="1674743"/>
                  <a:pt x="4740965" y="1639956"/>
                </a:cubicBezTo>
                <a:cubicBezTo>
                  <a:pt x="4780721" y="1605169"/>
                  <a:pt x="4818821" y="1580321"/>
                  <a:pt x="4850295" y="1560443"/>
                </a:cubicBezTo>
                <a:cubicBezTo>
                  <a:pt x="4881769" y="1540565"/>
                  <a:pt x="4908273" y="1538909"/>
                  <a:pt x="4929808" y="1520687"/>
                </a:cubicBezTo>
                <a:cubicBezTo>
                  <a:pt x="4951343" y="1502465"/>
                  <a:pt x="4946374" y="1466022"/>
                  <a:pt x="4979504" y="1451113"/>
                </a:cubicBezTo>
                <a:cubicBezTo>
                  <a:pt x="5012634" y="1436204"/>
                  <a:pt x="5092148" y="1454425"/>
                  <a:pt x="5128591" y="1431234"/>
                </a:cubicBezTo>
                <a:cubicBezTo>
                  <a:pt x="5165035" y="1408043"/>
                  <a:pt x="5168348" y="1333500"/>
                  <a:pt x="5198165" y="1311965"/>
                </a:cubicBezTo>
                <a:cubicBezTo>
                  <a:pt x="5227982" y="1290430"/>
                  <a:pt x="5282647" y="1321904"/>
                  <a:pt x="5307495" y="1302026"/>
                </a:cubicBezTo>
                <a:cubicBezTo>
                  <a:pt x="5332343" y="1282148"/>
                  <a:pt x="5312465" y="1217543"/>
                  <a:pt x="5347252" y="1192695"/>
                </a:cubicBezTo>
                <a:cubicBezTo>
                  <a:pt x="5382039" y="1167847"/>
                  <a:pt x="5478117" y="1179443"/>
                  <a:pt x="5516217" y="1152939"/>
                </a:cubicBezTo>
                <a:cubicBezTo>
                  <a:pt x="5554317" y="1126435"/>
                  <a:pt x="5501309" y="1070112"/>
                  <a:pt x="5575852" y="1033669"/>
                </a:cubicBezTo>
                <a:cubicBezTo>
                  <a:pt x="5650396" y="997225"/>
                  <a:pt x="5893904" y="972378"/>
                  <a:pt x="5963478" y="934278"/>
                </a:cubicBezTo>
                <a:cubicBezTo>
                  <a:pt x="6033052" y="896178"/>
                  <a:pt x="5915439" y="864704"/>
                  <a:pt x="5993295" y="805069"/>
                </a:cubicBezTo>
                <a:cubicBezTo>
                  <a:pt x="6071151" y="745434"/>
                  <a:pt x="6341165" y="634447"/>
                  <a:pt x="6430617" y="576469"/>
                </a:cubicBezTo>
                <a:cubicBezTo>
                  <a:pt x="6520069" y="518491"/>
                  <a:pt x="6508473" y="500269"/>
                  <a:pt x="6530008" y="457200"/>
                </a:cubicBezTo>
                <a:cubicBezTo>
                  <a:pt x="6551543" y="414130"/>
                  <a:pt x="6549887" y="366091"/>
                  <a:pt x="6559826" y="318052"/>
                </a:cubicBezTo>
                <a:cubicBezTo>
                  <a:pt x="6569765" y="270013"/>
                  <a:pt x="6576391" y="208721"/>
                  <a:pt x="6589643" y="168965"/>
                </a:cubicBezTo>
                <a:cubicBezTo>
                  <a:pt x="6602895" y="129209"/>
                  <a:pt x="6626087" y="107674"/>
                  <a:pt x="6639339" y="79513"/>
                </a:cubicBezTo>
                <a:cubicBezTo>
                  <a:pt x="6652591" y="51352"/>
                  <a:pt x="6669156" y="0"/>
                  <a:pt x="6669156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80322" y="2976438"/>
            <a:ext cx="771939" cy="2623930"/>
            <a:chOff x="1580322" y="2077278"/>
            <a:chExt cx="771939" cy="2623930"/>
          </a:xfrm>
        </p:grpSpPr>
        <p:grpSp>
          <p:nvGrpSpPr>
            <p:cNvPr id="17" name="Group 16"/>
            <p:cNvGrpSpPr/>
            <p:nvPr/>
          </p:nvGrpSpPr>
          <p:grpSpPr>
            <a:xfrm>
              <a:off x="1600200" y="2077278"/>
              <a:ext cx="752061" cy="2623930"/>
              <a:chOff x="1600200" y="2077278"/>
              <a:chExt cx="752061" cy="262393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352261" y="2077278"/>
                <a:ext cx="0" cy="26239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00200" y="2902226"/>
                <a:ext cx="0" cy="17989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Freeform 17"/>
            <p:cNvSpPr/>
            <p:nvPr/>
          </p:nvSpPr>
          <p:spPr>
            <a:xfrm>
              <a:off x="1590261" y="2096017"/>
              <a:ext cx="755374" cy="776392"/>
            </a:xfrm>
            <a:custGeom>
              <a:avLst/>
              <a:gdLst>
                <a:gd name="connsiteX0" fmla="*/ 0 w 755374"/>
                <a:gd name="connsiteY0" fmla="*/ 776392 h 776392"/>
                <a:gd name="connsiteX1" fmla="*/ 149087 w 755374"/>
                <a:gd name="connsiteY1" fmla="*/ 458340 h 776392"/>
                <a:gd name="connsiteX2" fmla="*/ 347869 w 755374"/>
                <a:gd name="connsiteY2" fmla="*/ 269496 h 776392"/>
                <a:gd name="connsiteX3" fmla="*/ 646043 w 755374"/>
                <a:gd name="connsiteY3" fmla="*/ 40896 h 776392"/>
                <a:gd name="connsiteX4" fmla="*/ 755374 w 755374"/>
                <a:gd name="connsiteY4" fmla="*/ 1140 h 77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374" h="776392">
                  <a:moveTo>
                    <a:pt x="0" y="776392"/>
                  </a:moveTo>
                  <a:cubicBezTo>
                    <a:pt x="45554" y="659607"/>
                    <a:pt x="91109" y="542823"/>
                    <a:pt x="149087" y="458340"/>
                  </a:cubicBezTo>
                  <a:cubicBezTo>
                    <a:pt x="207065" y="373857"/>
                    <a:pt x="265043" y="339070"/>
                    <a:pt x="347869" y="269496"/>
                  </a:cubicBezTo>
                  <a:cubicBezTo>
                    <a:pt x="430695" y="199922"/>
                    <a:pt x="578126" y="85622"/>
                    <a:pt x="646043" y="40896"/>
                  </a:cubicBezTo>
                  <a:cubicBezTo>
                    <a:pt x="713960" y="-3830"/>
                    <a:pt x="734667" y="-1345"/>
                    <a:pt x="755374" y="1140"/>
                  </a:cubicBezTo>
                </a:path>
              </a:pathLst>
            </a:custGeom>
            <a:solidFill>
              <a:srgbClr val="FF00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0200" y="2872409"/>
              <a:ext cx="752061" cy="182879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580322" y="2096018"/>
              <a:ext cx="765313" cy="776392"/>
            </a:xfrm>
            <a:prstGeom prst="triangle">
              <a:avLst>
                <a:gd name="adj" fmla="val 100000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ular Callout 21"/>
          <p:cNvSpPr/>
          <p:nvPr/>
        </p:nvSpPr>
        <p:spPr>
          <a:xfrm>
            <a:off x="3124200" y="3077050"/>
            <a:ext cx="2590800" cy="612648"/>
          </a:xfrm>
          <a:prstGeom prst="wedgeRectCallout">
            <a:avLst>
              <a:gd name="adj1" fmla="val -78442"/>
              <a:gd name="adj2" fmla="val 140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86% of outages are </a:t>
            </a:r>
            <a:br>
              <a:rPr lang="en-US" dirty="0" smtClean="0"/>
            </a:br>
            <a:r>
              <a:rPr lang="en-US" dirty="0" smtClean="0"/>
              <a:t>less than 5 minutes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52261" y="2558995"/>
            <a:ext cx="5933660" cy="3048000"/>
            <a:chOff x="2352261" y="1659835"/>
            <a:chExt cx="5933660" cy="30480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5"/>
            <a:stretch/>
          </p:blipFill>
          <p:spPr bwMode="auto">
            <a:xfrm>
              <a:off x="2352261" y="1659835"/>
              <a:ext cx="5923721" cy="2902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5" t="92694"/>
            <a:stretch/>
          </p:blipFill>
          <p:spPr bwMode="auto">
            <a:xfrm>
              <a:off x="2362200" y="4495800"/>
              <a:ext cx="5923721" cy="21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Rectangular Callout 42"/>
          <p:cNvSpPr/>
          <p:nvPr/>
        </p:nvSpPr>
        <p:spPr>
          <a:xfrm>
            <a:off x="3886200" y="2579006"/>
            <a:ext cx="2590800" cy="758554"/>
          </a:xfrm>
          <a:prstGeom prst="wedgeRectCallout">
            <a:avLst>
              <a:gd name="adj1" fmla="val 53144"/>
              <a:gd name="adj2" fmla="val 133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outages account for 90% of the downtime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8852" y="2086360"/>
            <a:ext cx="19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Portion of outages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79451" y="5019001"/>
            <a:ext cx="263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Portion of total downtime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05000" y="2472856"/>
            <a:ext cx="627822" cy="331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143000"/>
            <a:ext cx="8229600" cy="2189162"/>
          </a:xfrm>
        </p:spPr>
        <p:txBody>
          <a:bodyPr/>
          <a:lstStyle/>
          <a:p>
            <a:r>
              <a:rPr lang="en-US" sz="2600" dirty="0" smtClean="0"/>
              <a:t>Monitor network outages from Amazon’s EC2</a:t>
            </a:r>
          </a:p>
          <a:p>
            <a:r>
              <a:rPr lang="en-US" dirty="0" smtClean="0"/>
              <a:t>2 million outages in two months</a:t>
            </a:r>
            <a:endParaRPr lang="en-US" sz="2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LIFEGUARD: Automatic Diagnosis and Repair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E45E-2E9A-4442-8BFA-D0C502E927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2" grpId="1" animBg="1"/>
      <p:bldP spid="43" grpId="0" animBg="1"/>
      <p:bldP spid="45" grpId="0"/>
      <p:bldP spid="2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goal of the Internet is </a:t>
            </a:r>
            <a:r>
              <a:rPr lang="en-US" b="1" dirty="0" smtClean="0">
                <a:solidFill>
                  <a:srgbClr val="FFCD4F"/>
                </a:solidFill>
              </a:rPr>
              <a:t>global reachability</a:t>
            </a:r>
          </a:p>
          <a:p>
            <a:endParaRPr lang="en-US" b="1" dirty="0" smtClean="0">
              <a:solidFill>
                <a:srgbClr val="FFCD4F"/>
              </a:solidFill>
            </a:endParaRPr>
          </a:p>
          <a:p>
            <a:r>
              <a:rPr lang="en-US" dirty="0" smtClean="0"/>
              <a:t>But, BGP fails to achieve this goal</a:t>
            </a:r>
          </a:p>
          <a:p>
            <a:pPr lvl="1"/>
            <a:r>
              <a:rPr lang="en-US" dirty="0" smtClean="0"/>
              <a:t>Physical paths exist, but not BGP paths</a:t>
            </a:r>
          </a:p>
          <a:p>
            <a:pPr lvl="1"/>
            <a:r>
              <a:rPr lang="en-US" dirty="0" smtClean="0"/>
              <a:t>10-15% of BGP updates cause loops and blackholes</a:t>
            </a:r>
          </a:p>
          <a:p>
            <a:pPr lvl="1"/>
            <a:r>
              <a:rPr lang="en-US" dirty="0" smtClean="0"/>
              <a:t>90% of all packet losses on the Internet due to loops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 flipH="1" flipV="1">
            <a:off x="2195513" y="3310623"/>
            <a:ext cx="936625" cy="233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 flipV="1">
            <a:off x="3311525" y="4679048"/>
            <a:ext cx="61277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4" name="Line 24"/>
          <p:cNvSpPr>
            <a:spLocks noChangeShapeType="1"/>
          </p:cNvSpPr>
          <p:nvPr/>
        </p:nvSpPr>
        <p:spPr bwMode="auto">
          <a:xfrm flipH="1" flipV="1">
            <a:off x="3816350" y="3310623"/>
            <a:ext cx="179388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 flipV="1">
            <a:off x="4392613" y="3923398"/>
            <a:ext cx="53975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6" name="Line 26"/>
          <p:cNvSpPr>
            <a:spLocks noChangeShapeType="1"/>
          </p:cNvSpPr>
          <p:nvPr/>
        </p:nvSpPr>
        <p:spPr bwMode="auto">
          <a:xfrm flipH="1" flipV="1">
            <a:off x="4067174" y="3167747"/>
            <a:ext cx="900113" cy="395287"/>
          </a:xfrm>
          <a:prstGeom prst="line">
            <a:avLst/>
          </a:prstGeom>
          <a:noFill/>
          <a:ln w="28575">
            <a:solidFill>
              <a:schemeClr val="tx1">
                <a:lumMod val="6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7" name="Line 27"/>
          <p:cNvSpPr>
            <a:spLocks noChangeShapeType="1"/>
          </p:cNvSpPr>
          <p:nvPr/>
        </p:nvSpPr>
        <p:spPr bwMode="auto">
          <a:xfrm flipH="1" flipV="1">
            <a:off x="2484438" y="2950260"/>
            <a:ext cx="863600" cy="36513"/>
          </a:xfrm>
          <a:prstGeom prst="line">
            <a:avLst/>
          </a:prstGeom>
          <a:noFill/>
          <a:ln w="28575">
            <a:solidFill>
              <a:schemeClr val="tx1">
                <a:lumMod val="65000"/>
              </a:schemeClr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1447800"/>
            <a:ext cx="990600" cy="923312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1420" tIns="45711" rIns="91420" bIns="4571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00"/>
                </a:solidFill>
                <a:latin typeface="Calibri" charset="0"/>
                <a:ea typeface="Arial" charset="0"/>
                <a:cs typeface="Arial" charset="0"/>
              </a:rPr>
              <a:t>4-5</a:t>
            </a:r>
          </a:p>
          <a:p>
            <a:pPr defTabSz="457200">
              <a:spcBef>
                <a:spcPct val="0"/>
              </a:spcBef>
            </a:pPr>
            <a:r>
              <a:rPr lang="en-US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3-4-</a:t>
            </a:r>
            <a:r>
              <a:rPr lang="en-US" dirty="0" smtClean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</a:t>
            </a:r>
          </a:p>
          <a:p>
            <a:pPr defTabSz="457200">
              <a:spcBef>
                <a:spcPct val="0"/>
              </a:spcBef>
            </a:pPr>
            <a:r>
              <a:rPr lang="en-US" dirty="0" smtClean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1-5</a:t>
            </a:r>
            <a:endParaRPr lang="en-US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11750" y="2200888"/>
            <a:ext cx="1165225" cy="646313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1420" tIns="45711" rIns="91420" bIns="4571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00"/>
                </a:solidFill>
                <a:latin typeface="Calibri" charset="0"/>
                <a:ea typeface="Arial" charset="0"/>
                <a:cs typeface="Arial" charset="0"/>
              </a:rPr>
              <a:t>4-5</a:t>
            </a:r>
          </a:p>
          <a:p>
            <a:pPr defTabSz="4572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5: 2-4-</a:t>
            </a:r>
            <a:r>
              <a:rPr lang="en-US" dirty="0" smtClean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</a:t>
            </a:r>
            <a:endParaRPr lang="en-US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4" name="Cloud 3"/>
          <p:cNvSpPr>
            <a:spLocks noChangeArrowheads="1"/>
          </p:cNvSpPr>
          <p:nvPr/>
        </p:nvSpPr>
        <p:spPr bwMode="auto">
          <a:xfrm>
            <a:off x="3352800" y="2724835"/>
            <a:ext cx="838200" cy="609600"/>
          </a:xfrm>
          <a:custGeom>
            <a:avLst/>
            <a:gdLst>
              <a:gd name="T0" fmla="*/ 837502 w 43200"/>
              <a:gd name="T1" fmla="*/ 304800 h 43200"/>
              <a:gd name="T2" fmla="*/ 419100 w 43200"/>
              <a:gd name="T3" fmla="*/ 608951 h 43200"/>
              <a:gd name="T4" fmla="*/ 2600 w 43200"/>
              <a:gd name="T5" fmla="*/ 304800 h 43200"/>
              <a:gd name="T6" fmla="*/ 4191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Cloud 4"/>
          <p:cNvSpPr>
            <a:spLocks noChangeArrowheads="1"/>
          </p:cNvSpPr>
          <p:nvPr/>
        </p:nvSpPr>
        <p:spPr bwMode="auto">
          <a:xfrm>
            <a:off x="4876800" y="3486835"/>
            <a:ext cx="685800" cy="533400"/>
          </a:xfrm>
          <a:custGeom>
            <a:avLst/>
            <a:gdLst>
              <a:gd name="T0" fmla="*/ 685229 w 43200"/>
              <a:gd name="T1" fmla="*/ 266700 h 43200"/>
              <a:gd name="T2" fmla="*/ 342900 w 43200"/>
              <a:gd name="T3" fmla="*/ 532832 h 43200"/>
              <a:gd name="T4" fmla="*/ 2127 w 43200"/>
              <a:gd name="T5" fmla="*/ 266700 h 43200"/>
              <a:gd name="T6" fmla="*/ 342900 w 43200"/>
              <a:gd name="T7" fmla="*/ 3049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" name="Cloud 5"/>
          <p:cNvSpPr>
            <a:spLocks noChangeArrowheads="1"/>
          </p:cNvSpPr>
          <p:nvPr/>
        </p:nvSpPr>
        <p:spPr bwMode="auto">
          <a:xfrm>
            <a:off x="3733800" y="4096435"/>
            <a:ext cx="685800" cy="609600"/>
          </a:xfrm>
          <a:custGeom>
            <a:avLst/>
            <a:gdLst>
              <a:gd name="T0" fmla="*/ 685229 w 43200"/>
              <a:gd name="T1" fmla="*/ 304800 h 43200"/>
              <a:gd name="T2" fmla="*/ 342900 w 43200"/>
              <a:gd name="T3" fmla="*/ 608951 h 43200"/>
              <a:gd name="T4" fmla="*/ 2127 w 43200"/>
              <a:gd name="T5" fmla="*/ 304800 h 43200"/>
              <a:gd name="T6" fmla="*/ 3429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" name="Cloud 6"/>
          <p:cNvSpPr>
            <a:spLocks noChangeArrowheads="1"/>
          </p:cNvSpPr>
          <p:nvPr/>
        </p:nvSpPr>
        <p:spPr bwMode="auto">
          <a:xfrm>
            <a:off x="2895600" y="5620435"/>
            <a:ext cx="609600" cy="533400"/>
          </a:xfrm>
          <a:custGeom>
            <a:avLst/>
            <a:gdLst>
              <a:gd name="T0" fmla="*/ 609092 w 43200"/>
              <a:gd name="T1" fmla="*/ 266700 h 43200"/>
              <a:gd name="T2" fmla="*/ 304800 w 43200"/>
              <a:gd name="T3" fmla="*/ 532832 h 43200"/>
              <a:gd name="T4" fmla="*/ 1891 w 43200"/>
              <a:gd name="T5" fmla="*/ 266700 h 43200"/>
              <a:gd name="T6" fmla="*/ 304800 w 43200"/>
              <a:gd name="T7" fmla="*/ 3049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8" name="Cloud 7"/>
          <p:cNvSpPr>
            <a:spLocks noChangeArrowheads="1"/>
          </p:cNvSpPr>
          <p:nvPr/>
        </p:nvSpPr>
        <p:spPr bwMode="auto">
          <a:xfrm>
            <a:off x="1600200" y="2724835"/>
            <a:ext cx="914400" cy="609600"/>
          </a:xfrm>
          <a:custGeom>
            <a:avLst/>
            <a:gdLst>
              <a:gd name="T0" fmla="*/ 913638 w 43200"/>
              <a:gd name="T1" fmla="*/ 304800 h 43200"/>
              <a:gd name="T2" fmla="*/ 457200 w 43200"/>
              <a:gd name="T3" fmla="*/ 608951 h 43200"/>
              <a:gd name="T4" fmla="*/ 2836 w 43200"/>
              <a:gd name="T5" fmla="*/ 304800 h 43200"/>
              <a:gd name="T6" fmla="*/ 4572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3531" y="5650598"/>
            <a:ext cx="114396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Destination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Failure</a:t>
            </a:r>
            <a:endParaRPr lang="en-US" dirty="0"/>
          </a:p>
        </p:txBody>
      </p:sp>
      <p:sp>
        <p:nvSpPr>
          <p:cNvPr id="686099" name="Line 19"/>
          <p:cNvSpPr>
            <a:spLocks noChangeShapeType="1"/>
          </p:cNvSpPr>
          <p:nvPr/>
        </p:nvSpPr>
        <p:spPr bwMode="auto">
          <a:xfrm flipH="1" flipV="1">
            <a:off x="2195512" y="3310622"/>
            <a:ext cx="936625" cy="233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 flipV="1">
            <a:off x="3311525" y="4679048"/>
            <a:ext cx="61277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4" name="Line 24"/>
          <p:cNvSpPr>
            <a:spLocks noChangeShapeType="1"/>
          </p:cNvSpPr>
          <p:nvPr/>
        </p:nvSpPr>
        <p:spPr bwMode="auto">
          <a:xfrm flipH="1" flipV="1">
            <a:off x="3816350" y="3310623"/>
            <a:ext cx="179388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5" name="Line 25"/>
          <p:cNvSpPr>
            <a:spLocks noChangeShapeType="1"/>
          </p:cNvSpPr>
          <p:nvPr/>
        </p:nvSpPr>
        <p:spPr bwMode="auto">
          <a:xfrm flipV="1">
            <a:off x="4392613" y="3923398"/>
            <a:ext cx="53975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6" name="Line 26"/>
          <p:cNvSpPr>
            <a:spLocks noChangeShapeType="1"/>
          </p:cNvSpPr>
          <p:nvPr/>
        </p:nvSpPr>
        <p:spPr bwMode="auto">
          <a:xfrm flipH="1" flipV="1">
            <a:off x="4067174" y="3167747"/>
            <a:ext cx="900113" cy="395287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6107" name="Line 27"/>
          <p:cNvSpPr>
            <a:spLocks noChangeShapeType="1"/>
          </p:cNvSpPr>
          <p:nvPr/>
        </p:nvSpPr>
        <p:spPr bwMode="auto">
          <a:xfrm flipH="1" flipV="1">
            <a:off x="2484438" y="2950260"/>
            <a:ext cx="863600" cy="36513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419475" y="1447800"/>
            <a:ext cx="990600" cy="923312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1420" tIns="45711" rIns="91420" bIns="4571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00"/>
                </a:solidFill>
                <a:latin typeface="Calibri" charset="0"/>
                <a:ea typeface="Arial" charset="0"/>
                <a:cs typeface="Arial" charset="0"/>
              </a:rPr>
              <a:t>4-5</a:t>
            </a:r>
          </a:p>
          <a:p>
            <a:pPr defTabSz="457200">
              <a:spcBef>
                <a:spcPct val="0"/>
              </a:spcBef>
            </a:pPr>
            <a:r>
              <a:rPr lang="en-US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3-4-</a:t>
            </a:r>
            <a:r>
              <a:rPr lang="en-US" dirty="0" smtClean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</a:t>
            </a:r>
          </a:p>
          <a:p>
            <a:pPr defTabSz="457200">
              <a:spcBef>
                <a:spcPct val="0"/>
              </a:spcBef>
            </a:pPr>
            <a:r>
              <a:rPr lang="en-US" dirty="0" smtClean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5: 1-5</a:t>
            </a:r>
            <a:endParaRPr lang="en-US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111750" y="2200888"/>
            <a:ext cx="1165225" cy="646313"/>
          </a:xfrm>
          <a:prstGeom prst="rect">
            <a:avLst/>
          </a:prstGeom>
          <a:no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lIns="91420" tIns="45711" rIns="91420" bIns="4571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5: </a:t>
            </a:r>
            <a:r>
              <a:rPr lang="en-US" dirty="0">
                <a:solidFill>
                  <a:srgbClr val="FFFF00"/>
                </a:solidFill>
                <a:latin typeface="Calibri" charset="0"/>
                <a:ea typeface="Arial" charset="0"/>
                <a:cs typeface="Arial" charset="0"/>
              </a:rPr>
              <a:t>4-5</a:t>
            </a:r>
          </a:p>
          <a:p>
            <a:pPr defTabSz="4572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5: 2-4-</a:t>
            </a:r>
            <a:r>
              <a:rPr lang="en-US" dirty="0" smtClean="0">
                <a:solidFill>
                  <a:srgbClr val="FFFFFF"/>
                </a:solidFill>
                <a:latin typeface="Calibri" charset="0"/>
                <a:ea typeface="Arial" charset="0"/>
                <a:cs typeface="Arial" charset="0"/>
              </a:rPr>
              <a:t>5</a:t>
            </a:r>
            <a:endParaRPr lang="en-US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3536156" y="3684479"/>
            <a:ext cx="573088" cy="17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61669" y="4059923"/>
            <a:ext cx="415131" cy="212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49713" y="3619166"/>
            <a:ext cx="685800" cy="3042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5:4-5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3352800" y="4876800"/>
            <a:ext cx="533400" cy="457200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9713" y="5334000"/>
            <a:ext cx="1342660" cy="369332"/>
          </a:xfrm>
          <a:prstGeom prst="rect">
            <a:avLst/>
          </a:prstGeom>
          <a:solidFill>
            <a:srgbClr val="FFCD4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Link 4-5 fails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0579" y="5334000"/>
            <a:ext cx="2082621" cy="646331"/>
          </a:xfrm>
          <a:prstGeom prst="rect">
            <a:avLst/>
          </a:prstGeom>
          <a:solidFill>
            <a:srgbClr val="FFCD4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AS4 withdraws path</a:t>
            </a: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from upstream ASes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loud 3"/>
          <p:cNvSpPr>
            <a:spLocks noChangeArrowheads="1"/>
          </p:cNvSpPr>
          <p:nvPr/>
        </p:nvSpPr>
        <p:spPr bwMode="auto">
          <a:xfrm>
            <a:off x="3352800" y="2724835"/>
            <a:ext cx="838200" cy="609600"/>
          </a:xfrm>
          <a:custGeom>
            <a:avLst/>
            <a:gdLst>
              <a:gd name="T0" fmla="*/ 837502 w 43200"/>
              <a:gd name="T1" fmla="*/ 304800 h 43200"/>
              <a:gd name="T2" fmla="*/ 419100 w 43200"/>
              <a:gd name="T3" fmla="*/ 608951 h 43200"/>
              <a:gd name="T4" fmla="*/ 2600 w 43200"/>
              <a:gd name="T5" fmla="*/ 304800 h 43200"/>
              <a:gd name="T6" fmla="*/ 4191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Cloud 4"/>
          <p:cNvSpPr>
            <a:spLocks noChangeArrowheads="1"/>
          </p:cNvSpPr>
          <p:nvPr/>
        </p:nvSpPr>
        <p:spPr bwMode="auto">
          <a:xfrm>
            <a:off x="4876800" y="3486835"/>
            <a:ext cx="685800" cy="533400"/>
          </a:xfrm>
          <a:custGeom>
            <a:avLst/>
            <a:gdLst>
              <a:gd name="T0" fmla="*/ 685229 w 43200"/>
              <a:gd name="T1" fmla="*/ 266700 h 43200"/>
              <a:gd name="T2" fmla="*/ 342900 w 43200"/>
              <a:gd name="T3" fmla="*/ 532832 h 43200"/>
              <a:gd name="T4" fmla="*/ 2127 w 43200"/>
              <a:gd name="T5" fmla="*/ 266700 h 43200"/>
              <a:gd name="T6" fmla="*/ 342900 w 43200"/>
              <a:gd name="T7" fmla="*/ 3049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6" name="Cloud 5"/>
          <p:cNvSpPr>
            <a:spLocks noChangeArrowheads="1"/>
          </p:cNvSpPr>
          <p:nvPr/>
        </p:nvSpPr>
        <p:spPr bwMode="auto">
          <a:xfrm>
            <a:off x="3733800" y="4096435"/>
            <a:ext cx="685800" cy="609600"/>
          </a:xfrm>
          <a:custGeom>
            <a:avLst/>
            <a:gdLst>
              <a:gd name="T0" fmla="*/ 685229 w 43200"/>
              <a:gd name="T1" fmla="*/ 304800 h 43200"/>
              <a:gd name="T2" fmla="*/ 342900 w 43200"/>
              <a:gd name="T3" fmla="*/ 608951 h 43200"/>
              <a:gd name="T4" fmla="*/ 2127 w 43200"/>
              <a:gd name="T5" fmla="*/ 304800 h 43200"/>
              <a:gd name="T6" fmla="*/ 3429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" name="Cloud 6"/>
          <p:cNvSpPr>
            <a:spLocks noChangeArrowheads="1"/>
          </p:cNvSpPr>
          <p:nvPr/>
        </p:nvSpPr>
        <p:spPr bwMode="auto">
          <a:xfrm>
            <a:off x="2895600" y="5620435"/>
            <a:ext cx="609600" cy="533400"/>
          </a:xfrm>
          <a:custGeom>
            <a:avLst/>
            <a:gdLst>
              <a:gd name="T0" fmla="*/ 609092 w 43200"/>
              <a:gd name="T1" fmla="*/ 266700 h 43200"/>
              <a:gd name="T2" fmla="*/ 304800 w 43200"/>
              <a:gd name="T3" fmla="*/ 532832 h 43200"/>
              <a:gd name="T4" fmla="*/ 1891 w 43200"/>
              <a:gd name="T5" fmla="*/ 266700 h 43200"/>
              <a:gd name="T6" fmla="*/ 304800 w 43200"/>
              <a:gd name="T7" fmla="*/ 30498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8" name="Cloud 7"/>
          <p:cNvSpPr>
            <a:spLocks noChangeArrowheads="1"/>
          </p:cNvSpPr>
          <p:nvPr/>
        </p:nvSpPr>
        <p:spPr bwMode="auto">
          <a:xfrm>
            <a:off x="1600200" y="2724835"/>
            <a:ext cx="914400" cy="609600"/>
          </a:xfrm>
          <a:custGeom>
            <a:avLst/>
            <a:gdLst>
              <a:gd name="T0" fmla="*/ 913638 w 43200"/>
              <a:gd name="T1" fmla="*/ 304800 h 43200"/>
              <a:gd name="T2" fmla="*/ 457200 w 43200"/>
              <a:gd name="T3" fmla="*/ 608951 h 43200"/>
              <a:gd name="T4" fmla="*/ 2836 w 43200"/>
              <a:gd name="T5" fmla="*/ 304800 h 43200"/>
              <a:gd name="T6" fmla="*/ 457200 w 43200"/>
              <a:gd name="T7" fmla="*/ 34854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1420" tIns="45711" rIns="91420" bIns="45711" anchor="ctr">
            <a:prstTxWarp prst="textNoShape">
              <a:avLst/>
            </a:prstTxWarp>
          </a:bodyPr>
          <a:lstStyle/>
          <a:p>
            <a:pPr algn="ctr" defTabSz="457200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3" grpId="0" animBg="1"/>
      <p:bldP spid="33" grpId="1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65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t-ho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t-hom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at-ho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-ho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-ho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-ho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-ho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-ho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-ho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8804</TotalTime>
  <Words>2045</Words>
  <Application>Microsoft Macintosh PowerPoint</Application>
  <PresentationFormat>On-screen Show (4:3)</PresentationFormat>
  <Paragraphs>407</Paragraphs>
  <Slides>39</Slides>
  <Notes>22</Notes>
  <HiddenSlides>0</HiddenSlides>
  <MMClips>1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Origin</vt:lpstr>
      <vt:lpstr>Office Theme</vt:lpstr>
      <vt:lpstr>cs426</vt:lpstr>
      <vt:lpstr>at-home</vt:lpstr>
      <vt:lpstr>Default Design</vt:lpstr>
      <vt:lpstr>Bitmap Image</vt:lpstr>
      <vt:lpstr>Microsoft Visio Drawing</vt:lpstr>
      <vt:lpstr>Alternative Interdomain Routing Schemes</vt:lpstr>
      <vt:lpstr>Normal Discussion</vt:lpstr>
      <vt:lpstr>Today’s Discussion</vt:lpstr>
      <vt:lpstr>PowerPoint Presentation</vt:lpstr>
      <vt:lpstr>PowerPoint Presentation</vt:lpstr>
      <vt:lpstr>How common are these outages?</vt:lpstr>
      <vt:lpstr>Internet Routing</vt:lpstr>
      <vt:lpstr>Example</vt:lpstr>
      <vt:lpstr>Link Failure</vt:lpstr>
      <vt:lpstr>Lack of Consistency</vt:lpstr>
      <vt:lpstr>Consensus Routing</vt:lpstr>
      <vt:lpstr>Safety</vt:lpstr>
      <vt:lpstr>Deciding on Routes </vt:lpstr>
      <vt:lpstr>Atomic Commit</vt:lpstr>
      <vt:lpstr>Liveness</vt:lpstr>
      <vt:lpstr>Conclusions</vt:lpstr>
      <vt:lpstr>Beautiful Idea! </vt:lpstr>
      <vt:lpstr>What’s wrong with Internet routing?</vt:lpstr>
      <vt:lpstr>Routing Control Platform</vt:lpstr>
      <vt:lpstr>RCP in a single ISP</vt:lpstr>
      <vt:lpstr>Principle 1</vt:lpstr>
      <vt:lpstr>Example of a Forwarding Loop</vt:lpstr>
      <vt:lpstr>Path Computation on Consistent View</vt:lpstr>
      <vt:lpstr>Principle 2</vt:lpstr>
      <vt:lpstr>BGP-IGP Interaction</vt:lpstr>
      <vt:lpstr>Principle 3</vt:lpstr>
      <vt:lpstr>Centralized Configuration</vt:lpstr>
      <vt:lpstr>Interdomain RCP: All ASes have RCPs</vt:lpstr>
      <vt:lpstr>Practical Challenges</vt:lpstr>
      <vt:lpstr>ONIX (OSDI’10 Paper)</vt:lpstr>
      <vt:lpstr>Consistent Updates</vt:lpstr>
      <vt:lpstr>Yet!</vt:lpstr>
      <vt:lpstr>My issues with this paper</vt:lpstr>
      <vt:lpstr>My issues with this paper (2)</vt:lpstr>
      <vt:lpstr>Close Call</vt:lpstr>
      <vt:lpstr>Prediction</vt:lpstr>
      <vt:lpstr>Prediction</vt:lpstr>
      <vt:lpstr>Prediction</vt:lpstr>
      <vt:lpstr>Prediction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Choffnes</dc:creator>
  <cp:lastModifiedBy>R. Colin Scott</cp:lastModifiedBy>
  <cp:revision>110</cp:revision>
  <dcterms:created xsi:type="dcterms:W3CDTF">2011-10-11T15:33:38Z</dcterms:created>
  <dcterms:modified xsi:type="dcterms:W3CDTF">2013-02-06T07:49:29Z</dcterms:modified>
</cp:coreProperties>
</file>