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3.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2.bin" ContentType="application/vnd.openxmlformats-officedocument.oleObject"/>
  <Override PartName="/ppt/notesSlides/notesSlide13.xml" ContentType="application/vnd.openxmlformats-officedocument.presentationml.notesSlide+xml"/>
  <Override PartName="/ppt/embeddings/oleObject13.bin" ContentType="application/vnd.openxmlformats-officedocument.oleObject"/>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8" r:id="rId3"/>
    <p:sldId id="297" r:id="rId4"/>
    <p:sldId id="274" r:id="rId5"/>
    <p:sldId id="300" r:id="rId6"/>
    <p:sldId id="275" r:id="rId7"/>
    <p:sldId id="313" r:id="rId8"/>
    <p:sldId id="279" r:id="rId9"/>
    <p:sldId id="301" r:id="rId10"/>
    <p:sldId id="328" r:id="rId11"/>
    <p:sldId id="304" r:id="rId12"/>
    <p:sldId id="314" r:id="rId13"/>
    <p:sldId id="306" r:id="rId14"/>
    <p:sldId id="315" r:id="rId15"/>
    <p:sldId id="316" r:id="rId16"/>
    <p:sldId id="312" r:id="rId17"/>
    <p:sldId id="309" r:id="rId18"/>
    <p:sldId id="310" r:id="rId19"/>
    <p:sldId id="311" r:id="rId20"/>
    <p:sldId id="317" r:id="rId21"/>
    <p:sldId id="320" r:id="rId22"/>
    <p:sldId id="329" r:id="rId23"/>
    <p:sldId id="307" r:id="rId24"/>
    <p:sldId id="327" r:id="rId25"/>
    <p:sldId id="323" r:id="rId26"/>
    <p:sldId id="324" r:id="rId27"/>
    <p:sldId id="325" r:id="rId28"/>
    <p:sldId id="326" r:id="rId29"/>
    <p:sldId id="308" r:id="rId30"/>
    <p:sldId id="31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E02"/>
    <a:srgbClr val="00E41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4" d="100"/>
          <a:sy n="114" d="100"/>
        </p:scale>
        <p:origin x="-2264"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4/25/12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first half of this talk, we’ll be talking about Symbolic execution, which is a relatively straightforward</a:t>
            </a:r>
            <a:r>
              <a:rPr lang="en-US" baseline="0" dirty="0" smtClean="0"/>
              <a:t> concept.  And hopefully it will be decidable.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a:t>
            </a:fld>
            <a:endParaRPr lang="en-US"/>
          </a:p>
        </p:txBody>
      </p:sp>
    </p:spTree>
    <p:extLst>
      <p:ext uri="{BB962C8B-B14F-4D97-AF65-F5344CB8AC3E}">
        <p14:creationId xmlns:p14="http://schemas.microsoft.com/office/powerpoint/2010/main" val="341835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this is essentially assignment in normal </a:t>
            </a:r>
            <a:r>
              <a:rPr lang="en-US" baseline="0" dirty="0" err="1" smtClean="0"/>
              <a:t>impertivate</a:t>
            </a:r>
            <a:r>
              <a:rPr lang="en-US" baseline="0" dirty="0" smtClean="0"/>
              <a:t> Hoare semantics.</a:t>
            </a:r>
          </a:p>
          <a:p>
            <a:endParaRPr lang="en-US" baseline="0" dirty="0" smtClean="0"/>
          </a:p>
          <a:p>
            <a:r>
              <a:rPr lang="en-US" dirty="0" smtClean="0"/>
              <a:t>Starting with a rule schema r and E-condition c as a </a:t>
            </a:r>
            <a:r>
              <a:rPr lang="en-US" dirty="0" err="1" smtClean="0"/>
              <a:t>postcondition</a:t>
            </a:r>
            <a:r>
              <a:rPr lang="en-US" dirty="0" smtClean="0"/>
              <a:t>, the</a:t>
            </a:r>
          </a:p>
          <a:p>
            <a:endParaRPr lang="en-US" dirty="0" smtClean="0"/>
          </a:p>
          <a:p>
            <a:r>
              <a:rPr lang="en-US" dirty="0" smtClean="0"/>
              <a:t>transformation Pre is used to construct a precondition such that if</a:t>
            </a:r>
          </a:p>
          <a:p>
            <a:endParaRPr lang="en-US" dirty="0" smtClean="0"/>
          </a:p>
          <a:p>
            <a:r>
              <a:rPr lang="en-US" dirty="0" smtClean="0"/>
              <a:t>G |= Pre(r , c), and the application of r to G results in a graph H, then</a:t>
            </a:r>
          </a:p>
          <a:p>
            <a:endParaRPr lang="en-US" dirty="0" smtClean="0"/>
          </a:p>
          <a:p>
            <a:r>
              <a:rPr lang="en-US" dirty="0" smtClean="0"/>
              <a:t>H |= c.</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21</a:t>
            </a:fld>
            <a:endParaRPr lang="en-US"/>
          </a:p>
        </p:txBody>
      </p:sp>
    </p:spTree>
    <p:extLst>
      <p:ext uri="{BB962C8B-B14F-4D97-AF65-F5344CB8AC3E}">
        <p14:creationId xmlns:p14="http://schemas.microsoft.com/office/powerpoint/2010/main" val="128427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hard part is scale: delays, failures, independent entities</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25</a:t>
            </a:fld>
            <a:endParaRPr lang="en-US"/>
          </a:p>
        </p:txBody>
      </p:sp>
    </p:spTree>
    <p:extLst>
      <p:ext uri="{BB962C8B-B14F-4D97-AF65-F5344CB8AC3E}">
        <p14:creationId xmlns:p14="http://schemas.microsoft.com/office/powerpoint/2010/main" val="304422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leaves of the propagation</a:t>
            </a:r>
            <a:r>
              <a:rPr lang="en-US" baseline="0" dirty="0" smtClean="0"/>
              <a:t> graph! This is just the fixed-point </a:t>
            </a:r>
            <a:r>
              <a:rPr lang="en-US" baseline="0" dirty="0" err="1" smtClean="0"/>
              <a:t>computiation</a:t>
            </a:r>
            <a:r>
              <a:rPr lang="en-US" baseline="0" dirty="0" smtClean="0"/>
              <a:t> of the transformation functions.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27</a:t>
            </a:fld>
            <a:endParaRPr lang="en-US"/>
          </a:p>
        </p:txBody>
      </p:sp>
    </p:spTree>
    <p:extLst>
      <p:ext uri="{BB962C8B-B14F-4D97-AF65-F5344CB8AC3E}">
        <p14:creationId xmlns:p14="http://schemas.microsoft.com/office/powerpoint/2010/main" val="46466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isomorphism! The correspondence usually not going to be one to one. This is why we only care about the final location of the packet.</a:t>
            </a:r>
          </a:p>
          <a:p>
            <a:endParaRPr lang="en-US" baseline="0" dirty="0" smtClean="0"/>
          </a:p>
          <a:p>
            <a:r>
              <a:rPr lang="en-US" baseline="0" dirty="0" smtClean="0"/>
              <a:t>Show the two graphs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250936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top one </a:t>
            </a:r>
            <a:r>
              <a:rPr lang="en-US" baseline="0" dirty="0" smtClean="0"/>
              <a:t> says: if no graph transformation rule applies to the graph, then no post-condition can be satisfied. </a:t>
            </a:r>
          </a:p>
          <a:p>
            <a:r>
              <a:rPr lang="en-US" baseline="0" dirty="0" smtClean="0"/>
              <a:t>The bottom one says: if a rule set applies to a graph, then the post-condition must hold for any rule in the set (since chosen non-deterministically)</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30</a:t>
            </a:fld>
            <a:endParaRPr lang="en-US"/>
          </a:p>
        </p:txBody>
      </p:sp>
    </p:spTree>
    <p:extLst>
      <p:ext uri="{BB962C8B-B14F-4D97-AF65-F5344CB8AC3E}">
        <p14:creationId xmlns:p14="http://schemas.microsoft.com/office/powerpoint/2010/main" val="128427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try to do the same thing</a:t>
            </a:r>
            <a:r>
              <a:rPr lang="en-US" baseline="0" dirty="0" smtClean="0"/>
              <a:t> for computer networks.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a:t>
            </a:fld>
            <a:endParaRPr lang="en-US"/>
          </a:p>
        </p:txBody>
      </p:sp>
    </p:spTree>
    <p:extLst>
      <p:ext uri="{BB962C8B-B14F-4D97-AF65-F5344CB8AC3E}">
        <p14:creationId xmlns:p14="http://schemas.microsoft.com/office/powerpoint/2010/main" val="131708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come back to this in a bit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6</a:t>
            </a:fld>
            <a:endParaRPr lang="en-US"/>
          </a:p>
        </p:txBody>
      </p:sp>
    </p:spTree>
    <p:extLst>
      <p:ext uri="{BB962C8B-B14F-4D97-AF65-F5344CB8AC3E}">
        <p14:creationId xmlns:p14="http://schemas.microsoft.com/office/powerpoint/2010/main" val="233033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you would obtain from running symbolic execution</a:t>
            </a:r>
            <a:r>
              <a:rPr lang="en-US" baseline="0" dirty="0" smtClean="0"/>
              <a:t> on code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9</a:t>
            </a:fld>
            <a:endParaRPr lang="en-US"/>
          </a:p>
        </p:txBody>
      </p:sp>
    </p:spTree>
    <p:extLst>
      <p:ext uri="{BB962C8B-B14F-4D97-AF65-F5344CB8AC3E}">
        <p14:creationId xmlns:p14="http://schemas.microsoft.com/office/powerpoint/2010/main" val="205338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so why do we care? Well, we can use it to detect bugs in network control software. Looks something like this: switches </a:t>
            </a:r>
          </a:p>
        </p:txBody>
      </p:sp>
      <p:sp>
        <p:nvSpPr>
          <p:cNvPr id="4" name="Slide Number Placeholder 3"/>
          <p:cNvSpPr>
            <a:spLocks noGrp="1"/>
          </p:cNvSpPr>
          <p:nvPr>
            <p:ph type="sldNum" sz="quarter" idx="10"/>
          </p:nvPr>
        </p:nvSpPr>
        <p:spPr/>
        <p:txBody>
          <a:bodyPr/>
          <a:lstStyle/>
          <a:p>
            <a:fld id="{BA97EF24-E888-6140-BEBF-E66BCC1ED013}" type="slidenum">
              <a:rPr lang="en-US" smtClean="0"/>
              <a:t>10</a:t>
            </a:fld>
            <a:endParaRPr lang="en-US"/>
          </a:p>
        </p:txBody>
      </p:sp>
    </p:spTree>
    <p:extLst>
      <p:ext uri="{BB962C8B-B14F-4D97-AF65-F5344CB8AC3E}">
        <p14:creationId xmlns:p14="http://schemas.microsoft.com/office/powerpoint/2010/main" val="98041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a:t>
            </a:r>
            <a:r>
              <a:rPr lang="en-US" baseline="0" dirty="0" smtClean="0"/>
              <a:t> described there was a “runtime” check for bugs. In some scenarios, we might want to do better than that. Imagine for example, a multi-tenant network, where Coca-Cola and Pepsi want to be damn sure that they can’t be snooped on by their neighbors. So we might want to prove that the algorithm that performs translations here is correct.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44524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a:t>
            </a:r>
            <a:r>
              <a:rPr lang="en-US" baseline="0" dirty="0" smtClean="0"/>
              <a:t> demonstrate that by abstracting away the details of graphs algorithms, we prove </a:t>
            </a:r>
            <a:r>
              <a:rPr lang="en-US" baseline="0" dirty="0" err="1" smtClean="0"/>
              <a:t>properities</a:t>
            </a:r>
            <a:r>
              <a:rPr lang="en-US" baseline="0" dirty="0" smtClean="0"/>
              <a:t> of algorithms very </a:t>
            </a:r>
            <a:r>
              <a:rPr lang="en-US" baseline="0" dirty="0" err="1" smtClean="0"/>
              <a:t>natrually</a:t>
            </a:r>
            <a:r>
              <a:rPr lang="en-US" baseline="0" dirty="0" smtClean="0"/>
              <a:t>.</a:t>
            </a:r>
          </a:p>
          <a:p>
            <a:endParaRPr lang="en-US" baseline="0" dirty="0" smtClean="0"/>
          </a:p>
          <a:p>
            <a:r>
              <a:rPr lang="en-US" baseline="0" dirty="0" smtClean="0"/>
              <a:t>Maybe one other takeaway: non-determinism is going to make this easier too.</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13</a:t>
            </a:fld>
            <a:endParaRPr lang="en-US"/>
          </a:p>
        </p:txBody>
      </p:sp>
    </p:spTree>
    <p:extLst>
      <p:ext uri="{BB962C8B-B14F-4D97-AF65-F5344CB8AC3E}">
        <p14:creationId xmlns:p14="http://schemas.microsoft.com/office/powerpoint/2010/main" val="260548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Assumption: transactional updates (implemented with two-phase commit)</a:t>
            </a:r>
          </a:p>
        </p:txBody>
      </p:sp>
      <p:sp>
        <p:nvSpPr>
          <p:cNvPr id="4" name="Slide Number Placeholder 3"/>
          <p:cNvSpPr>
            <a:spLocks noGrp="1"/>
          </p:cNvSpPr>
          <p:nvPr>
            <p:ph type="sldNum" sz="quarter" idx="10"/>
          </p:nvPr>
        </p:nvSpPr>
        <p:spPr/>
        <p:txBody>
          <a:bodyPr/>
          <a:lstStyle/>
          <a:p>
            <a:fld id="{BA97EF24-E888-6140-BEBF-E66BCC1ED013}" type="slidenum">
              <a:rPr lang="en-US" smtClean="0"/>
              <a:t>14</a:t>
            </a:fld>
            <a:endParaRPr lang="en-US"/>
          </a:p>
        </p:txBody>
      </p:sp>
    </p:spTree>
    <p:extLst>
      <p:ext uri="{BB962C8B-B14F-4D97-AF65-F5344CB8AC3E}">
        <p14:creationId xmlns:p14="http://schemas.microsoft.com/office/powerpoint/2010/main" val="68333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insight here is that assertions, as in pre- and post-conditions, don’t have to….</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56833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4/25/12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4/25/12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4/25/12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4/25/12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4/25/12</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package" Target="../embeddings/Microsoft_Word_Document1.docx"/><Relationship Id="rId8" Type="http://schemas.openxmlformats.org/officeDocument/2006/relationships/image" Target="../media/image2.emf"/><Relationship Id="rId9"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1.png"/><Relationship Id="rId5" Type="http://schemas.openxmlformats.org/officeDocument/2006/relationships/oleObject" Target="../embeddings/oleObject11.bin"/><Relationship Id="rId6" Type="http://schemas.openxmlformats.org/officeDocument/2006/relationships/image" Target="../media/image3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2.bin"/><Relationship Id="rId5" Type="http://schemas.openxmlformats.org/officeDocument/2006/relationships/image" Target="../media/image37.emf"/><Relationship Id="rId6" Type="http://schemas.openxmlformats.org/officeDocument/2006/relationships/image" Target="../media/image19.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1.png"/><Relationship Id="rId5" Type="http://schemas.openxmlformats.org/officeDocument/2006/relationships/oleObject" Target="../embeddings/oleObject3.bin"/><Relationship Id="rId6" Type="http://schemas.openxmlformats.org/officeDocument/2006/relationships/image" Target="../media/image9.emf"/><Relationship Id="rId7" Type="http://schemas.openxmlformats.org/officeDocument/2006/relationships/oleObject" Target="../embeddings/oleObject4.bin"/><Relationship Id="rId8"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6.bin"/><Relationship Id="rId5" Type="http://schemas.openxmlformats.org/officeDocument/2006/relationships/image" Target="../media/image14.emf"/><Relationship Id="rId6" Type="http://schemas.openxmlformats.org/officeDocument/2006/relationships/oleObject" Target="../embeddings/oleObject7.bin"/><Relationship Id="rId7"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emf"/><Relationship Id="rId5" Type="http://schemas.openxmlformats.org/officeDocument/2006/relationships/oleObject" Target="../embeddings/oleObject9.bin"/><Relationship Id="rId6" Type="http://schemas.openxmlformats.org/officeDocument/2006/relationships/image" Target="../media/image17.emf"/><Relationship Id="rId7" Type="http://schemas.openxmlformats.org/officeDocument/2006/relationships/oleObject" Target="../embeddings/oleObject10.bin"/><Relationship Id="rId8"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PL, meet Networking</a:t>
            </a:r>
            <a:endParaRPr lang="en-US" dirty="0"/>
          </a:p>
        </p:txBody>
      </p:sp>
      <p:pic>
        <p:nvPicPr>
          <p:cNvPr id="4" name="Picture 3"/>
          <p:cNvPicPr>
            <a:picLocks noChangeAspect="1"/>
          </p:cNvPicPr>
          <p:nvPr/>
        </p:nvPicPr>
        <p:blipFill>
          <a:blip r:embed="rId3"/>
          <a:stretch>
            <a:fillRect/>
          </a:stretch>
        </p:blipFill>
        <p:spPr>
          <a:xfrm>
            <a:off x="5647344" y="3789334"/>
            <a:ext cx="3346043" cy="2607945"/>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41451927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7200"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86366076"/>
              </p:ext>
            </p:extLst>
          </p:nvPr>
        </p:nvGraphicFramePr>
        <p:xfrm>
          <a:off x="-2117264" y="4218335"/>
          <a:ext cx="6813550" cy="419100"/>
        </p:xfrm>
        <a:graphic>
          <a:graphicData uri="http://schemas.openxmlformats.org/presentationml/2006/ole">
            <mc:AlternateContent xmlns:mc="http://schemas.openxmlformats.org/markup-compatibility/2006">
              <mc:Choice xmlns:v="urn:schemas-microsoft-com:vml" Requires="v">
                <p:oleObj spid="_x0000_s7201" name="Document" r:id="rId7" imgW="5486400" imgH="419100" progId="Word.Document.12">
                  <p:embed/>
                </p:oleObj>
              </mc:Choice>
              <mc:Fallback>
                <p:oleObj name="Document" r:id="rId7" imgW="5486400" imgH="419100" progId="Word.Document.12">
                  <p:embed/>
                  <p:pic>
                    <p:nvPicPr>
                      <p:cNvPr id="0" name=""/>
                      <p:cNvPicPr/>
                      <p:nvPr/>
                    </p:nvPicPr>
                    <p:blipFill>
                      <a:blip r:embed="rId8"/>
                      <a:stretch>
                        <a:fillRect/>
                      </a:stretch>
                    </p:blipFill>
                    <p:spPr>
                      <a:xfrm>
                        <a:off x="-2117264" y="4218335"/>
                        <a:ext cx="6813550" cy="419100"/>
                      </a:xfrm>
                      <a:prstGeom prst="rect">
                        <a:avLst/>
                      </a:prstGeom>
                    </p:spPr>
                  </p:pic>
                </p:oleObj>
              </mc:Fallback>
            </mc:AlternateContent>
          </a:graphicData>
        </a:graphic>
      </p:graphicFrame>
      <p:pic>
        <p:nvPicPr>
          <p:cNvPr id="10" name="Picture 9"/>
          <p:cNvPicPr>
            <a:picLocks noChangeAspect="1"/>
          </p:cNvPicPr>
          <p:nvPr/>
        </p:nvPicPr>
        <p:blipFill>
          <a:blip r:embed="rId9"/>
          <a:stretch>
            <a:fillRect/>
          </a:stretch>
        </p:blipFill>
        <p:spPr>
          <a:xfrm>
            <a:off x="2522244" y="3956432"/>
            <a:ext cx="2936861" cy="1997066"/>
          </a:xfrm>
          <a:prstGeom prst="rect">
            <a:avLst/>
          </a:prstGeom>
        </p:spPr>
      </p:pic>
      <p:sp>
        <p:nvSpPr>
          <p:cNvPr id="15" name="TextBox 14"/>
          <p:cNvSpPr txBox="1"/>
          <p:nvPr/>
        </p:nvSpPr>
        <p:spPr>
          <a:xfrm>
            <a:off x="2232577" y="3063161"/>
            <a:ext cx="5282929" cy="369332"/>
          </a:xfrm>
          <a:prstGeom prst="rect">
            <a:avLst/>
          </a:prstGeom>
          <a:noFill/>
        </p:spPr>
        <p:txBody>
          <a:bodyPr wrap="none" rtlCol="0">
            <a:spAutoFit/>
          </a:bodyPr>
          <a:lstStyle/>
          <a:p>
            <a:r>
              <a:rPr lang="en-US" b="1" dirty="0" smtClean="0"/>
              <a:t>Colin Scott</a:t>
            </a:r>
            <a:r>
              <a:rPr lang="en-US" dirty="0" smtClean="0"/>
              <a:t>, Andreas </a:t>
            </a:r>
            <a:r>
              <a:rPr lang="en-US" dirty="0" err="1" smtClean="0"/>
              <a:t>Wundsam</a:t>
            </a:r>
            <a:r>
              <a:rPr lang="en-US" dirty="0" smtClean="0"/>
              <a:t>, Scott </a:t>
            </a:r>
            <a:r>
              <a:rPr lang="en-US" dirty="0" err="1" smtClean="0"/>
              <a:t>Shenker</a:t>
            </a:r>
            <a:endParaRPr lang="en-US" dirty="0"/>
          </a:p>
        </p:txBody>
      </p:sp>
    </p:spTree>
    <p:extLst>
      <p:ext uri="{BB962C8B-B14F-4D97-AF65-F5344CB8AC3E}">
        <p14:creationId xmlns:p14="http://schemas.microsoft.com/office/powerpoint/2010/main" val="1417918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Brief Aside: Software-Defined Networking</a:t>
            </a:r>
            <a:endParaRPr lang="en-US" dirty="0"/>
          </a:p>
        </p:txBody>
      </p:sp>
      <p:pic>
        <p:nvPicPr>
          <p:cNvPr id="4" name="Picture 3"/>
          <p:cNvPicPr>
            <a:picLocks noChangeAspect="1"/>
          </p:cNvPicPr>
          <p:nvPr/>
        </p:nvPicPr>
        <p:blipFill>
          <a:blip r:embed="rId3"/>
          <a:stretch>
            <a:fillRect/>
          </a:stretch>
        </p:blipFill>
        <p:spPr>
          <a:xfrm>
            <a:off x="1693436" y="2098941"/>
            <a:ext cx="5398547" cy="4591959"/>
          </a:xfrm>
          <a:prstGeom prst="rect">
            <a:avLst/>
          </a:prstGeom>
        </p:spPr>
      </p:pic>
    </p:spTree>
    <p:extLst>
      <p:ext uri="{BB962C8B-B14F-4D97-AF65-F5344CB8AC3E}">
        <p14:creationId xmlns:p14="http://schemas.microsoft.com/office/powerpoint/2010/main" val="396204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Policy-Violation</a:t>
            </a:r>
            <a:endParaRPr lang="en-US" dirty="0"/>
          </a:p>
        </p:txBody>
      </p:sp>
      <p:sp>
        <p:nvSpPr>
          <p:cNvPr id="11" name="Content Placeholder 2"/>
          <p:cNvSpPr>
            <a:spLocks noGrp="1"/>
          </p:cNvSpPr>
          <p:nvPr>
            <p:ph idx="1"/>
          </p:nvPr>
        </p:nvSpPr>
        <p:spPr>
          <a:xfrm>
            <a:off x="546231" y="1930792"/>
            <a:ext cx="8890221" cy="629623"/>
          </a:xfrm>
        </p:spPr>
        <p:txBody>
          <a:bodyPr>
            <a:normAutofit/>
          </a:bodyPr>
          <a:lstStyle/>
          <a:p>
            <a:r>
              <a:rPr lang="en-US" sz="3200" dirty="0" smtClean="0">
                <a:solidFill>
                  <a:srgbClr val="FF6600"/>
                </a:solidFill>
              </a:rPr>
              <a:t>“Pepsi can’t talk to Coca-Cola”</a:t>
            </a:r>
          </a:p>
        </p:txBody>
      </p:sp>
      <p:grpSp>
        <p:nvGrpSpPr>
          <p:cNvPr id="6" name="Group 5"/>
          <p:cNvGrpSpPr/>
          <p:nvPr/>
        </p:nvGrpSpPr>
        <p:grpSpPr>
          <a:xfrm>
            <a:off x="562637" y="2383939"/>
            <a:ext cx="8104542" cy="4478138"/>
            <a:chOff x="505536" y="3297015"/>
            <a:chExt cx="8104542" cy="4584794"/>
          </a:xfrm>
        </p:grpSpPr>
        <p:pic>
          <p:nvPicPr>
            <p:cNvPr id="4" name="Picture 3"/>
            <p:cNvPicPr>
              <a:picLocks noChangeAspect="1"/>
            </p:cNvPicPr>
            <p:nvPr/>
          </p:nvPicPr>
          <p:blipFill>
            <a:blip r:embed="rId2"/>
            <a:stretch>
              <a:fillRect/>
            </a:stretch>
          </p:blipFill>
          <p:spPr>
            <a:xfrm>
              <a:off x="1759164" y="3666347"/>
              <a:ext cx="5816600" cy="736600"/>
            </a:xfrm>
            <a:prstGeom prst="rect">
              <a:avLst/>
            </a:prstGeom>
          </p:spPr>
        </p:pic>
        <p:grpSp>
          <p:nvGrpSpPr>
            <p:cNvPr id="3" name="Group 2"/>
            <p:cNvGrpSpPr/>
            <p:nvPr/>
          </p:nvGrpSpPr>
          <p:grpSpPr>
            <a:xfrm>
              <a:off x="505536" y="3297015"/>
              <a:ext cx="8104542" cy="4584794"/>
              <a:chOff x="3343980" y="2159391"/>
              <a:chExt cx="8104542" cy="4584794"/>
            </a:xfrm>
          </p:grpSpPr>
          <p:cxnSp>
            <p:nvCxnSpPr>
              <p:cNvPr id="5" name="Straight Arrow Connector 4"/>
              <p:cNvCxnSpPr/>
              <p:nvPr/>
            </p:nvCxnSpPr>
            <p:spPr>
              <a:xfrm flipH="1">
                <a:off x="6383811" y="3183200"/>
                <a:ext cx="106954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7479629" y="3172060"/>
                <a:ext cx="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479630" y="3170655"/>
                <a:ext cx="612332"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3343980" y="3550817"/>
                <a:ext cx="5486400" cy="736600"/>
              </a:xfrm>
              <a:prstGeom prst="rect">
                <a:avLst/>
              </a:prstGeom>
            </p:spPr>
          </p:pic>
          <p:pic>
            <p:nvPicPr>
              <p:cNvPr id="16" name="Picture 15"/>
              <p:cNvPicPr>
                <a:picLocks noChangeAspect="1"/>
              </p:cNvPicPr>
              <p:nvPr/>
            </p:nvPicPr>
            <p:blipFill>
              <a:blip r:embed="rId4"/>
              <a:stretch>
                <a:fillRect/>
              </a:stretch>
            </p:blipFill>
            <p:spPr>
              <a:xfrm>
                <a:off x="4710152" y="3550817"/>
                <a:ext cx="5486400" cy="736600"/>
              </a:xfrm>
              <a:prstGeom prst="rect">
                <a:avLst/>
              </a:prstGeom>
            </p:spPr>
          </p:pic>
          <p:pic>
            <p:nvPicPr>
              <p:cNvPr id="18" name="Picture 17"/>
              <p:cNvPicPr>
                <a:picLocks noChangeAspect="1"/>
              </p:cNvPicPr>
              <p:nvPr/>
            </p:nvPicPr>
            <p:blipFill>
              <a:blip r:embed="rId5"/>
              <a:stretch>
                <a:fillRect/>
              </a:stretch>
            </p:blipFill>
            <p:spPr>
              <a:xfrm>
                <a:off x="5962122" y="3550817"/>
                <a:ext cx="5486400" cy="736600"/>
              </a:xfrm>
              <a:prstGeom prst="rect">
                <a:avLst/>
              </a:prstGeom>
            </p:spPr>
          </p:pic>
          <p:cxnSp>
            <p:nvCxnSpPr>
              <p:cNvPr id="19" name="Straight Arrow Connector 18"/>
              <p:cNvCxnSpPr/>
              <p:nvPr/>
            </p:nvCxnSpPr>
            <p:spPr>
              <a:xfrm flipH="1">
                <a:off x="5062024" y="4182232"/>
                <a:ext cx="106954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6157842" y="4171092"/>
                <a:ext cx="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505908" y="4180827"/>
                <a:ext cx="612332"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6410090" y="4182232"/>
                <a:ext cx="106954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7505908" y="4171092"/>
                <a:ext cx="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8790238" y="4249033"/>
                <a:ext cx="1"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245603" y="4979535"/>
                <a:ext cx="415498" cy="369332"/>
              </a:xfrm>
              <a:prstGeom prst="rect">
                <a:avLst/>
              </a:prstGeom>
              <a:noFill/>
            </p:spPr>
            <p:txBody>
              <a:bodyPr wrap="none" rtlCol="0">
                <a:spAutoFit/>
              </a:bodyPr>
              <a:lstStyle/>
              <a:p>
                <a:r>
                  <a:rPr lang="en-US" dirty="0" smtClean="0"/>
                  <a:t>…</a:t>
                </a:r>
                <a:endParaRPr lang="en-US" dirty="0"/>
              </a:p>
            </p:txBody>
          </p:sp>
          <p:cxnSp>
            <p:nvCxnSpPr>
              <p:cNvPr id="29" name="Straight Arrow Connector 28"/>
              <p:cNvCxnSpPr/>
              <p:nvPr/>
            </p:nvCxnSpPr>
            <p:spPr>
              <a:xfrm>
                <a:off x="6383811" y="5421882"/>
                <a:ext cx="612332" cy="3801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6"/>
              <a:stretch>
                <a:fillRect/>
              </a:stretch>
            </p:blipFill>
            <p:spPr>
              <a:xfrm>
                <a:off x="4682920" y="5733799"/>
                <a:ext cx="5486400" cy="736600"/>
              </a:xfrm>
              <a:prstGeom prst="rect">
                <a:avLst/>
              </a:prstGeom>
            </p:spPr>
          </p:pic>
          <p:sp>
            <p:nvSpPr>
              <p:cNvPr id="31" name="TextBox 30"/>
              <p:cNvSpPr txBox="1"/>
              <p:nvPr/>
            </p:nvSpPr>
            <p:spPr>
              <a:xfrm>
                <a:off x="6940438" y="2159391"/>
                <a:ext cx="1202673" cy="369332"/>
              </a:xfrm>
              <a:prstGeom prst="rect">
                <a:avLst/>
              </a:prstGeom>
              <a:noFill/>
            </p:spPr>
            <p:txBody>
              <a:bodyPr wrap="none" rtlCol="0">
                <a:spAutoFit/>
              </a:bodyPr>
              <a:lstStyle/>
              <a:p>
                <a:r>
                  <a:rPr lang="en-US" dirty="0" smtClean="0">
                    <a:solidFill>
                      <a:srgbClr val="3366FF"/>
                    </a:solidFill>
                  </a:rPr>
                  <a:t>Pepsi VM</a:t>
                </a:r>
                <a:endParaRPr lang="en-US" dirty="0">
                  <a:solidFill>
                    <a:srgbClr val="3366FF"/>
                  </a:solidFill>
                </a:endParaRPr>
              </a:p>
            </p:txBody>
          </p:sp>
          <p:sp>
            <p:nvSpPr>
              <p:cNvPr id="33" name="TextBox 32"/>
              <p:cNvSpPr txBox="1"/>
              <p:nvPr/>
            </p:nvSpPr>
            <p:spPr>
              <a:xfrm>
                <a:off x="6561930" y="6285733"/>
                <a:ext cx="1887957" cy="369332"/>
              </a:xfrm>
              <a:prstGeom prst="rect">
                <a:avLst/>
              </a:prstGeom>
              <a:noFill/>
            </p:spPr>
            <p:txBody>
              <a:bodyPr wrap="none" rtlCol="0">
                <a:spAutoFit/>
              </a:bodyPr>
              <a:lstStyle/>
              <a:p>
                <a:r>
                  <a:rPr lang="en-US" dirty="0" smtClean="0">
                    <a:solidFill>
                      <a:srgbClr val="3366FF"/>
                    </a:solidFill>
                  </a:rPr>
                  <a:t>Coca-Cola VM</a:t>
                </a:r>
                <a:endParaRPr lang="en-US" dirty="0">
                  <a:solidFill>
                    <a:srgbClr val="3366FF"/>
                  </a:solidFill>
                </a:endParaRPr>
              </a:p>
            </p:txBody>
          </p:sp>
          <p:sp>
            <p:nvSpPr>
              <p:cNvPr id="35" name="Donut 34"/>
              <p:cNvSpPr/>
              <p:nvPr/>
            </p:nvSpPr>
            <p:spPr>
              <a:xfrm>
                <a:off x="5630373" y="5625650"/>
                <a:ext cx="3698512" cy="1118535"/>
              </a:xfrm>
              <a:prstGeom prst="donut">
                <a:avLst>
                  <a:gd name="adj" fmla="val 425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35051811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9533" y="2038256"/>
            <a:ext cx="5003326" cy="4255787"/>
          </a:xfrm>
          <a:prstGeom prst="rect">
            <a:avLst/>
          </a:prstGeom>
        </p:spPr>
      </p:pic>
      <p:sp>
        <p:nvSpPr>
          <p:cNvPr id="2" name="Title 1"/>
          <p:cNvSpPr>
            <a:spLocks noGrp="1"/>
          </p:cNvSpPr>
          <p:nvPr>
            <p:ph type="title"/>
          </p:nvPr>
        </p:nvSpPr>
        <p:spPr/>
        <p:txBody>
          <a:bodyPr/>
          <a:lstStyle/>
          <a:p>
            <a:r>
              <a:rPr lang="en-US" dirty="0" smtClean="0"/>
              <a:t>Proving Correctness</a:t>
            </a:r>
            <a:endParaRPr lang="en-US" dirty="0"/>
          </a:p>
        </p:txBody>
      </p:sp>
      <p:sp>
        <p:nvSpPr>
          <p:cNvPr id="3" name="Content Placeholder 2"/>
          <p:cNvSpPr>
            <a:spLocks noGrp="1"/>
          </p:cNvSpPr>
          <p:nvPr>
            <p:ph idx="1"/>
          </p:nvPr>
        </p:nvSpPr>
        <p:spPr>
          <a:xfrm>
            <a:off x="389936" y="2595562"/>
            <a:ext cx="4021912" cy="3932419"/>
          </a:xfrm>
        </p:spPr>
        <p:txBody>
          <a:bodyPr>
            <a:noAutofit/>
          </a:bodyPr>
          <a:lstStyle/>
          <a:p>
            <a:r>
              <a:rPr lang="en-US" sz="4400" dirty="0" smtClean="0">
                <a:solidFill>
                  <a:srgbClr val="FF6600"/>
                </a:solidFill>
              </a:rPr>
              <a:t>Can we </a:t>
            </a:r>
            <a:r>
              <a:rPr lang="en-US" sz="4400" b="1" dirty="0" smtClean="0">
                <a:solidFill>
                  <a:srgbClr val="FF6600"/>
                </a:solidFill>
              </a:rPr>
              <a:t>prove</a:t>
            </a:r>
            <a:r>
              <a:rPr lang="en-US" sz="4400" dirty="0" smtClean="0">
                <a:solidFill>
                  <a:srgbClr val="FF6600"/>
                </a:solidFill>
              </a:rPr>
              <a:t> correctness of network software?</a:t>
            </a:r>
          </a:p>
        </p:txBody>
      </p:sp>
      <p:sp>
        <p:nvSpPr>
          <p:cNvPr id="5" name="Donut 4"/>
          <p:cNvSpPr/>
          <p:nvPr/>
        </p:nvSpPr>
        <p:spPr>
          <a:xfrm>
            <a:off x="3921643" y="2038256"/>
            <a:ext cx="5425682" cy="2317444"/>
          </a:xfrm>
          <a:prstGeom prst="donut">
            <a:avLst>
              <a:gd name="adj" fmla="val 1642"/>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60114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 Graph Programming</a:t>
            </a:r>
            <a:endParaRPr lang="en-US" dirty="0"/>
          </a:p>
        </p:txBody>
      </p:sp>
      <p:sp>
        <p:nvSpPr>
          <p:cNvPr id="4" name="Rectangle 3"/>
          <p:cNvSpPr/>
          <p:nvPr/>
        </p:nvSpPr>
        <p:spPr>
          <a:xfrm>
            <a:off x="1160756" y="6294316"/>
            <a:ext cx="7537604" cy="369332"/>
          </a:xfrm>
          <a:prstGeom prst="rect">
            <a:avLst/>
          </a:prstGeom>
        </p:spPr>
        <p:txBody>
          <a:bodyPr wrap="square">
            <a:spAutoFit/>
          </a:bodyPr>
          <a:lstStyle/>
          <a:p>
            <a:r>
              <a:rPr lang="en-US" dirty="0" smtClean="0">
                <a:solidFill>
                  <a:srgbClr val="0000FF"/>
                </a:solidFill>
              </a:rPr>
              <a:t>* </a:t>
            </a:r>
            <a:r>
              <a:rPr lang="en-US" dirty="0" err="1">
                <a:solidFill>
                  <a:srgbClr val="0000FF"/>
                </a:solidFill>
              </a:rPr>
              <a:t>P</a:t>
            </a:r>
            <a:r>
              <a:rPr lang="en-US" dirty="0" err="1" smtClean="0">
                <a:solidFill>
                  <a:srgbClr val="0000FF"/>
                </a:solidFill>
              </a:rPr>
              <a:t>oskitt</a:t>
            </a:r>
            <a:r>
              <a:rPr lang="en-US" dirty="0" smtClean="0">
                <a:solidFill>
                  <a:srgbClr val="0000FF"/>
                </a:solidFill>
              </a:rPr>
              <a:t>, Plump, Hoare Style Verification of Graph Programs</a:t>
            </a: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0" y="2870399"/>
            <a:ext cx="9144000" cy="2546684"/>
          </a:xfrm>
          <a:prstGeom prst="rect">
            <a:avLst/>
          </a:prstGeom>
        </p:spPr>
      </p:pic>
    </p:spTree>
    <p:extLst>
      <p:ext uri="{BB962C8B-B14F-4D97-AF65-F5344CB8AC3E}">
        <p14:creationId xmlns:p14="http://schemas.microsoft.com/office/powerpoint/2010/main" val="41184688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 Graph Programming</a:t>
            </a:r>
          </a:p>
        </p:txBody>
      </p:sp>
      <p:pic>
        <p:nvPicPr>
          <p:cNvPr id="4" name="Picture 3"/>
          <p:cNvPicPr>
            <a:picLocks noChangeAspect="1"/>
          </p:cNvPicPr>
          <p:nvPr/>
        </p:nvPicPr>
        <p:blipFill>
          <a:blip r:embed="rId3"/>
          <a:stretch>
            <a:fillRect/>
          </a:stretch>
        </p:blipFill>
        <p:spPr>
          <a:xfrm>
            <a:off x="310546" y="2049397"/>
            <a:ext cx="8302460" cy="4344906"/>
          </a:xfrm>
          <a:prstGeom prst="rect">
            <a:avLst/>
          </a:prstGeom>
        </p:spPr>
      </p:pic>
      <p:sp>
        <p:nvSpPr>
          <p:cNvPr id="5" name="Rectangle 4"/>
          <p:cNvSpPr/>
          <p:nvPr/>
        </p:nvSpPr>
        <p:spPr>
          <a:xfrm>
            <a:off x="1160756" y="6294316"/>
            <a:ext cx="7537604" cy="369332"/>
          </a:xfrm>
          <a:prstGeom prst="rect">
            <a:avLst/>
          </a:prstGeom>
        </p:spPr>
        <p:txBody>
          <a:bodyPr wrap="square">
            <a:spAutoFit/>
          </a:bodyPr>
          <a:lstStyle/>
          <a:p>
            <a:r>
              <a:rPr lang="en-US" dirty="0" smtClean="0">
                <a:solidFill>
                  <a:srgbClr val="0000FF"/>
                </a:solidFill>
              </a:rPr>
              <a:t>* </a:t>
            </a:r>
            <a:r>
              <a:rPr lang="en-US" dirty="0" err="1">
                <a:solidFill>
                  <a:srgbClr val="0000FF"/>
                </a:solidFill>
              </a:rPr>
              <a:t>P</a:t>
            </a:r>
            <a:r>
              <a:rPr lang="en-US" dirty="0" err="1" smtClean="0">
                <a:solidFill>
                  <a:srgbClr val="0000FF"/>
                </a:solidFill>
              </a:rPr>
              <a:t>oskitt</a:t>
            </a:r>
            <a:r>
              <a:rPr lang="en-US" dirty="0" smtClean="0">
                <a:solidFill>
                  <a:srgbClr val="0000FF"/>
                </a:solidFill>
              </a:rPr>
              <a:t>, Plump, Hoare Style Verification of Graph Programs</a:t>
            </a:r>
            <a:endParaRPr lang="en-US" dirty="0">
              <a:solidFill>
                <a:srgbClr val="0000FF"/>
              </a:solidFill>
            </a:endParaRPr>
          </a:p>
        </p:txBody>
      </p:sp>
    </p:spTree>
    <p:extLst>
      <p:ext uri="{BB962C8B-B14F-4D97-AF65-F5344CB8AC3E}">
        <p14:creationId xmlns:p14="http://schemas.microsoft.com/office/powerpoint/2010/main" val="31553900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 Graph Programming</a:t>
            </a:r>
          </a:p>
        </p:txBody>
      </p:sp>
      <p:pic>
        <p:nvPicPr>
          <p:cNvPr id="5" name="Picture 4"/>
          <p:cNvPicPr>
            <a:picLocks noChangeAspect="1"/>
          </p:cNvPicPr>
          <p:nvPr/>
        </p:nvPicPr>
        <p:blipFill>
          <a:blip r:embed="rId2"/>
          <a:stretch>
            <a:fillRect/>
          </a:stretch>
        </p:blipFill>
        <p:spPr>
          <a:xfrm>
            <a:off x="356513" y="2015406"/>
            <a:ext cx="8297280" cy="4323196"/>
          </a:xfrm>
          <a:prstGeom prst="rect">
            <a:avLst/>
          </a:prstGeom>
        </p:spPr>
      </p:pic>
      <p:sp>
        <p:nvSpPr>
          <p:cNvPr id="4" name="Rectangle 3"/>
          <p:cNvSpPr/>
          <p:nvPr/>
        </p:nvSpPr>
        <p:spPr>
          <a:xfrm>
            <a:off x="1160756" y="6294316"/>
            <a:ext cx="7537604" cy="369332"/>
          </a:xfrm>
          <a:prstGeom prst="rect">
            <a:avLst/>
          </a:prstGeom>
        </p:spPr>
        <p:txBody>
          <a:bodyPr wrap="square">
            <a:spAutoFit/>
          </a:bodyPr>
          <a:lstStyle/>
          <a:p>
            <a:r>
              <a:rPr lang="en-US" dirty="0" smtClean="0">
                <a:solidFill>
                  <a:srgbClr val="0000FF"/>
                </a:solidFill>
              </a:rPr>
              <a:t>* </a:t>
            </a:r>
            <a:r>
              <a:rPr lang="en-US" dirty="0" err="1">
                <a:solidFill>
                  <a:srgbClr val="0000FF"/>
                </a:solidFill>
              </a:rPr>
              <a:t>P</a:t>
            </a:r>
            <a:r>
              <a:rPr lang="en-US" dirty="0" err="1" smtClean="0">
                <a:solidFill>
                  <a:srgbClr val="0000FF"/>
                </a:solidFill>
              </a:rPr>
              <a:t>oskitt</a:t>
            </a:r>
            <a:r>
              <a:rPr lang="en-US" dirty="0" smtClean="0">
                <a:solidFill>
                  <a:srgbClr val="0000FF"/>
                </a:solidFill>
              </a:rPr>
              <a:t>, Plump, Hoare Style Verification of Graph Programs</a:t>
            </a:r>
            <a:endParaRPr lang="en-US" dirty="0">
              <a:solidFill>
                <a:srgbClr val="0000FF"/>
              </a:solidFill>
            </a:endParaRPr>
          </a:p>
        </p:txBody>
      </p:sp>
    </p:spTree>
    <p:extLst>
      <p:ext uri="{BB962C8B-B14F-4D97-AF65-F5344CB8AC3E}">
        <p14:creationId xmlns:p14="http://schemas.microsoft.com/office/powerpoint/2010/main" val="16687660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 Graph Coloring</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526321" y="2110614"/>
            <a:ext cx="6586600" cy="4766342"/>
          </a:xfrm>
          <a:prstGeom prst="rect">
            <a:avLst/>
          </a:prstGeom>
        </p:spPr>
      </p:pic>
    </p:spTree>
    <p:extLst>
      <p:ext uri="{BB962C8B-B14F-4D97-AF65-F5344CB8AC3E}">
        <p14:creationId xmlns:p14="http://schemas.microsoft.com/office/powerpoint/2010/main" val="4062848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Correctness</a:t>
            </a:r>
            <a:endParaRPr lang="en-US" dirty="0"/>
          </a:p>
        </p:txBody>
      </p:sp>
      <p:sp>
        <p:nvSpPr>
          <p:cNvPr id="3" name="Content Placeholder 2"/>
          <p:cNvSpPr>
            <a:spLocks noGrp="1"/>
          </p:cNvSpPr>
          <p:nvPr>
            <p:ph idx="1"/>
          </p:nvPr>
        </p:nvSpPr>
        <p:spPr/>
        <p:txBody>
          <a:bodyPr>
            <a:noAutofit/>
          </a:bodyPr>
          <a:lstStyle/>
          <a:p>
            <a:r>
              <a:rPr lang="en-US" sz="5400" dirty="0" smtClean="0">
                <a:solidFill>
                  <a:srgbClr val="0000FF"/>
                </a:solidFill>
              </a:rPr>
              <a:t>Goal: Hoare-style axiomatic semantics to prove graph programs correct</a:t>
            </a:r>
            <a:endParaRPr lang="en-US" sz="5400" dirty="0">
              <a:solidFill>
                <a:srgbClr val="0000FF"/>
              </a:solidFill>
            </a:endParaRPr>
          </a:p>
        </p:txBody>
      </p:sp>
    </p:spTree>
    <p:extLst>
      <p:ext uri="{BB962C8B-B14F-4D97-AF65-F5344CB8AC3E}">
        <p14:creationId xmlns:p14="http://schemas.microsoft.com/office/powerpoint/2010/main" val="24987917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Correctness</a:t>
            </a:r>
            <a:endParaRPr lang="en-US" dirty="0"/>
          </a:p>
        </p:txBody>
      </p:sp>
      <p:sp>
        <p:nvSpPr>
          <p:cNvPr id="3" name="Content Placeholder 2"/>
          <p:cNvSpPr>
            <a:spLocks noGrp="1"/>
          </p:cNvSpPr>
          <p:nvPr>
            <p:ph idx="1"/>
          </p:nvPr>
        </p:nvSpPr>
        <p:spPr>
          <a:xfrm>
            <a:off x="1114424" y="2595562"/>
            <a:ext cx="7610476" cy="1459361"/>
          </a:xfrm>
        </p:spPr>
        <p:txBody>
          <a:bodyPr>
            <a:normAutofit/>
          </a:bodyPr>
          <a:lstStyle/>
          <a:p>
            <a:r>
              <a:rPr lang="en-US" sz="3200" dirty="0" smtClean="0">
                <a:solidFill>
                  <a:srgbClr val="0000FF"/>
                </a:solidFill>
              </a:rPr>
              <a:t>Assertions can range over anything (not just integers and </a:t>
            </a:r>
            <a:r>
              <a:rPr lang="en-US" sz="3200" dirty="0" err="1" smtClean="0">
                <a:solidFill>
                  <a:srgbClr val="0000FF"/>
                </a:solidFill>
              </a:rPr>
              <a:t>booleans</a:t>
            </a:r>
            <a:r>
              <a:rPr lang="en-US" sz="3200" dirty="0" smtClean="0">
                <a:solidFill>
                  <a:srgbClr val="0000FF"/>
                </a:solidFill>
              </a:rPr>
              <a:t>)</a:t>
            </a:r>
          </a:p>
          <a:p>
            <a:endParaRPr lang="en-US" sz="3200" dirty="0">
              <a:solidFill>
                <a:srgbClr val="0000FF"/>
              </a:solidFill>
            </a:endParaRPr>
          </a:p>
          <a:p>
            <a:endParaRPr lang="en-US" sz="3200" dirty="0" smtClean="0">
              <a:solidFill>
                <a:srgbClr val="0000FF"/>
              </a:solidFill>
            </a:endParaRPr>
          </a:p>
          <a:p>
            <a:endParaRPr lang="en-US" sz="3200" dirty="0">
              <a:solidFill>
                <a:srgbClr val="0000FF"/>
              </a:solidFill>
            </a:endParaRPr>
          </a:p>
          <a:p>
            <a:endParaRPr lang="en-US" sz="3200" dirty="0" smtClean="0">
              <a:solidFill>
                <a:srgbClr val="0000FF"/>
              </a:solidFill>
            </a:endParaRPr>
          </a:p>
          <a:p>
            <a:endParaRPr lang="en-US" sz="3200" dirty="0" smtClean="0">
              <a:solidFill>
                <a:srgbClr val="0000FF"/>
              </a:solidFill>
            </a:endParaRPr>
          </a:p>
          <a:p>
            <a:endParaRPr lang="en-US" sz="3200" dirty="0">
              <a:solidFill>
                <a:srgbClr val="0000FF"/>
              </a:solidFill>
            </a:endParaRPr>
          </a:p>
          <a:p>
            <a:endParaRPr lang="en-US" sz="3200" dirty="0" smtClean="0">
              <a:solidFill>
                <a:srgbClr val="0000FF"/>
              </a:solidFill>
            </a:endParaRPr>
          </a:p>
          <a:p>
            <a:endParaRPr lang="en-US" sz="3200" dirty="0">
              <a:solidFill>
                <a:srgbClr val="0000FF"/>
              </a:solidFill>
            </a:endParaRPr>
          </a:p>
          <a:p>
            <a:endParaRPr lang="en-US" sz="3200" dirty="0" smtClean="0">
              <a:solidFill>
                <a:srgbClr val="0000FF"/>
              </a:solidFill>
            </a:endParaRPr>
          </a:p>
          <a:p>
            <a:endParaRPr lang="en-US" sz="3200" dirty="0" smtClean="0">
              <a:solidFill>
                <a:srgbClr val="0000FF"/>
              </a:solidFill>
            </a:endParaRPr>
          </a:p>
          <a:p>
            <a:endParaRPr lang="en-US" sz="3200" dirty="0">
              <a:solidFill>
                <a:srgbClr val="0000FF"/>
              </a:solidFill>
            </a:endParaRPr>
          </a:p>
        </p:txBody>
      </p:sp>
      <p:pic>
        <p:nvPicPr>
          <p:cNvPr id="8" name="Picture 7"/>
          <p:cNvPicPr>
            <a:picLocks noChangeAspect="1"/>
          </p:cNvPicPr>
          <p:nvPr/>
        </p:nvPicPr>
        <p:blipFill>
          <a:blip r:embed="rId4"/>
          <a:stretch>
            <a:fillRect/>
          </a:stretch>
        </p:blipFill>
        <p:spPr>
          <a:xfrm>
            <a:off x="1114424" y="4647904"/>
            <a:ext cx="7797800" cy="119380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3800598015"/>
              </p:ext>
            </p:extLst>
          </p:nvPr>
        </p:nvGraphicFramePr>
        <p:xfrm>
          <a:off x="4476750" y="3270250"/>
          <a:ext cx="190500" cy="317500"/>
        </p:xfrm>
        <a:graphic>
          <a:graphicData uri="http://schemas.openxmlformats.org/presentationml/2006/ole">
            <mc:AlternateContent xmlns:mc="http://schemas.openxmlformats.org/markup-compatibility/2006">
              <mc:Choice xmlns:v="urn:schemas-microsoft-com:vml" Requires="v">
                <p:oleObj spid="_x0000_s15372" name="Equation" r:id="rId5" imgW="190500" imgH="317500" progId="Equation.3">
                  <p:embed/>
                </p:oleObj>
              </mc:Choice>
              <mc:Fallback>
                <p:oleObj name="Equation" r:id="rId5" imgW="190500" imgH="317500" progId="Equation.3">
                  <p:embed/>
                  <p:pic>
                    <p:nvPicPr>
                      <p:cNvPr id="0" name=""/>
                      <p:cNvPicPr/>
                      <p:nvPr/>
                    </p:nvPicPr>
                    <p:blipFill>
                      <a:blip r:embed="rId6"/>
                      <a:stretch>
                        <a:fillRect/>
                      </a:stretch>
                    </p:blipFill>
                    <p:spPr>
                      <a:xfrm>
                        <a:off x="4476750" y="3270250"/>
                        <a:ext cx="190500" cy="317500"/>
                      </a:xfrm>
                      <a:prstGeom prst="rect">
                        <a:avLst/>
                      </a:prstGeom>
                    </p:spPr>
                  </p:pic>
                </p:oleObj>
              </mc:Fallback>
            </mc:AlternateContent>
          </a:graphicData>
        </a:graphic>
      </p:graphicFrame>
    </p:spTree>
    <p:extLst>
      <p:ext uri="{BB962C8B-B14F-4D97-AF65-F5344CB8AC3E}">
        <p14:creationId xmlns:p14="http://schemas.microsoft.com/office/powerpoint/2010/main" val="38228982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Axiomatic Semantics</a:t>
            </a:r>
            <a:endParaRPr lang="en-US" dirty="0"/>
          </a:p>
        </p:txBody>
      </p:sp>
      <p:pic>
        <p:nvPicPr>
          <p:cNvPr id="5" name="Picture 4"/>
          <p:cNvPicPr>
            <a:picLocks noChangeAspect="1"/>
          </p:cNvPicPr>
          <p:nvPr/>
        </p:nvPicPr>
        <p:blipFill>
          <a:blip r:embed="rId2"/>
          <a:stretch>
            <a:fillRect/>
          </a:stretch>
        </p:blipFill>
        <p:spPr>
          <a:xfrm>
            <a:off x="401078" y="2161343"/>
            <a:ext cx="8197012" cy="4552736"/>
          </a:xfrm>
          <a:prstGeom prst="rect">
            <a:avLst/>
          </a:prstGeom>
        </p:spPr>
      </p:pic>
    </p:spTree>
    <p:extLst>
      <p:ext uri="{BB962C8B-B14F-4D97-AF65-F5344CB8AC3E}">
        <p14:creationId xmlns:p14="http://schemas.microsoft.com/office/powerpoint/2010/main" val="20647775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idx="1"/>
          </p:nvPr>
        </p:nvSpPr>
        <p:spPr>
          <a:xfrm>
            <a:off x="311949" y="2227634"/>
            <a:ext cx="8724900" cy="4228073"/>
          </a:xfrm>
          <a:ln>
            <a:noFill/>
          </a:ln>
        </p:spPr>
        <p:txBody>
          <a:bodyPr>
            <a:noAutofit/>
          </a:bodyPr>
          <a:lstStyle/>
          <a:p>
            <a:r>
              <a:rPr lang="en-US" sz="4200" dirty="0" smtClean="0">
                <a:solidFill>
                  <a:srgbClr val="0000FF"/>
                </a:solidFill>
              </a:rPr>
              <a:t>Symbolic execution </a:t>
            </a:r>
            <a:r>
              <a:rPr lang="en-US" sz="4200" dirty="0" smtClean="0">
                <a:solidFill>
                  <a:srgbClr val="FF6600"/>
                </a:solidFill>
              </a:rPr>
              <a:t>-&gt; detect policy-violations</a:t>
            </a:r>
          </a:p>
          <a:p>
            <a:endParaRPr lang="en-US" sz="4200" dirty="0" smtClean="0">
              <a:solidFill>
                <a:srgbClr val="FF6600"/>
              </a:solidFill>
            </a:endParaRPr>
          </a:p>
          <a:p>
            <a:r>
              <a:rPr lang="en-US" sz="4200" dirty="0" smtClean="0">
                <a:solidFill>
                  <a:srgbClr val="0000FF"/>
                </a:solidFill>
              </a:rPr>
              <a:t>Axiomatic semantics</a:t>
            </a:r>
            <a:r>
              <a:rPr lang="en-US" sz="4200" dirty="0" smtClean="0">
                <a:solidFill>
                  <a:srgbClr val="FF6600"/>
                </a:solidFill>
              </a:rPr>
              <a:t> -&gt; prove correctness</a:t>
            </a:r>
          </a:p>
        </p:txBody>
      </p:sp>
    </p:spTree>
    <p:extLst>
      <p:ext uri="{BB962C8B-B14F-4D97-AF65-F5344CB8AC3E}">
        <p14:creationId xmlns:p14="http://schemas.microsoft.com/office/powerpoint/2010/main" val="27680934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Axiomatic Semantics</a:t>
            </a:r>
          </a:p>
        </p:txBody>
      </p:sp>
      <p:pic>
        <p:nvPicPr>
          <p:cNvPr id="5" name="Picture 4"/>
          <p:cNvPicPr>
            <a:picLocks noChangeAspect="1"/>
          </p:cNvPicPr>
          <p:nvPr/>
        </p:nvPicPr>
        <p:blipFill>
          <a:blip r:embed="rId2"/>
          <a:stretch>
            <a:fillRect/>
          </a:stretch>
        </p:blipFill>
        <p:spPr>
          <a:xfrm>
            <a:off x="0" y="3383950"/>
            <a:ext cx="9144000" cy="2183642"/>
          </a:xfrm>
          <a:prstGeom prst="rect">
            <a:avLst/>
          </a:prstGeom>
        </p:spPr>
      </p:pic>
    </p:spTree>
    <p:extLst>
      <p:ext uri="{BB962C8B-B14F-4D97-AF65-F5344CB8AC3E}">
        <p14:creationId xmlns:p14="http://schemas.microsoft.com/office/powerpoint/2010/main" val="7361441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Axiomatic Semantics</a:t>
            </a:r>
          </a:p>
        </p:txBody>
      </p:sp>
      <p:pic>
        <p:nvPicPr>
          <p:cNvPr id="5" name="Picture 4"/>
          <p:cNvPicPr>
            <a:picLocks noChangeAspect="1"/>
          </p:cNvPicPr>
          <p:nvPr/>
        </p:nvPicPr>
        <p:blipFill>
          <a:blip r:embed="rId3"/>
          <a:stretch>
            <a:fillRect/>
          </a:stretch>
        </p:blipFill>
        <p:spPr>
          <a:xfrm>
            <a:off x="0" y="3719491"/>
            <a:ext cx="9144000" cy="1342688"/>
          </a:xfrm>
          <a:prstGeom prst="rect">
            <a:avLst/>
          </a:prstGeom>
        </p:spPr>
      </p:pic>
    </p:spTree>
    <p:extLst>
      <p:ext uri="{BB962C8B-B14F-4D97-AF65-F5344CB8AC3E}">
        <p14:creationId xmlns:p14="http://schemas.microsoft.com/office/powerpoint/2010/main" val="15825128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757590" y="3219431"/>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0" y="745277"/>
            <a:ext cx="9144000" cy="5956663"/>
          </a:xfrm>
          <a:prstGeom prst="rect">
            <a:avLst/>
          </a:prstGeom>
        </p:spPr>
      </p:pic>
    </p:spTree>
    <p:extLst>
      <p:ext uri="{BB962C8B-B14F-4D97-AF65-F5344CB8AC3E}">
        <p14:creationId xmlns:p14="http://schemas.microsoft.com/office/powerpoint/2010/main" val="27375731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24487" y="2049363"/>
            <a:ext cx="8189326" cy="3670767"/>
          </a:xfrm>
        </p:spPr>
        <p:txBody>
          <a:bodyPr>
            <a:noAutofit/>
          </a:bodyPr>
          <a:lstStyle/>
          <a:p>
            <a:r>
              <a:rPr lang="en-US" sz="4000" dirty="0" smtClean="0">
                <a:solidFill>
                  <a:srgbClr val="0000FF"/>
                </a:solidFill>
              </a:rPr>
              <a:t>PL techniques FTW!</a:t>
            </a:r>
          </a:p>
          <a:p>
            <a:r>
              <a:rPr lang="en-US" sz="4000" dirty="0" smtClean="0">
                <a:solidFill>
                  <a:srgbClr val="FF6600"/>
                </a:solidFill>
              </a:rPr>
              <a:t>I adapted </a:t>
            </a:r>
            <a:r>
              <a:rPr lang="en-US" sz="4000" dirty="0" smtClean="0">
                <a:solidFill>
                  <a:srgbClr val="0000FF"/>
                </a:solidFill>
              </a:rPr>
              <a:t>symbolic execution </a:t>
            </a:r>
            <a:r>
              <a:rPr lang="en-US" sz="4000" dirty="0" smtClean="0">
                <a:solidFill>
                  <a:srgbClr val="FF6600"/>
                </a:solidFill>
              </a:rPr>
              <a:t>to find bugs in network software</a:t>
            </a:r>
          </a:p>
          <a:p>
            <a:r>
              <a:rPr lang="en-US" sz="4000" dirty="0" smtClean="0">
                <a:solidFill>
                  <a:srgbClr val="FF6600"/>
                </a:solidFill>
              </a:rPr>
              <a:t>I demonstrated </a:t>
            </a:r>
            <a:r>
              <a:rPr lang="en-US" sz="4000" dirty="0" smtClean="0">
                <a:solidFill>
                  <a:srgbClr val="0000FF"/>
                </a:solidFill>
              </a:rPr>
              <a:t>correctness proving</a:t>
            </a:r>
            <a:r>
              <a:rPr lang="en-US" sz="4000" dirty="0" smtClean="0">
                <a:solidFill>
                  <a:srgbClr val="FF6600"/>
                </a:solidFill>
              </a:rPr>
              <a:t> for network algorithms</a:t>
            </a:r>
            <a:endParaRPr lang="en-US" sz="4000" dirty="0">
              <a:solidFill>
                <a:srgbClr val="FF6600"/>
              </a:solidFill>
            </a:endParaRPr>
          </a:p>
        </p:txBody>
      </p:sp>
    </p:spTree>
    <p:extLst>
      <p:ext uri="{BB962C8B-B14F-4D97-AF65-F5344CB8AC3E}">
        <p14:creationId xmlns:p14="http://schemas.microsoft.com/office/powerpoint/2010/main" val="33096074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a:t>
            </a:r>
            <a:r>
              <a:rPr lang="en-US" dirty="0" err="1" smtClean="0"/>
              <a:t>Headerspace</a:t>
            </a:r>
            <a:endParaRPr lang="en-US" dirty="0"/>
          </a:p>
        </p:txBody>
      </p:sp>
      <p:cxnSp>
        <p:nvCxnSpPr>
          <p:cNvPr id="5" name="Straight Connector 4"/>
          <p:cNvCxnSpPr/>
          <p:nvPr/>
        </p:nvCxnSpPr>
        <p:spPr>
          <a:xfrm>
            <a:off x="4567823" y="2963216"/>
            <a:ext cx="0" cy="36538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2714838" y="4775461"/>
            <a:ext cx="369125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98014" y="2656011"/>
            <a:ext cx="312593" cy="369332"/>
          </a:xfrm>
          <a:prstGeom prst="rect">
            <a:avLst/>
          </a:prstGeom>
          <a:noFill/>
        </p:spPr>
        <p:txBody>
          <a:bodyPr wrap="none" rtlCol="0">
            <a:spAutoFit/>
          </a:bodyPr>
          <a:lstStyle/>
          <a:p>
            <a:r>
              <a:rPr lang="en-US" dirty="0" smtClean="0"/>
              <a:t>0</a:t>
            </a:r>
            <a:endParaRPr lang="en-US" dirty="0"/>
          </a:p>
        </p:txBody>
      </p:sp>
      <p:sp>
        <p:nvSpPr>
          <p:cNvPr id="13" name="TextBox 12"/>
          <p:cNvSpPr txBox="1"/>
          <p:nvPr/>
        </p:nvSpPr>
        <p:spPr>
          <a:xfrm>
            <a:off x="5366402" y="2656011"/>
            <a:ext cx="312593" cy="369332"/>
          </a:xfrm>
          <a:prstGeom prst="rect">
            <a:avLst/>
          </a:prstGeom>
          <a:noFill/>
        </p:spPr>
        <p:txBody>
          <a:bodyPr wrap="none" rtlCol="0">
            <a:spAutoFit/>
          </a:bodyPr>
          <a:lstStyle/>
          <a:p>
            <a:r>
              <a:rPr lang="en-US" dirty="0"/>
              <a:t>1</a:t>
            </a:r>
          </a:p>
        </p:txBody>
      </p:sp>
      <p:sp>
        <p:nvSpPr>
          <p:cNvPr id="15" name="TextBox 14"/>
          <p:cNvSpPr txBox="1"/>
          <p:nvPr/>
        </p:nvSpPr>
        <p:spPr>
          <a:xfrm flipH="1" flipV="1">
            <a:off x="2261629" y="5439142"/>
            <a:ext cx="308374"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2261629" y="3766442"/>
            <a:ext cx="312593" cy="369332"/>
          </a:xfrm>
          <a:prstGeom prst="rect">
            <a:avLst/>
          </a:prstGeom>
          <a:noFill/>
        </p:spPr>
        <p:txBody>
          <a:bodyPr wrap="none" rtlCol="0">
            <a:spAutoFit/>
          </a:bodyPr>
          <a:lstStyle/>
          <a:p>
            <a:r>
              <a:rPr lang="en-US" dirty="0"/>
              <a:t>1</a:t>
            </a:r>
          </a:p>
        </p:txBody>
      </p:sp>
      <p:sp>
        <p:nvSpPr>
          <p:cNvPr id="17" name="TextBox 16"/>
          <p:cNvSpPr txBox="1"/>
          <p:nvPr/>
        </p:nvSpPr>
        <p:spPr>
          <a:xfrm>
            <a:off x="590475" y="4462387"/>
            <a:ext cx="1369936" cy="369332"/>
          </a:xfrm>
          <a:prstGeom prst="rect">
            <a:avLst/>
          </a:prstGeom>
          <a:noFill/>
        </p:spPr>
        <p:txBody>
          <a:bodyPr wrap="none" rtlCol="0">
            <a:spAutoFit/>
          </a:bodyPr>
          <a:lstStyle/>
          <a:p>
            <a:r>
              <a:rPr lang="en-US" dirty="0" smtClean="0"/>
              <a:t>Second Bit</a:t>
            </a:r>
          </a:p>
        </p:txBody>
      </p:sp>
      <p:sp>
        <p:nvSpPr>
          <p:cNvPr id="18" name="TextBox 17"/>
          <p:cNvSpPr txBox="1"/>
          <p:nvPr/>
        </p:nvSpPr>
        <p:spPr>
          <a:xfrm>
            <a:off x="4116417" y="2213746"/>
            <a:ext cx="902811" cy="369332"/>
          </a:xfrm>
          <a:prstGeom prst="rect">
            <a:avLst/>
          </a:prstGeom>
          <a:noFill/>
        </p:spPr>
        <p:txBody>
          <a:bodyPr wrap="none" rtlCol="0">
            <a:spAutoFit/>
          </a:bodyPr>
          <a:lstStyle/>
          <a:p>
            <a:r>
              <a:rPr lang="en-US" dirty="0" smtClean="0"/>
              <a:t>First Bit</a:t>
            </a:r>
          </a:p>
        </p:txBody>
      </p:sp>
      <p:sp>
        <p:nvSpPr>
          <p:cNvPr id="19" name="Rectangle 18"/>
          <p:cNvSpPr/>
          <p:nvPr/>
        </p:nvSpPr>
        <p:spPr>
          <a:xfrm>
            <a:off x="2896668" y="3108032"/>
            <a:ext cx="1515180" cy="3386529"/>
          </a:xfrm>
          <a:prstGeom prst="rect">
            <a:avLst/>
          </a:prstGeom>
          <a:pattFill prst="dashDnDiag">
            <a:fgClr>
              <a:srgbClr val="000090"/>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0x</a:t>
            </a:r>
            <a:endParaRPr lang="en-US" dirty="0">
              <a:solidFill>
                <a:schemeClr val="tx1"/>
              </a:solidFill>
            </a:endParaRPr>
          </a:p>
        </p:txBody>
      </p:sp>
      <p:sp>
        <p:nvSpPr>
          <p:cNvPr id="20" name="Rectangle 19"/>
          <p:cNvSpPr/>
          <p:nvPr/>
        </p:nvSpPr>
        <p:spPr>
          <a:xfrm>
            <a:off x="4785666" y="3108032"/>
            <a:ext cx="1515180" cy="1539021"/>
          </a:xfrm>
          <a:prstGeom prst="rect">
            <a:avLst/>
          </a:prstGeom>
          <a:pattFill prst="dashUpDiag">
            <a:fgClr>
              <a:srgbClr val="008000"/>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3477862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d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492" y="2428498"/>
            <a:ext cx="4437182" cy="3642177"/>
          </a:xfrm>
          <a:prstGeom prst="rect">
            <a:avLst/>
          </a:prstGeom>
        </p:spPr>
      </p:pic>
      <p:sp>
        <p:nvSpPr>
          <p:cNvPr id="2" name="Title 1"/>
          <p:cNvSpPr>
            <a:spLocks noGrp="1"/>
          </p:cNvSpPr>
          <p:nvPr>
            <p:ph type="title"/>
          </p:nvPr>
        </p:nvSpPr>
        <p:spPr/>
        <p:txBody>
          <a:bodyPr>
            <a:normAutofit fontScale="90000"/>
          </a:bodyPr>
          <a:lstStyle/>
          <a:p>
            <a:r>
              <a:rPr lang="en-US" dirty="0"/>
              <a:t>Symbolic Execution For Networking</a:t>
            </a:r>
          </a:p>
        </p:txBody>
      </p:sp>
      <p:sp>
        <p:nvSpPr>
          <p:cNvPr id="5" name="Content Placeholder 2"/>
          <p:cNvSpPr>
            <a:spLocks noGrp="1"/>
          </p:cNvSpPr>
          <p:nvPr>
            <p:ph idx="1"/>
          </p:nvPr>
        </p:nvSpPr>
        <p:spPr>
          <a:xfrm>
            <a:off x="546231" y="2595562"/>
            <a:ext cx="4331863" cy="3670767"/>
          </a:xfrm>
        </p:spPr>
        <p:txBody>
          <a:bodyPr>
            <a:normAutofit/>
          </a:bodyPr>
          <a:lstStyle/>
          <a:p>
            <a:r>
              <a:rPr lang="en-US" sz="3200" dirty="0" smtClean="0">
                <a:solidFill>
                  <a:srgbClr val="FF6600"/>
                </a:solidFill>
              </a:rPr>
              <a:t>Goal: detect </a:t>
            </a:r>
            <a:r>
              <a:rPr lang="en-US" sz="3200" b="1" dirty="0" smtClean="0">
                <a:solidFill>
                  <a:srgbClr val="FF6600"/>
                </a:solidFill>
              </a:rPr>
              <a:t>policy-violations</a:t>
            </a:r>
          </a:p>
          <a:p>
            <a:endParaRPr lang="en-US" sz="3200" dirty="0">
              <a:solidFill>
                <a:srgbClr val="FF6600"/>
              </a:solidFill>
            </a:endParaRPr>
          </a:p>
          <a:p>
            <a:r>
              <a:rPr lang="en-US" sz="3200" dirty="0" smtClean="0">
                <a:solidFill>
                  <a:srgbClr val="FF6600"/>
                </a:solidFill>
              </a:rPr>
              <a:t>“Network doesn’t do what I tell it to”</a:t>
            </a:r>
          </a:p>
        </p:txBody>
      </p:sp>
      <p:sp>
        <p:nvSpPr>
          <p:cNvPr id="10" name="Freeform 9"/>
          <p:cNvSpPr/>
          <p:nvPr/>
        </p:nvSpPr>
        <p:spPr>
          <a:xfrm>
            <a:off x="6556490" y="3074612"/>
            <a:ext cx="988536" cy="2873524"/>
          </a:xfrm>
          <a:custGeom>
            <a:avLst/>
            <a:gdLst>
              <a:gd name="connsiteX0" fmla="*/ 306385 w 988536"/>
              <a:gd name="connsiteY0" fmla="*/ 0 h 2873524"/>
              <a:gd name="connsiteX1" fmla="*/ 317526 w 988536"/>
              <a:gd name="connsiteY1" fmla="*/ 345337 h 2873524"/>
              <a:gd name="connsiteX2" fmla="*/ 985988 w 988536"/>
              <a:gd name="connsiteY2" fmla="*/ 980311 h 2873524"/>
              <a:gd name="connsiteX3" fmla="*/ 39000 w 988536"/>
              <a:gd name="connsiteY3" fmla="*/ 1737824 h 2873524"/>
              <a:gd name="connsiteX4" fmla="*/ 183834 w 988536"/>
              <a:gd name="connsiteY4" fmla="*/ 2773835 h 2873524"/>
              <a:gd name="connsiteX5" fmla="*/ 206116 w 988536"/>
              <a:gd name="connsiteY5" fmla="*/ 2773835 h 287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8536" h="2873524">
                <a:moveTo>
                  <a:pt x="306385" y="0"/>
                </a:moveTo>
                <a:cubicBezTo>
                  <a:pt x="255322" y="90976"/>
                  <a:pt x="204259" y="181952"/>
                  <a:pt x="317526" y="345337"/>
                </a:cubicBezTo>
                <a:cubicBezTo>
                  <a:pt x="430793" y="508722"/>
                  <a:pt x="1032409" y="748230"/>
                  <a:pt x="985988" y="980311"/>
                </a:cubicBezTo>
                <a:cubicBezTo>
                  <a:pt x="939567" y="1212392"/>
                  <a:pt x="172692" y="1438903"/>
                  <a:pt x="39000" y="1737824"/>
                </a:cubicBezTo>
                <a:cubicBezTo>
                  <a:pt x="-94692" y="2036745"/>
                  <a:pt x="155981" y="2601167"/>
                  <a:pt x="183834" y="2773835"/>
                </a:cubicBezTo>
                <a:cubicBezTo>
                  <a:pt x="211687" y="2946503"/>
                  <a:pt x="208901" y="2860169"/>
                  <a:pt x="206116" y="277383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Multiply 12"/>
          <p:cNvSpPr/>
          <p:nvPr/>
        </p:nvSpPr>
        <p:spPr>
          <a:xfrm>
            <a:off x="6040150" y="2998859"/>
            <a:ext cx="2257132" cy="2156684"/>
          </a:xfrm>
          <a:prstGeom prst="mathMultiply">
            <a:avLst>
              <a:gd name="adj1" fmla="val 48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55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Symbolic Execution For Networking</a:t>
            </a:r>
          </a:p>
        </p:txBody>
      </p:sp>
      <p:sp>
        <p:nvSpPr>
          <p:cNvPr id="5" name="Content Placeholder 2"/>
          <p:cNvSpPr>
            <a:spLocks noGrp="1"/>
          </p:cNvSpPr>
          <p:nvPr>
            <p:ph idx="1"/>
          </p:nvPr>
        </p:nvSpPr>
        <p:spPr>
          <a:xfrm>
            <a:off x="546232" y="2595562"/>
            <a:ext cx="3921322" cy="4155216"/>
          </a:xfrm>
        </p:spPr>
        <p:txBody>
          <a:bodyPr>
            <a:normAutofit/>
          </a:bodyPr>
          <a:lstStyle/>
          <a:p>
            <a:r>
              <a:rPr lang="en-US" sz="3200" dirty="0" smtClean="0">
                <a:solidFill>
                  <a:srgbClr val="FF6600"/>
                </a:solidFill>
              </a:rPr>
              <a:t>Approach:</a:t>
            </a:r>
          </a:p>
          <a:p>
            <a:pPr lvl="1"/>
            <a:r>
              <a:rPr lang="en-US" sz="3000" dirty="0">
                <a:solidFill>
                  <a:srgbClr val="FF6600"/>
                </a:solidFill>
              </a:rPr>
              <a:t> </a:t>
            </a:r>
            <a:r>
              <a:rPr lang="en-US" sz="3000" dirty="0" smtClean="0">
                <a:solidFill>
                  <a:srgbClr val="FF6600"/>
                </a:solidFill>
              </a:rPr>
              <a:t>Demonstrate </a:t>
            </a:r>
            <a:r>
              <a:rPr lang="en-US" sz="3000" b="1" dirty="0" smtClean="0">
                <a:solidFill>
                  <a:srgbClr val="FF6600"/>
                </a:solidFill>
              </a:rPr>
              <a:t>isomorphism</a:t>
            </a:r>
            <a:r>
              <a:rPr lang="en-US" sz="3000" dirty="0" smtClean="0">
                <a:solidFill>
                  <a:srgbClr val="FF6600"/>
                </a:solidFill>
              </a:rPr>
              <a:t> between behavior of virtual view </a:t>
            </a:r>
            <a:r>
              <a:rPr lang="en-US" sz="3000" dirty="0">
                <a:solidFill>
                  <a:srgbClr val="FF6600"/>
                </a:solidFill>
              </a:rPr>
              <a:t> </a:t>
            </a:r>
            <a:r>
              <a:rPr lang="en-US" sz="3000" dirty="0" smtClean="0">
                <a:solidFill>
                  <a:srgbClr val="FF6600"/>
                </a:solidFill>
              </a:rPr>
              <a:t> and physical network</a:t>
            </a:r>
          </a:p>
        </p:txBody>
      </p:sp>
      <p:pic>
        <p:nvPicPr>
          <p:cNvPr id="6" name="Picture 5" descr="sd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492" y="2428498"/>
            <a:ext cx="4437182" cy="3642177"/>
          </a:xfrm>
          <a:prstGeom prst="rect">
            <a:avLst/>
          </a:prstGeom>
        </p:spPr>
      </p:pic>
    </p:spTree>
    <p:extLst>
      <p:ext uri="{BB962C8B-B14F-4D97-AF65-F5344CB8AC3E}">
        <p14:creationId xmlns:p14="http://schemas.microsoft.com/office/powerpoint/2010/main" val="14647449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Symbolic Execution For Networking</a:t>
            </a:r>
          </a:p>
        </p:txBody>
      </p:sp>
      <p:graphicFrame>
        <p:nvGraphicFramePr>
          <p:cNvPr id="6" name="Object 5"/>
          <p:cNvGraphicFramePr>
            <a:graphicFrameLocks noChangeAspect="1"/>
          </p:cNvGraphicFramePr>
          <p:nvPr>
            <p:extLst>
              <p:ext uri="{D42A27DB-BD31-4B8C-83A1-F6EECF244321}">
                <p14:modId xmlns:p14="http://schemas.microsoft.com/office/powerpoint/2010/main" val="1159389932"/>
              </p:ext>
            </p:extLst>
          </p:nvPr>
        </p:nvGraphicFramePr>
        <p:xfrm>
          <a:off x="765363" y="3686249"/>
          <a:ext cx="2952750" cy="1344613"/>
        </p:xfrm>
        <a:graphic>
          <a:graphicData uri="http://schemas.openxmlformats.org/presentationml/2006/ole">
            <mc:AlternateContent xmlns:mc="http://schemas.openxmlformats.org/markup-compatibility/2006">
              <mc:Choice xmlns:v="urn:schemas-microsoft-com:vml" Requires="v">
                <p:oleObj spid="_x0000_s16391" name="Equation" r:id="rId4" imgW="838200" imgH="381000" progId="Equation.3">
                  <p:embed/>
                </p:oleObj>
              </mc:Choice>
              <mc:Fallback>
                <p:oleObj name="Equation" r:id="rId4" imgW="838200" imgH="381000" progId="Equation.3">
                  <p:embed/>
                  <p:pic>
                    <p:nvPicPr>
                      <p:cNvPr id="0" name=""/>
                      <p:cNvPicPr/>
                      <p:nvPr/>
                    </p:nvPicPr>
                    <p:blipFill>
                      <a:blip r:embed="rId5"/>
                      <a:stretch>
                        <a:fillRect/>
                      </a:stretch>
                    </p:blipFill>
                    <p:spPr>
                      <a:xfrm>
                        <a:off x="765363" y="3686249"/>
                        <a:ext cx="2952750" cy="1344613"/>
                      </a:xfrm>
                      <a:prstGeom prst="rect">
                        <a:avLst/>
                      </a:prstGeom>
                    </p:spPr>
                  </p:pic>
                </p:oleObj>
              </mc:Fallback>
            </mc:AlternateContent>
          </a:graphicData>
        </a:graphic>
      </p:graphicFrame>
      <p:sp>
        <p:nvSpPr>
          <p:cNvPr id="7" name="TextBox 6"/>
          <p:cNvSpPr txBox="1"/>
          <p:nvPr/>
        </p:nvSpPr>
        <p:spPr>
          <a:xfrm>
            <a:off x="2701925" y="2559317"/>
            <a:ext cx="4183728" cy="584776"/>
          </a:xfrm>
          <a:prstGeom prst="rect">
            <a:avLst/>
          </a:prstGeom>
          <a:noFill/>
        </p:spPr>
        <p:txBody>
          <a:bodyPr wrap="square" rtlCol="0">
            <a:spAutoFit/>
          </a:bodyPr>
          <a:lstStyle/>
          <a:p>
            <a:r>
              <a:rPr lang="en-US" sz="3200" dirty="0" smtClean="0">
                <a:solidFill>
                  <a:srgbClr val="FF6600"/>
                </a:solidFill>
              </a:rPr>
              <a:t>Network Behavior:</a:t>
            </a:r>
            <a:endParaRPr lang="en-US" sz="3200" dirty="0">
              <a:solidFill>
                <a:srgbClr val="FF6600"/>
              </a:solidFill>
            </a:endParaRPr>
          </a:p>
        </p:txBody>
      </p:sp>
      <p:sp>
        <p:nvSpPr>
          <p:cNvPr id="8" name="TextBox 7"/>
          <p:cNvSpPr txBox="1"/>
          <p:nvPr/>
        </p:nvSpPr>
        <p:spPr>
          <a:xfrm>
            <a:off x="2222861" y="5889338"/>
            <a:ext cx="5553578" cy="584776"/>
          </a:xfrm>
          <a:prstGeom prst="rect">
            <a:avLst/>
          </a:prstGeom>
          <a:noFill/>
        </p:spPr>
        <p:txBody>
          <a:bodyPr wrap="square" rtlCol="0">
            <a:spAutoFit/>
          </a:bodyPr>
          <a:lstStyle/>
          <a:p>
            <a:r>
              <a:rPr lang="en-US" sz="3200" dirty="0" smtClean="0">
                <a:solidFill>
                  <a:srgbClr val="FF6600"/>
                </a:solidFill>
              </a:rPr>
              <a:t>“Packets’ final locations”</a:t>
            </a:r>
            <a:endParaRPr lang="en-US" sz="3200" dirty="0">
              <a:solidFill>
                <a:srgbClr val="FF6600"/>
              </a:solidFill>
            </a:endParaRPr>
          </a:p>
        </p:txBody>
      </p:sp>
      <p:pic>
        <p:nvPicPr>
          <p:cNvPr id="9" name="Picture 8"/>
          <p:cNvPicPr>
            <a:picLocks noChangeAspect="1"/>
          </p:cNvPicPr>
          <p:nvPr/>
        </p:nvPicPr>
        <p:blipFill>
          <a:blip r:embed="rId6"/>
          <a:stretch>
            <a:fillRect/>
          </a:stretch>
        </p:blipFill>
        <p:spPr>
          <a:xfrm>
            <a:off x="5291990" y="3144093"/>
            <a:ext cx="3710952" cy="2275320"/>
          </a:xfrm>
          <a:prstGeom prst="rect">
            <a:avLst/>
          </a:prstGeom>
        </p:spPr>
      </p:pic>
      <p:sp>
        <p:nvSpPr>
          <p:cNvPr id="4" name="Donut 3"/>
          <p:cNvSpPr/>
          <p:nvPr/>
        </p:nvSpPr>
        <p:spPr>
          <a:xfrm>
            <a:off x="4612386" y="4790156"/>
            <a:ext cx="5425682" cy="795654"/>
          </a:xfrm>
          <a:prstGeom prst="donut">
            <a:avLst>
              <a:gd name="adj" fmla="val 4256"/>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2485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compliance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96626581"/>
              </p:ext>
            </p:extLst>
          </p:nvPr>
        </p:nvGraphicFramePr>
        <p:xfrm>
          <a:off x="319088" y="2804017"/>
          <a:ext cx="8650287" cy="1663700"/>
        </p:xfrm>
        <a:graphic>
          <a:graphicData uri="http://schemas.openxmlformats.org/presentationml/2006/ole">
            <mc:AlternateContent xmlns:mc="http://schemas.openxmlformats.org/markup-compatibility/2006">
              <mc:Choice xmlns:v="urn:schemas-microsoft-com:vml" Requires="v">
                <p:oleObj spid="_x0000_s17415" name="Equation" r:id="rId4" imgW="990600" imgH="190500" progId="Equation.3">
                  <p:embed/>
                </p:oleObj>
              </mc:Choice>
              <mc:Fallback>
                <p:oleObj name="Equation" r:id="rId4" imgW="990600" imgH="190500" progId="Equation.3">
                  <p:embed/>
                  <p:pic>
                    <p:nvPicPr>
                      <p:cNvPr id="0" name=""/>
                      <p:cNvPicPr/>
                      <p:nvPr/>
                    </p:nvPicPr>
                    <p:blipFill>
                      <a:blip r:embed="rId5"/>
                      <a:stretch>
                        <a:fillRect/>
                      </a:stretch>
                    </p:blipFill>
                    <p:spPr>
                      <a:xfrm>
                        <a:off x="319088" y="2804017"/>
                        <a:ext cx="8650287" cy="1663700"/>
                      </a:xfrm>
                      <a:prstGeom prst="rect">
                        <a:avLst/>
                      </a:prstGeom>
                    </p:spPr>
                  </p:pic>
                </p:oleObj>
              </mc:Fallback>
            </mc:AlternateContent>
          </a:graphicData>
        </a:graphic>
      </p:graphicFrame>
      <p:sp>
        <p:nvSpPr>
          <p:cNvPr id="3" name="TextBox 2"/>
          <p:cNvSpPr txBox="1"/>
          <p:nvPr/>
        </p:nvSpPr>
        <p:spPr>
          <a:xfrm>
            <a:off x="565406" y="4877562"/>
            <a:ext cx="8144093" cy="1569660"/>
          </a:xfrm>
          <a:prstGeom prst="rect">
            <a:avLst/>
          </a:prstGeom>
          <a:noFill/>
        </p:spPr>
        <p:txBody>
          <a:bodyPr wrap="square" rtlCol="0">
            <a:spAutoFit/>
          </a:bodyPr>
          <a:lstStyle/>
          <a:p>
            <a:pPr algn="ctr"/>
            <a:r>
              <a:rPr lang="en-US" sz="3200" dirty="0" smtClean="0">
                <a:solidFill>
                  <a:srgbClr val="FF6600"/>
                </a:solidFill>
              </a:rPr>
              <a:t>“All paths in logical network should have  a corresponding path in the physical network”</a:t>
            </a:r>
            <a:endParaRPr lang="en-US" sz="3200" dirty="0">
              <a:solidFill>
                <a:srgbClr val="FF6600"/>
              </a:solidFill>
            </a:endParaRPr>
          </a:p>
        </p:txBody>
      </p:sp>
    </p:spTree>
    <p:extLst>
      <p:ext uri="{BB962C8B-B14F-4D97-AF65-F5344CB8AC3E}">
        <p14:creationId xmlns:p14="http://schemas.microsoft.com/office/powerpoint/2010/main" val="6105233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GP constructs</a:t>
            </a:r>
            <a:endParaRPr lang="en-US" dirty="0"/>
          </a:p>
        </p:txBody>
      </p:sp>
      <p:sp>
        <p:nvSpPr>
          <p:cNvPr id="3" name="Content Placeholder 2"/>
          <p:cNvSpPr>
            <a:spLocks noGrp="1"/>
          </p:cNvSpPr>
          <p:nvPr>
            <p:ph idx="1"/>
          </p:nvPr>
        </p:nvSpPr>
        <p:spPr>
          <a:xfrm>
            <a:off x="590475" y="2216840"/>
            <a:ext cx="8553525" cy="4344560"/>
          </a:xfrm>
        </p:spPr>
        <p:txBody>
          <a:bodyPr>
            <a:noAutofit/>
          </a:bodyPr>
          <a:lstStyle/>
          <a:p>
            <a:r>
              <a:rPr lang="en-US" sz="4400" dirty="0" smtClean="0">
                <a:solidFill>
                  <a:srgbClr val="0000FF"/>
                </a:solidFill>
              </a:rPr>
              <a:t>Sequential </a:t>
            </a:r>
            <a:r>
              <a:rPr lang="en-US" sz="4400" dirty="0">
                <a:solidFill>
                  <a:srgbClr val="0000FF"/>
                </a:solidFill>
              </a:rPr>
              <a:t>composition: </a:t>
            </a:r>
            <a:r>
              <a:rPr lang="en-US" sz="4400" dirty="0" smtClean="0">
                <a:solidFill>
                  <a:srgbClr val="0000FF"/>
                </a:solidFill>
              </a:rPr>
              <a:t>       </a:t>
            </a:r>
            <a:r>
              <a:rPr lang="en-US" sz="4400" dirty="0" smtClean="0">
                <a:solidFill>
                  <a:srgbClr val="000000"/>
                </a:solidFill>
              </a:rPr>
              <a:t>P</a:t>
            </a:r>
            <a:r>
              <a:rPr lang="en-US" sz="4400" dirty="0">
                <a:solidFill>
                  <a:srgbClr val="000000"/>
                </a:solidFill>
              </a:rPr>
              <a:t>; </a:t>
            </a:r>
            <a:r>
              <a:rPr lang="en-US" sz="4400" dirty="0" smtClean="0">
                <a:solidFill>
                  <a:srgbClr val="000000"/>
                </a:solidFill>
              </a:rPr>
              <a:t>Q</a:t>
            </a:r>
            <a:endParaRPr lang="en-US" sz="4400" dirty="0">
              <a:solidFill>
                <a:srgbClr val="0000FF"/>
              </a:solidFill>
            </a:endParaRPr>
          </a:p>
          <a:p>
            <a:r>
              <a:rPr lang="en-US" sz="4400" dirty="0">
                <a:solidFill>
                  <a:srgbClr val="0000FF"/>
                </a:solidFill>
              </a:rPr>
              <a:t>If-then-else: </a:t>
            </a:r>
            <a:r>
              <a:rPr lang="en-US" sz="4400" dirty="0" smtClean="0">
                <a:solidFill>
                  <a:srgbClr val="0000FF"/>
                </a:solidFill>
              </a:rPr>
              <a:t>                             </a:t>
            </a:r>
            <a:r>
              <a:rPr lang="en-US" sz="4400" dirty="0" smtClean="0">
                <a:solidFill>
                  <a:srgbClr val="000000"/>
                </a:solidFill>
              </a:rPr>
              <a:t>if </a:t>
            </a:r>
            <a:r>
              <a:rPr lang="en-US" sz="4400" dirty="0">
                <a:solidFill>
                  <a:srgbClr val="000000"/>
                </a:solidFill>
              </a:rPr>
              <a:t>C then P else </a:t>
            </a:r>
            <a:r>
              <a:rPr lang="en-US" sz="4400" dirty="0" smtClean="0">
                <a:solidFill>
                  <a:srgbClr val="000000"/>
                </a:solidFill>
              </a:rPr>
              <a:t>Q</a:t>
            </a:r>
            <a:endParaRPr lang="en-US" sz="4400" dirty="0">
              <a:solidFill>
                <a:srgbClr val="0000FF"/>
              </a:solidFill>
            </a:endParaRPr>
          </a:p>
          <a:p>
            <a:r>
              <a:rPr lang="en-US" sz="4400" dirty="0">
                <a:solidFill>
                  <a:srgbClr val="0000FF"/>
                </a:solidFill>
              </a:rPr>
              <a:t>As-long-as-possible iteration: </a:t>
            </a:r>
            <a:r>
              <a:rPr lang="en-US" sz="4400" dirty="0">
                <a:solidFill>
                  <a:srgbClr val="000000"/>
                </a:solidFill>
              </a:rPr>
              <a:t>P!</a:t>
            </a:r>
          </a:p>
        </p:txBody>
      </p:sp>
    </p:spTree>
    <p:extLst>
      <p:ext uri="{BB962C8B-B14F-4D97-AF65-F5344CB8AC3E}">
        <p14:creationId xmlns:p14="http://schemas.microsoft.com/office/powerpoint/2010/main" val="1160290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a:buChar char="•"/>
            </a:pPr>
            <a:r>
              <a:rPr lang="en-US" dirty="0" smtClean="0"/>
              <a:t>Symbolic Execution</a:t>
            </a:r>
            <a:endParaRPr lang="en-US" dirty="0"/>
          </a:p>
        </p:txBody>
      </p:sp>
      <p:sp>
        <p:nvSpPr>
          <p:cNvPr id="4" name="Rectangle 3"/>
          <p:cNvSpPr/>
          <p:nvPr/>
        </p:nvSpPr>
        <p:spPr>
          <a:xfrm>
            <a:off x="1450422" y="3804325"/>
            <a:ext cx="4572000" cy="2677656"/>
          </a:xfrm>
          <a:prstGeom prst="rect">
            <a:avLst/>
          </a:prstGeom>
        </p:spPr>
        <p:txBody>
          <a:bodyPr>
            <a:spAutoFit/>
          </a:bodyPr>
          <a:lstStyle/>
          <a:p>
            <a:r>
              <a:rPr lang="fr-FR" sz="2800" dirty="0"/>
              <a:t>y = </a:t>
            </a:r>
            <a:r>
              <a:rPr lang="fr-FR" sz="2800" dirty="0" err="1">
                <a:solidFill>
                  <a:srgbClr val="00E416"/>
                </a:solidFill>
              </a:rPr>
              <a:t>read</a:t>
            </a:r>
            <a:r>
              <a:rPr lang="fr-FR" sz="2800" dirty="0">
                <a:solidFill>
                  <a:srgbClr val="00E416"/>
                </a:solidFill>
              </a:rPr>
              <a:t>()</a:t>
            </a:r>
          </a:p>
          <a:p>
            <a:r>
              <a:rPr lang="fr-FR" sz="2800" dirty="0"/>
              <a:t>y = 2 * y</a:t>
            </a:r>
          </a:p>
          <a:p>
            <a:r>
              <a:rPr lang="fr-FR" sz="2800" dirty="0">
                <a:solidFill>
                  <a:srgbClr val="3366FF"/>
                </a:solidFill>
              </a:rPr>
              <a:t>if</a:t>
            </a:r>
            <a:r>
              <a:rPr lang="fr-FR" sz="2800" dirty="0"/>
              <a:t> (y &lt;</a:t>
            </a:r>
            <a:r>
              <a:rPr lang="fr-FR" sz="2800" dirty="0" smtClean="0"/>
              <a:t>= </a:t>
            </a:r>
            <a:r>
              <a:rPr lang="fr-FR" sz="2800" dirty="0"/>
              <a:t>12)</a:t>
            </a:r>
          </a:p>
          <a:p>
            <a:r>
              <a:rPr lang="fr-FR" sz="2800" dirty="0"/>
              <a:t>   </a:t>
            </a:r>
            <a:r>
              <a:rPr lang="fr-FR" sz="2800" dirty="0" err="1" smtClean="0"/>
              <a:t>fail</a:t>
            </a:r>
            <a:r>
              <a:rPr lang="fr-FR" sz="2800" dirty="0" smtClean="0"/>
              <a:t>(</a:t>
            </a:r>
            <a:r>
              <a:rPr lang="fr-FR" sz="2800" dirty="0"/>
              <a:t>)</a:t>
            </a:r>
          </a:p>
          <a:p>
            <a:r>
              <a:rPr lang="fr-FR" sz="2800" dirty="0" err="1">
                <a:solidFill>
                  <a:srgbClr val="3366FF"/>
                </a:solidFill>
              </a:rPr>
              <a:t>e</a:t>
            </a:r>
            <a:r>
              <a:rPr lang="fr-FR" sz="2800" dirty="0" err="1" smtClean="0">
                <a:solidFill>
                  <a:srgbClr val="3366FF"/>
                </a:solidFill>
              </a:rPr>
              <a:t>lse</a:t>
            </a:r>
            <a:endParaRPr lang="fr-FR" sz="2800" dirty="0" smtClean="0">
              <a:solidFill>
                <a:srgbClr val="3366FF"/>
              </a:solidFill>
            </a:endParaRPr>
          </a:p>
          <a:p>
            <a:r>
              <a:rPr lang="fr-FR" sz="2800" dirty="0"/>
              <a:t> </a:t>
            </a:r>
            <a:r>
              <a:rPr lang="fr-FR" sz="2800" dirty="0" smtClean="0"/>
              <a:t>  </a:t>
            </a:r>
            <a:r>
              <a:rPr lang="fr-FR" sz="2800" dirty="0" err="1" smtClean="0"/>
              <a:t>print</a:t>
            </a:r>
            <a:r>
              <a:rPr lang="fr-FR" sz="2800" dirty="0"/>
              <a:t>("OK")</a:t>
            </a:r>
            <a:endParaRPr lang="en-US" sz="2800" dirty="0"/>
          </a:p>
        </p:txBody>
      </p:sp>
      <p:sp>
        <p:nvSpPr>
          <p:cNvPr id="8" name="Title 1"/>
          <p:cNvSpPr txBox="1">
            <a:spLocks/>
          </p:cNvSpPr>
          <p:nvPr/>
        </p:nvSpPr>
        <p:spPr>
          <a:xfrm>
            <a:off x="0" y="1123856"/>
            <a:ext cx="8913813" cy="914400"/>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Symbolic Execution</a:t>
            </a:r>
            <a:endParaRPr lang="en-US" dirty="0"/>
          </a:p>
        </p:txBody>
      </p:sp>
      <p:sp>
        <p:nvSpPr>
          <p:cNvPr id="9" name="Content Placeholder 3"/>
          <p:cNvSpPr>
            <a:spLocks noGrp="1"/>
          </p:cNvSpPr>
          <p:nvPr>
            <p:ph idx="1"/>
          </p:nvPr>
        </p:nvSpPr>
        <p:spPr>
          <a:xfrm>
            <a:off x="1036437" y="2406183"/>
            <a:ext cx="7887528" cy="1114024"/>
          </a:xfrm>
        </p:spPr>
        <p:txBody>
          <a:bodyPr>
            <a:noAutofit/>
          </a:bodyPr>
          <a:lstStyle/>
          <a:p>
            <a:r>
              <a:rPr lang="en-US" sz="3200" dirty="0" smtClean="0">
                <a:solidFill>
                  <a:srgbClr val="3366FF"/>
                </a:solidFill>
              </a:rPr>
              <a:t>Goal: Which </a:t>
            </a:r>
            <a:r>
              <a:rPr lang="en-US" sz="3200" b="1" dirty="0" smtClean="0">
                <a:solidFill>
                  <a:srgbClr val="3366FF"/>
                </a:solidFill>
              </a:rPr>
              <a:t>code path</a:t>
            </a:r>
            <a:r>
              <a:rPr lang="en-US" sz="3200" dirty="0" smtClean="0">
                <a:solidFill>
                  <a:srgbClr val="3366FF"/>
                </a:solidFill>
              </a:rPr>
              <a:t> will be taken for a given input?</a:t>
            </a:r>
          </a:p>
        </p:txBody>
      </p:sp>
      <p:sp>
        <p:nvSpPr>
          <p:cNvPr id="10" name="TextBox 9"/>
          <p:cNvSpPr txBox="1"/>
          <p:nvPr/>
        </p:nvSpPr>
        <p:spPr>
          <a:xfrm>
            <a:off x="89128" y="4288861"/>
            <a:ext cx="184666" cy="369332"/>
          </a:xfrm>
          <a:prstGeom prst="rect">
            <a:avLst/>
          </a:prstGeom>
          <a:noFill/>
        </p:spPr>
        <p:txBody>
          <a:bodyPr wrap="none" rtlCol="0">
            <a:spAutoFit/>
          </a:bodyPr>
          <a:lstStyle/>
          <a:p>
            <a:endParaRPr lang="en-US" dirty="0"/>
          </a:p>
        </p:txBody>
      </p:sp>
      <p:cxnSp>
        <p:nvCxnSpPr>
          <p:cNvPr id="19" name="Straight Arrow Connector 18"/>
          <p:cNvCxnSpPr/>
          <p:nvPr/>
        </p:nvCxnSpPr>
        <p:spPr>
          <a:xfrm flipH="1">
            <a:off x="6751464" y="4171833"/>
            <a:ext cx="1" cy="27927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6022422" y="4946115"/>
            <a:ext cx="702355" cy="41760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851733" y="4946115"/>
            <a:ext cx="835577" cy="103601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5911043" y="3514173"/>
            <a:ext cx="1680844" cy="748181"/>
          </a:xfrm>
          <a:prstGeom prst="rect">
            <a:avLst/>
          </a:prstGeom>
        </p:spPr>
      </p:pic>
      <p:pic>
        <p:nvPicPr>
          <p:cNvPr id="5" name="Picture 4"/>
          <p:cNvPicPr>
            <a:picLocks noChangeAspect="1"/>
          </p:cNvPicPr>
          <p:nvPr/>
        </p:nvPicPr>
        <p:blipFill>
          <a:blip r:embed="rId4"/>
          <a:stretch>
            <a:fillRect/>
          </a:stretch>
        </p:blipFill>
        <p:spPr>
          <a:xfrm>
            <a:off x="5911043" y="4353749"/>
            <a:ext cx="1680844" cy="796763"/>
          </a:xfrm>
          <a:prstGeom prst="rect">
            <a:avLst/>
          </a:prstGeom>
        </p:spPr>
      </p:pic>
      <p:pic>
        <p:nvPicPr>
          <p:cNvPr id="11" name="Picture 10"/>
          <p:cNvPicPr>
            <a:picLocks noChangeAspect="1"/>
          </p:cNvPicPr>
          <p:nvPr/>
        </p:nvPicPr>
        <p:blipFill>
          <a:blip r:embed="rId5"/>
          <a:stretch>
            <a:fillRect/>
          </a:stretch>
        </p:blipFill>
        <p:spPr>
          <a:xfrm>
            <a:off x="4596402" y="5282278"/>
            <a:ext cx="1672367" cy="744407"/>
          </a:xfrm>
          <a:prstGeom prst="rect">
            <a:avLst/>
          </a:prstGeom>
        </p:spPr>
      </p:pic>
      <p:pic>
        <p:nvPicPr>
          <p:cNvPr id="6" name="Picture 5"/>
          <p:cNvPicPr>
            <a:picLocks noChangeAspect="1"/>
          </p:cNvPicPr>
          <p:nvPr/>
        </p:nvPicPr>
        <p:blipFill>
          <a:blip r:embed="rId6"/>
          <a:stretch>
            <a:fillRect/>
          </a:stretch>
        </p:blipFill>
        <p:spPr>
          <a:xfrm>
            <a:off x="7344348" y="5904928"/>
            <a:ext cx="1569465" cy="743967"/>
          </a:xfrm>
          <a:prstGeom prst="rect">
            <a:avLst/>
          </a:prstGeom>
        </p:spPr>
      </p:pic>
      <p:sp>
        <p:nvSpPr>
          <p:cNvPr id="7" name="TextBox 6"/>
          <p:cNvSpPr txBox="1"/>
          <p:nvPr/>
        </p:nvSpPr>
        <p:spPr>
          <a:xfrm>
            <a:off x="7809862" y="506865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0982523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Axiomatic Semantics</a:t>
            </a:r>
          </a:p>
        </p:txBody>
      </p:sp>
      <p:pic>
        <p:nvPicPr>
          <p:cNvPr id="3" name="Picture 2"/>
          <p:cNvPicPr>
            <a:picLocks noChangeAspect="1"/>
          </p:cNvPicPr>
          <p:nvPr/>
        </p:nvPicPr>
        <p:blipFill>
          <a:blip r:embed="rId3"/>
          <a:stretch>
            <a:fillRect/>
          </a:stretch>
        </p:blipFill>
        <p:spPr>
          <a:xfrm>
            <a:off x="0" y="2082816"/>
            <a:ext cx="9144000" cy="4450275"/>
          </a:xfrm>
          <a:prstGeom prst="rect">
            <a:avLst/>
          </a:prstGeom>
        </p:spPr>
      </p:pic>
    </p:spTree>
    <p:extLst>
      <p:ext uri="{BB962C8B-B14F-4D97-AF65-F5344CB8AC3E}">
        <p14:creationId xmlns:p14="http://schemas.microsoft.com/office/powerpoint/2010/main" val="16364777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Formalism for Networking</a:t>
            </a:r>
            <a:endParaRPr lang="en-US" dirty="0"/>
          </a:p>
        </p:txBody>
      </p:sp>
      <p:pic>
        <p:nvPicPr>
          <p:cNvPr id="6" name="Picture 5"/>
          <p:cNvPicPr>
            <a:picLocks noChangeAspect="1"/>
          </p:cNvPicPr>
          <p:nvPr/>
        </p:nvPicPr>
        <p:blipFill>
          <a:blip r:embed="rId4"/>
          <a:stretch>
            <a:fillRect/>
          </a:stretch>
        </p:blipFill>
        <p:spPr>
          <a:xfrm>
            <a:off x="1139835" y="4367168"/>
            <a:ext cx="2916569" cy="1821367"/>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906339439"/>
              </p:ext>
            </p:extLst>
          </p:nvPr>
        </p:nvGraphicFramePr>
        <p:xfrm>
          <a:off x="5158856" y="3306762"/>
          <a:ext cx="2870200" cy="617538"/>
        </p:xfrm>
        <a:graphic>
          <a:graphicData uri="http://schemas.openxmlformats.org/presentationml/2006/ole">
            <mc:AlternateContent xmlns:mc="http://schemas.openxmlformats.org/markup-compatibility/2006">
              <mc:Choice xmlns:v="urn:schemas-microsoft-com:vml" Requires="v">
                <p:oleObj spid="_x0000_s1130" name="Equation" r:id="rId5" imgW="1714500" imgH="368300" progId="Equation.3">
                  <p:embed/>
                </p:oleObj>
              </mc:Choice>
              <mc:Fallback>
                <p:oleObj name="Equation" r:id="rId5" imgW="1714500" imgH="368300" progId="Equation.3">
                  <p:embed/>
                  <p:pic>
                    <p:nvPicPr>
                      <p:cNvPr id="0" name=""/>
                      <p:cNvPicPr/>
                      <p:nvPr/>
                    </p:nvPicPr>
                    <p:blipFill>
                      <a:blip r:embed="rId6"/>
                      <a:stretch>
                        <a:fillRect/>
                      </a:stretch>
                    </p:blipFill>
                    <p:spPr>
                      <a:xfrm>
                        <a:off x="5158856" y="3306762"/>
                        <a:ext cx="2870200" cy="617538"/>
                      </a:xfrm>
                      <a:prstGeom prst="rect">
                        <a:avLst/>
                      </a:prstGeom>
                    </p:spPr>
                  </p:pic>
                </p:oleObj>
              </mc:Fallback>
            </mc:AlternateContent>
          </a:graphicData>
        </a:graphic>
      </p:graphicFrame>
      <p:sp>
        <p:nvSpPr>
          <p:cNvPr id="13" name="TextBox 12"/>
          <p:cNvSpPr txBox="1"/>
          <p:nvPr/>
        </p:nvSpPr>
        <p:spPr>
          <a:xfrm>
            <a:off x="5548783" y="4708890"/>
            <a:ext cx="1956645" cy="923330"/>
          </a:xfrm>
          <a:prstGeom prst="rect">
            <a:avLst/>
          </a:prstGeom>
          <a:noFill/>
        </p:spPr>
        <p:txBody>
          <a:bodyPr wrap="square" rtlCol="0">
            <a:spAutoFit/>
          </a:bodyPr>
          <a:lstStyle/>
          <a:p>
            <a:r>
              <a:rPr lang="en-US" dirty="0" smtClean="0"/>
              <a:t>0110110101101</a:t>
            </a:r>
          </a:p>
          <a:p>
            <a:r>
              <a:rPr lang="en-US" dirty="0" smtClean="0"/>
              <a:t>1001101110110</a:t>
            </a:r>
          </a:p>
          <a:p>
            <a:r>
              <a:rPr lang="en-US" dirty="0" smtClean="0"/>
              <a:t>10011110001…</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1733372863"/>
              </p:ext>
            </p:extLst>
          </p:nvPr>
        </p:nvGraphicFramePr>
        <p:xfrm>
          <a:off x="1458989" y="3381375"/>
          <a:ext cx="2174875" cy="542925"/>
        </p:xfrm>
        <a:graphic>
          <a:graphicData uri="http://schemas.openxmlformats.org/presentationml/2006/ole">
            <mc:AlternateContent xmlns:mc="http://schemas.openxmlformats.org/markup-compatibility/2006">
              <mc:Choice xmlns:v="urn:schemas-microsoft-com:vml" Requires="v">
                <p:oleObj spid="_x0000_s1131" name="Equation" r:id="rId7" imgW="1168400" imgH="292100" progId="Equation.3">
                  <p:embed/>
                </p:oleObj>
              </mc:Choice>
              <mc:Fallback>
                <p:oleObj name="Equation" r:id="rId7" imgW="1168400" imgH="292100" progId="Equation.3">
                  <p:embed/>
                  <p:pic>
                    <p:nvPicPr>
                      <p:cNvPr id="0" name=""/>
                      <p:cNvPicPr/>
                      <p:nvPr/>
                    </p:nvPicPr>
                    <p:blipFill>
                      <a:blip r:embed="rId8"/>
                      <a:stretch>
                        <a:fillRect/>
                      </a:stretch>
                    </p:blipFill>
                    <p:spPr>
                      <a:xfrm>
                        <a:off x="1458989" y="3381375"/>
                        <a:ext cx="2174875" cy="542925"/>
                      </a:xfrm>
                      <a:prstGeom prst="rect">
                        <a:avLst/>
                      </a:prstGeom>
                    </p:spPr>
                  </p:pic>
                </p:oleObj>
              </mc:Fallback>
            </mc:AlternateContent>
          </a:graphicData>
        </a:graphic>
      </p:graphicFrame>
      <p:sp>
        <p:nvSpPr>
          <p:cNvPr id="15" name="TextBox 14"/>
          <p:cNvSpPr txBox="1"/>
          <p:nvPr/>
        </p:nvSpPr>
        <p:spPr>
          <a:xfrm>
            <a:off x="1554668" y="2558408"/>
            <a:ext cx="2246311" cy="584776"/>
          </a:xfrm>
          <a:prstGeom prst="rect">
            <a:avLst/>
          </a:prstGeom>
          <a:noFill/>
        </p:spPr>
        <p:txBody>
          <a:bodyPr wrap="square" rtlCol="0">
            <a:spAutoFit/>
          </a:bodyPr>
          <a:lstStyle/>
          <a:p>
            <a:r>
              <a:rPr lang="en-US" sz="3200" dirty="0" smtClean="0">
                <a:solidFill>
                  <a:srgbClr val="3366FF"/>
                </a:solidFill>
              </a:rPr>
              <a:t>Networks:</a:t>
            </a:r>
            <a:endParaRPr lang="en-US" sz="3200" dirty="0">
              <a:solidFill>
                <a:srgbClr val="3366FF"/>
              </a:solidFill>
            </a:endParaRPr>
          </a:p>
        </p:txBody>
      </p:sp>
      <p:sp>
        <p:nvSpPr>
          <p:cNvPr id="18" name="TextBox 17"/>
          <p:cNvSpPr txBox="1"/>
          <p:nvPr/>
        </p:nvSpPr>
        <p:spPr>
          <a:xfrm>
            <a:off x="1718930" y="6261395"/>
            <a:ext cx="5626811" cy="369332"/>
          </a:xfrm>
          <a:prstGeom prst="rect">
            <a:avLst/>
          </a:prstGeom>
          <a:noFill/>
        </p:spPr>
        <p:txBody>
          <a:bodyPr wrap="none" rtlCol="0">
            <a:spAutoFit/>
          </a:bodyPr>
          <a:lstStyle/>
          <a:p>
            <a:r>
              <a:rPr lang="en-US" dirty="0"/>
              <a:t>* </a:t>
            </a:r>
            <a:r>
              <a:rPr lang="en-US" dirty="0" err="1">
                <a:solidFill>
                  <a:srgbClr val="3366FF"/>
                </a:solidFill>
              </a:rPr>
              <a:t>Peyman</a:t>
            </a:r>
            <a:r>
              <a:rPr lang="en-US" dirty="0">
                <a:solidFill>
                  <a:srgbClr val="3366FF"/>
                </a:solidFill>
              </a:rPr>
              <a:t> et al., Header Space Analysis, NSDI ‘12</a:t>
            </a:r>
          </a:p>
        </p:txBody>
      </p:sp>
      <p:sp>
        <p:nvSpPr>
          <p:cNvPr id="19" name="TextBox 18"/>
          <p:cNvSpPr txBox="1"/>
          <p:nvPr/>
        </p:nvSpPr>
        <p:spPr>
          <a:xfrm>
            <a:off x="5548783" y="2558408"/>
            <a:ext cx="2246311" cy="584776"/>
          </a:xfrm>
          <a:prstGeom prst="rect">
            <a:avLst/>
          </a:prstGeom>
          <a:noFill/>
        </p:spPr>
        <p:txBody>
          <a:bodyPr wrap="square" rtlCol="0">
            <a:spAutoFit/>
          </a:bodyPr>
          <a:lstStyle/>
          <a:p>
            <a:r>
              <a:rPr lang="en-US" sz="3200" dirty="0" smtClean="0">
                <a:solidFill>
                  <a:srgbClr val="3366FF"/>
                </a:solidFill>
              </a:rPr>
              <a:t>Packets:</a:t>
            </a:r>
            <a:endParaRPr lang="en-US" sz="3200" dirty="0">
              <a:solidFill>
                <a:srgbClr val="3366FF"/>
              </a:solidFill>
            </a:endParaRPr>
          </a:p>
        </p:txBody>
      </p:sp>
    </p:spTree>
    <p:extLst>
      <p:ext uri="{BB962C8B-B14F-4D97-AF65-F5344CB8AC3E}">
        <p14:creationId xmlns:p14="http://schemas.microsoft.com/office/powerpoint/2010/main" val="4789803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Formalism for Networking</a:t>
            </a:r>
          </a:p>
        </p:txBody>
      </p:sp>
      <p:graphicFrame>
        <p:nvGraphicFramePr>
          <p:cNvPr id="4" name="Object 3"/>
          <p:cNvGraphicFramePr>
            <a:graphicFrameLocks noChangeAspect="1"/>
          </p:cNvGraphicFramePr>
          <p:nvPr>
            <p:extLst>
              <p:ext uri="{D42A27DB-BD31-4B8C-83A1-F6EECF244321}">
                <p14:modId xmlns:p14="http://schemas.microsoft.com/office/powerpoint/2010/main" val="2750934445"/>
              </p:ext>
            </p:extLst>
          </p:nvPr>
        </p:nvGraphicFramePr>
        <p:xfrm>
          <a:off x="2798763" y="3823029"/>
          <a:ext cx="3857625" cy="571500"/>
        </p:xfrm>
        <a:graphic>
          <a:graphicData uri="http://schemas.openxmlformats.org/presentationml/2006/ole">
            <mc:AlternateContent xmlns:mc="http://schemas.openxmlformats.org/markup-compatibility/2006">
              <mc:Choice xmlns:v="urn:schemas-microsoft-com:vml" Requires="v">
                <p:oleObj spid="_x0000_s8212" name="Equation" r:id="rId3" imgW="2565400" imgH="381000" progId="Equation.3">
                  <p:embed/>
                </p:oleObj>
              </mc:Choice>
              <mc:Fallback>
                <p:oleObj name="Equation" r:id="rId3" imgW="2565400" imgH="381000" progId="Equation.3">
                  <p:embed/>
                  <p:pic>
                    <p:nvPicPr>
                      <p:cNvPr id="0" name=""/>
                      <p:cNvPicPr/>
                      <p:nvPr/>
                    </p:nvPicPr>
                    <p:blipFill>
                      <a:blip r:embed="rId4"/>
                      <a:stretch>
                        <a:fillRect/>
                      </a:stretch>
                    </p:blipFill>
                    <p:spPr>
                      <a:xfrm>
                        <a:off x="2798763" y="3823029"/>
                        <a:ext cx="3857625" cy="571500"/>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3976004" y="4954660"/>
            <a:ext cx="1230931" cy="594242"/>
          </a:xfrm>
          <a:prstGeom prst="rect">
            <a:avLst/>
          </a:prstGeom>
        </p:spPr>
      </p:pic>
      <p:sp>
        <p:nvSpPr>
          <p:cNvPr id="6" name="TextBox 5"/>
          <p:cNvSpPr txBox="1"/>
          <p:nvPr/>
        </p:nvSpPr>
        <p:spPr>
          <a:xfrm>
            <a:off x="3812992" y="2738378"/>
            <a:ext cx="2246311" cy="584776"/>
          </a:xfrm>
          <a:prstGeom prst="rect">
            <a:avLst/>
          </a:prstGeom>
          <a:noFill/>
        </p:spPr>
        <p:txBody>
          <a:bodyPr wrap="square" rtlCol="0">
            <a:spAutoFit/>
          </a:bodyPr>
          <a:lstStyle/>
          <a:p>
            <a:r>
              <a:rPr lang="en-US" sz="3200" dirty="0" smtClean="0">
                <a:solidFill>
                  <a:srgbClr val="3366FF"/>
                </a:solidFill>
              </a:rPr>
              <a:t>Routers:</a:t>
            </a:r>
            <a:endParaRPr lang="en-US" sz="3200" dirty="0">
              <a:solidFill>
                <a:srgbClr val="3366FF"/>
              </a:solidFill>
            </a:endParaRPr>
          </a:p>
        </p:txBody>
      </p:sp>
      <p:sp>
        <p:nvSpPr>
          <p:cNvPr id="7" name="TextBox 6"/>
          <p:cNvSpPr txBox="1"/>
          <p:nvPr/>
        </p:nvSpPr>
        <p:spPr>
          <a:xfrm>
            <a:off x="1718930" y="6261395"/>
            <a:ext cx="5626811" cy="369332"/>
          </a:xfrm>
          <a:prstGeom prst="rect">
            <a:avLst/>
          </a:prstGeom>
          <a:noFill/>
        </p:spPr>
        <p:txBody>
          <a:bodyPr wrap="none" rtlCol="0">
            <a:spAutoFit/>
          </a:bodyPr>
          <a:lstStyle/>
          <a:p>
            <a:r>
              <a:rPr lang="en-US" dirty="0"/>
              <a:t>* </a:t>
            </a:r>
            <a:r>
              <a:rPr lang="en-US" dirty="0" err="1">
                <a:solidFill>
                  <a:srgbClr val="3366FF"/>
                </a:solidFill>
              </a:rPr>
              <a:t>Peyman</a:t>
            </a:r>
            <a:r>
              <a:rPr lang="en-US" dirty="0">
                <a:solidFill>
                  <a:srgbClr val="3366FF"/>
                </a:solidFill>
              </a:rPr>
              <a:t> et al., Header Space Analysis, NSDI ‘12</a:t>
            </a:r>
          </a:p>
        </p:txBody>
      </p:sp>
    </p:spTree>
    <p:extLst>
      <p:ext uri="{BB962C8B-B14F-4D97-AF65-F5344CB8AC3E}">
        <p14:creationId xmlns:p14="http://schemas.microsoft.com/office/powerpoint/2010/main" val="2276566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Formalism for Networking</a:t>
            </a:r>
          </a:p>
        </p:txBody>
      </p:sp>
      <p:graphicFrame>
        <p:nvGraphicFramePr>
          <p:cNvPr id="5" name="Object 4"/>
          <p:cNvGraphicFramePr>
            <a:graphicFrameLocks noChangeAspect="1"/>
          </p:cNvGraphicFramePr>
          <p:nvPr>
            <p:extLst>
              <p:ext uri="{D42A27DB-BD31-4B8C-83A1-F6EECF244321}">
                <p14:modId xmlns:p14="http://schemas.microsoft.com/office/powerpoint/2010/main" val="1469877477"/>
              </p:ext>
            </p:extLst>
          </p:nvPr>
        </p:nvGraphicFramePr>
        <p:xfrm>
          <a:off x="465138" y="2947988"/>
          <a:ext cx="3302000" cy="3568700"/>
        </p:xfrm>
        <a:graphic>
          <a:graphicData uri="http://schemas.openxmlformats.org/presentationml/2006/ole">
            <mc:AlternateContent xmlns:mc="http://schemas.openxmlformats.org/markup-compatibility/2006">
              <mc:Choice xmlns:v="urn:schemas-microsoft-com:vml" Requires="v">
                <p:oleObj spid="_x0000_s2119" name="Equation" r:id="rId4" imgW="787400" imgH="850900" progId="Equation.3">
                  <p:embed/>
                </p:oleObj>
              </mc:Choice>
              <mc:Fallback>
                <p:oleObj name="Equation" r:id="rId4" imgW="787400" imgH="850900" progId="Equation.3">
                  <p:embed/>
                  <p:pic>
                    <p:nvPicPr>
                      <p:cNvPr id="0" name=""/>
                      <p:cNvPicPr/>
                      <p:nvPr/>
                    </p:nvPicPr>
                    <p:blipFill>
                      <a:blip r:embed="rId5"/>
                      <a:stretch>
                        <a:fillRect/>
                      </a:stretch>
                    </p:blipFill>
                    <p:spPr>
                      <a:xfrm>
                        <a:off x="465138" y="2947988"/>
                        <a:ext cx="3302000" cy="35687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86530014"/>
              </p:ext>
            </p:extLst>
          </p:nvPr>
        </p:nvGraphicFramePr>
        <p:xfrm>
          <a:off x="3756025" y="3624263"/>
          <a:ext cx="5527675" cy="2071687"/>
        </p:xfrm>
        <a:graphic>
          <a:graphicData uri="http://schemas.openxmlformats.org/presentationml/2006/ole">
            <mc:AlternateContent xmlns:mc="http://schemas.openxmlformats.org/markup-compatibility/2006">
              <mc:Choice xmlns:v="urn:schemas-microsoft-com:vml" Requires="v">
                <p:oleObj spid="_x0000_s2120" name="Equation" r:id="rId6" imgW="1422400" imgH="533400" progId="Equation.3">
                  <p:embed/>
                </p:oleObj>
              </mc:Choice>
              <mc:Fallback>
                <p:oleObj name="Equation" r:id="rId6" imgW="1422400" imgH="533400" progId="Equation.3">
                  <p:embed/>
                  <p:pic>
                    <p:nvPicPr>
                      <p:cNvPr id="0" name=""/>
                      <p:cNvPicPr/>
                      <p:nvPr/>
                    </p:nvPicPr>
                    <p:blipFill>
                      <a:blip r:embed="rId7"/>
                      <a:stretch>
                        <a:fillRect/>
                      </a:stretch>
                    </p:blipFill>
                    <p:spPr>
                      <a:xfrm>
                        <a:off x="3756025" y="3624263"/>
                        <a:ext cx="5527675" cy="2071687"/>
                      </a:xfrm>
                      <a:prstGeom prst="rect">
                        <a:avLst/>
                      </a:prstGeom>
                    </p:spPr>
                  </p:pic>
                </p:oleObj>
              </mc:Fallback>
            </mc:AlternateContent>
          </a:graphicData>
        </a:graphic>
      </p:graphicFrame>
      <p:sp>
        <p:nvSpPr>
          <p:cNvPr id="9" name="TextBox 8"/>
          <p:cNvSpPr txBox="1"/>
          <p:nvPr/>
        </p:nvSpPr>
        <p:spPr>
          <a:xfrm>
            <a:off x="477172" y="2555177"/>
            <a:ext cx="4183728" cy="584776"/>
          </a:xfrm>
          <a:prstGeom prst="rect">
            <a:avLst/>
          </a:prstGeom>
          <a:noFill/>
        </p:spPr>
        <p:txBody>
          <a:bodyPr wrap="square" rtlCol="0">
            <a:spAutoFit/>
          </a:bodyPr>
          <a:lstStyle/>
          <a:p>
            <a:r>
              <a:rPr lang="en-US" sz="3200" dirty="0" smtClean="0">
                <a:solidFill>
                  <a:srgbClr val="3366FF"/>
                </a:solidFill>
              </a:rPr>
              <a:t>Configuration:</a:t>
            </a:r>
            <a:endParaRPr lang="en-US" sz="3200" dirty="0">
              <a:solidFill>
                <a:srgbClr val="3366FF"/>
              </a:solidFill>
            </a:endParaRPr>
          </a:p>
        </p:txBody>
      </p:sp>
      <p:sp>
        <p:nvSpPr>
          <p:cNvPr id="10" name="TextBox 9"/>
          <p:cNvSpPr txBox="1"/>
          <p:nvPr/>
        </p:nvSpPr>
        <p:spPr>
          <a:xfrm>
            <a:off x="4730085" y="2555177"/>
            <a:ext cx="4183728" cy="584776"/>
          </a:xfrm>
          <a:prstGeom prst="rect">
            <a:avLst/>
          </a:prstGeom>
          <a:noFill/>
        </p:spPr>
        <p:txBody>
          <a:bodyPr wrap="square" rtlCol="0">
            <a:spAutoFit/>
          </a:bodyPr>
          <a:lstStyle/>
          <a:p>
            <a:r>
              <a:rPr lang="en-US" sz="3200" dirty="0" smtClean="0">
                <a:solidFill>
                  <a:srgbClr val="3366FF"/>
                </a:solidFill>
              </a:rPr>
              <a:t>Packet Forwarding:</a:t>
            </a:r>
            <a:endParaRPr lang="en-US" sz="3200" dirty="0">
              <a:solidFill>
                <a:srgbClr val="3366FF"/>
              </a:solidFill>
            </a:endParaRPr>
          </a:p>
        </p:txBody>
      </p:sp>
      <p:sp>
        <p:nvSpPr>
          <p:cNvPr id="11" name="TextBox 10"/>
          <p:cNvSpPr txBox="1"/>
          <p:nvPr/>
        </p:nvSpPr>
        <p:spPr>
          <a:xfrm>
            <a:off x="1718930" y="6261395"/>
            <a:ext cx="5626811" cy="369332"/>
          </a:xfrm>
          <a:prstGeom prst="rect">
            <a:avLst/>
          </a:prstGeom>
          <a:noFill/>
        </p:spPr>
        <p:txBody>
          <a:bodyPr wrap="none" rtlCol="0">
            <a:spAutoFit/>
          </a:bodyPr>
          <a:lstStyle/>
          <a:p>
            <a:r>
              <a:rPr lang="en-US" dirty="0"/>
              <a:t>* </a:t>
            </a:r>
            <a:r>
              <a:rPr lang="en-US" dirty="0" err="1">
                <a:solidFill>
                  <a:srgbClr val="3366FF"/>
                </a:solidFill>
              </a:rPr>
              <a:t>Peyman</a:t>
            </a:r>
            <a:r>
              <a:rPr lang="en-US" dirty="0">
                <a:solidFill>
                  <a:srgbClr val="3366FF"/>
                </a:solidFill>
              </a:rPr>
              <a:t> et al., Header Space Analysis, NSDI ‘12</a:t>
            </a:r>
          </a:p>
        </p:txBody>
      </p:sp>
    </p:spTree>
    <p:extLst>
      <p:ext uri="{BB962C8B-B14F-4D97-AF65-F5344CB8AC3E}">
        <p14:creationId xmlns:p14="http://schemas.microsoft.com/office/powerpoint/2010/main" val="4121451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Symbolic Execution For Networking</a:t>
            </a:r>
          </a:p>
        </p:txBody>
      </p:sp>
      <p:sp>
        <p:nvSpPr>
          <p:cNvPr id="3" name="Content Placeholder 2"/>
          <p:cNvSpPr>
            <a:spLocks noGrp="1"/>
          </p:cNvSpPr>
          <p:nvPr>
            <p:ph idx="1"/>
          </p:nvPr>
        </p:nvSpPr>
        <p:spPr/>
        <p:txBody>
          <a:bodyPr>
            <a:normAutofit lnSpcReduction="10000"/>
          </a:bodyPr>
          <a:lstStyle/>
          <a:p>
            <a:r>
              <a:rPr lang="en-US" sz="6000" dirty="0">
                <a:solidFill>
                  <a:srgbClr val="3366FF"/>
                </a:solidFill>
              </a:rPr>
              <a:t>Goal: Which </a:t>
            </a:r>
            <a:r>
              <a:rPr lang="en-US" sz="6000" b="1" dirty="0" smtClean="0">
                <a:solidFill>
                  <a:srgbClr val="3366FF"/>
                </a:solidFill>
              </a:rPr>
              <a:t>network path</a:t>
            </a:r>
            <a:r>
              <a:rPr lang="en-US" sz="6000" dirty="0" smtClean="0">
                <a:solidFill>
                  <a:srgbClr val="3366FF"/>
                </a:solidFill>
              </a:rPr>
              <a:t> </a:t>
            </a:r>
            <a:r>
              <a:rPr lang="en-US" sz="6000" dirty="0">
                <a:solidFill>
                  <a:srgbClr val="3366FF"/>
                </a:solidFill>
              </a:rPr>
              <a:t>will be taken for a given input?</a:t>
            </a:r>
          </a:p>
          <a:p>
            <a:endParaRPr lang="en-US" dirty="0"/>
          </a:p>
        </p:txBody>
      </p:sp>
    </p:spTree>
    <p:extLst>
      <p:ext uri="{BB962C8B-B14F-4D97-AF65-F5344CB8AC3E}">
        <p14:creationId xmlns:p14="http://schemas.microsoft.com/office/powerpoint/2010/main" val="38421688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Symbolic Execution For Networking</a:t>
            </a:r>
            <a:endParaRPr lang="en-US" dirty="0"/>
          </a:p>
        </p:txBody>
      </p:sp>
      <p:sp>
        <p:nvSpPr>
          <p:cNvPr id="3" name="Content Placeholder 2"/>
          <p:cNvSpPr>
            <a:spLocks noGrp="1"/>
          </p:cNvSpPr>
          <p:nvPr>
            <p:ph idx="1"/>
          </p:nvPr>
        </p:nvSpPr>
        <p:spPr/>
        <p:txBody>
          <a:bodyPr>
            <a:normAutofit/>
          </a:bodyPr>
          <a:lstStyle/>
          <a:p>
            <a:r>
              <a:rPr lang="en-US" sz="3200" dirty="0" smtClean="0">
                <a:solidFill>
                  <a:srgbClr val="3366FF"/>
                </a:solidFill>
              </a:rPr>
              <a:t>Compute         from routing tables</a:t>
            </a:r>
          </a:p>
          <a:p>
            <a:r>
              <a:rPr lang="en-US" sz="3200" dirty="0" smtClean="0">
                <a:solidFill>
                  <a:srgbClr val="3366FF"/>
                </a:solidFill>
              </a:rPr>
              <a:t>For </a:t>
            </a:r>
            <a:r>
              <a:rPr lang="en-US" sz="3200" dirty="0">
                <a:solidFill>
                  <a:srgbClr val="3366FF"/>
                </a:solidFill>
              </a:rPr>
              <a:t>each </a:t>
            </a:r>
            <a:r>
              <a:rPr lang="en-US" sz="3200" dirty="0" smtClean="0">
                <a:solidFill>
                  <a:srgbClr val="3366FF"/>
                </a:solidFill>
              </a:rPr>
              <a:t>host:</a:t>
            </a:r>
            <a:endParaRPr lang="en-US" sz="3200" dirty="0">
              <a:solidFill>
                <a:srgbClr val="3366FF"/>
              </a:solidFill>
            </a:endParaRPr>
          </a:p>
          <a:p>
            <a:pPr lvl="2"/>
            <a:r>
              <a:rPr lang="en-US" sz="3200" dirty="0">
                <a:solidFill>
                  <a:srgbClr val="3366FF"/>
                </a:solidFill>
              </a:rPr>
              <a:t>Insert symbolic packet</a:t>
            </a:r>
          </a:p>
          <a:p>
            <a:pPr lvl="2"/>
            <a:endParaRPr lang="en-US" sz="3200" dirty="0" smtClean="0">
              <a:solidFill>
                <a:srgbClr val="3366FF"/>
              </a:solidFill>
            </a:endParaRPr>
          </a:p>
          <a:p>
            <a:pPr lvl="2"/>
            <a:r>
              <a:rPr lang="en-US" sz="3200" dirty="0" smtClean="0">
                <a:solidFill>
                  <a:srgbClr val="3366FF"/>
                </a:solidFill>
              </a:rPr>
              <a:t>Iteratively </a:t>
            </a:r>
            <a:r>
              <a:rPr lang="en-US" sz="3200" dirty="0">
                <a:solidFill>
                  <a:srgbClr val="3366FF"/>
                </a:solidFill>
              </a:rPr>
              <a:t>apply </a:t>
            </a:r>
          </a:p>
          <a:p>
            <a:endParaRPr lang="en-US" sz="3200" dirty="0" smtClean="0">
              <a:solidFill>
                <a:srgbClr val="3366FF"/>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70685085"/>
              </p:ext>
            </p:extLst>
          </p:nvPr>
        </p:nvGraphicFramePr>
        <p:xfrm>
          <a:off x="3625592" y="2461918"/>
          <a:ext cx="728399" cy="621007"/>
        </p:xfrm>
        <a:graphic>
          <a:graphicData uri="http://schemas.openxmlformats.org/presentationml/2006/ole">
            <mc:AlternateContent xmlns:mc="http://schemas.openxmlformats.org/markup-compatibility/2006">
              <mc:Choice xmlns:v="urn:schemas-microsoft-com:vml" Requires="v">
                <p:oleObj spid="_x0000_s6303" name="Equation" r:id="rId3" imgW="342900" imgH="292100" progId="Equation.3">
                  <p:embed/>
                </p:oleObj>
              </mc:Choice>
              <mc:Fallback>
                <p:oleObj name="Equation" r:id="rId3" imgW="342900" imgH="292100" progId="Equation.3">
                  <p:embed/>
                  <p:pic>
                    <p:nvPicPr>
                      <p:cNvPr id="0" name=""/>
                      <p:cNvPicPr/>
                      <p:nvPr/>
                    </p:nvPicPr>
                    <p:blipFill>
                      <a:blip r:embed="rId4"/>
                      <a:stretch>
                        <a:fillRect/>
                      </a:stretch>
                    </p:blipFill>
                    <p:spPr>
                      <a:xfrm>
                        <a:off x="3625592" y="2461918"/>
                        <a:ext cx="728399" cy="62100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35624417"/>
              </p:ext>
            </p:extLst>
          </p:nvPr>
        </p:nvGraphicFramePr>
        <p:xfrm>
          <a:off x="7121768" y="3464037"/>
          <a:ext cx="1213195" cy="1294073"/>
        </p:xfrm>
        <a:graphic>
          <a:graphicData uri="http://schemas.openxmlformats.org/presentationml/2006/ole">
            <mc:AlternateContent xmlns:mc="http://schemas.openxmlformats.org/markup-compatibility/2006">
              <mc:Choice xmlns:v="urn:schemas-microsoft-com:vml" Requires="v">
                <p:oleObj spid="_x0000_s6304" name="Equation" r:id="rId5" imgW="190500" imgH="203200" progId="Equation.3">
                  <p:embed/>
                </p:oleObj>
              </mc:Choice>
              <mc:Fallback>
                <p:oleObj name="Equation" r:id="rId5" imgW="190500" imgH="203200" progId="Equation.3">
                  <p:embed/>
                  <p:pic>
                    <p:nvPicPr>
                      <p:cNvPr id="0" name=""/>
                      <p:cNvPicPr/>
                      <p:nvPr/>
                    </p:nvPicPr>
                    <p:blipFill>
                      <a:blip r:embed="rId6"/>
                      <a:stretch>
                        <a:fillRect/>
                      </a:stretch>
                    </p:blipFill>
                    <p:spPr>
                      <a:xfrm>
                        <a:off x="7121768" y="3464037"/>
                        <a:ext cx="1213195" cy="129407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69207400"/>
              </p:ext>
            </p:extLst>
          </p:nvPr>
        </p:nvGraphicFramePr>
        <p:xfrm>
          <a:off x="7156664" y="4923834"/>
          <a:ext cx="1012778" cy="868095"/>
        </p:xfrm>
        <a:graphic>
          <a:graphicData uri="http://schemas.openxmlformats.org/presentationml/2006/ole">
            <mc:AlternateContent xmlns:mc="http://schemas.openxmlformats.org/markup-compatibility/2006">
              <mc:Choice xmlns:v="urn:schemas-microsoft-com:vml" Requires="v">
                <p:oleObj spid="_x0000_s6305" name="Equation" r:id="rId7" imgW="177800" imgH="152400" progId="Equation.3">
                  <p:embed/>
                </p:oleObj>
              </mc:Choice>
              <mc:Fallback>
                <p:oleObj name="Equation" r:id="rId7" imgW="177800" imgH="152400" progId="Equation.3">
                  <p:embed/>
                  <p:pic>
                    <p:nvPicPr>
                      <p:cNvPr id="0" name=""/>
                      <p:cNvPicPr/>
                      <p:nvPr/>
                    </p:nvPicPr>
                    <p:blipFill>
                      <a:blip r:embed="rId8"/>
                      <a:stretch>
                        <a:fillRect/>
                      </a:stretch>
                    </p:blipFill>
                    <p:spPr>
                      <a:xfrm>
                        <a:off x="7156664" y="4923834"/>
                        <a:ext cx="1012778" cy="868095"/>
                      </a:xfrm>
                      <a:prstGeom prst="rect">
                        <a:avLst/>
                      </a:prstGeom>
                    </p:spPr>
                  </p:pic>
                </p:oleObj>
              </mc:Fallback>
            </mc:AlternateContent>
          </a:graphicData>
        </a:graphic>
      </p:graphicFrame>
    </p:spTree>
    <p:extLst>
      <p:ext uri="{BB962C8B-B14F-4D97-AF65-F5344CB8AC3E}">
        <p14:creationId xmlns:p14="http://schemas.microsoft.com/office/powerpoint/2010/main" val="15119676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Symbolic Execution For Networking</a:t>
            </a:r>
          </a:p>
        </p:txBody>
      </p:sp>
      <p:sp>
        <p:nvSpPr>
          <p:cNvPr id="3" name="Content Placeholder 2"/>
          <p:cNvSpPr>
            <a:spLocks noGrp="1"/>
          </p:cNvSpPr>
          <p:nvPr>
            <p:ph idx="1"/>
          </p:nvPr>
        </p:nvSpPr>
        <p:spPr>
          <a:xfrm>
            <a:off x="1114424" y="2283645"/>
            <a:ext cx="7610476" cy="3670767"/>
          </a:xfrm>
        </p:spPr>
        <p:txBody>
          <a:bodyPr>
            <a:normAutofit/>
          </a:bodyPr>
          <a:lstStyle/>
          <a:p>
            <a:r>
              <a:rPr lang="en-US" sz="2800" dirty="0" smtClean="0">
                <a:solidFill>
                  <a:srgbClr val="3366FF"/>
                </a:solidFill>
              </a:rPr>
              <a:t>End Result: Propagation Graph</a:t>
            </a:r>
            <a:endParaRPr lang="en-US" sz="2800" dirty="0"/>
          </a:p>
        </p:txBody>
      </p:sp>
      <p:pic>
        <p:nvPicPr>
          <p:cNvPr id="4" name="Picture 3"/>
          <p:cNvPicPr>
            <a:picLocks noChangeAspect="1"/>
          </p:cNvPicPr>
          <p:nvPr/>
        </p:nvPicPr>
        <p:blipFill>
          <a:blip r:embed="rId3"/>
          <a:stretch>
            <a:fillRect/>
          </a:stretch>
        </p:blipFill>
        <p:spPr>
          <a:xfrm>
            <a:off x="1515180" y="2929793"/>
            <a:ext cx="6043367" cy="3705409"/>
          </a:xfrm>
          <a:prstGeom prst="rect">
            <a:avLst/>
          </a:prstGeom>
        </p:spPr>
      </p:pic>
    </p:spTree>
    <p:extLst>
      <p:ext uri="{BB962C8B-B14F-4D97-AF65-F5344CB8AC3E}">
        <p14:creationId xmlns:p14="http://schemas.microsoft.com/office/powerpoint/2010/main" val="1464086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4339</TotalTime>
  <Words>871</Words>
  <Application>Microsoft Macintosh PowerPoint</Application>
  <PresentationFormat>On-screen Show (4:3)</PresentationFormat>
  <Paragraphs>141</Paragraphs>
  <Slides>30</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Perception</vt:lpstr>
      <vt:lpstr>Equation</vt:lpstr>
      <vt:lpstr>Document</vt:lpstr>
      <vt:lpstr>PL, meet Networking</vt:lpstr>
      <vt:lpstr>Overview</vt:lpstr>
      <vt:lpstr>Symbolic Execution</vt:lpstr>
      <vt:lpstr>Formalism for Networking</vt:lpstr>
      <vt:lpstr>Formalism for Networking</vt:lpstr>
      <vt:lpstr>Formalism for Networking</vt:lpstr>
      <vt:lpstr>Symbolic Execution For Networking</vt:lpstr>
      <vt:lpstr>Symbolic Execution For Networking</vt:lpstr>
      <vt:lpstr>Symbolic Execution For Networking</vt:lpstr>
      <vt:lpstr>Brief Aside: Software-Defined Networking</vt:lpstr>
      <vt:lpstr>Example Policy-Violation</vt:lpstr>
      <vt:lpstr>Proving Correctness</vt:lpstr>
      <vt:lpstr>GP Graph Programming</vt:lpstr>
      <vt:lpstr>GP Graph Programming</vt:lpstr>
      <vt:lpstr>GP Graph Programming</vt:lpstr>
      <vt:lpstr>GP Graph Coloring</vt:lpstr>
      <vt:lpstr>Proving Correctness</vt:lpstr>
      <vt:lpstr>Proving Correctness</vt:lpstr>
      <vt:lpstr>Axiomatic Semantics</vt:lpstr>
      <vt:lpstr>Axiomatic Semantics</vt:lpstr>
      <vt:lpstr>Axiomatic Semantics</vt:lpstr>
      <vt:lpstr>PowerPoint Presentation</vt:lpstr>
      <vt:lpstr>Summary</vt:lpstr>
      <vt:lpstr>Symbolic Headerspace</vt:lpstr>
      <vt:lpstr>Symbolic Execution For Networking</vt:lpstr>
      <vt:lpstr>Symbolic Execution For Networking</vt:lpstr>
      <vt:lpstr>Symbolic Execution For Networking</vt:lpstr>
      <vt:lpstr>Policy compliance</vt:lpstr>
      <vt:lpstr>More GP constructs</vt:lpstr>
      <vt:lpstr>Axiomatic Semantics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R. Colin Scott</cp:lastModifiedBy>
  <cp:revision>138</cp:revision>
  <dcterms:created xsi:type="dcterms:W3CDTF">2012-02-23T00:13:04Z</dcterms:created>
  <dcterms:modified xsi:type="dcterms:W3CDTF">2012-04-25T22:03:35Z</dcterms:modified>
</cp:coreProperties>
</file>