
<file path=[Content_Types].xml><?xml version="1.0" encoding="utf-8"?>
<Types xmlns="http://schemas.openxmlformats.org/package/2006/content-types">
  <Default Extension="xml" ContentType="application/xml"/>
  <Default Extension="wmv" ContentType="video/unknown"/>
  <Default Extension="jpe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272" r:id="rId3"/>
    <p:sldId id="273"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B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autoAdjust="0"/>
    <p:restoredTop sz="70517" autoAdjust="0"/>
  </p:normalViewPr>
  <p:slideViewPr>
    <p:cSldViewPr>
      <p:cViewPr varScale="1">
        <p:scale>
          <a:sx n="89" d="100"/>
          <a:sy n="89" d="100"/>
        </p:scale>
        <p:origin x="-1952" y="-104"/>
      </p:cViewPr>
      <p:guideLst>
        <p:guide orient="horz" pos="2160"/>
        <p:guide pos="2880"/>
      </p:guideLst>
    </p:cSldViewPr>
  </p:slideViewPr>
  <p:outlineViewPr>
    <p:cViewPr>
      <p:scale>
        <a:sx n="33" d="100"/>
        <a:sy n="33" d="100"/>
      </p:scale>
      <p:origin x="0" y="5803"/>
    </p:cViewPr>
  </p:outlineViewPr>
  <p:notesTextViewPr>
    <p:cViewPr>
      <p:scale>
        <a:sx n="1" d="1"/>
        <a:sy n="1" d="1"/>
      </p:scale>
      <p:origin x="0" y="0"/>
    </p:cViewPr>
  </p:notesTextViewPr>
  <p:sorterViewPr>
    <p:cViewPr>
      <p:scale>
        <a:sx n="100" d="100"/>
        <a:sy n="100" d="100"/>
      </p:scale>
      <p:origin x="0" y="1296"/>
    </p:cViewPr>
  </p:sorterViewPr>
  <p:notesViewPr>
    <p:cSldViewPr>
      <p:cViewPr varScale="1">
        <p:scale>
          <a:sx n="67" d="100"/>
          <a:sy n="67" d="100"/>
        </p:scale>
        <p:origin x="-2434"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62CD59D-831A-44C2-8511-6DC782ED4CE1}" type="datetimeFigureOut">
              <a:rPr lang="en-US" smtClean="0"/>
              <a:t>11/16/12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0A8139-F49F-4E46-8B83-A53D508F175B}" type="slidenum">
              <a:rPr lang="en-US" smtClean="0"/>
              <a:t>‹#›</a:t>
            </a:fld>
            <a:endParaRPr lang="en-US"/>
          </a:p>
        </p:txBody>
      </p:sp>
    </p:spTree>
    <p:extLst>
      <p:ext uri="{BB962C8B-B14F-4D97-AF65-F5344CB8AC3E}">
        <p14:creationId xmlns:p14="http://schemas.microsoft.com/office/powerpoint/2010/main" val="2295931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E9EA4-4110-445B-8279-D25C00516EA6}" type="datetimeFigureOut">
              <a:rPr lang="en-US" smtClean="0"/>
              <a:t>11/16/12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06F818-F504-47BE-95E3-0C744AF3F1B4}" type="slidenum">
              <a:rPr lang="en-US" smtClean="0"/>
              <a:t>‹#›</a:t>
            </a:fld>
            <a:endParaRPr lang="en-US"/>
          </a:p>
        </p:txBody>
      </p:sp>
    </p:spTree>
    <p:extLst>
      <p:ext uri="{BB962C8B-B14F-4D97-AF65-F5344CB8AC3E}">
        <p14:creationId xmlns:p14="http://schemas.microsoft.com/office/powerpoint/2010/main" val="1436771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affiliations</a:t>
            </a:r>
            <a:r>
              <a:rPr lang="en-US" baseline="0" dirty="0" smtClean="0"/>
              <a:t> in parentheses</a:t>
            </a:r>
          </a:p>
          <a:p>
            <a:r>
              <a:rPr lang="en-US" baseline="0" dirty="0" smtClean="0"/>
              <a:t>Add sponsors: Google, Cisco, NSF</a:t>
            </a:r>
          </a:p>
        </p:txBody>
      </p:sp>
      <p:sp>
        <p:nvSpPr>
          <p:cNvPr id="4" name="Slide Number Placeholder 3"/>
          <p:cNvSpPr>
            <a:spLocks noGrp="1"/>
          </p:cNvSpPr>
          <p:nvPr>
            <p:ph type="sldNum" sz="quarter" idx="10"/>
          </p:nvPr>
        </p:nvSpPr>
        <p:spPr/>
        <p:txBody>
          <a:bodyPr/>
          <a:lstStyle/>
          <a:p>
            <a:fld id="{5706F818-F504-47BE-95E3-0C744AF3F1B4}" type="slidenum">
              <a:rPr lang="en-US" smtClean="0"/>
              <a:t>1</a:t>
            </a:fld>
            <a:endParaRPr lang="en-US"/>
          </a:p>
        </p:txBody>
      </p:sp>
    </p:spTree>
    <p:extLst>
      <p:ext uri="{BB962C8B-B14F-4D97-AF65-F5344CB8AC3E}">
        <p14:creationId xmlns:p14="http://schemas.microsoft.com/office/powerpoint/2010/main" val="18260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p:cNvSpPr>
            <a:spLocks noGrp="1" noRot="1" noChangeAspect="1" noChangeArrowheads="1"/>
          </p:cNvSpPr>
          <p:nvPr>
            <p:ph type="sldImg"/>
          </p:nvPr>
        </p:nvSpPr>
        <p:spPr>
          <a:solidFill>
            <a:srgbClr val="FFFFFF"/>
          </a:solidFill>
          <a:ln/>
        </p:spPr>
      </p:sp>
      <p:sp>
        <p:nvSpPr>
          <p:cNvPr id="69634" name="Rectangle 2"/>
          <p:cNvSpPr>
            <a:spLocks noGrp="1" noChangeArrowheads="1"/>
          </p:cNvSpPr>
          <p:nvPr>
            <p:ph type="body" idx="1"/>
          </p:nvPr>
        </p:nvSpPr>
        <p:spPr>
          <a:ln/>
        </p:spPr>
        <p:txBody>
          <a:bodyPr/>
          <a:lstStyle/>
          <a:p>
            <a:pPr eaLnBrk="1" hangingPunct="1">
              <a:defRPr/>
            </a:pPr>
            <a:r>
              <a:rPr lang="en-US" sz="3800" smtClean="0">
                <a:solidFill>
                  <a:srgbClr val="000000"/>
                </a:solidFill>
                <a:latin typeface="Helvetica" charset="0"/>
                <a:cs typeface="Helvetica" charset="0"/>
                <a:sym typeface="Helvetica" charset="0"/>
              </a:rPr>
              <a:t>All it controls is what it announces - &lt;CLICK&gt;</a:t>
            </a:r>
            <a:r>
              <a:rPr lang="ja-JP" altLang="en-US" sz="3800" smtClean="0">
                <a:solidFill>
                  <a:srgbClr val="000000"/>
                </a:solidFill>
                <a:latin typeface="Arial"/>
                <a:cs typeface="Helvetica" charset="0"/>
                <a:sym typeface="Helvetica" charset="0"/>
              </a:rPr>
              <a:t>“</a:t>
            </a:r>
            <a:r>
              <a:rPr lang="en-US" sz="3800" smtClean="0">
                <a:solidFill>
                  <a:srgbClr val="000000"/>
                </a:solidFill>
                <a:latin typeface="Helvetica" charset="0"/>
                <a:cs typeface="Helvetica" charset="0"/>
                <a:sym typeface="Helvetica" charset="0"/>
              </a:rPr>
              <a:t>hey guys, the server is over here, figure it out</a:t>
            </a:r>
            <a:r>
              <a:rPr lang="ja-JP" altLang="en-US" sz="3800" smtClean="0">
                <a:solidFill>
                  <a:srgbClr val="000000"/>
                </a:solidFill>
                <a:latin typeface="Arial"/>
                <a:cs typeface="Helvetica" charset="0"/>
                <a:sym typeface="Helvetica" charset="0"/>
              </a:rPr>
              <a:t>”</a:t>
            </a:r>
            <a:endParaRPr lang="en-US" sz="3800" smtClean="0">
              <a:solidFill>
                <a:srgbClr val="000000"/>
              </a:solidFill>
              <a:latin typeface="Helvetica" charset="0"/>
              <a:cs typeface="Helvetica" charset="0"/>
              <a:sym typeface="Helvetica" charset="0"/>
            </a:endParaRPr>
          </a:p>
          <a:p>
            <a:pPr eaLnBrk="1" hangingPunct="1">
              <a:defRPr/>
            </a:pPr>
            <a:r>
              <a:rPr lang="en-US" sz="3800" smtClean="0">
                <a:solidFill>
                  <a:srgbClr val="000000"/>
                </a:solidFill>
                <a:latin typeface="Helvetica" charset="0"/>
                <a:cs typeface="Helvetica" charset="0"/>
                <a:sym typeface="Helvetica" charset="0"/>
              </a:rPr>
              <a:t>&lt;CLICK THROUGH ANNOUNCEMENTS UNTIL FAILURE&gt;</a:t>
            </a:r>
            <a:endParaRPr lang="en-US" sz="3800" smtClean="0">
              <a:solidFill>
                <a:srgbClr val="000000"/>
              </a:solidFill>
              <a:latin typeface="Gill Sans MT" charset="0"/>
              <a:cs typeface="Gill Sans MT" charset="0"/>
              <a:sym typeface="Gill Sans MT" charset="0"/>
            </a:endParaRPr>
          </a:p>
          <a:p>
            <a:pPr eaLnBrk="1" hangingPunct="1">
              <a:defRPr/>
            </a:pPr>
            <a:r>
              <a:rPr lang="en-US" sz="3800" smtClean="0">
                <a:solidFill>
                  <a:srgbClr val="000000"/>
                </a:solidFill>
                <a:latin typeface="Helvetica" charset="0"/>
                <a:cs typeface="Helvetica" charset="0"/>
                <a:sym typeface="Helvetica" charset="0"/>
              </a:rPr>
              <a:t>So how can it announce in a way that hints to others to route around L3?</a:t>
            </a:r>
          </a:p>
          <a:p>
            <a:pPr eaLnBrk="1" hangingPunct="1">
              <a:defRPr/>
            </a:pPr>
            <a:endParaRPr lang="en-US" sz="3800" smtClean="0">
              <a:solidFill>
                <a:srgbClr val="000000"/>
              </a:solidFill>
              <a:latin typeface="Gill Sans MT" charset="0"/>
              <a:cs typeface="Gill Sans MT" charset="0"/>
              <a:sym typeface="Gill Sans MT"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Grp="1" noRot="1" noChangeAspect="1" noChangeArrowheads="1"/>
          </p:cNvSpPr>
          <p:nvPr>
            <p:ph type="sldImg"/>
          </p:nvPr>
        </p:nvSpPr>
        <p:spPr>
          <a:solidFill>
            <a:srgbClr val="FFFFFF"/>
          </a:solidFill>
          <a:ln/>
        </p:spPr>
      </p:sp>
      <p:sp>
        <p:nvSpPr>
          <p:cNvPr id="71682" name="Rectangle 2"/>
          <p:cNvSpPr>
            <a:spLocks noGrp="1" noChangeArrowheads="1"/>
          </p:cNvSpPr>
          <p:nvPr>
            <p:ph type="body" idx="1"/>
          </p:nvPr>
        </p:nvSpPr>
        <p:spPr>
          <a:ln/>
        </p:spPr>
        <p:txBody>
          <a:bodyPr/>
          <a:lstStyle/>
          <a:p>
            <a:pPr eaLnBrk="1" hangingPunct="1">
              <a:defRPr/>
            </a:pPr>
            <a:r>
              <a:rPr lang="en-US" sz="3800" smtClean="0">
                <a:solidFill>
                  <a:srgbClr val="000000"/>
                </a:solidFill>
                <a:latin typeface="Helvetica" charset="0"/>
                <a:cs typeface="Helvetica" charset="0"/>
                <a:sym typeface="Helvetica" charset="0"/>
              </a:rPr>
              <a:t>I</a:t>
            </a:r>
            <a:r>
              <a:rPr lang="ja-JP" altLang="en-US" sz="3800" smtClean="0">
                <a:solidFill>
                  <a:srgbClr val="000000"/>
                </a:solidFill>
                <a:latin typeface="Arial"/>
                <a:cs typeface="Arial" charset="0"/>
                <a:sym typeface="Arial" charset="0"/>
              </a:rPr>
              <a:t>’</a:t>
            </a:r>
            <a:r>
              <a:rPr lang="en-US" sz="3800" smtClean="0">
                <a:solidFill>
                  <a:srgbClr val="000000"/>
                </a:solidFill>
                <a:latin typeface="Helvetica" charset="0"/>
                <a:cs typeface="Helvetica" charset="0"/>
                <a:sym typeface="Helvetica" charset="0"/>
              </a:rPr>
              <a:t>m going to show you how we can announce AVOID using a technique known as BGP POISONING</a:t>
            </a:r>
            <a:endParaRPr lang="en-US" sz="3800" smtClean="0">
              <a:solidFill>
                <a:srgbClr val="000000"/>
              </a:solidFill>
              <a:latin typeface="Gill Sans MT" charset="0"/>
              <a:cs typeface="Gill Sans MT" charset="0"/>
              <a:sym typeface="Gill Sans MT" charset="0"/>
            </a:endParaRPr>
          </a:p>
          <a:p>
            <a:pPr eaLnBrk="1" hangingPunct="1">
              <a:defRPr/>
            </a:pPr>
            <a:r>
              <a:rPr lang="en-US" sz="3800" smtClean="0">
                <a:solidFill>
                  <a:srgbClr val="000000"/>
                </a:solidFill>
                <a:latin typeface="Gill Sans MT" charset="0"/>
                <a:cs typeface="Gill Sans MT" charset="0"/>
                <a:sym typeface="Gill Sans MT" charset="0"/>
              </a:rPr>
              <a:t>Need first WS so neighbors know the next hop</a:t>
            </a:r>
          </a:p>
          <a:p>
            <a:pPr eaLnBrk="1" hangingPunct="1">
              <a:defRPr/>
            </a:pPr>
            <a:r>
              <a:rPr lang="en-US" sz="3800" smtClean="0">
                <a:solidFill>
                  <a:srgbClr val="000000"/>
                </a:solidFill>
                <a:latin typeface="Gill Sans MT" charset="0"/>
                <a:cs typeface="Gill Sans MT" charset="0"/>
                <a:sym typeface="Gill Sans MT" charset="0"/>
              </a:rPr>
              <a:t>Need other WS to signal that WS owns prefix</a:t>
            </a:r>
          </a:p>
          <a:p>
            <a:pPr eaLnBrk="1" hangingPunct="1">
              <a:defRPr/>
            </a:pPr>
            <a:r>
              <a:rPr lang="en-US" sz="3800" smtClean="0">
                <a:solidFill>
                  <a:srgbClr val="000000"/>
                </a:solidFill>
                <a:latin typeface="Gill Sans MT" charset="0"/>
                <a:cs typeface="Gill Sans MT" charset="0"/>
                <a:sym typeface="Gill Sans MT" charset="0"/>
              </a:rPr>
              <a:t>Let</a:t>
            </a:r>
            <a:r>
              <a:rPr lang="ja-JP" altLang="en-US" sz="3800" smtClean="0">
                <a:solidFill>
                  <a:srgbClr val="000000"/>
                </a:solidFill>
                <a:latin typeface="Arial"/>
                <a:cs typeface="Gill Sans MT" charset="0"/>
                <a:sym typeface="Gill Sans MT" charset="0"/>
              </a:rPr>
              <a:t>’</a:t>
            </a:r>
            <a:r>
              <a:rPr lang="en-US" sz="3800" smtClean="0">
                <a:solidFill>
                  <a:srgbClr val="000000"/>
                </a:solidFill>
                <a:latin typeface="Gill Sans MT" charset="0"/>
                <a:cs typeface="Gill Sans MT" charset="0"/>
                <a:sym typeface="Gill Sans MT" charset="0"/>
              </a:rPr>
              <a:t>s see what the effect of that announcement is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Rot="1" noChangeAspect="1" noChangeArrowheads="1"/>
          </p:cNvSpPr>
          <p:nvPr>
            <p:ph type="sldImg"/>
          </p:nvPr>
        </p:nvSpPr>
        <p:spPr>
          <a:solidFill>
            <a:srgbClr val="FFFFFF"/>
          </a:solidFill>
          <a:ln/>
        </p:spPr>
      </p:sp>
      <p:sp>
        <p:nvSpPr>
          <p:cNvPr id="31746" name="Rectangle 2"/>
          <p:cNvSpPr>
            <a:spLocks noGrp="1" noChangeArrowheads="1"/>
          </p:cNvSpPr>
          <p:nvPr>
            <p:ph type="body" idx="1"/>
          </p:nvPr>
        </p:nvSpPr>
        <p:spPr>
          <a:ln/>
        </p:spPr>
        <p:txBody>
          <a:bodyPr/>
          <a:lstStyle/>
          <a:p>
            <a:pPr eaLnBrk="1" hangingPunct="1">
              <a:defRPr/>
            </a:pPr>
            <a:r>
              <a:rPr lang="en-US" smtClean="0">
                <a:solidFill>
                  <a:srgbClr val="000000"/>
                </a:solidFill>
                <a:latin typeface="Gill Sans MT" charset="0"/>
                <a:cs typeface="Gill Sans MT" charset="0"/>
                <a:sym typeface="Gill Sans MT" charset="0"/>
              </a:rPr>
              <a:t>- suppose a guy at an ISP ops center gets a call from a customer that the customer can't reach &lt;whatever the destination was&gt;</a:t>
            </a:r>
          </a:p>
          <a:p>
            <a:pPr eaLnBrk="1" hangingPunct="1">
              <a:defRPr/>
            </a:pPr>
            <a:r>
              <a:rPr lang="en-US" smtClean="0">
                <a:solidFill>
                  <a:srgbClr val="000000"/>
                </a:solidFill>
                <a:latin typeface="Gill Sans MT" charset="0"/>
                <a:cs typeface="Gill Sans MT" charset="0"/>
                <a:sym typeface="Gill Sans MT" charset="0"/>
              </a:rPr>
              <a:t>- well, the first thing he might try is to see if he can reach it and get a response - that's called a ping</a:t>
            </a:r>
          </a:p>
          <a:p>
            <a:pPr eaLnBrk="1" hangingPunct="1">
              <a:defRPr/>
            </a:pPr>
            <a:r>
              <a:rPr lang="en-US" smtClean="0">
                <a:solidFill>
                  <a:srgbClr val="000000"/>
                </a:solidFill>
                <a:latin typeface="Gill Sans MT" charset="0"/>
                <a:cs typeface="Gill Sans MT" charset="0"/>
                <a:sym typeface="Gill Sans MT" charset="0"/>
              </a:rPr>
              <a:t>- well, that fails.  the next thing he might want to know is where the problem is, so he can start figuring out how to fix it.  traceroute is a tool that we can use to tell us how traffic is routed towards a destination</a:t>
            </a:r>
          </a:p>
          <a:p>
            <a:pPr eaLnBrk="1" hangingPunct="1">
              <a:defRPr/>
            </a:pPr>
            <a:r>
              <a:rPr lang="en-US" smtClean="0">
                <a:solidFill>
                  <a:srgbClr val="000000"/>
                </a:solidFill>
                <a:latin typeface="Gill Sans MT" charset="0"/>
                <a:cs typeface="Gill Sans MT" charset="0"/>
                <a:sym typeface="Gill Sans MT" charset="0"/>
              </a:rPr>
              <a:t>- the TR stops in L3 chicago (or whatever it was).  so perhaps L3 is having a problem.  but maybe it is just some config affecting the local network, so he'd like to try to test it from other locations. so he emails a mailing list to get other people to check..</a:t>
            </a:r>
          </a:p>
          <a:p>
            <a:pPr eaLnBrk="1" hangingPunct="1">
              <a:defRPr/>
            </a:pPr>
            <a:r>
              <a:rPr lang="en-US" smtClean="0">
                <a:solidFill>
                  <a:srgbClr val="000000"/>
                </a:solidFill>
                <a:latin typeface="Gill Sans MT" charset="0"/>
                <a:ea typeface="ヒラギノ角ゴ ProN W3" charset="0"/>
                <a:cs typeface="ヒラギノ角ゴ ProN W3" charset="0"/>
                <a:sym typeface="Gill Sans MT" charset="0"/>
              </a:rPr>
              <a:t/>
            </a:r>
            <a:br>
              <a:rPr lang="en-US" smtClean="0">
                <a:solidFill>
                  <a:srgbClr val="000000"/>
                </a:solidFill>
                <a:latin typeface="Gill Sans MT" charset="0"/>
                <a:ea typeface="ヒラギノ角ゴ ProN W3" charset="0"/>
                <a:cs typeface="ヒラギノ角ゴ ProN W3" charset="0"/>
                <a:sym typeface="Gill Sans MT" charset="0"/>
              </a:rPr>
            </a:br>
            <a:endParaRPr lang="en-US" smtClean="0">
              <a:solidFill>
                <a:srgbClr val="000000"/>
              </a:solidFill>
              <a:latin typeface="Gill Sans MT" charset="0"/>
              <a:cs typeface="Gill Sans MT" charset="0"/>
              <a:sym typeface="Gill Sans MT" charset="0"/>
            </a:endParaRPr>
          </a:p>
          <a:p>
            <a:pPr eaLnBrk="1" hangingPunct="1">
              <a:defRPr/>
            </a:pPr>
            <a:r>
              <a:rPr lang="en-US" smtClean="0">
                <a:solidFill>
                  <a:srgbClr val="000000"/>
                </a:solidFill>
                <a:latin typeface="Gill Sans MT" charset="0"/>
                <a:cs typeface="Gill Sans MT" charset="0"/>
                <a:sym typeface="Gill Sans MT" charset="0"/>
              </a:rPr>
              <a:t>and then you could work in, "well, say the problem is in L3.  what happens?  well, maybe he needs to call up L3, which could take awhile.  but, actually, the other TR ends in a different hop.  is it one problem?  2?  did the problem shift? and, actually, traffic could be reaching the destination and failing on the way back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Rot="1" noChangeAspect="1" noChangeArrowheads="1"/>
          </p:cNvSpPr>
          <p:nvPr>
            <p:ph type="sldImg"/>
          </p:nvPr>
        </p:nvSpPr>
        <p:spPr>
          <a:solidFill>
            <a:srgbClr val="FFFFFF"/>
          </a:solidFill>
          <a:ln/>
        </p:spPr>
      </p:sp>
      <p:sp>
        <p:nvSpPr>
          <p:cNvPr id="34818" name="Rectangle 2"/>
          <p:cNvSpPr>
            <a:spLocks noGrp="1" noChangeArrowheads="1"/>
          </p:cNvSpPr>
          <p:nvPr>
            <p:ph type="body" idx="1"/>
          </p:nvPr>
        </p:nvSpPr>
        <p:spPr>
          <a:ln/>
        </p:spPr>
        <p:txBody>
          <a:bodyPr/>
          <a:lstStyle/>
          <a:p>
            <a:pPr marL="273050" indent="-273050" eaLnBrk="1" hangingPunct="1">
              <a:spcBef>
                <a:spcPts val="600"/>
              </a:spcBef>
              <a:buClr>
                <a:srgbClr val="727CA3"/>
              </a:buClr>
              <a:buSzPct val="75000"/>
              <a:buFont typeface="Wingdings 3" charset="0"/>
              <a:buChar char="}"/>
              <a:defRPr/>
            </a:pPr>
            <a:r>
              <a:rPr lang="en-US" sz="3700" smtClean="0">
                <a:solidFill>
                  <a:srgbClr val="000000"/>
                </a:solidFill>
                <a:latin typeface="Gill Sans MT" charset="0"/>
                <a:cs typeface="Gill Sans MT" charset="0"/>
                <a:sym typeface="Gill Sans MT" charset="0"/>
              </a:rPr>
              <a:t>TARGET (not destination)</a:t>
            </a:r>
          </a:p>
          <a:p>
            <a:pPr marL="273050" indent="-273050" eaLnBrk="1" hangingPunct="1">
              <a:spcBef>
                <a:spcPts val="600"/>
              </a:spcBef>
              <a:buClr>
                <a:srgbClr val="727CA3"/>
              </a:buClr>
              <a:buSzPct val="75000"/>
              <a:buFont typeface="Wingdings 3" charset="0"/>
              <a:buChar char="}"/>
              <a:defRPr/>
            </a:pPr>
            <a:r>
              <a:rPr lang="en-US" sz="3700" smtClean="0">
                <a:solidFill>
                  <a:srgbClr val="000000"/>
                </a:solidFill>
                <a:latin typeface="Gill Sans MT" charset="0"/>
                <a:cs typeface="Gill Sans MT" charset="0"/>
                <a:sym typeface="Gill Sans MT" charset="0"/>
              </a:rPr>
              <a:t>Only showing some reverse paths, but measure all</a:t>
            </a:r>
          </a:p>
          <a:p>
            <a:pPr marL="273050" indent="-273050" eaLnBrk="1" hangingPunct="1">
              <a:spcBef>
                <a:spcPts val="600"/>
              </a:spcBef>
              <a:buClr>
                <a:srgbClr val="727CA3"/>
              </a:buClr>
              <a:buSzPct val="75000"/>
              <a:buFont typeface="Wingdings 3" charset="0"/>
              <a:buChar char="}"/>
              <a:defRPr/>
            </a:pPr>
            <a:r>
              <a:rPr lang="en-US" sz="3700" smtClean="0">
                <a:solidFill>
                  <a:srgbClr val="000000"/>
                </a:solidFill>
                <a:latin typeface="Gill Sans MT" charset="0"/>
                <a:cs typeface="Gill Sans MT" charset="0"/>
                <a:sym typeface="Gill Sans MT" charset="0"/>
              </a:rPr>
              <a:t>Current approach is painful, slow and often misleading</a:t>
            </a:r>
          </a:p>
          <a:p>
            <a:pPr marL="273050" indent="-273050" eaLnBrk="1" hangingPunct="1">
              <a:spcBef>
                <a:spcPts val="600"/>
              </a:spcBef>
              <a:buClr>
                <a:srgbClr val="727CA3"/>
              </a:buClr>
              <a:buSzPct val="75000"/>
              <a:buFont typeface="Wingdings 3" charset="0"/>
              <a:buChar char="}"/>
              <a:defRPr/>
            </a:pPr>
            <a:r>
              <a:rPr lang="en-US" sz="3700" smtClean="0">
                <a:solidFill>
                  <a:srgbClr val="000000"/>
                </a:solidFill>
                <a:latin typeface="Gill Sans MT" charset="0"/>
                <a:cs typeface="Gill Sans MT" charset="0"/>
                <a:sym typeface="Gill Sans MT" charset="0"/>
              </a:rPr>
              <a:t>We need more information to reason about an outage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Rot="1" noChangeAspect="1" noChangeArrowheads="1"/>
          </p:cNvSpPr>
          <p:nvPr>
            <p:ph type="sldImg"/>
          </p:nvPr>
        </p:nvSpPr>
        <p:spPr>
          <a:solidFill>
            <a:srgbClr val="FFFFFF"/>
          </a:solidFill>
          <a:ln/>
        </p:spPr>
      </p:sp>
      <p:sp>
        <p:nvSpPr>
          <p:cNvPr id="36866" name="Rectangle 2"/>
          <p:cNvSpPr>
            <a:spLocks noGrp="1" noChangeArrowheads="1"/>
          </p:cNvSpPr>
          <p:nvPr>
            <p:ph type="body" idx="1"/>
          </p:nvPr>
        </p:nvSpPr>
        <p:spPr>
          <a:ln/>
        </p:spPr>
        <p:txBody>
          <a:bodyPr/>
          <a:lstStyle/>
          <a:p>
            <a:pPr eaLnBrk="1" hangingPunct="1">
              <a:defRPr/>
            </a:pPr>
            <a:r>
              <a:rPr lang="en-US" sz="3400" smtClean="0">
                <a:solidFill>
                  <a:srgbClr val="000000"/>
                </a:solidFill>
                <a:latin typeface="Gill Sans MT" charset="0"/>
                <a:cs typeface="Gill Sans MT" charset="0"/>
                <a:sym typeface="Gill Sans MT" charset="0"/>
              </a:rPr>
              <a:t>Other vantage points allow a richer view and direction isolation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Rot="1" noChangeAspect="1" noChangeArrowheads="1"/>
          </p:cNvSpPr>
          <p:nvPr>
            <p:ph type="sldImg"/>
          </p:nvPr>
        </p:nvSpPr>
        <p:spPr>
          <a:solidFill>
            <a:srgbClr val="FFFFFF"/>
          </a:solidFill>
          <a:ln/>
        </p:spPr>
      </p:sp>
      <p:sp>
        <p:nvSpPr>
          <p:cNvPr id="38914" name="Rectangle 2"/>
          <p:cNvSpPr>
            <a:spLocks noGrp="1" noChangeArrowheads="1"/>
          </p:cNvSpPr>
          <p:nvPr>
            <p:ph type="body" idx="1"/>
          </p:nvPr>
        </p:nvSpPr>
        <p:spPr>
          <a:ln/>
        </p:spPr>
        <p:txBody>
          <a:bodyPr/>
          <a:lstStyle/>
          <a:p>
            <a:pPr eaLnBrk="1" hangingPunct="1">
              <a:defRPr/>
            </a:pPr>
            <a:r>
              <a:rPr lang="en-US" sz="2800" smtClean="0">
                <a:solidFill>
                  <a:srgbClr val="000000"/>
                </a:solidFill>
                <a:latin typeface="Gill Sans MT" charset="0"/>
                <a:cs typeface="Gill Sans MT" charset="0"/>
                <a:sym typeface="Gill Sans MT" charset="0"/>
              </a:rPr>
              <a:t>Test which hops have paths to GMU</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Rot="1" noChangeAspect="1" noChangeArrowheads="1"/>
          </p:cNvSpPr>
          <p:nvPr>
            <p:ph type="sldImg"/>
          </p:nvPr>
        </p:nvSpPr>
        <p:spPr>
          <a:solidFill>
            <a:srgbClr val="FFFFFF"/>
          </a:solidFill>
          <a:ln/>
        </p:spPr>
      </p:sp>
      <p:sp>
        <p:nvSpPr>
          <p:cNvPr id="40962" name="Rectangle 2"/>
          <p:cNvSpPr>
            <a:spLocks noGrp="1" noChangeArrowheads="1"/>
          </p:cNvSpPr>
          <p:nvPr>
            <p:ph type="body" idx="1"/>
          </p:nvPr>
        </p:nvSpPr>
        <p:spPr>
          <a:ln/>
        </p:spPr>
        <p:txBody>
          <a:bodyPr/>
          <a:lstStyle/>
          <a:p>
            <a:pPr marL="39688" eaLnBrk="1" hangingPunct="1">
              <a:spcBef>
                <a:spcPts val="413"/>
              </a:spcBef>
              <a:defRPr/>
            </a:pPr>
            <a:r>
              <a:rPr lang="en-US" sz="2800" smtClean="0">
                <a:solidFill>
                  <a:srgbClr val="000000"/>
                </a:solidFill>
                <a:latin typeface="Gill Sans MT" charset="0"/>
                <a:cs typeface="Gill Sans MT" charset="0"/>
                <a:sym typeface="Gill Sans MT" charset="0"/>
              </a:rPr>
              <a:t>Draw a line where all hops on one side have working path to GMU and all hops on other side don</a:t>
            </a:r>
            <a:r>
              <a:rPr lang="ja-JP" altLang="en-US" sz="2800" smtClean="0">
                <a:solidFill>
                  <a:srgbClr val="000000"/>
                </a:solidFill>
                <a:latin typeface="Arial"/>
                <a:cs typeface="Gill Sans MT" charset="0"/>
                <a:sym typeface="Gill Sans MT" charset="0"/>
              </a:rPr>
              <a:t>’</a:t>
            </a:r>
            <a:r>
              <a:rPr lang="en-US" sz="2800" smtClean="0">
                <a:solidFill>
                  <a:srgbClr val="000000"/>
                </a:solidFill>
                <a:latin typeface="Gill Sans MT" charset="0"/>
                <a:cs typeface="Gill Sans MT" charset="0"/>
                <a:sym typeface="Gill Sans MT" charset="0"/>
              </a:rPr>
              <a:t>t have a working path</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Rot="1" noChangeAspect="1" noChangeArrowheads="1"/>
          </p:cNvSpPr>
          <p:nvPr>
            <p:ph type="sldImg"/>
          </p:nvPr>
        </p:nvSpPr>
        <p:spPr>
          <a:solidFill>
            <a:srgbClr val="FFFFFF"/>
          </a:solidFill>
          <a:ln/>
        </p:spPr>
      </p:sp>
      <p:sp>
        <p:nvSpPr>
          <p:cNvPr id="51202" name="Rectangle 2"/>
          <p:cNvSpPr>
            <a:spLocks noGrp="1" noChangeArrowheads="1"/>
          </p:cNvSpPr>
          <p:nvPr>
            <p:ph type="body" idx="1"/>
          </p:nvPr>
        </p:nvSpPr>
        <p:spPr>
          <a:ln/>
        </p:spPr>
        <p:txBody>
          <a:bodyPr/>
          <a:lstStyle/>
          <a:p>
            <a:pPr marL="39688" eaLnBrk="1" hangingPunct="1">
              <a:spcBef>
                <a:spcPts val="413"/>
              </a:spcBef>
              <a:defRPr/>
            </a:pPr>
            <a:r>
              <a:rPr lang="en-US" sz="3300" smtClean="0">
                <a:solidFill>
                  <a:srgbClr val="000000"/>
                </a:solidFill>
                <a:latin typeface="Arial" charset="0"/>
                <a:cs typeface="Arial" charset="0"/>
                <a:sym typeface="Arial" charset="0"/>
              </a:rPr>
              <a:t>Identifying where the problem is a big win</a:t>
            </a:r>
          </a:p>
          <a:p>
            <a:pPr marL="39688" eaLnBrk="1" hangingPunct="1">
              <a:spcBef>
                <a:spcPts val="413"/>
              </a:spcBef>
              <a:defRPr/>
            </a:pPr>
            <a:r>
              <a:rPr lang="en-US" sz="3300" smtClean="0">
                <a:solidFill>
                  <a:srgbClr val="000000"/>
                </a:solidFill>
                <a:latin typeface="Arial" charset="0"/>
                <a:cs typeface="Arial" charset="0"/>
                <a:sym typeface="Arial" charset="0"/>
              </a:rPr>
              <a:t>The operator can get in touch with the remote network causing the problem and YELL at them</a:t>
            </a:r>
          </a:p>
          <a:p>
            <a:pPr marL="39688" eaLnBrk="1" hangingPunct="1">
              <a:spcBef>
                <a:spcPts val="413"/>
              </a:spcBef>
              <a:defRPr/>
            </a:pPr>
            <a:r>
              <a:rPr lang="en-US" sz="3300" smtClean="0">
                <a:solidFill>
                  <a:srgbClr val="000000"/>
                </a:solidFill>
                <a:latin typeface="Arial" charset="0"/>
                <a:cs typeface="Arial" charset="0"/>
                <a:sym typeface="Arial" charset="0"/>
              </a:rPr>
              <a:t>But can we make the repair faster, without requiring the involvement of the other network?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this is annoying</a:t>
            </a:r>
            <a:endParaRPr lang="en-US" dirty="0"/>
          </a:p>
        </p:txBody>
      </p:sp>
      <p:sp>
        <p:nvSpPr>
          <p:cNvPr id="4" name="Slide Number Placeholder 3"/>
          <p:cNvSpPr>
            <a:spLocks noGrp="1"/>
          </p:cNvSpPr>
          <p:nvPr>
            <p:ph type="sldNum" sz="quarter" idx="10"/>
          </p:nvPr>
        </p:nvSpPr>
        <p:spPr/>
        <p:txBody>
          <a:bodyPr/>
          <a:lstStyle/>
          <a:p>
            <a:fld id="{5706F818-F504-47BE-95E3-0C744AF3F1B4}" type="slidenum">
              <a:rPr lang="en-US" smtClean="0"/>
              <a:t>2</a:t>
            </a:fld>
            <a:endParaRPr lang="en-US"/>
          </a:p>
        </p:txBody>
      </p:sp>
    </p:spTree>
    <p:extLst>
      <p:ext uri="{BB962C8B-B14F-4D97-AF65-F5344CB8AC3E}">
        <p14:creationId xmlns:p14="http://schemas.microsoft.com/office/powerpoint/2010/main" val="3159238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we’d like to do remote health</a:t>
            </a:r>
            <a:r>
              <a:rPr lang="en-US" baseline="0" dirty="0" smtClean="0"/>
              <a:t> monitoring … this is plain dangerous.</a:t>
            </a:r>
            <a:endParaRPr lang="en-US" dirty="0"/>
          </a:p>
        </p:txBody>
      </p:sp>
      <p:sp>
        <p:nvSpPr>
          <p:cNvPr id="4" name="Slide Number Placeholder 3"/>
          <p:cNvSpPr>
            <a:spLocks noGrp="1"/>
          </p:cNvSpPr>
          <p:nvPr>
            <p:ph type="sldNum" sz="quarter" idx="10"/>
          </p:nvPr>
        </p:nvSpPr>
        <p:spPr/>
        <p:txBody>
          <a:bodyPr/>
          <a:lstStyle/>
          <a:p>
            <a:fld id="{5706F818-F504-47BE-95E3-0C744AF3F1B4}" type="slidenum">
              <a:rPr lang="en-US" smtClean="0"/>
              <a:t>3</a:t>
            </a:fld>
            <a:endParaRPr lang="en-US"/>
          </a:p>
        </p:txBody>
      </p:sp>
    </p:spTree>
    <p:extLst>
      <p:ext uri="{BB962C8B-B14F-4D97-AF65-F5344CB8AC3E}">
        <p14:creationId xmlns:p14="http://schemas.microsoft.com/office/powerpoint/2010/main" val="1362415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0048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dirty="0" smtClean="0">
                <a:latin typeface="Arial" pitchFamily="34" charset="0"/>
              </a:rPr>
              <a:t>Most</a:t>
            </a:r>
            <a:r>
              <a:rPr lang="en-US" baseline="0" dirty="0" smtClean="0">
                <a:latin typeface="Arial" pitchFamily="34" charset="0"/>
              </a:rPr>
              <a:t> outages are short – good!</a:t>
            </a:r>
          </a:p>
          <a:p>
            <a:r>
              <a:rPr lang="en-US" baseline="0" dirty="0" smtClean="0">
                <a:latin typeface="Arial" pitchFamily="34" charset="0"/>
              </a:rPr>
              <a:t>But those long ones – responsible for most of the downtime</a:t>
            </a:r>
            <a:endParaRPr lang="en-US" dirty="0"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Rot="1" noChangeAspect="1" noChangeArrowheads="1"/>
          </p:cNvSpPr>
          <p:nvPr>
            <p:ph type="sldImg"/>
          </p:nvPr>
        </p:nvSpPr>
        <p:spPr>
          <a:solidFill>
            <a:srgbClr val="FFFFFF"/>
          </a:solidFill>
          <a:ln/>
        </p:spPr>
      </p:sp>
      <p:sp>
        <p:nvSpPr>
          <p:cNvPr id="23554" name="Rectangle 2"/>
          <p:cNvSpPr>
            <a:spLocks noGrp="1" noChangeArrowheads="1"/>
          </p:cNvSpPr>
          <p:nvPr>
            <p:ph type="body" idx="1"/>
          </p:nvPr>
        </p:nvSpPr>
        <p:spPr>
          <a:ln/>
        </p:spPr>
        <p:txBody>
          <a:bodyPr/>
          <a:lstStyle/>
          <a:p>
            <a:pPr eaLnBrk="1" hangingPunct="1">
              <a:defRPr/>
            </a:pPr>
            <a:r>
              <a:rPr lang="en-US" sz="4800" smtClean="0">
                <a:solidFill>
                  <a:srgbClr val="000000"/>
                </a:solidFill>
                <a:latin typeface="Gill Sans MT" charset="0"/>
                <a:cs typeface="Gill Sans MT" charset="0"/>
                <a:sym typeface="Gill Sans MT" charset="0"/>
              </a:rPr>
              <a:t>That example gives an idea of why problems last so long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Rot="1" noChangeAspect="1" noChangeArrowheads="1"/>
          </p:cNvSpPr>
          <p:nvPr>
            <p:ph type="sldImg"/>
          </p:nvPr>
        </p:nvSpPr>
        <p:spPr>
          <a:solidFill>
            <a:srgbClr val="FFFFFF"/>
          </a:solidFill>
          <a:ln/>
        </p:spPr>
      </p:sp>
      <p:sp>
        <p:nvSpPr>
          <p:cNvPr id="57346" name="Rectangle 2"/>
          <p:cNvSpPr>
            <a:spLocks noGrp="1" noChangeArrowheads="1"/>
          </p:cNvSpPr>
          <p:nvPr>
            <p:ph type="body" idx="1"/>
          </p:nvPr>
        </p:nvSpPr>
        <p:spPr>
          <a:ln/>
        </p:spPr>
        <p:txBody>
          <a:bodyPr/>
          <a:lstStyle/>
          <a:p>
            <a:pPr eaLnBrk="1" hangingPunct="1">
              <a:defRPr/>
            </a:pPr>
            <a:r>
              <a:rPr lang="en-US" sz="2600" smtClean="0">
                <a:solidFill>
                  <a:srgbClr val="000000"/>
                </a:solidFill>
                <a:latin typeface="Gill Sans MT" charset="0"/>
                <a:cs typeface="Gill Sans MT" charset="0"/>
                <a:sym typeface="Gill Sans MT" charset="0"/>
              </a:rPr>
              <a:t>Fix with path diversity.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Grp="1" noRot="1" noChangeAspect="1" noChangeArrowheads="1"/>
          </p:cNvSpPr>
          <p:nvPr>
            <p:ph type="sldImg"/>
          </p:nvPr>
        </p:nvSpPr>
        <p:spPr>
          <a:solidFill>
            <a:srgbClr val="FFFFFF"/>
          </a:solidFill>
          <a:ln/>
        </p:spPr>
      </p:sp>
      <p:sp>
        <p:nvSpPr>
          <p:cNvPr id="63490" name="Rectangle 2"/>
          <p:cNvSpPr>
            <a:spLocks noGrp="1" noChangeArrowheads="1"/>
          </p:cNvSpPr>
          <p:nvPr>
            <p:ph type="body" idx="1"/>
          </p:nvPr>
        </p:nvSpPr>
        <p:spPr>
          <a:ln/>
        </p:spPr>
        <p:txBody>
          <a:bodyPr/>
          <a:lstStyle/>
          <a:p>
            <a:pPr eaLnBrk="1" hangingPunct="1">
              <a:defRPr/>
            </a:pPr>
            <a:r>
              <a:rPr lang="en-US" sz="3800" smtClean="0">
                <a:solidFill>
                  <a:srgbClr val="000000"/>
                </a:solidFill>
                <a:latin typeface="Helvetica" charset="0"/>
                <a:cs typeface="Helvetica" charset="0"/>
                <a:sym typeface="Helvetica" charset="0"/>
              </a:rPr>
              <a:t>WS wants a way to control paths to it.</a:t>
            </a:r>
          </a:p>
          <a:p>
            <a:pPr eaLnBrk="1" hangingPunct="1">
              <a:defRPr/>
            </a:pPr>
            <a:r>
              <a:rPr lang="en-US" sz="4500" smtClean="0">
                <a:solidFill>
                  <a:srgbClr val="000000"/>
                </a:solidFill>
                <a:latin typeface="Helvetica" charset="0"/>
                <a:cs typeface="Helvetica" charset="0"/>
                <a:sym typeface="Helvetica" charset="0"/>
              </a:rPr>
              <a:t>No direct control over path chosen</a:t>
            </a:r>
            <a:endParaRPr lang="en-US" sz="4500" smtClean="0">
              <a:solidFill>
                <a:srgbClr val="000000"/>
              </a:solidFill>
              <a:latin typeface="Gill Sans MT" charset="0"/>
              <a:cs typeface="Gill Sans MT" charset="0"/>
              <a:sym typeface="Gill Sans MT" charset="0"/>
            </a:endParaRPr>
          </a:p>
          <a:p>
            <a:pPr eaLnBrk="1" hangingPunct="1">
              <a:defRPr/>
            </a:pPr>
            <a:r>
              <a:rPr lang="en-US" sz="4500" smtClean="0">
                <a:solidFill>
                  <a:srgbClr val="000000"/>
                </a:solidFill>
                <a:latin typeface="Helvetica" charset="0"/>
                <a:cs typeface="Helvetica" charset="0"/>
                <a:sym typeface="Helvetica" charset="0"/>
              </a:rPr>
              <a:t>Signal </a:t>
            </a:r>
            <a:r>
              <a:rPr lang="ja-JP" altLang="en-US" sz="4500" smtClean="0">
                <a:solidFill>
                  <a:srgbClr val="000000"/>
                </a:solidFill>
                <a:latin typeface="Arial"/>
                <a:cs typeface="Helvetica" charset="0"/>
                <a:sym typeface="Helvetica" charset="0"/>
              </a:rPr>
              <a:t>“</a:t>
            </a:r>
            <a:r>
              <a:rPr lang="en-US" sz="4500" smtClean="0">
                <a:solidFill>
                  <a:srgbClr val="000000"/>
                </a:solidFill>
                <a:latin typeface="Helvetica" charset="0"/>
                <a:cs typeface="Helvetica" charset="0"/>
                <a:sym typeface="Helvetica" charset="0"/>
              </a:rPr>
              <a:t>Don</a:t>
            </a:r>
            <a:r>
              <a:rPr lang="ja-JP" altLang="en-US" sz="4500" smtClean="0">
                <a:solidFill>
                  <a:srgbClr val="000000"/>
                </a:solidFill>
                <a:latin typeface="Arial"/>
                <a:cs typeface="Helvetica" charset="0"/>
                <a:sym typeface="Helvetica" charset="0"/>
              </a:rPr>
              <a:t>’</a:t>
            </a:r>
            <a:r>
              <a:rPr lang="en-US" sz="4500" smtClean="0">
                <a:solidFill>
                  <a:srgbClr val="000000"/>
                </a:solidFill>
                <a:latin typeface="Helvetica" charset="0"/>
                <a:cs typeface="Helvetica" charset="0"/>
                <a:sym typeface="Helvetica" charset="0"/>
              </a:rPr>
              <a:t>t use L3 to reach the Web Server</a:t>
            </a:r>
            <a:r>
              <a:rPr lang="ja-JP" altLang="en-US" sz="4500" smtClean="0">
                <a:solidFill>
                  <a:srgbClr val="000000"/>
                </a:solidFill>
                <a:latin typeface="Arial"/>
                <a:cs typeface="Helvetica" charset="0"/>
                <a:sym typeface="Helvetica" charset="0"/>
              </a:rPr>
              <a:t>”</a:t>
            </a:r>
            <a:endParaRPr lang="en-US" sz="4500" smtClean="0">
              <a:solidFill>
                <a:srgbClr val="000000"/>
              </a:solidFill>
              <a:latin typeface="Helvetica" charset="0"/>
              <a:cs typeface="Helvetica" charset="0"/>
              <a:sym typeface="Helvetica" charset="0"/>
            </a:endParaRPr>
          </a:p>
          <a:p>
            <a:pPr eaLnBrk="1" hangingPunct="1">
              <a:defRPr/>
            </a:pPr>
            <a:endParaRPr lang="en-US" sz="3800" smtClean="0">
              <a:solidFill>
                <a:srgbClr val="000000"/>
              </a:solidFill>
              <a:latin typeface="Gill Sans MT" charset="0"/>
              <a:cs typeface="Gill Sans MT" charset="0"/>
              <a:sym typeface="Gill Sans MT" charset="0"/>
            </a:endParaRPr>
          </a:p>
          <a:p>
            <a:pPr eaLnBrk="1" hangingPunct="1">
              <a:defRPr/>
            </a:pPr>
            <a:endParaRPr lang="en-US" sz="3800" smtClean="0">
              <a:solidFill>
                <a:srgbClr val="000000"/>
              </a:solidFill>
              <a:latin typeface="Gill Sans MT" charset="0"/>
              <a:cs typeface="Gill Sans MT" charset="0"/>
              <a:sym typeface="Gill Sans MT"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Rot="1" noChangeAspect="1" noChangeArrowheads="1"/>
          </p:cNvSpPr>
          <p:nvPr>
            <p:ph type="sldImg"/>
          </p:nvPr>
        </p:nvSpPr>
        <p:spPr>
          <a:solidFill>
            <a:srgbClr val="FFFFFF"/>
          </a:solidFill>
          <a:ln/>
        </p:spPr>
      </p:sp>
      <p:sp>
        <p:nvSpPr>
          <p:cNvPr id="59394" name="Rectangle 2"/>
          <p:cNvSpPr>
            <a:spLocks noGrp="1" noChangeArrowheads="1"/>
          </p:cNvSpPr>
          <p:nvPr>
            <p:ph type="body" idx="1"/>
          </p:nvPr>
        </p:nvSpPr>
        <p:spPr>
          <a:ln/>
        </p:spPr>
        <p:txBody>
          <a:bodyPr/>
          <a:lstStyle/>
          <a:p>
            <a:pPr eaLnBrk="1" hangingPunct="1">
              <a:defRPr/>
            </a:pPr>
            <a:r>
              <a:rPr lang="en-US" sz="4900" smtClean="0">
                <a:solidFill>
                  <a:srgbClr val="000000"/>
                </a:solidFill>
                <a:latin typeface="Gill Sans MT" charset="0"/>
                <a:cs typeface="Gill Sans MT" charset="0"/>
                <a:sym typeface="Gill Sans MT" charset="0"/>
              </a:rPr>
              <a:t>Not enough to get multiple providers</a:t>
            </a:r>
          </a:p>
          <a:p>
            <a:pPr eaLnBrk="1" hangingPunct="1">
              <a:defRPr/>
            </a:pPr>
            <a:r>
              <a:rPr lang="en-US" sz="4900" smtClean="0">
                <a:solidFill>
                  <a:srgbClr val="000000"/>
                </a:solidFill>
                <a:latin typeface="Gill Sans MT" charset="0"/>
                <a:cs typeface="Gill Sans MT" charset="0"/>
                <a:sym typeface="Gill Sans MT" charset="0"/>
              </a:rPr>
              <a:t>Remember, we are talking about problems when router is advertising a route that doesn</a:t>
            </a:r>
            <a:r>
              <a:rPr lang="ja-JP" altLang="en-US" sz="4900" smtClean="0">
                <a:solidFill>
                  <a:srgbClr val="000000"/>
                </a:solidFill>
                <a:latin typeface="Arial"/>
                <a:cs typeface="Gill Sans MT" charset="0"/>
                <a:sym typeface="Gill Sans MT" charset="0"/>
              </a:rPr>
              <a:t>’</a:t>
            </a:r>
            <a:r>
              <a:rPr lang="en-US" sz="4900" smtClean="0">
                <a:solidFill>
                  <a:srgbClr val="000000"/>
                </a:solidFill>
                <a:latin typeface="Gill Sans MT" charset="0"/>
                <a:cs typeface="Gill Sans MT" charset="0"/>
                <a:sym typeface="Gill Sans MT" charset="0"/>
              </a:rPr>
              <a:t>t work</a:t>
            </a:r>
          </a:p>
          <a:p>
            <a:pPr eaLnBrk="1" hangingPunct="1">
              <a:defRPr/>
            </a:pPr>
            <a:r>
              <a:rPr lang="en-US" sz="4900" smtClean="0">
                <a:solidFill>
                  <a:srgbClr val="000000"/>
                </a:solidFill>
                <a:latin typeface="Gill Sans MT" charset="0"/>
                <a:cs typeface="Gill Sans MT" charset="0"/>
                <a:sym typeface="Gill Sans MT" charset="0"/>
              </a:rPr>
              <a:t>No direct way to control what they choose</a:t>
            </a:r>
          </a:p>
          <a:p>
            <a:pPr eaLnBrk="1" hangingPunct="1">
              <a:defRPr/>
            </a:pPr>
            <a:r>
              <a:rPr lang="en-US" sz="4900" smtClean="0">
                <a:solidFill>
                  <a:srgbClr val="000000"/>
                </a:solidFill>
                <a:latin typeface="Gill Sans MT" charset="0"/>
                <a:cs typeface="Gill Sans MT" charset="0"/>
                <a:sym typeface="Gill Sans MT" charset="0"/>
              </a:rPr>
              <a:t>Want a BGP announcement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Grp="1" noRot="1" noChangeAspect="1" noChangeArrowheads="1"/>
          </p:cNvSpPr>
          <p:nvPr>
            <p:ph type="sldImg"/>
          </p:nvPr>
        </p:nvSpPr>
        <p:spPr>
          <a:solidFill>
            <a:srgbClr val="FFFFFF"/>
          </a:solidFill>
          <a:ln/>
        </p:spPr>
      </p:sp>
      <p:sp>
        <p:nvSpPr>
          <p:cNvPr id="63490" name="Rectangle 2"/>
          <p:cNvSpPr>
            <a:spLocks noGrp="1" noChangeArrowheads="1"/>
          </p:cNvSpPr>
          <p:nvPr>
            <p:ph type="body" idx="1"/>
          </p:nvPr>
        </p:nvSpPr>
        <p:spPr>
          <a:ln/>
        </p:spPr>
        <p:txBody>
          <a:bodyPr/>
          <a:lstStyle/>
          <a:p>
            <a:pPr eaLnBrk="1" hangingPunct="1">
              <a:defRPr/>
            </a:pPr>
            <a:r>
              <a:rPr lang="en-US" sz="3800" smtClean="0">
                <a:solidFill>
                  <a:srgbClr val="000000"/>
                </a:solidFill>
                <a:latin typeface="Helvetica" charset="0"/>
                <a:cs typeface="Helvetica" charset="0"/>
                <a:sym typeface="Helvetica" charset="0"/>
              </a:rPr>
              <a:t>WS wants a way to control paths to it.</a:t>
            </a:r>
          </a:p>
          <a:p>
            <a:pPr eaLnBrk="1" hangingPunct="1">
              <a:defRPr/>
            </a:pPr>
            <a:r>
              <a:rPr lang="en-US" sz="4500" smtClean="0">
                <a:solidFill>
                  <a:srgbClr val="000000"/>
                </a:solidFill>
                <a:latin typeface="Helvetica" charset="0"/>
                <a:cs typeface="Helvetica" charset="0"/>
                <a:sym typeface="Helvetica" charset="0"/>
              </a:rPr>
              <a:t>No direct control over path chosen</a:t>
            </a:r>
            <a:endParaRPr lang="en-US" sz="4500" smtClean="0">
              <a:solidFill>
                <a:srgbClr val="000000"/>
              </a:solidFill>
              <a:latin typeface="Gill Sans MT" charset="0"/>
              <a:cs typeface="Gill Sans MT" charset="0"/>
              <a:sym typeface="Gill Sans MT" charset="0"/>
            </a:endParaRPr>
          </a:p>
          <a:p>
            <a:pPr eaLnBrk="1" hangingPunct="1">
              <a:defRPr/>
            </a:pPr>
            <a:r>
              <a:rPr lang="en-US" sz="4500" smtClean="0">
                <a:solidFill>
                  <a:srgbClr val="000000"/>
                </a:solidFill>
                <a:latin typeface="Helvetica" charset="0"/>
                <a:cs typeface="Helvetica" charset="0"/>
                <a:sym typeface="Helvetica" charset="0"/>
              </a:rPr>
              <a:t>Signal </a:t>
            </a:r>
            <a:r>
              <a:rPr lang="ja-JP" altLang="en-US" sz="4500" smtClean="0">
                <a:solidFill>
                  <a:srgbClr val="000000"/>
                </a:solidFill>
                <a:latin typeface="Arial"/>
                <a:cs typeface="Helvetica" charset="0"/>
                <a:sym typeface="Helvetica" charset="0"/>
              </a:rPr>
              <a:t>“</a:t>
            </a:r>
            <a:r>
              <a:rPr lang="en-US" sz="4500" smtClean="0">
                <a:solidFill>
                  <a:srgbClr val="000000"/>
                </a:solidFill>
                <a:latin typeface="Helvetica" charset="0"/>
                <a:cs typeface="Helvetica" charset="0"/>
                <a:sym typeface="Helvetica" charset="0"/>
              </a:rPr>
              <a:t>Don</a:t>
            </a:r>
            <a:r>
              <a:rPr lang="ja-JP" altLang="en-US" sz="4500" smtClean="0">
                <a:solidFill>
                  <a:srgbClr val="000000"/>
                </a:solidFill>
                <a:latin typeface="Arial"/>
                <a:cs typeface="Helvetica" charset="0"/>
                <a:sym typeface="Helvetica" charset="0"/>
              </a:rPr>
              <a:t>’</a:t>
            </a:r>
            <a:r>
              <a:rPr lang="en-US" sz="4500" smtClean="0">
                <a:solidFill>
                  <a:srgbClr val="000000"/>
                </a:solidFill>
                <a:latin typeface="Helvetica" charset="0"/>
                <a:cs typeface="Helvetica" charset="0"/>
                <a:sym typeface="Helvetica" charset="0"/>
              </a:rPr>
              <a:t>t use L3 to reach the Web Server</a:t>
            </a:r>
            <a:r>
              <a:rPr lang="ja-JP" altLang="en-US" sz="4500" smtClean="0">
                <a:solidFill>
                  <a:srgbClr val="000000"/>
                </a:solidFill>
                <a:latin typeface="Arial"/>
                <a:cs typeface="Helvetica" charset="0"/>
                <a:sym typeface="Helvetica" charset="0"/>
              </a:rPr>
              <a:t>”</a:t>
            </a:r>
            <a:endParaRPr lang="en-US" sz="4500" smtClean="0">
              <a:solidFill>
                <a:srgbClr val="000000"/>
              </a:solidFill>
              <a:latin typeface="Helvetica" charset="0"/>
              <a:cs typeface="Helvetica" charset="0"/>
              <a:sym typeface="Helvetica" charset="0"/>
            </a:endParaRPr>
          </a:p>
          <a:p>
            <a:pPr eaLnBrk="1" hangingPunct="1">
              <a:defRPr/>
            </a:pPr>
            <a:endParaRPr lang="en-US" sz="3800" smtClean="0">
              <a:solidFill>
                <a:srgbClr val="000000"/>
              </a:solidFill>
              <a:latin typeface="Gill Sans MT" charset="0"/>
              <a:cs typeface="Gill Sans MT" charset="0"/>
              <a:sym typeface="Gill Sans MT" charset="0"/>
            </a:endParaRPr>
          </a:p>
          <a:p>
            <a:pPr eaLnBrk="1" hangingPunct="1">
              <a:defRPr/>
            </a:pPr>
            <a:endParaRPr lang="en-US" sz="3800" smtClean="0">
              <a:solidFill>
                <a:srgbClr val="000000"/>
              </a:solidFill>
              <a:latin typeface="Gill Sans MT" charset="0"/>
              <a:cs typeface="Gill Sans MT" charset="0"/>
              <a:sym typeface="Gill Sans MT"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352283" y="2455181"/>
            <a:ext cx="6858000" cy="1356179"/>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371600" y="4524376"/>
            <a:ext cx="6858000" cy="391946"/>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288A2862-4F94-421A-8C37-EBEB0DD98B1D}" type="datetime1">
              <a:rPr lang="en-US" smtClean="0"/>
              <a:t>11/16/12</a:t>
            </a:fld>
            <a:endParaRPr lang="en-US"/>
          </a:p>
        </p:txBody>
      </p:sp>
      <p:sp>
        <p:nvSpPr>
          <p:cNvPr id="17" name="Footer Placeholder 16"/>
          <p:cNvSpPr>
            <a:spLocks noGrp="1"/>
          </p:cNvSpPr>
          <p:nvPr>
            <p:ph type="ftr" sz="quarter" idx="11"/>
          </p:nvPr>
        </p:nvSpPr>
        <p:spPr>
          <a:xfrm>
            <a:off x="2898648" y="6355080"/>
            <a:ext cx="3474720" cy="365760"/>
          </a:xfrm>
        </p:spPr>
        <p:txBody>
          <a:bodyPr/>
          <a:lstStyle/>
          <a:p>
            <a:r>
              <a:rPr lang="en-US" smtClean="0"/>
              <a:t>LIFEGUARD: Automatic Diagnosis and Repair </a:t>
            </a: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0FCB9D78-3E71-4572-B0D9-1C8A5B940F82}" type="slidenum">
              <a:rPr lang="en-US" smtClean="0"/>
              <a:t>‹#›</a:t>
            </a:fld>
            <a:endParaRPr lang="en-US"/>
          </a:p>
        </p:txBody>
      </p:sp>
      <p:sp>
        <p:nvSpPr>
          <p:cNvPr id="21" name="Rectangle 20"/>
          <p:cNvSpPr/>
          <p:nvPr/>
        </p:nvSpPr>
        <p:spPr>
          <a:xfrm>
            <a:off x="1037958" y="2286000"/>
            <a:ext cx="7315200" cy="175260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1066800" y="4448175"/>
            <a:ext cx="7315200" cy="1266825"/>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1037958" y="2286000"/>
            <a:ext cx="228600" cy="17526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1066800" y="4448176"/>
            <a:ext cx="228600" cy="1266824"/>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83D8F0-30A7-4B74-A755-858433A6AEEB}" type="datetime1">
              <a:rPr lang="en-US" smtClean="0"/>
              <a:t>11/16/12</a:t>
            </a:fld>
            <a:endParaRPr lang="en-US"/>
          </a:p>
        </p:txBody>
      </p:sp>
      <p:sp>
        <p:nvSpPr>
          <p:cNvPr id="5" name="Footer Placeholder 4"/>
          <p:cNvSpPr>
            <a:spLocks noGrp="1"/>
          </p:cNvSpPr>
          <p:nvPr>
            <p:ph type="ftr" sz="quarter" idx="11"/>
          </p:nvPr>
        </p:nvSpPr>
        <p:spPr/>
        <p:txBody>
          <a:bodyPr/>
          <a:lstStyle/>
          <a:p>
            <a:r>
              <a:rPr lang="en-US" smtClean="0"/>
              <a:t>LIFEGUARD: Automatic Diagnosis and Repair </a:t>
            </a:r>
            <a:endParaRPr lang="en-US"/>
          </a:p>
        </p:txBody>
      </p:sp>
      <p:sp>
        <p:nvSpPr>
          <p:cNvPr id="6" name="Slide Number Placeholder 5"/>
          <p:cNvSpPr>
            <a:spLocks noGrp="1"/>
          </p:cNvSpPr>
          <p:nvPr>
            <p:ph type="sldNum" sz="quarter" idx="12"/>
          </p:nvPr>
        </p:nvSpPr>
        <p:spPr/>
        <p:txBody>
          <a:bodyPr/>
          <a:lstStyle/>
          <a:p>
            <a:fld id="{0FCB9D78-3E71-4572-B0D9-1C8A5B940F8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2730CC-39E6-457A-9EAC-50CB6C19E286}" type="datetime1">
              <a:rPr lang="en-US" smtClean="0"/>
              <a:t>11/16/12</a:t>
            </a:fld>
            <a:endParaRPr lang="en-US"/>
          </a:p>
        </p:txBody>
      </p:sp>
      <p:sp>
        <p:nvSpPr>
          <p:cNvPr id="5" name="Footer Placeholder 4"/>
          <p:cNvSpPr>
            <a:spLocks noGrp="1"/>
          </p:cNvSpPr>
          <p:nvPr>
            <p:ph type="ftr" sz="quarter" idx="11"/>
          </p:nvPr>
        </p:nvSpPr>
        <p:spPr/>
        <p:txBody>
          <a:bodyPr/>
          <a:lstStyle/>
          <a:p>
            <a:r>
              <a:rPr lang="en-US" smtClean="0"/>
              <a:t>LIFEGUARD: Automatic Diagnosis and Repair </a:t>
            </a:r>
            <a:endParaRPr lang="en-US"/>
          </a:p>
        </p:txBody>
      </p:sp>
      <p:sp>
        <p:nvSpPr>
          <p:cNvPr id="6" name="Slide Number Placeholder 5"/>
          <p:cNvSpPr>
            <a:spLocks noGrp="1"/>
          </p:cNvSpPr>
          <p:nvPr>
            <p:ph type="sldNum" sz="quarter" idx="12"/>
          </p:nvPr>
        </p:nvSpPr>
        <p:spPr/>
        <p:txBody>
          <a:bodyPr/>
          <a:lstStyle/>
          <a:p>
            <a:fld id="{0FCB9D78-3E71-4572-B0D9-1C8A5B940F82}"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CC2A8A07-4EA6-4A00-9485-5F0AE21A78E4}" type="datetime1">
              <a:rPr lang="en-US" smtClean="0"/>
              <a:t>11/16/12</a:t>
            </a:fld>
            <a:endParaRPr lang="en-US"/>
          </a:p>
        </p:txBody>
      </p:sp>
      <p:sp>
        <p:nvSpPr>
          <p:cNvPr id="6" name="Rectangle 5"/>
          <p:cNvSpPr>
            <a:spLocks noGrp="1" noChangeArrowheads="1"/>
          </p:cNvSpPr>
          <p:nvPr>
            <p:ph type="ftr" sz="quarter" idx="11"/>
          </p:nvPr>
        </p:nvSpPr>
        <p:spPr>
          <a:ln/>
        </p:spPr>
        <p:txBody>
          <a:bodyPr/>
          <a:lstStyle>
            <a:lvl1pPr>
              <a:defRPr/>
            </a:lvl1pPr>
          </a:lstStyle>
          <a:p>
            <a:r>
              <a:rPr lang="en-US" smtClean="0"/>
              <a:t>LIFEGUARD: Automatic Diagnosis and Repair </a:t>
            </a:r>
            <a:endParaRPr lang="en-US"/>
          </a:p>
        </p:txBody>
      </p:sp>
      <p:sp>
        <p:nvSpPr>
          <p:cNvPr id="7" name="Rectangle 6"/>
          <p:cNvSpPr>
            <a:spLocks noGrp="1" noChangeArrowheads="1"/>
          </p:cNvSpPr>
          <p:nvPr>
            <p:ph type="sldNum" sz="quarter" idx="12"/>
          </p:nvPr>
        </p:nvSpPr>
        <p:spPr>
          <a:ln/>
        </p:spPr>
        <p:txBody>
          <a:bodyPr/>
          <a:lstStyle>
            <a:lvl1pPr>
              <a:defRPr/>
            </a:lvl1pPr>
          </a:lstStyle>
          <a:p>
            <a:fld id="{DC7CE45E-2E9A-4442-8BFA-D0C502E92717}" type="slidenum">
              <a:rPr lang="en-US"/>
              <a:pPr/>
              <a:t>‹#›</a:t>
            </a:fld>
            <a:endParaRPr lang="en-US"/>
          </a:p>
        </p:txBody>
      </p:sp>
    </p:spTree>
    <p:extLst>
      <p:ext uri="{BB962C8B-B14F-4D97-AF65-F5344CB8AC3E}">
        <p14:creationId xmlns:p14="http://schemas.microsoft.com/office/powerpoint/2010/main" val="2842343147"/>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2" name="Date Placeholder 11"/>
          <p:cNvSpPr>
            <a:spLocks noGrp="1"/>
          </p:cNvSpPr>
          <p:nvPr>
            <p:ph type="dt" sz="half" idx="14"/>
          </p:nvPr>
        </p:nvSpPr>
        <p:spPr/>
        <p:txBody>
          <a:bodyPr/>
          <a:lstStyle/>
          <a:p>
            <a:fld id="{74124F56-4592-477E-923C-AD346815442E}" type="datetime1">
              <a:rPr lang="en-US" smtClean="0"/>
              <a:t>11/16/12</a:t>
            </a:fld>
            <a:endParaRPr lang="en-US" dirty="0"/>
          </a:p>
        </p:txBody>
      </p:sp>
      <p:sp>
        <p:nvSpPr>
          <p:cNvPr id="13" name="Footer Placeholder 12"/>
          <p:cNvSpPr>
            <a:spLocks noGrp="1"/>
          </p:cNvSpPr>
          <p:nvPr>
            <p:ph type="ftr" sz="quarter" idx="15"/>
          </p:nvPr>
        </p:nvSpPr>
        <p:spPr/>
        <p:txBody>
          <a:bodyPr/>
          <a:lstStyle/>
          <a:p>
            <a:r>
              <a:rPr lang="en-US" smtClean="0"/>
              <a:t>LIFEGUARD: Automatic Diagnosis and Repair</a:t>
            </a:r>
          </a:p>
          <a:p>
            <a:endParaRPr lang="en-US" dirty="0"/>
          </a:p>
        </p:txBody>
      </p:sp>
      <p:sp>
        <p:nvSpPr>
          <p:cNvPr id="14" name="Slide Number Placeholder 13"/>
          <p:cNvSpPr>
            <a:spLocks noGrp="1"/>
          </p:cNvSpPr>
          <p:nvPr>
            <p:ph type="sldNum" sz="quarter" idx="16"/>
          </p:nvPr>
        </p:nvSpPr>
        <p:spPr/>
        <p:txBody>
          <a:bodyPr/>
          <a:lstStyle/>
          <a:p>
            <a:fld id="{0FCB9D78-3E71-4572-B0D9-1C8A5B940F82}" type="slidenum">
              <a:rPr lang="en-US" smtClean="0"/>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96F88641-CEDF-45E8-968D-22AA53F88DC8}" type="datetime1">
              <a:rPr lang="en-US" smtClean="0"/>
              <a:t>11/16/12</a:t>
            </a:fld>
            <a:endParaRPr lang="en-US"/>
          </a:p>
        </p:txBody>
      </p:sp>
      <p:sp>
        <p:nvSpPr>
          <p:cNvPr id="5" name="Footer Placeholder 4"/>
          <p:cNvSpPr>
            <a:spLocks noGrp="1"/>
          </p:cNvSpPr>
          <p:nvPr>
            <p:ph type="ftr" sz="quarter" idx="11"/>
          </p:nvPr>
        </p:nvSpPr>
        <p:spPr>
          <a:xfrm>
            <a:off x="2898648" y="6355080"/>
            <a:ext cx="3474720" cy="365760"/>
          </a:xfrm>
        </p:spPr>
        <p:txBody>
          <a:bodyPr/>
          <a:lstStyle/>
          <a:p>
            <a:r>
              <a:rPr lang="en-US" smtClean="0"/>
              <a:t>LIFEGUARD: Automatic Diagnosis and Repair </a:t>
            </a:r>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0FCB9D78-3E71-4572-B0D9-1C8A5B940F82}"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CCD2886-16EE-427C-A169-102BB1396EB5}" type="datetime1">
              <a:rPr lang="en-US" smtClean="0"/>
              <a:t>11/16/12</a:t>
            </a:fld>
            <a:endParaRPr lang="en-US"/>
          </a:p>
        </p:txBody>
      </p:sp>
      <p:sp>
        <p:nvSpPr>
          <p:cNvPr id="6" name="Footer Placeholder 5"/>
          <p:cNvSpPr>
            <a:spLocks noGrp="1"/>
          </p:cNvSpPr>
          <p:nvPr>
            <p:ph type="ftr" sz="quarter" idx="11"/>
          </p:nvPr>
        </p:nvSpPr>
        <p:spPr/>
        <p:txBody>
          <a:bodyPr/>
          <a:lstStyle/>
          <a:p>
            <a:r>
              <a:rPr lang="en-US" smtClean="0"/>
              <a:t>LIFEGUARD: Automatic Diagnosis and Repair </a:t>
            </a:r>
            <a:endParaRPr lang="en-US"/>
          </a:p>
        </p:txBody>
      </p:sp>
      <p:sp>
        <p:nvSpPr>
          <p:cNvPr id="7" name="Slide Number Placeholder 6"/>
          <p:cNvSpPr>
            <a:spLocks noGrp="1"/>
          </p:cNvSpPr>
          <p:nvPr>
            <p:ph type="sldNum" sz="quarter" idx="12"/>
          </p:nvPr>
        </p:nvSpPr>
        <p:spPr/>
        <p:txBody>
          <a:bodyPr/>
          <a:lstStyle/>
          <a:p>
            <a:fld id="{0FCB9D78-3E71-4572-B0D9-1C8A5B940F82}"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EC35AB1-08BB-47AC-B3BC-833C06EC3B11}" type="datetime1">
              <a:rPr lang="en-US" smtClean="0"/>
              <a:t>11/16/12</a:t>
            </a:fld>
            <a:endParaRPr lang="en-US"/>
          </a:p>
        </p:txBody>
      </p:sp>
      <p:sp>
        <p:nvSpPr>
          <p:cNvPr id="8" name="Footer Placeholder 7"/>
          <p:cNvSpPr>
            <a:spLocks noGrp="1"/>
          </p:cNvSpPr>
          <p:nvPr>
            <p:ph type="ftr" sz="quarter" idx="11"/>
          </p:nvPr>
        </p:nvSpPr>
        <p:spPr/>
        <p:txBody>
          <a:bodyPr/>
          <a:lstStyle/>
          <a:p>
            <a:r>
              <a:rPr lang="en-US" smtClean="0"/>
              <a:t>LIFEGUARD: Automatic Diagnosis and Repair </a:t>
            </a:r>
            <a:endParaRPr lang="en-US"/>
          </a:p>
        </p:txBody>
      </p:sp>
      <p:sp>
        <p:nvSpPr>
          <p:cNvPr id="9" name="Slide Number Placeholder 8"/>
          <p:cNvSpPr>
            <a:spLocks noGrp="1"/>
          </p:cNvSpPr>
          <p:nvPr>
            <p:ph type="sldNum" sz="quarter" idx="12"/>
          </p:nvPr>
        </p:nvSpPr>
        <p:spPr/>
        <p:txBody>
          <a:bodyPr/>
          <a:lstStyle/>
          <a:p>
            <a:fld id="{0FCB9D78-3E71-4572-B0D9-1C8A5B940F82}"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52FF60-C8CE-416E-A62F-93C3615615C2}" type="datetime1">
              <a:rPr lang="en-US" smtClean="0"/>
              <a:t>11/16/12</a:t>
            </a:fld>
            <a:endParaRPr lang="en-US"/>
          </a:p>
        </p:txBody>
      </p:sp>
      <p:sp>
        <p:nvSpPr>
          <p:cNvPr id="4" name="Footer Placeholder 3"/>
          <p:cNvSpPr>
            <a:spLocks noGrp="1"/>
          </p:cNvSpPr>
          <p:nvPr>
            <p:ph type="ftr" sz="quarter" idx="11"/>
          </p:nvPr>
        </p:nvSpPr>
        <p:spPr/>
        <p:txBody>
          <a:bodyPr/>
          <a:lstStyle/>
          <a:p>
            <a:r>
              <a:rPr lang="en-US" smtClean="0"/>
              <a:t>LIFEGUARD: Automatic Diagnosis and Repair </a:t>
            </a:r>
            <a:endParaRPr lang="en-US"/>
          </a:p>
        </p:txBody>
      </p:sp>
      <p:sp>
        <p:nvSpPr>
          <p:cNvPr id="5" name="Slide Number Placeholder 4"/>
          <p:cNvSpPr>
            <a:spLocks noGrp="1"/>
          </p:cNvSpPr>
          <p:nvPr>
            <p:ph type="sldNum" sz="quarter" idx="12"/>
          </p:nvPr>
        </p:nvSpPr>
        <p:spPr/>
        <p:txBody>
          <a:bodyPr/>
          <a:lstStyle/>
          <a:p>
            <a:fld id="{0FCB9D78-3E71-4572-B0D9-1C8A5B940F82}"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A41FC-F65D-4C88-BBF4-E8797277E44F}" type="datetime1">
              <a:rPr lang="en-US" smtClean="0"/>
              <a:t>11/16/12</a:t>
            </a:fld>
            <a:endParaRPr lang="en-US"/>
          </a:p>
        </p:txBody>
      </p:sp>
      <p:sp>
        <p:nvSpPr>
          <p:cNvPr id="3" name="Footer Placeholder 2"/>
          <p:cNvSpPr>
            <a:spLocks noGrp="1"/>
          </p:cNvSpPr>
          <p:nvPr>
            <p:ph type="ftr" sz="quarter" idx="11"/>
          </p:nvPr>
        </p:nvSpPr>
        <p:spPr/>
        <p:txBody>
          <a:bodyPr/>
          <a:lstStyle/>
          <a:p>
            <a:r>
              <a:rPr lang="en-US" smtClean="0"/>
              <a:t>LIFEGUARD: Automatic Diagnosis and Repair </a:t>
            </a:r>
            <a:endParaRPr lang="en-US"/>
          </a:p>
        </p:txBody>
      </p:sp>
      <p:sp>
        <p:nvSpPr>
          <p:cNvPr id="4" name="Slide Number Placeholder 3"/>
          <p:cNvSpPr>
            <a:spLocks noGrp="1"/>
          </p:cNvSpPr>
          <p:nvPr>
            <p:ph type="sldNum" sz="quarter" idx="12"/>
          </p:nvPr>
        </p:nvSpPr>
        <p:spPr/>
        <p:txBody>
          <a:bodyPr/>
          <a:lstStyle/>
          <a:p>
            <a:fld id="{0FCB9D78-3E71-4572-B0D9-1C8A5B940F82}"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C3BA4FB-FC0C-4DF5-B689-418DFB3D47B6}" type="datetime1">
              <a:rPr lang="en-US" smtClean="0"/>
              <a:t>11/16/12</a:t>
            </a:fld>
            <a:endParaRPr lang="en-US"/>
          </a:p>
        </p:txBody>
      </p:sp>
      <p:sp>
        <p:nvSpPr>
          <p:cNvPr id="6" name="Footer Placeholder 5"/>
          <p:cNvSpPr>
            <a:spLocks noGrp="1"/>
          </p:cNvSpPr>
          <p:nvPr>
            <p:ph type="ftr" sz="quarter" idx="11"/>
          </p:nvPr>
        </p:nvSpPr>
        <p:spPr/>
        <p:txBody>
          <a:bodyPr/>
          <a:lstStyle/>
          <a:p>
            <a:r>
              <a:rPr lang="en-US" smtClean="0"/>
              <a:t>LIFEGUARD: Automatic Diagnosis and Repair </a:t>
            </a:r>
            <a:endParaRPr lang="en-US"/>
          </a:p>
        </p:txBody>
      </p:sp>
      <p:sp>
        <p:nvSpPr>
          <p:cNvPr id="7" name="Slide Number Placeholder 6"/>
          <p:cNvSpPr>
            <a:spLocks noGrp="1"/>
          </p:cNvSpPr>
          <p:nvPr>
            <p:ph type="sldNum" sz="quarter" idx="12"/>
          </p:nvPr>
        </p:nvSpPr>
        <p:spPr/>
        <p:txBody>
          <a:bodyPr/>
          <a:lstStyle/>
          <a:p>
            <a:fld id="{0FCB9D78-3E71-4572-B0D9-1C8A5B940F82}"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AE4A496-2AAF-4AF6-A334-926F2E128F14}" type="datetime1">
              <a:rPr lang="en-US" smtClean="0"/>
              <a:t>11/16/12</a:t>
            </a:fld>
            <a:endParaRPr lang="en-US"/>
          </a:p>
        </p:txBody>
      </p:sp>
      <p:sp>
        <p:nvSpPr>
          <p:cNvPr id="6" name="Footer Placeholder 5"/>
          <p:cNvSpPr>
            <a:spLocks noGrp="1"/>
          </p:cNvSpPr>
          <p:nvPr>
            <p:ph type="ftr" sz="quarter" idx="11"/>
          </p:nvPr>
        </p:nvSpPr>
        <p:spPr/>
        <p:txBody>
          <a:bodyPr/>
          <a:lstStyle/>
          <a:p>
            <a:r>
              <a:rPr lang="en-US" smtClean="0"/>
              <a:t>LIFEGUARD: Automatic Diagnosis and Repair </a:t>
            </a:r>
            <a:endParaRPr lang="en-US"/>
          </a:p>
        </p:txBody>
      </p:sp>
      <p:sp>
        <p:nvSpPr>
          <p:cNvPr id="7" name="Slide Number Placeholder 6"/>
          <p:cNvSpPr>
            <a:spLocks noGrp="1"/>
          </p:cNvSpPr>
          <p:nvPr>
            <p:ph type="sldNum" sz="quarter" idx="12"/>
          </p:nvPr>
        </p:nvSpPr>
        <p:spPr/>
        <p:txBody>
          <a:bodyPr/>
          <a:lstStyle/>
          <a:p>
            <a:fld id="{0FCB9D78-3E71-4572-B0D9-1C8A5B940F82}"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DC254695-1DEC-47B5-AC24-A1EE34B0E50C}" type="datetime1">
              <a:rPr lang="en-US" smtClean="0"/>
              <a:t>11/16/12</a:t>
            </a:fld>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dirty="0" smtClean="0"/>
              <a:t>LIFEGUARD: Automatic Diagnosis and Repair</a:t>
            </a:r>
          </a:p>
          <a:p>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FCB9D78-3E71-4572-B0D9-1C8A5B940F82}" type="slidenum">
              <a:rPr lang="en-US" smtClean="0"/>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xmlns:p14="http://schemas.microsoft.com/office/powerpoint/2010/main" id="1" dur="indefinite" restart="never" nodeType="tmRoot"/>
      </p:par>
    </p:tnLst>
  </p:timing>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xml"/><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gif"/><Relationship Id="rId1" Type="http://schemas.microsoft.com/office/2007/relationships/media" Target="../media/media1.wmv"/><Relationship Id="rId2" Type="http://schemas.openxmlformats.org/officeDocument/2006/relationships/video" Target="../media/media1.wmv"/></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LIFEGUARD: </a:t>
            </a:r>
            <a:r>
              <a:rPr lang="en-US" dirty="0"/>
              <a:t>Practical Repair of </a:t>
            </a:r>
            <a:br>
              <a:rPr lang="en-US" dirty="0"/>
            </a:br>
            <a:r>
              <a:rPr lang="en-US" dirty="0"/>
              <a:t>Persistent Route Failures</a:t>
            </a:r>
          </a:p>
        </p:txBody>
      </p:sp>
      <p:sp>
        <p:nvSpPr>
          <p:cNvPr id="3" name="Subtitle 2"/>
          <p:cNvSpPr>
            <a:spLocks noGrp="1"/>
          </p:cNvSpPr>
          <p:nvPr>
            <p:ph type="subTitle" idx="1"/>
          </p:nvPr>
        </p:nvSpPr>
        <p:spPr>
          <a:xfrm>
            <a:off x="1295400" y="4448176"/>
            <a:ext cx="6858000" cy="1495424"/>
          </a:xfrm>
        </p:spPr>
        <p:txBody>
          <a:bodyPr>
            <a:noAutofit/>
          </a:bodyPr>
          <a:lstStyle/>
          <a:p>
            <a:pPr>
              <a:defRPr/>
            </a:pPr>
            <a:r>
              <a:rPr lang="en-US" sz="1600" dirty="0"/>
              <a:t>Ethan Katz-Bassett (USC), </a:t>
            </a:r>
            <a:r>
              <a:rPr lang="en-US" sz="1600" b="1" dirty="0"/>
              <a:t>Colin Scott</a:t>
            </a:r>
            <a:r>
              <a:rPr lang="en-US" sz="1600" dirty="0"/>
              <a:t> (UW/UCB)</a:t>
            </a:r>
            <a:r>
              <a:rPr lang="en-US" sz="1600" dirty="0" smtClean="0"/>
              <a:t>,</a:t>
            </a:r>
          </a:p>
          <a:p>
            <a:pPr>
              <a:defRPr/>
            </a:pPr>
            <a:r>
              <a:rPr lang="en-US" sz="1600" dirty="0" smtClean="0"/>
              <a:t>David </a:t>
            </a:r>
            <a:r>
              <a:rPr lang="en-US" sz="1600" dirty="0" err="1" smtClean="0"/>
              <a:t>Choffnes</a:t>
            </a:r>
            <a:r>
              <a:rPr lang="en-US" sz="1600" dirty="0" smtClean="0"/>
              <a:t>, </a:t>
            </a:r>
            <a:r>
              <a:rPr lang="en-US" sz="1600" dirty="0" err="1" smtClean="0"/>
              <a:t>Italo</a:t>
            </a:r>
            <a:r>
              <a:rPr lang="en-US" sz="1600" dirty="0" smtClean="0"/>
              <a:t> </a:t>
            </a:r>
            <a:r>
              <a:rPr lang="en-US" sz="1600" dirty="0"/>
              <a:t>Cunha (UW), </a:t>
            </a:r>
            <a:r>
              <a:rPr lang="en-US" sz="1600" dirty="0" err="1"/>
              <a:t>Valas</a:t>
            </a:r>
            <a:r>
              <a:rPr lang="en-US" sz="1600" dirty="0"/>
              <a:t> </a:t>
            </a:r>
            <a:r>
              <a:rPr lang="en-US" sz="1600" dirty="0" err="1"/>
              <a:t>Valancius</a:t>
            </a:r>
            <a:r>
              <a:rPr lang="en-US" sz="1600" dirty="0" smtClean="0"/>
              <a:t>,</a:t>
            </a:r>
          </a:p>
          <a:p>
            <a:pPr>
              <a:defRPr/>
            </a:pPr>
            <a:r>
              <a:rPr lang="en-US" sz="1600" dirty="0" smtClean="0"/>
              <a:t> Nick </a:t>
            </a:r>
            <a:r>
              <a:rPr lang="en-US" sz="1600" dirty="0" err="1"/>
              <a:t>Feamster</a:t>
            </a:r>
            <a:r>
              <a:rPr lang="en-US" sz="1600" dirty="0"/>
              <a:t> (GT), </a:t>
            </a:r>
            <a:r>
              <a:rPr lang="en-US" sz="1600" dirty="0" err="1"/>
              <a:t>Harsha</a:t>
            </a:r>
            <a:r>
              <a:rPr lang="en-US" sz="1600" dirty="0"/>
              <a:t> </a:t>
            </a:r>
            <a:r>
              <a:rPr lang="en-US" sz="1600" dirty="0" err="1"/>
              <a:t>Madhyastha</a:t>
            </a:r>
            <a:r>
              <a:rPr lang="en-US" sz="1600" dirty="0"/>
              <a:t> (UCR)</a:t>
            </a:r>
            <a:r>
              <a:rPr lang="en-US" sz="1600" dirty="0" smtClean="0"/>
              <a:t>,</a:t>
            </a:r>
          </a:p>
          <a:p>
            <a:pPr>
              <a:defRPr/>
            </a:pPr>
            <a:r>
              <a:rPr lang="en-US" sz="1600" dirty="0" smtClean="0"/>
              <a:t> Tom </a:t>
            </a:r>
            <a:r>
              <a:rPr lang="en-US" sz="1600" dirty="0"/>
              <a:t>Anderson, </a:t>
            </a:r>
            <a:r>
              <a:rPr lang="en-US" sz="1600" dirty="0" err="1"/>
              <a:t>Arvind</a:t>
            </a:r>
            <a:r>
              <a:rPr lang="en-US" sz="1600" dirty="0"/>
              <a:t> Krishnamurthy (UW)</a:t>
            </a:r>
            <a:br>
              <a:rPr lang="en-US" sz="1600" dirty="0"/>
            </a:br>
            <a:endParaRPr lang="en-US" sz="1600" dirty="0"/>
          </a:p>
          <a:p>
            <a:endParaRPr lang="en-US" sz="1600" dirty="0" smtClean="0"/>
          </a:p>
        </p:txBody>
      </p:sp>
      <p:sp>
        <p:nvSpPr>
          <p:cNvPr id="4" name="TextBox 3"/>
          <p:cNvSpPr txBox="1"/>
          <p:nvPr/>
        </p:nvSpPr>
        <p:spPr>
          <a:xfrm>
            <a:off x="1422686" y="6183868"/>
            <a:ext cx="6654514" cy="369332"/>
          </a:xfrm>
          <a:prstGeom prst="rect">
            <a:avLst/>
          </a:prstGeom>
          <a:noFill/>
        </p:spPr>
        <p:txBody>
          <a:bodyPr wrap="none" rtlCol="0">
            <a:spAutoFit/>
          </a:bodyPr>
          <a:lstStyle/>
          <a:p>
            <a:r>
              <a:rPr lang="en-US" dirty="0" smtClean="0"/>
              <a:t>This work is generously funded in part by Google, Cisco and the NSF.</a:t>
            </a:r>
            <a:endParaRPr lang="en-US" dirty="0"/>
          </a:p>
        </p:txBody>
      </p:sp>
    </p:spTree>
    <p:extLst>
      <p:ext uri="{BB962C8B-B14F-4D97-AF65-F5344CB8AC3E}">
        <p14:creationId xmlns:p14="http://schemas.microsoft.com/office/powerpoint/2010/main" val="186462834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294967295"/>
          </p:nvPr>
        </p:nvSpPr>
        <p:spPr>
          <a:xfrm>
            <a:off x="611188" y="6442075"/>
            <a:ext cx="608012" cy="263525"/>
          </a:xfrm>
          <a:prstGeom prst="rect">
            <a:avLst/>
          </a:prstGeom>
        </p:spPr>
        <p:txBody>
          <a:bodyPr/>
          <a:lstStyle/>
          <a:p>
            <a:pPr>
              <a:defRPr/>
            </a:pPr>
            <a:fld id="{42F67BED-204F-EE4E-B47D-7E6C9492B18F}" type="slidenum">
              <a:rPr lang="en-US"/>
              <a:pPr>
                <a:defRPr/>
              </a:pPr>
              <a:t>10</a:t>
            </a:fld>
            <a:endParaRPr lang="en-US" dirty="0"/>
          </a:p>
        </p:txBody>
      </p:sp>
      <p:sp>
        <p:nvSpPr>
          <p:cNvPr id="65538" name="Line 1"/>
          <p:cNvSpPr>
            <a:spLocks noChangeShapeType="1"/>
          </p:cNvSpPr>
          <p:nvPr/>
        </p:nvSpPr>
        <p:spPr bwMode="auto">
          <a:xfrm>
            <a:off x="457200" y="6353175"/>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5539" name="Line 2"/>
          <p:cNvSpPr>
            <a:spLocks noChangeShapeType="1"/>
          </p:cNvSpPr>
          <p:nvPr/>
        </p:nvSpPr>
        <p:spPr bwMode="auto">
          <a:xfrm>
            <a:off x="457200" y="1143000"/>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5540" name="Rectangle 3"/>
          <p:cNvSpPr>
            <a:spLocks/>
          </p:cNvSpPr>
          <p:nvPr/>
        </p:nvSpPr>
        <p:spPr bwMode="auto">
          <a:xfrm>
            <a:off x="2338388" y="6356350"/>
            <a:ext cx="4457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r"/>
            <a:r>
              <a:rPr lang="en-US" sz="1400">
                <a:solidFill>
                  <a:srgbClr val="464653"/>
                </a:solidFill>
                <a:latin typeface="Gill Sans MT Bold" charset="0"/>
                <a:ea typeface="ＭＳ Ｐゴシック" charset="0"/>
                <a:cs typeface="ＭＳ Ｐゴシック" charset="0"/>
                <a:sym typeface="Gill Sans MT Bold" charset="0"/>
              </a:rPr>
              <a:t>L</a:t>
            </a:r>
            <a:r>
              <a:rPr lang="en-US" sz="1200">
                <a:solidFill>
                  <a:srgbClr val="464653"/>
                </a:solidFill>
                <a:latin typeface="Gill Sans MT Bold" charset="0"/>
                <a:ea typeface="ＭＳ Ｐゴシック" charset="0"/>
                <a:cs typeface="ＭＳ Ｐゴシック" charset="0"/>
                <a:sym typeface="Gill Sans MT Bold" charset="0"/>
              </a:rPr>
              <a:t>IFE</a:t>
            </a:r>
            <a:r>
              <a:rPr lang="en-US" sz="1400">
                <a:solidFill>
                  <a:srgbClr val="464653"/>
                </a:solidFill>
                <a:latin typeface="Gill Sans MT Bold" charset="0"/>
                <a:ea typeface="ＭＳ Ｐゴシック" charset="0"/>
                <a:cs typeface="ＭＳ Ｐゴシック" charset="0"/>
                <a:sym typeface="Gill Sans MT Bold" charset="0"/>
              </a:rPr>
              <a:t>G</a:t>
            </a:r>
            <a:r>
              <a:rPr lang="en-US" sz="1200">
                <a:solidFill>
                  <a:srgbClr val="464653"/>
                </a:solidFill>
                <a:latin typeface="Gill Sans MT Bold" charset="0"/>
                <a:ea typeface="ＭＳ Ｐゴシック" charset="0"/>
                <a:cs typeface="ＭＳ Ｐゴシック" charset="0"/>
                <a:sym typeface="Gill Sans MT Bold" charset="0"/>
              </a:rPr>
              <a:t>UARD</a:t>
            </a:r>
            <a:r>
              <a:rPr lang="en-US" sz="1400">
                <a:solidFill>
                  <a:srgbClr val="464653"/>
                </a:solidFill>
                <a:latin typeface="Gill Sans MT Bold" charset="0"/>
                <a:ea typeface="ＭＳ Ｐゴシック" charset="0"/>
                <a:cs typeface="ＭＳ Ｐゴシック" charset="0"/>
                <a:sym typeface="Gill Sans MT Bold" charset="0"/>
              </a:rPr>
              <a:t>:  </a:t>
            </a:r>
            <a:r>
              <a:rPr lang="en-US" sz="1400">
                <a:solidFill>
                  <a:srgbClr val="464653"/>
                </a:solidFill>
                <a:latin typeface="Gill Sans MT" charset="0"/>
                <a:ea typeface="ＭＳ Ｐゴシック" charset="0"/>
                <a:cs typeface="ＭＳ Ｐゴシック" charset="0"/>
                <a:sym typeface="Gill Sans MT" charset="0"/>
              </a:rPr>
              <a:t>Practical Repair of Persistent Route Failures</a:t>
            </a:r>
          </a:p>
        </p:txBody>
      </p:sp>
      <p:sp>
        <p:nvSpPr>
          <p:cNvPr id="58372" name="Rectangle 4"/>
          <p:cNvSpPr>
            <a:spLocks noGrp="1" noChangeArrowheads="1"/>
          </p:cNvSpPr>
          <p:nvPr>
            <p:ph type="title"/>
          </p:nvPr>
        </p:nvSpPr>
        <p:spPr/>
        <p:txBody>
          <a:bodyPr/>
          <a:lstStyle/>
          <a:p>
            <a:pPr eaLnBrk="1" hangingPunct="1">
              <a:defRPr/>
            </a:pPr>
            <a:r>
              <a:rPr lang="en-US" smtClean="0"/>
              <a:t>A Mechanism for Failure Avoidance</a:t>
            </a:r>
          </a:p>
        </p:txBody>
      </p:sp>
      <p:sp>
        <p:nvSpPr>
          <p:cNvPr id="58373" name="Rectangle 5"/>
          <p:cNvSpPr>
            <a:spLocks noGrp="1" noChangeArrowheads="1"/>
          </p:cNvSpPr>
          <p:nvPr>
            <p:ph type="body" idx="1"/>
          </p:nvPr>
        </p:nvSpPr>
        <p:spPr>
          <a:xfrm>
            <a:off x="457200" y="1219200"/>
            <a:ext cx="8229600" cy="5473700"/>
          </a:xfrm>
        </p:spPr>
        <p:txBody>
          <a:bodyPr/>
          <a:lstStyle/>
          <a:p>
            <a:pPr eaLnBrk="1" hangingPunct="1">
              <a:defRPr/>
            </a:pPr>
            <a:r>
              <a:rPr lang="en-US" dirty="0" smtClean="0"/>
              <a:t>Forward path: Choose route that avoids ISP or ISP-ISP link</a:t>
            </a:r>
          </a:p>
          <a:p>
            <a:pPr eaLnBrk="1" hangingPunct="1">
              <a:defRPr/>
            </a:pPr>
            <a:endParaRPr lang="en-US" dirty="0" smtClean="0"/>
          </a:p>
          <a:p>
            <a:pPr eaLnBrk="1" hangingPunct="1">
              <a:defRPr/>
            </a:pPr>
            <a:r>
              <a:rPr lang="en-US" dirty="0" smtClean="0"/>
              <a:t>Reverse path: Want others to choose paths to my prefix </a:t>
            </a:r>
            <a:r>
              <a:rPr lang="en-US" sz="2400" dirty="0" smtClean="0">
                <a:latin typeface="Arial" charset="0"/>
                <a:cs typeface="Arial" charset="0"/>
                <a:sym typeface="Arial" charset="0"/>
              </a:rPr>
              <a:t>P</a:t>
            </a:r>
            <a:r>
              <a:rPr lang="en-US" dirty="0" smtClean="0"/>
              <a:t> that avoid ISP or ISP-ISP link </a:t>
            </a:r>
            <a:r>
              <a:rPr lang="en-US" sz="2400" dirty="0" smtClean="0">
                <a:latin typeface="Arial" charset="0"/>
                <a:cs typeface="Arial" charset="0"/>
                <a:sym typeface="Arial" charset="0"/>
              </a:rPr>
              <a:t>X</a:t>
            </a:r>
            <a:endParaRPr lang="en-US" dirty="0" smtClean="0"/>
          </a:p>
          <a:p>
            <a:pPr eaLnBrk="1" hangingPunct="1">
              <a:defRPr/>
            </a:pPr>
            <a:r>
              <a:rPr lang="en-US" dirty="0" smtClean="0"/>
              <a:t>Want a BGP announcement </a:t>
            </a:r>
            <a:r>
              <a:rPr lang="en-US" sz="2400" dirty="0" smtClean="0">
                <a:latin typeface="Arial" charset="0"/>
                <a:cs typeface="Arial" charset="0"/>
                <a:sym typeface="Arial" charset="0"/>
              </a:rPr>
              <a:t>AVOID(X,P):</a:t>
            </a:r>
            <a:endParaRPr lang="en-US" dirty="0" smtClean="0"/>
          </a:p>
          <a:p>
            <a:pPr lvl="1" eaLnBrk="1" hangingPunct="1">
              <a:defRPr/>
            </a:pPr>
            <a:r>
              <a:rPr lang="en-US" dirty="0" smtClean="0"/>
              <a:t>Any ISP with a route to </a:t>
            </a:r>
            <a:r>
              <a:rPr lang="en-US" sz="2400" dirty="0" smtClean="0">
                <a:latin typeface="Arial" charset="0"/>
                <a:cs typeface="Arial" charset="0"/>
                <a:sym typeface="Arial" charset="0"/>
              </a:rPr>
              <a:t>P </a:t>
            </a:r>
            <a:r>
              <a:rPr lang="en-US" dirty="0" smtClean="0"/>
              <a:t>that avoids </a:t>
            </a:r>
            <a:r>
              <a:rPr lang="en-US" sz="2400" dirty="0" smtClean="0">
                <a:latin typeface="Arial" charset="0"/>
                <a:cs typeface="Arial" charset="0"/>
                <a:sym typeface="Arial" charset="0"/>
              </a:rPr>
              <a:t>X </a:t>
            </a:r>
            <a:r>
              <a:rPr lang="en-US" dirty="0" smtClean="0"/>
              <a:t>uses such a route</a:t>
            </a:r>
          </a:p>
          <a:p>
            <a:pPr lvl="1" eaLnBrk="1" hangingPunct="1">
              <a:defRPr/>
            </a:pPr>
            <a:r>
              <a:rPr lang="en-US" dirty="0" smtClean="0"/>
              <a:t>Any ISP not using</a:t>
            </a:r>
            <a:r>
              <a:rPr lang="en-US" sz="2400" dirty="0" smtClean="0">
                <a:latin typeface="Arial" charset="0"/>
                <a:cs typeface="Arial" charset="0"/>
                <a:sym typeface="Arial" charset="0"/>
              </a:rPr>
              <a:t> X</a:t>
            </a:r>
            <a:r>
              <a:rPr lang="en-US" dirty="0" smtClean="0"/>
              <a:t> need only pass on the announcement</a:t>
            </a:r>
          </a:p>
        </p:txBody>
      </p:sp>
    </p:spTree>
    <p:extLst>
      <p:ext uri="{BB962C8B-B14F-4D97-AF65-F5344CB8AC3E}">
        <p14:creationId xmlns:p14="http://schemas.microsoft.com/office/powerpoint/2010/main" val="428846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4294967295"/>
          </p:nvPr>
        </p:nvSpPr>
        <p:spPr>
          <a:xfrm>
            <a:off x="611188" y="6477000"/>
            <a:ext cx="608012" cy="339725"/>
          </a:xfrm>
          <a:prstGeom prst="rect">
            <a:avLst/>
          </a:prstGeom>
        </p:spPr>
        <p:txBody>
          <a:bodyPr/>
          <a:lstStyle/>
          <a:p>
            <a:pPr>
              <a:defRPr/>
            </a:pPr>
            <a:fld id="{86FC498B-C52A-E445-AAD3-EC952AF821C1}" type="slidenum">
              <a:rPr lang="en-US"/>
              <a:pPr>
                <a:defRPr/>
              </a:pPr>
              <a:t>11</a:t>
            </a:fld>
            <a:endParaRPr lang="en-US" dirty="0"/>
          </a:p>
        </p:txBody>
      </p:sp>
      <p:sp>
        <p:nvSpPr>
          <p:cNvPr id="67586" name="Line 1"/>
          <p:cNvSpPr>
            <a:spLocks noChangeShapeType="1"/>
          </p:cNvSpPr>
          <p:nvPr/>
        </p:nvSpPr>
        <p:spPr bwMode="auto">
          <a:xfrm>
            <a:off x="457200" y="6353175"/>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7587" name="Line 2"/>
          <p:cNvSpPr>
            <a:spLocks noChangeShapeType="1"/>
          </p:cNvSpPr>
          <p:nvPr/>
        </p:nvSpPr>
        <p:spPr bwMode="auto">
          <a:xfrm>
            <a:off x="457200" y="1143000"/>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7588" name="Rectangle 3"/>
          <p:cNvSpPr>
            <a:spLocks/>
          </p:cNvSpPr>
          <p:nvPr/>
        </p:nvSpPr>
        <p:spPr bwMode="auto">
          <a:xfrm>
            <a:off x="2338388" y="6356350"/>
            <a:ext cx="4457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r"/>
            <a:r>
              <a:rPr lang="en-US" sz="1400">
                <a:solidFill>
                  <a:srgbClr val="464653"/>
                </a:solidFill>
                <a:latin typeface="Gill Sans MT Bold" charset="0"/>
                <a:ea typeface="ＭＳ Ｐゴシック" charset="0"/>
                <a:cs typeface="ＭＳ Ｐゴシック" charset="0"/>
                <a:sym typeface="Gill Sans MT Bold" charset="0"/>
              </a:rPr>
              <a:t>L</a:t>
            </a:r>
            <a:r>
              <a:rPr lang="en-US" sz="1200">
                <a:solidFill>
                  <a:srgbClr val="464653"/>
                </a:solidFill>
                <a:latin typeface="Gill Sans MT Bold" charset="0"/>
                <a:ea typeface="ＭＳ Ｐゴシック" charset="0"/>
                <a:cs typeface="ＭＳ Ｐゴシック" charset="0"/>
                <a:sym typeface="Gill Sans MT Bold" charset="0"/>
              </a:rPr>
              <a:t>IFE</a:t>
            </a:r>
            <a:r>
              <a:rPr lang="en-US" sz="1400">
                <a:solidFill>
                  <a:srgbClr val="464653"/>
                </a:solidFill>
                <a:latin typeface="Gill Sans MT Bold" charset="0"/>
                <a:ea typeface="ＭＳ Ｐゴシック" charset="0"/>
                <a:cs typeface="ＭＳ Ｐゴシック" charset="0"/>
                <a:sym typeface="Gill Sans MT Bold" charset="0"/>
              </a:rPr>
              <a:t>G</a:t>
            </a:r>
            <a:r>
              <a:rPr lang="en-US" sz="1200">
                <a:solidFill>
                  <a:srgbClr val="464653"/>
                </a:solidFill>
                <a:latin typeface="Gill Sans MT Bold" charset="0"/>
                <a:ea typeface="ＭＳ Ｐゴシック" charset="0"/>
                <a:cs typeface="ＭＳ Ｐゴシック" charset="0"/>
                <a:sym typeface="Gill Sans MT Bold" charset="0"/>
              </a:rPr>
              <a:t>UARD</a:t>
            </a:r>
            <a:r>
              <a:rPr lang="en-US" sz="1400">
                <a:solidFill>
                  <a:srgbClr val="464653"/>
                </a:solidFill>
                <a:latin typeface="Gill Sans MT Bold" charset="0"/>
                <a:ea typeface="ＭＳ Ｐゴシック" charset="0"/>
                <a:cs typeface="ＭＳ Ｐゴシック" charset="0"/>
                <a:sym typeface="Gill Sans MT Bold" charset="0"/>
              </a:rPr>
              <a:t>:  </a:t>
            </a:r>
            <a:r>
              <a:rPr lang="en-US" sz="1400">
                <a:solidFill>
                  <a:srgbClr val="464653"/>
                </a:solidFill>
                <a:latin typeface="Gill Sans MT" charset="0"/>
                <a:ea typeface="ＭＳ Ｐゴシック" charset="0"/>
                <a:cs typeface="ＭＳ Ｐゴシック" charset="0"/>
                <a:sym typeface="Gill Sans MT" charset="0"/>
              </a:rPr>
              <a:t>Practical Repair of Persistent Route Failures</a:t>
            </a:r>
          </a:p>
        </p:txBody>
      </p:sp>
      <p:pic>
        <p:nvPicPr>
          <p:cNvPr id="6758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1260475"/>
            <a:ext cx="7894638"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62469" name="Rectangle 5"/>
          <p:cNvSpPr>
            <a:spLocks/>
          </p:cNvSpPr>
          <p:nvPr/>
        </p:nvSpPr>
        <p:spPr bwMode="auto">
          <a:xfrm>
            <a:off x="4495800" y="4572000"/>
            <a:ext cx="1981200" cy="419100"/>
          </a:xfrm>
          <a:prstGeom prst="rect">
            <a:avLst/>
          </a:prstGeom>
          <a:solidFill>
            <a:srgbClr val="FFFF99"/>
          </a:solidFill>
          <a:ln w="9525">
            <a:solidFill>
              <a:srgbClr val="464653"/>
            </a:solidFill>
            <a:miter lim="800000"/>
            <a:headEnd/>
            <a:tailEnd/>
          </a:ln>
        </p:spPr>
        <p:txBody>
          <a:bodyPr lIns="38100" tIns="38100" rIns="38100" bIns="38100"/>
          <a:lstStyle/>
          <a:p>
            <a:pPr algn="l">
              <a:spcBef>
                <a:spcPts val="600"/>
              </a:spcBef>
            </a:pPr>
            <a:r>
              <a:rPr lang="en-US" sz="2200">
                <a:solidFill>
                  <a:schemeClr val="tx1"/>
                </a:solidFill>
                <a:latin typeface="Arial" charset="0"/>
                <a:ea typeface="ＭＳ Ｐゴシック" charset="0"/>
                <a:cs typeface="ＭＳ Ｐゴシック" charset="0"/>
                <a:sym typeface="Arial" charset="0"/>
              </a:rPr>
              <a:t>AVOID(L3,WS)</a:t>
            </a:r>
          </a:p>
        </p:txBody>
      </p:sp>
      <p:sp>
        <p:nvSpPr>
          <p:cNvPr id="62470" name="Rectangle 6"/>
          <p:cNvSpPr>
            <a:spLocks/>
          </p:cNvSpPr>
          <p:nvPr/>
        </p:nvSpPr>
        <p:spPr bwMode="auto">
          <a:xfrm>
            <a:off x="3048000" y="1524000"/>
            <a:ext cx="1981200" cy="419100"/>
          </a:xfrm>
          <a:prstGeom prst="rect">
            <a:avLst/>
          </a:prstGeom>
          <a:solidFill>
            <a:srgbClr val="FFFF99"/>
          </a:solidFill>
          <a:ln w="9525">
            <a:solidFill>
              <a:srgbClr val="464653"/>
            </a:solidFill>
            <a:miter lim="800000"/>
            <a:headEnd/>
            <a:tailEnd/>
          </a:ln>
        </p:spPr>
        <p:txBody>
          <a:bodyPr lIns="38100" tIns="38100" rIns="38100" bIns="38100"/>
          <a:lstStyle/>
          <a:p>
            <a:pPr algn="l">
              <a:spcBef>
                <a:spcPts val="600"/>
              </a:spcBef>
            </a:pPr>
            <a:r>
              <a:rPr lang="en-US" sz="2200">
                <a:solidFill>
                  <a:schemeClr val="tx1"/>
                </a:solidFill>
                <a:latin typeface="Arial" charset="0"/>
                <a:ea typeface="ＭＳ Ｐゴシック" charset="0"/>
                <a:cs typeface="ＭＳ Ｐゴシック" charset="0"/>
                <a:sym typeface="Arial" charset="0"/>
              </a:rPr>
              <a:t>AVOID(L3,WS)</a:t>
            </a:r>
          </a:p>
        </p:txBody>
      </p:sp>
      <p:sp>
        <p:nvSpPr>
          <p:cNvPr id="62471" name="Rectangle 7"/>
          <p:cNvSpPr>
            <a:spLocks/>
          </p:cNvSpPr>
          <p:nvPr/>
        </p:nvSpPr>
        <p:spPr bwMode="auto">
          <a:xfrm>
            <a:off x="6629400" y="3295650"/>
            <a:ext cx="1981200" cy="419100"/>
          </a:xfrm>
          <a:prstGeom prst="rect">
            <a:avLst/>
          </a:prstGeom>
          <a:solidFill>
            <a:srgbClr val="FFFF99"/>
          </a:solidFill>
          <a:ln w="9525">
            <a:solidFill>
              <a:srgbClr val="464653"/>
            </a:solidFill>
            <a:miter lim="800000"/>
            <a:headEnd/>
            <a:tailEnd/>
          </a:ln>
        </p:spPr>
        <p:txBody>
          <a:bodyPr lIns="38100" tIns="38100" rIns="38100" bIns="38100"/>
          <a:lstStyle/>
          <a:p>
            <a:pPr algn="l">
              <a:spcBef>
                <a:spcPts val="600"/>
              </a:spcBef>
            </a:pPr>
            <a:r>
              <a:rPr lang="en-US" sz="2200">
                <a:solidFill>
                  <a:schemeClr val="tx1"/>
                </a:solidFill>
                <a:latin typeface="Arial" charset="0"/>
                <a:ea typeface="ＭＳ Ｐゴシック" charset="0"/>
                <a:cs typeface="ＭＳ Ｐゴシック" charset="0"/>
                <a:sym typeface="Arial" charset="0"/>
              </a:rPr>
              <a:t>AVOID(L3,WS)</a:t>
            </a:r>
          </a:p>
        </p:txBody>
      </p:sp>
      <p:sp>
        <p:nvSpPr>
          <p:cNvPr id="67593" name="Freeform 8"/>
          <p:cNvSpPr>
            <a:spLocks/>
          </p:cNvSpPr>
          <p:nvPr/>
        </p:nvSpPr>
        <p:spPr bwMode="auto">
          <a:xfrm>
            <a:off x="2971800" y="4138613"/>
            <a:ext cx="3810000" cy="1338262"/>
          </a:xfrm>
          <a:custGeom>
            <a:avLst/>
            <a:gdLst>
              <a:gd name="T0" fmla="*/ 0 w 21600"/>
              <a:gd name="T1" fmla="*/ 67903212 h 20515"/>
              <a:gd name="T2" fmla="*/ 120967500 w 21600"/>
              <a:gd name="T3" fmla="*/ 87775897 h 20515"/>
              <a:gd name="T4" fmla="*/ 201612500 w 21600"/>
              <a:gd name="T5" fmla="*/ 82805638 h 20515"/>
              <a:gd name="T6" fmla="*/ 241935000 w 21600"/>
              <a:gd name="T7" fmla="*/ 33123925 h 20515"/>
              <a:gd name="T8" fmla="*/ 577955833 w 21600"/>
              <a:gd name="T9" fmla="*/ 3310723 h 20515"/>
              <a:gd name="T10" fmla="*/ 672041667 w 21600"/>
              <a:gd name="T11" fmla="*/ 13251305 h 205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0515">
                <a:moveTo>
                  <a:pt x="0" y="15386"/>
                </a:moveTo>
                <a:cubicBezTo>
                  <a:pt x="1404" y="17429"/>
                  <a:pt x="2808" y="19472"/>
                  <a:pt x="3888" y="20056"/>
                </a:cubicBezTo>
                <a:cubicBezTo>
                  <a:pt x="4968" y="20640"/>
                  <a:pt x="5832" y="21029"/>
                  <a:pt x="6480" y="18888"/>
                </a:cubicBezTo>
                <a:cubicBezTo>
                  <a:pt x="7128" y="16748"/>
                  <a:pt x="5760" y="10326"/>
                  <a:pt x="7776" y="7213"/>
                </a:cubicBezTo>
                <a:cubicBezTo>
                  <a:pt x="9792" y="4099"/>
                  <a:pt x="16272" y="986"/>
                  <a:pt x="18576" y="207"/>
                </a:cubicBezTo>
                <a:cubicBezTo>
                  <a:pt x="20880" y="-571"/>
                  <a:pt x="21240" y="986"/>
                  <a:pt x="21600" y="2543"/>
                </a:cubicBezTo>
              </a:path>
            </a:pathLst>
          </a:custGeom>
          <a:noFill/>
          <a:ln w="63500" cap="flat">
            <a:solidFill>
              <a:srgbClr val="E01B1B"/>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7594" name="Freeform 9"/>
          <p:cNvSpPr>
            <a:spLocks/>
          </p:cNvSpPr>
          <p:nvPr/>
        </p:nvSpPr>
        <p:spPr bwMode="auto">
          <a:xfrm>
            <a:off x="1981200" y="1897063"/>
            <a:ext cx="1066800" cy="465137"/>
          </a:xfrm>
          <a:custGeom>
            <a:avLst/>
            <a:gdLst>
              <a:gd name="T0" fmla="*/ 0 w 21600"/>
              <a:gd name="T1" fmla="*/ 6150584 h 20227"/>
              <a:gd name="T2" fmla="*/ 37635371 w 21600"/>
              <a:gd name="T3" fmla="*/ 878878 h 20227"/>
              <a:gd name="T4" fmla="*/ 52688067 w 21600"/>
              <a:gd name="T5" fmla="*/ 11422267 h 20227"/>
              <a:gd name="T6" fmla="*/ 0 60000 65536"/>
              <a:gd name="T7" fmla="*/ 0 60000 65536"/>
              <a:gd name="T8" fmla="*/ 0 60000 65536"/>
            </a:gdLst>
            <a:ahLst/>
            <a:cxnLst>
              <a:cxn ang="T6">
                <a:pos x="T0" y="T1"/>
              </a:cxn>
              <a:cxn ang="T7">
                <a:pos x="T2" y="T3"/>
              </a:cxn>
              <a:cxn ang="T8">
                <a:pos x="T4" y="T5"/>
              </a:cxn>
            </a:cxnLst>
            <a:rect l="0" t="0" r="r" b="b"/>
            <a:pathLst>
              <a:path w="21600" h="20227">
                <a:moveTo>
                  <a:pt x="0" y="10258"/>
                </a:moveTo>
                <a:cubicBezTo>
                  <a:pt x="5914" y="4442"/>
                  <a:pt x="11829" y="-1373"/>
                  <a:pt x="15429" y="289"/>
                </a:cubicBezTo>
                <a:cubicBezTo>
                  <a:pt x="19029" y="1950"/>
                  <a:pt x="20314" y="11089"/>
                  <a:pt x="21600" y="20227"/>
                </a:cubicBezTo>
              </a:path>
            </a:pathLst>
          </a:custGeom>
          <a:noFill/>
          <a:ln w="63500" cap="flat">
            <a:solidFill>
              <a:srgbClr val="E01B1B"/>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74" name="Freeform 10"/>
          <p:cNvSpPr>
            <a:spLocks/>
          </p:cNvSpPr>
          <p:nvPr/>
        </p:nvSpPr>
        <p:spPr bwMode="auto">
          <a:xfrm>
            <a:off x="3035300" y="2349500"/>
            <a:ext cx="914400" cy="457200"/>
          </a:xfrm>
          <a:custGeom>
            <a:avLst/>
            <a:gdLst>
              <a:gd name="T0" fmla="*/ 0 w 21600"/>
              <a:gd name="T1" fmla="*/ 0 h 21600"/>
              <a:gd name="T2" fmla="*/ 3225800 w 21600"/>
              <a:gd name="T3" fmla="*/ 4838700 h 21600"/>
              <a:gd name="T4" fmla="*/ 19354800 w 21600"/>
              <a:gd name="T5" fmla="*/ 6451600 h 21600"/>
              <a:gd name="T6" fmla="*/ 38709600 w 21600"/>
              <a:gd name="T7" fmla="*/ 96774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0" y="4200"/>
                  <a:pt x="0" y="8400"/>
                  <a:pt x="1800" y="10800"/>
                </a:cubicBezTo>
                <a:cubicBezTo>
                  <a:pt x="3600" y="13200"/>
                  <a:pt x="7500" y="12600"/>
                  <a:pt x="10800" y="14400"/>
                </a:cubicBezTo>
                <a:cubicBezTo>
                  <a:pt x="14100" y="16200"/>
                  <a:pt x="19800" y="20400"/>
                  <a:pt x="21600" y="21600"/>
                </a:cubicBezTo>
              </a:path>
            </a:pathLst>
          </a:custGeom>
          <a:noFill/>
          <a:ln w="63500" cap="flat">
            <a:solidFill>
              <a:srgbClr val="E01B1B"/>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7596" name="AutoShape 11"/>
          <p:cNvSpPr>
            <a:spLocks/>
          </p:cNvSpPr>
          <p:nvPr/>
        </p:nvSpPr>
        <p:spPr bwMode="auto">
          <a:xfrm>
            <a:off x="3962400" y="2667000"/>
            <a:ext cx="571500" cy="347663"/>
          </a:xfrm>
          <a:custGeom>
            <a:avLst/>
            <a:gdLst>
              <a:gd name="T0" fmla="*/ 285750 w 21600"/>
              <a:gd name="T1" fmla="*/ 93354 h 21600"/>
              <a:gd name="T2" fmla="*/ 384228 w 21600"/>
              <a:gd name="T3" fmla="*/ 0 h 21600"/>
              <a:gd name="T4" fmla="*/ 374518 w 21600"/>
              <a:gd name="T5" fmla="*/ 85709 h 21600"/>
              <a:gd name="T6" fmla="*/ 486304 w 21600"/>
              <a:gd name="T7" fmla="*/ 71738 h 21600"/>
              <a:gd name="T8" fmla="*/ 441907 w 21600"/>
              <a:gd name="T9" fmla="*/ 117739 h 21600"/>
              <a:gd name="T10" fmla="*/ 558191 w 21600"/>
              <a:gd name="T11" fmla="*/ 130969 h 21600"/>
              <a:gd name="T12" fmla="*/ 465852 w 21600"/>
              <a:gd name="T13" fmla="*/ 168600 h 21600"/>
              <a:gd name="T14" fmla="*/ 571500 w 21600"/>
              <a:gd name="T15" fmla="*/ 213909 h 21600"/>
              <a:gd name="T16" fmla="*/ 445479 w 21600"/>
              <a:gd name="T17" fmla="*/ 208308 h 21600"/>
              <a:gd name="T18" fmla="*/ 480086 w 21600"/>
              <a:gd name="T19" fmla="*/ 291248 h 21600"/>
              <a:gd name="T20" fmla="*/ 370946 w 21600"/>
              <a:gd name="T21" fmla="*/ 232693 h 21600"/>
              <a:gd name="T22" fmla="*/ 350494 w 21600"/>
              <a:gd name="T23" fmla="*/ 317677 h 21600"/>
              <a:gd name="T24" fmla="*/ 278659 w 21600"/>
              <a:gd name="T25" fmla="*/ 240386 h 21600"/>
              <a:gd name="T26" fmla="*/ 224499 w 21600"/>
              <a:gd name="T27" fmla="*/ 347663 h 21600"/>
              <a:gd name="T28" fmla="*/ 204126 w 21600"/>
              <a:gd name="T29" fmla="*/ 251525 h 21600"/>
              <a:gd name="T30" fmla="*/ 125995 w 21600"/>
              <a:gd name="T31" fmla="*/ 283555 h 21600"/>
              <a:gd name="T32" fmla="*/ 149939 w 21600"/>
              <a:gd name="T33" fmla="*/ 224323 h 21600"/>
              <a:gd name="T34" fmla="*/ 3572 w 21600"/>
              <a:gd name="T35" fmla="*/ 234785 h 21600"/>
              <a:gd name="T36" fmla="*/ 98478 w 21600"/>
              <a:gd name="T37" fmla="*/ 189525 h 21600"/>
              <a:gd name="T38" fmla="*/ 0 w 21600"/>
              <a:gd name="T39" fmla="*/ 138663 h 21600"/>
              <a:gd name="T40" fmla="*/ 122423 w 21600"/>
              <a:gd name="T41" fmla="*/ 122599 h 21600"/>
              <a:gd name="T42" fmla="*/ 9790 w 21600"/>
              <a:gd name="T43" fmla="*/ 36939 h 21600"/>
              <a:gd name="T44" fmla="*/ 193463 w 21600"/>
              <a:gd name="T45" fmla="*/ 101724 h 21600"/>
              <a:gd name="T46" fmla="*/ 220980 w 21600"/>
              <a:gd name="T47" fmla="*/ 36939 h 21600"/>
              <a:gd name="T48" fmla="*/ 285750 w 21600"/>
              <a:gd name="T49" fmla="*/ 93354 h 21600"/>
              <a:gd name="T50" fmla="*/ 285750 w 21600"/>
              <a:gd name="T51" fmla="*/ 93354 h 216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1600" h="21600">
                <a:moveTo>
                  <a:pt x="10800" y="5800"/>
                </a:moveTo>
                <a:lnTo>
                  <a:pt x="14522" y="0"/>
                </a:lnTo>
                <a:lnTo>
                  <a:pt x="14155" y="5325"/>
                </a:lnTo>
                <a:lnTo>
                  <a:pt x="18380" y="4457"/>
                </a:lnTo>
                <a:lnTo>
                  <a:pt x="16702" y="7315"/>
                </a:lnTo>
                <a:lnTo>
                  <a:pt x="21097" y="8137"/>
                </a:lnTo>
                <a:lnTo>
                  <a:pt x="17607" y="10475"/>
                </a:lnTo>
                <a:lnTo>
                  <a:pt x="21600" y="13290"/>
                </a:lnTo>
                <a:lnTo>
                  <a:pt x="16837" y="12942"/>
                </a:lnTo>
                <a:lnTo>
                  <a:pt x="18145" y="18095"/>
                </a:lnTo>
                <a:lnTo>
                  <a:pt x="14020" y="14457"/>
                </a:lnTo>
                <a:lnTo>
                  <a:pt x="13247" y="19737"/>
                </a:lnTo>
                <a:lnTo>
                  <a:pt x="10532" y="14935"/>
                </a:lnTo>
                <a:lnTo>
                  <a:pt x="8485" y="21600"/>
                </a:lnTo>
                <a:lnTo>
                  <a:pt x="7715" y="15627"/>
                </a:lnTo>
                <a:lnTo>
                  <a:pt x="4762" y="17617"/>
                </a:lnTo>
                <a:lnTo>
                  <a:pt x="5667" y="13937"/>
                </a:lnTo>
                <a:lnTo>
                  <a:pt x="135" y="14587"/>
                </a:lnTo>
                <a:lnTo>
                  <a:pt x="3722" y="11775"/>
                </a:lnTo>
                <a:lnTo>
                  <a:pt x="0" y="8615"/>
                </a:lnTo>
                <a:lnTo>
                  <a:pt x="4627" y="7617"/>
                </a:lnTo>
                <a:lnTo>
                  <a:pt x="370" y="2295"/>
                </a:lnTo>
                <a:lnTo>
                  <a:pt x="7312" y="6320"/>
                </a:lnTo>
                <a:lnTo>
                  <a:pt x="8352" y="2295"/>
                </a:lnTo>
                <a:lnTo>
                  <a:pt x="10800" y="5800"/>
                </a:lnTo>
                <a:close/>
                <a:moveTo>
                  <a:pt x="10800" y="5800"/>
                </a:moveTo>
              </a:path>
            </a:pathLst>
          </a:custGeom>
          <a:solidFill>
            <a:srgbClr val="D72314"/>
          </a:solidFill>
          <a:ln w="9525" cap="flat">
            <a:solidFill>
              <a:schemeClr val="tx1"/>
            </a:solidFill>
            <a:prstDash val="solid"/>
            <a:miter lim="800000"/>
            <a:headEnd type="none" w="med" len="med"/>
            <a:tailEnd type="none" w="med" len="med"/>
          </a:ln>
        </p:spPr>
        <p:txBody>
          <a:bodyPr lIns="0" tIns="0" rIns="0" bIns="0"/>
          <a:lstStyle/>
          <a:p>
            <a:endParaRPr lang="en-US"/>
          </a:p>
        </p:txBody>
      </p:sp>
      <p:sp>
        <p:nvSpPr>
          <p:cNvPr id="62476" name="Freeform 12"/>
          <p:cNvSpPr>
            <a:spLocks/>
          </p:cNvSpPr>
          <p:nvPr/>
        </p:nvSpPr>
        <p:spPr bwMode="auto">
          <a:xfrm>
            <a:off x="3022600" y="2324100"/>
            <a:ext cx="2286000" cy="1981200"/>
          </a:xfrm>
          <a:custGeom>
            <a:avLst/>
            <a:gdLst>
              <a:gd name="T0" fmla="*/ 0 w 21600"/>
              <a:gd name="T1" fmla="*/ 0 h 21600"/>
              <a:gd name="T2" fmla="*/ 16129000 w 21600"/>
              <a:gd name="T3" fmla="*/ 41938610 h 21600"/>
              <a:gd name="T4" fmla="*/ 32258000 w 21600"/>
              <a:gd name="T5" fmla="*/ 97851193 h 21600"/>
              <a:gd name="T6" fmla="*/ 88709500 w 21600"/>
              <a:gd name="T7" fmla="*/ 118816325 h 21600"/>
              <a:gd name="T8" fmla="*/ 137096500 w 21600"/>
              <a:gd name="T9" fmla="*/ 160754935 h 21600"/>
              <a:gd name="T10" fmla="*/ 241935000 w 21600"/>
              <a:gd name="T11" fmla="*/ 18172006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cubicBezTo>
                  <a:pt x="480" y="1523"/>
                  <a:pt x="960" y="3046"/>
                  <a:pt x="1440" y="4985"/>
                </a:cubicBezTo>
                <a:cubicBezTo>
                  <a:pt x="1920" y="6923"/>
                  <a:pt x="1800" y="10108"/>
                  <a:pt x="2880" y="11631"/>
                </a:cubicBezTo>
                <a:cubicBezTo>
                  <a:pt x="3960" y="13154"/>
                  <a:pt x="6360" y="12877"/>
                  <a:pt x="7920" y="14123"/>
                </a:cubicBezTo>
                <a:cubicBezTo>
                  <a:pt x="9480" y="15369"/>
                  <a:pt x="9960" y="17862"/>
                  <a:pt x="12240" y="19108"/>
                </a:cubicBezTo>
                <a:cubicBezTo>
                  <a:pt x="14520" y="20354"/>
                  <a:pt x="18060" y="20977"/>
                  <a:pt x="21600" y="21600"/>
                </a:cubicBezTo>
              </a:path>
            </a:pathLst>
          </a:custGeom>
          <a:noFill/>
          <a:ln w="63500" cap="flat">
            <a:solidFill>
              <a:srgbClr val="E01B1B"/>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7598" name="Rectangle 13"/>
          <p:cNvSpPr>
            <a:spLocks/>
          </p:cNvSpPr>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nchor="b"/>
          <a:lstStyle/>
          <a:p>
            <a:pPr algn="l"/>
            <a:r>
              <a:rPr lang="en-US" sz="3200">
                <a:solidFill>
                  <a:schemeClr val="tx1"/>
                </a:solidFill>
                <a:latin typeface="Bookman Old Style" charset="0"/>
                <a:ea typeface="ＭＳ Ｐゴシック" charset="0"/>
                <a:cs typeface="ＭＳ Ｐゴシック" charset="0"/>
                <a:sym typeface="Bookman Old Style" charset="0"/>
              </a:rPr>
              <a:t>Ideal Self-Repair of Reverse Paths</a:t>
            </a:r>
          </a:p>
        </p:txBody>
      </p:sp>
    </p:spTree>
    <p:extLst>
      <p:ext uri="{BB962C8B-B14F-4D97-AF65-F5344CB8AC3E}">
        <p14:creationId xmlns:p14="http://schemas.microsoft.com/office/powerpoint/2010/main" val="1433214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24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4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499"/>
                                          </p:stCondLst>
                                        </p:cTn>
                                        <p:tgtEl>
                                          <p:spTgt spid="62474"/>
                                        </p:tgtEl>
                                        <p:attrNameLst>
                                          <p:attrName>style.visibility</p:attrName>
                                        </p:attrNameLst>
                                      </p:cBhvr>
                                      <p:to>
                                        <p:strVal val="hidden"/>
                                      </p:to>
                                    </p:set>
                                  </p:childTnLst>
                                </p:cTn>
                              </p:par>
                            </p:childTnLst>
                          </p:cTn>
                        </p:par>
                        <p:par>
                          <p:cTn id="19" fill="hold" nodeType="afterGroup">
                            <p:stCondLst>
                              <p:cond delay="500"/>
                            </p:stCondLst>
                            <p:childTnLst>
                              <p:par>
                                <p:cTn id="20" presetID="22" presetClass="entr" presetSubtype="1" fill="hold" grpId="0" nodeType="afterEffect">
                                  <p:stCondLst>
                                    <p:cond delay="500"/>
                                  </p:stCondLst>
                                  <p:childTnLst>
                                    <p:set>
                                      <p:cBhvr>
                                        <p:cTn id="21" dur="1" fill="hold">
                                          <p:stCondLst>
                                            <p:cond delay="0"/>
                                          </p:stCondLst>
                                        </p:cTn>
                                        <p:tgtEl>
                                          <p:spTgt spid="62476"/>
                                        </p:tgtEl>
                                        <p:attrNameLst>
                                          <p:attrName>style.visibility</p:attrName>
                                        </p:attrNameLst>
                                      </p:cBhvr>
                                      <p:to>
                                        <p:strVal val="visible"/>
                                      </p:to>
                                    </p:set>
                                    <p:animEffect transition="in" filter="wipe(up)">
                                      <p:cBhvr>
                                        <p:cTn id="22" dur="500"/>
                                        <p:tgtEl>
                                          <p:spTgt spid="62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nimBg="1" autoUpdateAnimBg="0"/>
      <p:bldP spid="62470" grpId="0" animBg="1" autoUpdateAnimBg="0"/>
      <p:bldP spid="62471" grpId="0" animBg="1" autoUpdateAnimBg="0"/>
      <p:bldP spid="62474" grpId="0" animBg="1"/>
      <p:bldP spid="6247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BGP Doesn’t Have AVOID!</a:t>
            </a:r>
          </a:p>
        </p:txBody>
      </p:sp>
      <p:sp>
        <p:nvSpPr>
          <p:cNvPr id="3" name="Content Placeholder 2"/>
          <p:cNvSpPr>
            <a:spLocks noGrp="1"/>
          </p:cNvSpPr>
          <p:nvPr>
            <p:ph idx="1"/>
          </p:nvPr>
        </p:nvSpPr>
        <p:spPr/>
        <p:txBody>
          <a:bodyPr/>
          <a:lstStyle/>
          <a:p>
            <a:pPr eaLnBrk="1" hangingPunct="1">
              <a:defRPr/>
            </a:pPr>
            <a:r>
              <a:rPr lang="en-US" sz="5400" dirty="0" smtClean="0"/>
              <a:t>How can we approximate AVOID?</a:t>
            </a:r>
          </a:p>
          <a:p>
            <a:pPr eaLnBrk="1" hangingPunct="1">
              <a:defRPr/>
            </a:pPr>
            <a:endParaRPr lang="en-US" dirty="0" smtClean="0"/>
          </a:p>
          <a:p>
            <a:pPr eaLnBrk="1" hangingPunct="1">
              <a:defRPr/>
            </a:pPr>
            <a:r>
              <a:rPr lang="en-US" dirty="0" smtClean="0"/>
              <a:t>Hint: how does BGP avoid loops?</a:t>
            </a:r>
          </a:p>
        </p:txBody>
      </p:sp>
      <p:sp>
        <p:nvSpPr>
          <p:cNvPr id="4" name="Slide Number Placeholder 3"/>
          <p:cNvSpPr>
            <a:spLocks noGrp="1"/>
          </p:cNvSpPr>
          <p:nvPr>
            <p:ph type="sldNum" sz="quarter" idx="4294967295"/>
          </p:nvPr>
        </p:nvSpPr>
        <p:spPr>
          <a:xfrm>
            <a:off x="611188" y="6442075"/>
            <a:ext cx="760412" cy="263525"/>
          </a:xfrm>
          <a:prstGeom prst="rect">
            <a:avLst/>
          </a:prstGeom>
        </p:spPr>
        <p:txBody>
          <a:bodyPr/>
          <a:lstStyle/>
          <a:p>
            <a:pPr>
              <a:defRPr/>
            </a:pPr>
            <a:fld id="{4F294019-42AD-9D4F-A072-892435FD3A1C}" type="slidenum">
              <a:rPr lang="en-US"/>
              <a:pPr>
                <a:defRPr/>
              </a:pPr>
              <a:t>12</a:t>
            </a:fld>
            <a:endParaRPr lang="en-US" dirty="0"/>
          </a:p>
        </p:txBody>
      </p:sp>
      <p:sp>
        <p:nvSpPr>
          <p:cNvPr id="69636" name="Line 2"/>
          <p:cNvSpPr>
            <a:spLocks noChangeShapeType="1"/>
          </p:cNvSpPr>
          <p:nvPr/>
        </p:nvSpPr>
        <p:spPr bwMode="auto">
          <a:xfrm>
            <a:off x="457200" y="1143000"/>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1660656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4294967295"/>
          </p:nvPr>
        </p:nvSpPr>
        <p:spPr>
          <a:xfrm>
            <a:off x="611188" y="6324600"/>
            <a:ext cx="455612" cy="396875"/>
          </a:xfrm>
          <a:prstGeom prst="rect">
            <a:avLst/>
          </a:prstGeom>
        </p:spPr>
        <p:txBody>
          <a:bodyPr/>
          <a:lstStyle/>
          <a:p>
            <a:pPr>
              <a:defRPr/>
            </a:pPr>
            <a:fld id="{D1898285-72CF-5144-A694-E02416323DA3}" type="slidenum">
              <a:rPr lang="en-US"/>
              <a:pPr>
                <a:defRPr/>
              </a:pPr>
              <a:t>13</a:t>
            </a:fld>
            <a:endParaRPr lang="en-US"/>
          </a:p>
        </p:txBody>
      </p:sp>
      <p:sp>
        <p:nvSpPr>
          <p:cNvPr id="70658" name="Line 1"/>
          <p:cNvSpPr>
            <a:spLocks noChangeShapeType="1"/>
          </p:cNvSpPr>
          <p:nvPr/>
        </p:nvSpPr>
        <p:spPr bwMode="auto">
          <a:xfrm>
            <a:off x="457200" y="6353175"/>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0659" name="Line 2"/>
          <p:cNvSpPr>
            <a:spLocks noChangeShapeType="1"/>
          </p:cNvSpPr>
          <p:nvPr/>
        </p:nvSpPr>
        <p:spPr bwMode="auto">
          <a:xfrm>
            <a:off x="457200" y="1143000"/>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0660" name="Rectangle 3"/>
          <p:cNvSpPr>
            <a:spLocks/>
          </p:cNvSpPr>
          <p:nvPr/>
        </p:nvSpPr>
        <p:spPr bwMode="auto">
          <a:xfrm>
            <a:off x="2338388" y="6356350"/>
            <a:ext cx="4457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r"/>
            <a:r>
              <a:rPr lang="en-US" sz="1400">
                <a:solidFill>
                  <a:srgbClr val="464653"/>
                </a:solidFill>
                <a:latin typeface="Gill Sans MT Bold" charset="0"/>
                <a:ea typeface="ＭＳ Ｐゴシック" charset="0"/>
                <a:cs typeface="ＭＳ Ｐゴシック" charset="0"/>
                <a:sym typeface="Gill Sans MT Bold" charset="0"/>
              </a:rPr>
              <a:t>L</a:t>
            </a:r>
            <a:r>
              <a:rPr lang="en-US" sz="1200">
                <a:solidFill>
                  <a:srgbClr val="464653"/>
                </a:solidFill>
                <a:latin typeface="Gill Sans MT Bold" charset="0"/>
                <a:ea typeface="ＭＳ Ｐゴシック" charset="0"/>
                <a:cs typeface="ＭＳ Ｐゴシック" charset="0"/>
                <a:sym typeface="Gill Sans MT Bold" charset="0"/>
              </a:rPr>
              <a:t>IFE</a:t>
            </a:r>
            <a:r>
              <a:rPr lang="en-US" sz="1400">
                <a:solidFill>
                  <a:srgbClr val="464653"/>
                </a:solidFill>
                <a:latin typeface="Gill Sans MT Bold" charset="0"/>
                <a:ea typeface="ＭＳ Ｐゴシック" charset="0"/>
                <a:cs typeface="ＭＳ Ｐゴシック" charset="0"/>
                <a:sym typeface="Gill Sans MT Bold" charset="0"/>
              </a:rPr>
              <a:t>G</a:t>
            </a:r>
            <a:r>
              <a:rPr lang="en-US" sz="1200">
                <a:solidFill>
                  <a:srgbClr val="464653"/>
                </a:solidFill>
                <a:latin typeface="Gill Sans MT Bold" charset="0"/>
                <a:ea typeface="ＭＳ Ｐゴシック" charset="0"/>
                <a:cs typeface="ＭＳ Ｐゴシック" charset="0"/>
                <a:sym typeface="Gill Sans MT Bold" charset="0"/>
              </a:rPr>
              <a:t>UARD</a:t>
            </a:r>
            <a:r>
              <a:rPr lang="en-US" sz="1400">
                <a:solidFill>
                  <a:srgbClr val="464653"/>
                </a:solidFill>
                <a:latin typeface="Gill Sans MT Bold" charset="0"/>
                <a:ea typeface="ＭＳ Ｐゴシック" charset="0"/>
                <a:cs typeface="ＭＳ Ｐゴシック" charset="0"/>
                <a:sym typeface="Gill Sans MT Bold" charset="0"/>
              </a:rPr>
              <a:t>:  </a:t>
            </a:r>
            <a:r>
              <a:rPr lang="en-US" sz="1400">
                <a:solidFill>
                  <a:srgbClr val="464653"/>
                </a:solidFill>
                <a:latin typeface="Gill Sans MT" charset="0"/>
                <a:ea typeface="ＭＳ Ｐゴシック" charset="0"/>
                <a:cs typeface="ＭＳ Ｐゴシック" charset="0"/>
                <a:sym typeface="Gill Sans MT" charset="0"/>
              </a:rPr>
              <a:t>Practical Repair of Persistent Route Failures</a:t>
            </a:r>
          </a:p>
        </p:txBody>
      </p:sp>
      <p:pic>
        <p:nvPicPr>
          <p:cNvPr id="7066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1260475"/>
            <a:ext cx="7894638"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68613" name="Freeform 5"/>
          <p:cNvSpPr>
            <a:spLocks/>
          </p:cNvSpPr>
          <p:nvPr/>
        </p:nvSpPr>
        <p:spPr bwMode="auto">
          <a:xfrm>
            <a:off x="2971800" y="4156075"/>
            <a:ext cx="3810000" cy="1338263"/>
          </a:xfrm>
          <a:custGeom>
            <a:avLst/>
            <a:gdLst>
              <a:gd name="T0" fmla="*/ 0 w 21600"/>
              <a:gd name="T1" fmla="*/ 67903328 h 20515"/>
              <a:gd name="T2" fmla="*/ 120967500 w 21600"/>
              <a:gd name="T3" fmla="*/ 87776028 h 20515"/>
              <a:gd name="T4" fmla="*/ 201612500 w 21600"/>
              <a:gd name="T5" fmla="*/ 82805765 h 20515"/>
              <a:gd name="T6" fmla="*/ 241935000 w 21600"/>
              <a:gd name="T7" fmla="*/ 33124015 h 20515"/>
              <a:gd name="T8" fmla="*/ 577955833 w 21600"/>
              <a:gd name="T9" fmla="*/ 3310725 h 20515"/>
              <a:gd name="T10" fmla="*/ 672041667 w 21600"/>
              <a:gd name="T11" fmla="*/ 13251315 h 205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0515">
                <a:moveTo>
                  <a:pt x="0" y="15386"/>
                </a:moveTo>
                <a:cubicBezTo>
                  <a:pt x="1404" y="17429"/>
                  <a:pt x="2808" y="19472"/>
                  <a:pt x="3888" y="20056"/>
                </a:cubicBezTo>
                <a:cubicBezTo>
                  <a:pt x="4968" y="20640"/>
                  <a:pt x="5832" y="21029"/>
                  <a:pt x="6480" y="18888"/>
                </a:cubicBezTo>
                <a:cubicBezTo>
                  <a:pt x="7128" y="16748"/>
                  <a:pt x="5760" y="10326"/>
                  <a:pt x="7776" y="7213"/>
                </a:cubicBezTo>
                <a:cubicBezTo>
                  <a:pt x="9792" y="4099"/>
                  <a:pt x="16272" y="986"/>
                  <a:pt x="18576" y="207"/>
                </a:cubicBezTo>
                <a:cubicBezTo>
                  <a:pt x="20880" y="-571"/>
                  <a:pt x="21240" y="986"/>
                  <a:pt x="21600" y="2543"/>
                </a:cubicBezTo>
              </a:path>
            </a:pathLst>
          </a:custGeom>
          <a:noFill/>
          <a:ln w="63500" cap="flat">
            <a:solidFill>
              <a:srgbClr val="E01B1B"/>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14" name="Freeform 6"/>
          <p:cNvSpPr>
            <a:spLocks/>
          </p:cNvSpPr>
          <p:nvPr/>
        </p:nvSpPr>
        <p:spPr bwMode="auto">
          <a:xfrm>
            <a:off x="2057400" y="1952625"/>
            <a:ext cx="1066800" cy="463550"/>
          </a:xfrm>
          <a:custGeom>
            <a:avLst/>
            <a:gdLst>
              <a:gd name="T0" fmla="*/ 0 w 21600"/>
              <a:gd name="T1" fmla="*/ 6108676 h 20227"/>
              <a:gd name="T2" fmla="*/ 37635371 w 21600"/>
              <a:gd name="T3" fmla="*/ 872900 h 20227"/>
              <a:gd name="T4" fmla="*/ 52688067 w 21600"/>
              <a:gd name="T5" fmla="*/ 11344474 h 20227"/>
              <a:gd name="T6" fmla="*/ 0 60000 65536"/>
              <a:gd name="T7" fmla="*/ 0 60000 65536"/>
              <a:gd name="T8" fmla="*/ 0 60000 65536"/>
            </a:gdLst>
            <a:ahLst/>
            <a:cxnLst>
              <a:cxn ang="T6">
                <a:pos x="T0" y="T1"/>
              </a:cxn>
              <a:cxn ang="T7">
                <a:pos x="T2" y="T3"/>
              </a:cxn>
              <a:cxn ang="T8">
                <a:pos x="T4" y="T5"/>
              </a:cxn>
            </a:cxnLst>
            <a:rect l="0" t="0" r="r" b="b"/>
            <a:pathLst>
              <a:path w="21600" h="20227">
                <a:moveTo>
                  <a:pt x="0" y="10258"/>
                </a:moveTo>
                <a:cubicBezTo>
                  <a:pt x="5914" y="4442"/>
                  <a:pt x="11829" y="-1373"/>
                  <a:pt x="15429" y="289"/>
                </a:cubicBezTo>
                <a:cubicBezTo>
                  <a:pt x="19029" y="1950"/>
                  <a:pt x="20314" y="11089"/>
                  <a:pt x="21600" y="20227"/>
                </a:cubicBezTo>
              </a:path>
            </a:pathLst>
          </a:custGeom>
          <a:noFill/>
          <a:ln w="63500" cap="flat">
            <a:solidFill>
              <a:srgbClr val="E01B1B"/>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15" name="Freeform 7"/>
          <p:cNvSpPr>
            <a:spLocks/>
          </p:cNvSpPr>
          <p:nvPr/>
        </p:nvSpPr>
        <p:spPr bwMode="auto">
          <a:xfrm>
            <a:off x="3124200" y="2416175"/>
            <a:ext cx="914400" cy="457200"/>
          </a:xfrm>
          <a:custGeom>
            <a:avLst/>
            <a:gdLst>
              <a:gd name="T0" fmla="*/ 0 w 21600"/>
              <a:gd name="T1" fmla="*/ 0 h 21600"/>
              <a:gd name="T2" fmla="*/ 3225800 w 21600"/>
              <a:gd name="T3" fmla="*/ 4838700 h 21600"/>
              <a:gd name="T4" fmla="*/ 19354800 w 21600"/>
              <a:gd name="T5" fmla="*/ 6451600 h 21600"/>
              <a:gd name="T6" fmla="*/ 38709600 w 21600"/>
              <a:gd name="T7" fmla="*/ 96774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0" y="4200"/>
                  <a:pt x="0" y="8400"/>
                  <a:pt x="1800" y="10800"/>
                </a:cubicBezTo>
                <a:cubicBezTo>
                  <a:pt x="3600" y="13200"/>
                  <a:pt x="7500" y="12600"/>
                  <a:pt x="10800" y="14400"/>
                </a:cubicBezTo>
                <a:cubicBezTo>
                  <a:pt x="14100" y="16200"/>
                  <a:pt x="19800" y="20400"/>
                  <a:pt x="21600" y="21600"/>
                </a:cubicBezTo>
              </a:path>
            </a:pathLst>
          </a:custGeom>
          <a:noFill/>
          <a:ln w="63500" cap="flat">
            <a:solidFill>
              <a:srgbClr val="E01B1B"/>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16" name="Rectangle 8"/>
          <p:cNvSpPr>
            <a:spLocks/>
          </p:cNvSpPr>
          <p:nvPr/>
        </p:nvSpPr>
        <p:spPr bwMode="auto">
          <a:xfrm>
            <a:off x="6096000" y="3482975"/>
            <a:ext cx="558800" cy="419100"/>
          </a:xfrm>
          <a:prstGeom prst="rect">
            <a:avLst/>
          </a:prstGeom>
          <a:solidFill>
            <a:srgbClr val="FFFF99"/>
          </a:solidFill>
          <a:ln w="9525">
            <a:solidFill>
              <a:srgbClr val="464653"/>
            </a:solidFill>
            <a:miter lim="800000"/>
            <a:headEnd/>
            <a:tailEnd/>
          </a:ln>
        </p:spPr>
        <p:txBody>
          <a:bodyPr lIns="38100" tIns="38100" rIns="38100" bIns="38100"/>
          <a:lstStyle/>
          <a:p>
            <a:pPr>
              <a:spcBef>
                <a:spcPts val="1075"/>
              </a:spcBef>
            </a:pPr>
            <a:r>
              <a:rPr lang="en-US" sz="2200">
                <a:solidFill>
                  <a:schemeClr val="tx1"/>
                </a:solidFill>
                <a:latin typeface="Arial" charset="0"/>
                <a:ea typeface="ＭＳ Ｐゴシック" charset="0"/>
                <a:cs typeface="ＭＳ Ｐゴシック" charset="0"/>
                <a:sym typeface="Arial" charset="0"/>
              </a:rPr>
              <a:t>WS</a:t>
            </a:r>
          </a:p>
        </p:txBody>
      </p:sp>
      <p:sp>
        <p:nvSpPr>
          <p:cNvPr id="68617" name="Rectangle 9"/>
          <p:cNvSpPr>
            <a:spLocks/>
          </p:cNvSpPr>
          <p:nvPr/>
        </p:nvSpPr>
        <p:spPr bwMode="auto">
          <a:xfrm>
            <a:off x="5181600" y="2949575"/>
            <a:ext cx="1485900" cy="431800"/>
          </a:xfrm>
          <a:prstGeom prst="rect">
            <a:avLst/>
          </a:prstGeom>
          <a:solidFill>
            <a:srgbClr val="FFFF99"/>
          </a:solidFill>
          <a:ln w="9525">
            <a:solidFill>
              <a:srgbClr val="464653"/>
            </a:solidFill>
            <a:miter lim="800000"/>
            <a:headEnd/>
            <a:tailEnd/>
          </a:ln>
        </p:spPr>
        <p:txBody>
          <a:bodyPr lIns="38100" tIns="38100" rIns="38100" bIns="38100"/>
          <a:lstStyle/>
          <a:p>
            <a:pPr>
              <a:spcBef>
                <a:spcPts val="1075"/>
              </a:spcBef>
            </a:pPr>
            <a:r>
              <a:rPr lang="en-US" sz="2200">
                <a:solidFill>
                  <a:schemeClr val="tx1"/>
                </a:solidFill>
                <a:latin typeface="Arial" charset="0"/>
                <a:ea typeface="ＭＳ Ｐゴシック" charset="0"/>
                <a:cs typeface="ＭＳ Ｐゴシック" charset="0"/>
                <a:sym typeface="Arial" charset="0"/>
              </a:rPr>
              <a:t>ATT</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WS</a:t>
            </a:r>
          </a:p>
        </p:txBody>
      </p:sp>
      <p:sp>
        <p:nvSpPr>
          <p:cNvPr id="68618" name="Rectangle 10"/>
          <p:cNvSpPr>
            <a:spLocks/>
          </p:cNvSpPr>
          <p:nvPr/>
        </p:nvSpPr>
        <p:spPr bwMode="auto">
          <a:xfrm>
            <a:off x="2286000" y="1489075"/>
            <a:ext cx="3111500" cy="431800"/>
          </a:xfrm>
          <a:prstGeom prst="rect">
            <a:avLst/>
          </a:prstGeom>
          <a:solidFill>
            <a:srgbClr val="FFFF99"/>
          </a:solidFill>
          <a:ln w="9525">
            <a:solidFill>
              <a:srgbClr val="464653"/>
            </a:solidFill>
            <a:miter lim="800000"/>
            <a:headEnd/>
            <a:tailEnd/>
          </a:ln>
        </p:spPr>
        <p:txBody>
          <a:bodyPr lIns="38100" tIns="38100" rIns="38100" bIns="38100"/>
          <a:lstStyle/>
          <a:p>
            <a:pPr>
              <a:spcBef>
                <a:spcPts val="1075"/>
              </a:spcBef>
            </a:pPr>
            <a:r>
              <a:rPr lang="en-US" sz="2200">
                <a:solidFill>
                  <a:schemeClr val="tx1"/>
                </a:solidFill>
                <a:latin typeface="Arial" charset="0"/>
                <a:ea typeface="ＭＳ Ｐゴシック" charset="0"/>
                <a:cs typeface="ＭＳ Ｐゴシック" charset="0"/>
                <a:sym typeface="Arial" charset="0"/>
              </a:rPr>
              <a:t>UW</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L3</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ATT</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WS</a:t>
            </a:r>
          </a:p>
        </p:txBody>
      </p:sp>
      <p:sp>
        <p:nvSpPr>
          <p:cNvPr id="68619" name="Rectangle 11"/>
          <p:cNvSpPr>
            <a:spLocks/>
          </p:cNvSpPr>
          <p:nvPr/>
        </p:nvSpPr>
        <p:spPr bwMode="auto">
          <a:xfrm>
            <a:off x="673100" y="3552825"/>
            <a:ext cx="2921000" cy="431800"/>
          </a:xfrm>
          <a:prstGeom prst="rect">
            <a:avLst/>
          </a:prstGeom>
          <a:solidFill>
            <a:srgbClr val="FFFF99"/>
          </a:solidFill>
          <a:ln w="9525">
            <a:solidFill>
              <a:srgbClr val="464653"/>
            </a:solidFill>
            <a:miter lim="800000"/>
            <a:headEnd/>
            <a:tailEnd/>
          </a:ln>
        </p:spPr>
        <p:txBody>
          <a:bodyPr lIns="38100" tIns="38100" rIns="38100" bIns="38100"/>
          <a:lstStyle/>
          <a:p>
            <a:pPr>
              <a:spcBef>
                <a:spcPts val="1075"/>
              </a:spcBef>
            </a:pPr>
            <a:r>
              <a:rPr lang="en-US" sz="2200">
                <a:solidFill>
                  <a:schemeClr val="tx1"/>
                </a:solidFill>
                <a:latin typeface="Arial" charset="0"/>
                <a:ea typeface="ＭＳ Ｐゴシック" charset="0"/>
                <a:cs typeface="ＭＳ Ｐゴシック" charset="0"/>
                <a:sym typeface="Arial" charset="0"/>
              </a:rPr>
              <a:t>Sprint</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Qwest</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WS</a:t>
            </a:r>
          </a:p>
        </p:txBody>
      </p:sp>
      <p:sp>
        <p:nvSpPr>
          <p:cNvPr id="68620" name="Rectangle 12"/>
          <p:cNvSpPr>
            <a:spLocks/>
          </p:cNvSpPr>
          <p:nvPr/>
        </p:nvSpPr>
        <p:spPr bwMode="auto">
          <a:xfrm>
            <a:off x="1371600" y="4625975"/>
            <a:ext cx="2819400" cy="431800"/>
          </a:xfrm>
          <a:prstGeom prst="rect">
            <a:avLst/>
          </a:prstGeom>
          <a:solidFill>
            <a:srgbClr val="FFFF99"/>
          </a:solidFill>
          <a:ln w="9525">
            <a:solidFill>
              <a:srgbClr val="464653"/>
            </a:solidFill>
            <a:miter lim="800000"/>
            <a:headEnd/>
            <a:tailEnd/>
          </a:ln>
        </p:spPr>
        <p:txBody>
          <a:bodyPr lIns="38100" tIns="38100" rIns="38100" bIns="38100"/>
          <a:lstStyle/>
          <a:p>
            <a:pPr>
              <a:spcBef>
                <a:spcPts val="1075"/>
              </a:spcBef>
            </a:pPr>
            <a:r>
              <a:rPr lang="en-US" sz="2200">
                <a:solidFill>
                  <a:schemeClr val="tx1"/>
                </a:solidFill>
                <a:latin typeface="Arial" charset="0"/>
                <a:ea typeface="ＭＳ Ｐゴシック" charset="0"/>
                <a:cs typeface="ＭＳ Ｐゴシック" charset="0"/>
                <a:sym typeface="Arial" charset="0"/>
              </a:rPr>
              <a:t>AISP</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Qwest</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WS</a:t>
            </a:r>
          </a:p>
        </p:txBody>
      </p:sp>
      <p:sp>
        <p:nvSpPr>
          <p:cNvPr id="68621" name="Rectangle 13"/>
          <p:cNvSpPr>
            <a:spLocks/>
          </p:cNvSpPr>
          <p:nvPr/>
        </p:nvSpPr>
        <p:spPr bwMode="auto">
          <a:xfrm>
            <a:off x="4038600" y="2117725"/>
            <a:ext cx="2209800" cy="431800"/>
          </a:xfrm>
          <a:prstGeom prst="rect">
            <a:avLst/>
          </a:prstGeom>
          <a:solidFill>
            <a:srgbClr val="FFFF99"/>
          </a:solidFill>
          <a:ln w="9525">
            <a:solidFill>
              <a:srgbClr val="464653"/>
            </a:solidFill>
            <a:miter lim="800000"/>
            <a:headEnd/>
            <a:tailEnd/>
          </a:ln>
        </p:spPr>
        <p:txBody>
          <a:bodyPr lIns="38100" tIns="38100" rIns="38100" bIns="38100"/>
          <a:lstStyle/>
          <a:p>
            <a:pPr>
              <a:spcBef>
                <a:spcPts val="1075"/>
              </a:spcBef>
            </a:pPr>
            <a:r>
              <a:rPr lang="en-US" sz="2200">
                <a:solidFill>
                  <a:schemeClr val="tx1"/>
                </a:solidFill>
                <a:latin typeface="Arial" charset="0"/>
                <a:ea typeface="ＭＳ Ｐゴシック" charset="0"/>
                <a:cs typeface="ＭＳ Ｐゴシック" charset="0"/>
                <a:sym typeface="Arial" charset="0"/>
              </a:rPr>
              <a:t>L3</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ATT</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WS</a:t>
            </a:r>
          </a:p>
        </p:txBody>
      </p:sp>
      <p:sp>
        <p:nvSpPr>
          <p:cNvPr id="68622" name="Rectangle 14"/>
          <p:cNvSpPr>
            <a:spLocks/>
          </p:cNvSpPr>
          <p:nvPr/>
        </p:nvSpPr>
        <p:spPr bwMode="auto">
          <a:xfrm>
            <a:off x="4648200" y="4625975"/>
            <a:ext cx="1765300" cy="431800"/>
          </a:xfrm>
          <a:prstGeom prst="rect">
            <a:avLst/>
          </a:prstGeom>
          <a:solidFill>
            <a:srgbClr val="FFFF99"/>
          </a:solidFill>
          <a:ln w="9525">
            <a:solidFill>
              <a:srgbClr val="464653"/>
            </a:solidFill>
            <a:miter lim="800000"/>
            <a:headEnd/>
            <a:tailEnd/>
          </a:ln>
        </p:spPr>
        <p:txBody>
          <a:bodyPr lIns="38100" tIns="38100" rIns="38100" bIns="38100"/>
          <a:lstStyle/>
          <a:p>
            <a:pPr>
              <a:spcBef>
                <a:spcPts val="1075"/>
              </a:spcBef>
            </a:pPr>
            <a:r>
              <a:rPr lang="en-US" sz="2200">
                <a:solidFill>
                  <a:schemeClr val="tx1"/>
                </a:solidFill>
                <a:latin typeface="Arial" charset="0"/>
                <a:ea typeface="ＭＳ Ｐゴシック" charset="0"/>
                <a:cs typeface="ＭＳ Ｐゴシック" charset="0"/>
                <a:sym typeface="Arial" charset="0"/>
              </a:rPr>
              <a:t>Qwest</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WS</a:t>
            </a:r>
          </a:p>
        </p:txBody>
      </p:sp>
      <p:sp>
        <p:nvSpPr>
          <p:cNvPr id="68623" name="AutoShape 15"/>
          <p:cNvSpPr>
            <a:spLocks/>
          </p:cNvSpPr>
          <p:nvPr/>
        </p:nvSpPr>
        <p:spPr bwMode="auto">
          <a:xfrm>
            <a:off x="4038600" y="2708275"/>
            <a:ext cx="571500" cy="349250"/>
          </a:xfrm>
          <a:custGeom>
            <a:avLst/>
            <a:gdLst>
              <a:gd name="T0" fmla="*/ 285750 w 21600"/>
              <a:gd name="T1" fmla="*/ 93780 h 21600"/>
              <a:gd name="T2" fmla="*/ 384228 w 21600"/>
              <a:gd name="T3" fmla="*/ 0 h 21600"/>
              <a:gd name="T4" fmla="*/ 374518 w 21600"/>
              <a:gd name="T5" fmla="*/ 86100 h 21600"/>
              <a:gd name="T6" fmla="*/ 486304 w 21600"/>
              <a:gd name="T7" fmla="*/ 72065 h 21600"/>
              <a:gd name="T8" fmla="*/ 441907 w 21600"/>
              <a:gd name="T9" fmla="*/ 118276 h 21600"/>
              <a:gd name="T10" fmla="*/ 558191 w 21600"/>
              <a:gd name="T11" fmla="*/ 131567 h 21600"/>
              <a:gd name="T12" fmla="*/ 465852 w 21600"/>
              <a:gd name="T13" fmla="*/ 169370 h 21600"/>
              <a:gd name="T14" fmla="*/ 571500 w 21600"/>
              <a:gd name="T15" fmla="*/ 214886 h 21600"/>
              <a:gd name="T16" fmla="*/ 445479 w 21600"/>
              <a:gd name="T17" fmla="*/ 209259 h 21600"/>
              <a:gd name="T18" fmla="*/ 480086 w 21600"/>
              <a:gd name="T19" fmla="*/ 292578 h 21600"/>
              <a:gd name="T20" fmla="*/ 370946 w 21600"/>
              <a:gd name="T21" fmla="*/ 233755 h 21600"/>
              <a:gd name="T22" fmla="*/ 350494 w 21600"/>
              <a:gd name="T23" fmla="*/ 319127 h 21600"/>
              <a:gd name="T24" fmla="*/ 278659 w 21600"/>
              <a:gd name="T25" fmla="*/ 241484 h 21600"/>
              <a:gd name="T26" fmla="*/ 224499 w 21600"/>
              <a:gd name="T27" fmla="*/ 349250 h 21600"/>
              <a:gd name="T28" fmla="*/ 204126 w 21600"/>
              <a:gd name="T29" fmla="*/ 252673 h 21600"/>
              <a:gd name="T30" fmla="*/ 125995 w 21600"/>
              <a:gd name="T31" fmla="*/ 284849 h 21600"/>
              <a:gd name="T32" fmla="*/ 149939 w 21600"/>
              <a:gd name="T33" fmla="*/ 225347 h 21600"/>
              <a:gd name="T34" fmla="*/ 3572 w 21600"/>
              <a:gd name="T35" fmla="*/ 235857 h 21600"/>
              <a:gd name="T36" fmla="*/ 98478 w 21600"/>
              <a:gd name="T37" fmla="*/ 190390 h 21600"/>
              <a:gd name="T38" fmla="*/ 0 w 21600"/>
              <a:gd name="T39" fmla="*/ 139296 h 21600"/>
              <a:gd name="T40" fmla="*/ 122423 w 21600"/>
              <a:gd name="T41" fmla="*/ 123159 h 21600"/>
              <a:gd name="T42" fmla="*/ 9790 w 21600"/>
              <a:gd name="T43" fmla="*/ 37108 h 21600"/>
              <a:gd name="T44" fmla="*/ 193463 w 21600"/>
              <a:gd name="T45" fmla="*/ 102188 h 21600"/>
              <a:gd name="T46" fmla="*/ 220980 w 21600"/>
              <a:gd name="T47" fmla="*/ 37108 h 21600"/>
              <a:gd name="T48" fmla="*/ 285750 w 21600"/>
              <a:gd name="T49" fmla="*/ 93780 h 21600"/>
              <a:gd name="T50" fmla="*/ 285750 w 21600"/>
              <a:gd name="T51" fmla="*/ 93780 h 216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1600" h="21600">
                <a:moveTo>
                  <a:pt x="10800" y="5800"/>
                </a:moveTo>
                <a:lnTo>
                  <a:pt x="14522" y="0"/>
                </a:lnTo>
                <a:lnTo>
                  <a:pt x="14155" y="5325"/>
                </a:lnTo>
                <a:lnTo>
                  <a:pt x="18380" y="4457"/>
                </a:lnTo>
                <a:lnTo>
                  <a:pt x="16702" y="7315"/>
                </a:lnTo>
                <a:lnTo>
                  <a:pt x="21097" y="8137"/>
                </a:lnTo>
                <a:lnTo>
                  <a:pt x="17607" y="10475"/>
                </a:lnTo>
                <a:lnTo>
                  <a:pt x="21600" y="13290"/>
                </a:lnTo>
                <a:lnTo>
                  <a:pt x="16837" y="12942"/>
                </a:lnTo>
                <a:lnTo>
                  <a:pt x="18145" y="18095"/>
                </a:lnTo>
                <a:lnTo>
                  <a:pt x="14020" y="14457"/>
                </a:lnTo>
                <a:lnTo>
                  <a:pt x="13247" y="19737"/>
                </a:lnTo>
                <a:lnTo>
                  <a:pt x="10532" y="14935"/>
                </a:lnTo>
                <a:lnTo>
                  <a:pt x="8485" y="21600"/>
                </a:lnTo>
                <a:lnTo>
                  <a:pt x="7715" y="15627"/>
                </a:lnTo>
                <a:lnTo>
                  <a:pt x="4762" y="17617"/>
                </a:lnTo>
                <a:lnTo>
                  <a:pt x="5667" y="13937"/>
                </a:lnTo>
                <a:lnTo>
                  <a:pt x="135" y="14587"/>
                </a:lnTo>
                <a:lnTo>
                  <a:pt x="3722" y="11775"/>
                </a:lnTo>
                <a:lnTo>
                  <a:pt x="0" y="8615"/>
                </a:lnTo>
                <a:lnTo>
                  <a:pt x="4627" y="7617"/>
                </a:lnTo>
                <a:lnTo>
                  <a:pt x="370" y="2295"/>
                </a:lnTo>
                <a:lnTo>
                  <a:pt x="7312" y="6320"/>
                </a:lnTo>
                <a:lnTo>
                  <a:pt x="8352" y="2295"/>
                </a:lnTo>
                <a:lnTo>
                  <a:pt x="10800" y="5800"/>
                </a:lnTo>
                <a:close/>
                <a:moveTo>
                  <a:pt x="10800" y="5800"/>
                </a:moveTo>
              </a:path>
            </a:pathLst>
          </a:custGeom>
          <a:solidFill>
            <a:srgbClr val="D72314"/>
          </a:solidFill>
          <a:ln w="9525" cap="flat">
            <a:solidFill>
              <a:schemeClr val="tx1"/>
            </a:solidFill>
            <a:prstDash val="solid"/>
            <a:miter lim="800000"/>
            <a:headEnd type="none" w="med" len="med"/>
            <a:tailEnd type="none" w="med" len="med"/>
          </a:ln>
        </p:spPr>
        <p:txBody>
          <a:bodyPr lIns="0" tIns="0" rIns="0" bIns="0"/>
          <a:lstStyle/>
          <a:p>
            <a:endParaRPr lang="en-US"/>
          </a:p>
        </p:txBody>
      </p:sp>
      <p:sp>
        <p:nvSpPr>
          <p:cNvPr id="68624" name="Freeform 16"/>
          <p:cNvSpPr>
            <a:spLocks/>
          </p:cNvSpPr>
          <p:nvPr/>
        </p:nvSpPr>
        <p:spPr bwMode="auto">
          <a:xfrm rot="164186">
            <a:off x="3098800" y="2501900"/>
            <a:ext cx="3035300" cy="1625600"/>
          </a:xfrm>
          <a:custGeom>
            <a:avLst/>
            <a:gdLst>
              <a:gd name="T0" fmla="*/ 0 w 21600"/>
              <a:gd name="T1" fmla="*/ 0 h 21600"/>
              <a:gd name="T2" fmla="*/ 43778582 w 21600"/>
              <a:gd name="T3" fmla="*/ 13837017 h 21600"/>
              <a:gd name="T4" fmla="*/ 87655810 w 21600"/>
              <a:gd name="T5" fmla="*/ 25153601 h 21600"/>
              <a:gd name="T6" fmla="*/ 426529912 w 21600"/>
              <a:gd name="T7" fmla="*/ 1223414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0" y="1181"/>
                  <a:pt x="670" y="2581"/>
                  <a:pt x="2217" y="2443"/>
                </a:cubicBezTo>
                <a:cubicBezTo>
                  <a:pt x="2939" y="2379"/>
                  <a:pt x="3445" y="3935"/>
                  <a:pt x="4439" y="4441"/>
                </a:cubicBezTo>
                <a:cubicBezTo>
                  <a:pt x="5434" y="4947"/>
                  <a:pt x="21058" y="21263"/>
                  <a:pt x="21600" y="21600"/>
                </a:cubicBezTo>
              </a:path>
            </a:pathLst>
          </a:custGeom>
          <a:noFill/>
          <a:ln w="63500" cap="flat">
            <a:solidFill>
              <a:srgbClr val="E01B1B"/>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0674" name="Rectangle 17"/>
          <p:cNvSpPr>
            <a:spLocks/>
          </p:cNvSpPr>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nchor="b"/>
          <a:lstStyle/>
          <a:p>
            <a:pPr algn="l"/>
            <a:r>
              <a:rPr lang="en-US" sz="3200">
                <a:solidFill>
                  <a:srgbClr val="464653"/>
                </a:solidFill>
                <a:latin typeface="Bookman Old Style" charset="0"/>
                <a:ea typeface="ＭＳ Ｐゴシック" charset="0"/>
                <a:cs typeface="ＭＳ Ｐゴシック" charset="0"/>
                <a:sym typeface="Bookman Old Style" charset="0"/>
              </a:rPr>
              <a:t>Practical Self-Repair of Reverse Paths</a:t>
            </a:r>
          </a:p>
        </p:txBody>
      </p:sp>
    </p:spTree>
    <p:extLst>
      <p:ext uri="{BB962C8B-B14F-4D97-AF65-F5344CB8AC3E}">
        <p14:creationId xmlns:p14="http://schemas.microsoft.com/office/powerpoint/2010/main" val="3419938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617"/>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68622"/>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68619"/>
                                        </p:tgtEl>
                                        <p:attrNameLst>
                                          <p:attrName>style.visibility</p:attrName>
                                        </p:attrNameLst>
                                      </p:cBhvr>
                                      <p:to>
                                        <p:strVal val="visible"/>
                                      </p:to>
                                    </p:set>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68620"/>
                                        </p:tgtEl>
                                        <p:attrNameLst>
                                          <p:attrName>style.visibility</p:attrName>
                                        </p:attrNameLst>
                                      </p:cBhvr>
                                      <p:to>
                                        <p:strVal val="visible"/>
                                      </p:to>
                                    </p:set>
                                  </p:childTnLst>
                                </p:cTn>
                              </p:par>
                            </p:childTnLst>
                          </p:cTn>
                        </p:par>
                        <p:par>
                          <p:cTn id="21" fill="hold" nodeType="afterGroup">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6862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68618"/>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8614"/>
                                        </p:tgtEl>
                                        <p:attrNameLst>
                                          <p:attrName>style.visibility</p:attrName>
                                        </p:attrNameLst>
                                      </p:cBhvr>
                                      <p:to>
                                        <p:strVal val="visible"/>
                                      </p:to>
                                    </p:set>
                                    <p:animEffect transition="in" filter="wipe(left)">
                                      <p:cBhvr>
                                        <p:cTn id="32" dur="500"/>
                                        <p:tgtEl>
                                          <p:spTgt spid="68614"/>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68624"/>
                                        </p:tgtEl>
                                        <p:attrNameLst>
                                          <p:attrName>style.visibility</p:attrName>
                                        </p:attrNameLst>
                                      </p:cBhvr>
                                      <p:to>
                                        <p:strVal val="visible"/>
                                      </p:to>
                                    </p:set>
                                    <p:animEffect transition="in" filter="wipe(left)">
                                      <p:cBhvr>
                                        <p:cTn id="36" dur="500"/>
                                        <p:tgtEl>
                                          <p:spTgt spid="68624"/>
                                        </p:tgtEl>
                                      </p:cBhvr>
                                    </p:animEffect>
                                  </p:childTnLst>
                                </p:cTn>
                              </p:par>
                            </p:childTnLst>
                          </p:cTn>
                        </p:par>
                        <p:par>
                          <p:cTn id="37" fill="hold" nodeType="afterGroup">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68613"/>
                                        </p:tgtEl>
                                        <p:attrNameLst>
                                          <p:attrName>style.visibility</p:attrName>
                                        </p:attrNameLst>
                                      </p:cBhvr>
                                      <p:to>
                                        <p:strVal val="visible"/>
                                      </p:to>
                                    </p:set>
                                    <p:animEffect transition="in" filter="wipe(left)">
                                      <p:cBhvr>
                                        <p:cTn id="40" dur="500"/>
                                        <p:tgtEl>
                                          <p:spTgt spid="6861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1" nodeType="clickEffect">
                                  <p:stCondLst>
                                    <p:cond delay="0"/>
                                  </p:stCondLst>
                                  <p:childTnLst>
                                    <p:set>
                                      <p:cBhvr>
                                        <p:cTn id="44" dur="1" fill="hold">
                                          <p:stCondLst>
                                            <p:cond delay="499"/>
                                          </p:stCondLst>
                                        </p:cTn>
                                        <p:tgtEl>
                                          <p:spTgt spid="68624"/>
                                        </p:tgtEl>
                                        <p:attrNameLst>
                                          <p:attrName>style.visibility</p:attrName>
                                        </p:attrNameLst>
                                      </p:cBhvr>
                                      <p:to>
                                        <p:strVal val="hidden"/>
                                      </p:to>
                                    </p:set>
                                  </p:childTnLst>
                                </p:cTn>
                              </p:par>
                            </p:childTnLst>
                          </p:cTn>
                        </p:par>
                        <p:par>
                          <p:cTn id="45" fill="hold" nodeType="afterGroup">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68615"/>
                                        </p:tgtEl>
                                        <p:attrNameLst>
                                          <p:attrName>style.visibility</p:attrName>
                                        </p:attrNameLst>
                                      </p:cBhvr>
                                      <p:to>
                                        <p:strVal val="visible"/>
                                      </p:to>
                                    </p:set>
                                    <p:animEffect transition="in" filter="wipe(left)">
                                      <p:cBhvr>
                                        <p:cTn id="48" dur="500"/>
                                        <p:tgtEl>
                                          <p:spTgt spid="68615"/>
                                        </p:tgtEl>
                                      </p:cBhvr>
                                    </p:animEffect>
                                  </p:childTnLst>
                                </p:cTn>
                              </p:par>
                            </p:childTnLst>
                          </p:cTn>
                        </p:par>
                        <p:par>
                          <p:cTn id="49" fill="hold" nodeType="afterGroup">
                            <p:stCondLst>
                              <p:cond delay="1000"/>
                            </p:stCondLst>
                            <p:childTnLst>
                              <p:par>
                                <p:cTn id="50" presetID="1" presetClass="entr" presetSubtype="0" fill="hold" grpId="0" nodeType="afterEffect">
                                  <p:stCondLst>
                                    <p:cond delay="0"/>
                                  </p:stCondLst>
                                  <p:childTnLst>
                                    <p:set>
                                      <p:cBhvr>
                                        <p:cTn id="51" dur="1" fill="hold">
                                          <p:stCondLst>
                                            <p:cond delay="499"/>
                                          </p:stCondLst>
                                        </p:cTn>
                                        <p:tgtEl>
                                          <p:spTgt spid="68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animBg="1"/>
      <p:bldP spid="68614" grpId="0" animBg="1"/>
      <p:bldP spid="68615" grpId="0" animBg="1"/>
      <p:bldP spid="68616" grpId="0" animBg="1" autoUpdateAnimBg="0"/>
      <p:bldP spid="68617" grpId="0" animBg="1" autoUpdateAnimBg="0"/>
      <p:bldP spid="68618" grpId="0" animBg="1" autoUpdateAnimBg="0"/>
      <p:bldP spid="68619" grpId="0" animBg="1" autoUpdateAnimBg="0"/>
      <p:bldP spid="68620" grpId="0" animBg="1" autoUpdateAnimBg="0"/>
      <p:bldP spid="68621" grpId="0" animBg="1" autoUpdateAnimBg="0"/>
      <p:bldP spid="68622" grpId="0" animBg="1" autoUpdateAnimBg="0"/>
      <p:bldP spid="68623" grpId="0" animBg="1"/>
      <p:bldP spid="68624" grpId="0" animBg="1"/>
      <p:bldP spid="6862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4294967295"/>
          </p:nvPr>
        </p:nvSpPr>
        <p:spPr>
          <a:xfrm>
            <a:off x="611188" y="6384925"/>
            <a:ext cx="531812" cy="473075"/>
          </a:xfrm>
          <a:prstGeom prst="rect">
            <a:avLst/>
          </a:prstGeom>
        </p:spPr>
        <p:txBody>
          <a:bodyPr/>
          <a:lstStyle/>
          <a:p>
            <a:pPr>
              <a:defRPr/>
            </a:pPr>
            <a:fld id="{187B5A72-1BAB-654D-A7E9-D4D327EBA929}" type="slidenum">
              <a:rPr lang="en-US"/>
              <a:pPr>
                <a:defRPr/>
              </a:pPr>
              <a:t>14</a:t>
            </a:fld>
            <a:endParaRPr lang="en-US" dirty="0"/>
          </a:p>
        </p:txBody>
      </p:sp>
      <p:sp>
        <p:nvSpPr>
          <p:cNvPr id="72706" name="Line 1"/>
          <p:cNvSpPr>
            <a:spLocks noChangeShapeType="1"/>
          </p:cNvSpPr>
          <p:nvPr/>
        </p:nvSpPr>
        <p:spPr bwMode="auto">
          <a:xfrm>
            <a:off x="457200" y="6353175"/>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2707" name="Line 2"/>
          <p:cNvSpPr>
            <a:spLocks noChangeShapeType="1"/>
          </p:cNvSpPr>
          <p:nvPr/>
        </p:nvSpPr>
        <p:spPr bwMode="auto">
          <a:xfrm>
            <a:off x="457200" y="1143000"/>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2708" name="Rectangle 3"/>
          <p:cNvSpPr>
            <a:spLocks/>
          </p:cNvSpPr>
          <p:nvPr/>
        </p:nvSpPr>
        <p:spPr bwMode="auto">
          <a:xfrm>
            <a:off x="2338388" y="6356350"/>
            <a:ext cx="4457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r"/>
            <a:r>
              <a:rPr lang="en-US" sz="1400">
                <a:solidFill>
                  <a:srgbClr val="464653"/>
                </a:solidFill>
                <a:latin typeface="Gill Sans MT Bold" charset="0"/>
                <a:ea typeface="ＭＳ Ｐゴシック" charset="0"/>
                <a:cs typeface="ＭＳ Ｐゴシック" charset="0"/>
                <a:sym typeface="Gill Sans MT Bold" charset="0"/>
              </a:rPr>
              <a:t>L</a:t>
            </a:r>
            <a:r>
              <a:rPr lang="en-US" sz="1200">
                <a:solidFill>
                  <a:srgbClr val="464653"/>
                </a:solidFill>
                <a:latin typeface="Gill Sans MT Bold" charset="0"/>
                <a:ea typeface="ＭＳ Ｐゴシック" charset="0"/>
                <a:cs typeface="ＭＳ Ｐゴシック" charset="0"/>
                <a:sym typeface="Gill Sans MT Bold" charset="0"/>
              </a:rPr>
              <a:t>IFE</a:t>
            </a:r>
            <a:r>
              <a:rPr lang="en-US" sz="1400">
                <a:solidFill>
                  <a:srgbClr val="464653"/>
                </a:solidFill>
                <a:latin typeface="Gill Sans MT Bold" charset="0"/>
                <a:ea typeface="ＭＳ Ｐゴシック" charset="0"/>
                <a:cs typeface="ＭＳ Ｐゴシック" charset="0"/>
                <a:sym typeface="Gill Sans MT Bold" charset="0"/>
              </a:rPr>
              <a:t>G</a:t>
            </a:r>
            <a:r>
              <a:rPr lang="en-US" sz="1200">
                <a:solidFill>
                  <a:srgbClr val="464653"/>
                </a:solidFill>
                <a:latin typeface="Gill Sans MT Bold" charset="0"/>
                <a:ea typeface="ＭＳ Ｐゴシック" charset="0"/>
                <a:cs typeface="ＭＳ Ｐゴシック" charset="0"/>
                <a:sym typeface="Gill Sans MT Bold" charset="0"/>
              </a:rPr>
              <a:t>UARD</a:t>
            </a:r>
            <a:r>
              <a:rPr lang="en-US" sz="1400">
                <a:solidFill>
                  <a:srgbClr val="464653"/>
                </a:solidFill>
                <a:latin typeface="Gill Sans MT Bold" charset="0"/>
                <a:ea typeface="ＭＳ Ｐゴシック" charset="0"/>
                <a:cs typeface="ＭＳ Ｐゴシック" charset="0"/>
                <a:sym typeface="Gill Sans MT Bold" charset="0"/>
              </a:rPr>
              <a:t>:  </a:t>
            </a:r>
            <a:r>
              <a:rPr lang="en-US" sz="1400">
                <a:solidFill>
                  <a:srgbClr val="464653"/>
                </a:solidFill>
                <a:latin typeface="Gill Sans MT" charset="0"/>
                <a:ea typeface="ＭＳ Ｐゴシック" charset="0"/>
                <a:cs typeface="ＭＳ Ｐゴシック" charset="0"/>
                <a:sym typeface="Gill Sans MT" charset="0"/>
              </a:rPr>
              <a:t>Practical Repair of Persistent Route Failures</a:t>
            </a:r>
          </a:p>
        </p:txBody>
      </p:sp>
      <p:pic>
        <p:nvPicPr>
          <p:cNvPr id="7270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1260475"/>
            <a:ext cx="7894638"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72710" name="Freeform 5"/>
          <p:cNvSpPr>
            <a:spLocks/>
          </p:cNvSpPr>
          <p:nvPr/>
        </p:nvSpPr>
        <p:spPr bwMode="auto">
          <a:xfrm>
            <a:off x="2971800" y="4156075"/>
            <a:ext cx="3810000" cy="1338263"/>
          </a:xfrm>
          <a:custGeom>
            <a:avLst/>
            <a:gdLst>
              <a:gd name="T0" fmla="*/ 0 w 21600"/>
              <a:gd name="T1" fmla="*/ 67903328 h 20515"/>
              <a:gd name="T2" fmla="*/ 120967500 w 21600"/>
              <a:gd name="T3" fmla="*/ 87776028 h 20515"/>
              <a:gd name="T4" fmla="*/ 201612500 w 21600"/>
              <a:gd name="T5" fmla="*/ 82805765 h 20515"/>
              <a:gd name="T6" fmla="*/ 241935000 w 21600"/>
              <a:gd name="T7" fmla="*/ 33124015 h 20515"/>
              <a:gd name="T8" fmla="*/ 577955833 w 21600"/>
              <a:gd name="T9" fmla="*/ 3310725 h 20515"/>
              <a:gd name="T10" fmla="*/ 672041667 w 21600"/>
              <a:gd name="T11" fmla="*/ 13251315 h 205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0515">
                <a:moveTo>
                  <a:pt x="0" y="15386"/>
                </a:moveTo>
                <a:cubicBezTo>
                  <a:pt x="1404" y="17429"/>
                  <a:pt x="2808" y="19472"/>
                  <a:pt x="3888" y="20056"/>
                </a:cubicBezTo>
                <a:cubicBezTo>
                  <a:pt x="4968" y="20640"/>
                  <a:pt x="5832" y="21029"/>
                  <a:pt x="6480" y="18888"/>
                </a:cubicBezTo>
                <a:cubicBezTo>
                  <a:pt x="7128" y="16748"/>
                  <a:pt x="5760" y="10326"/>
                  <a:pt x="7776" y="7213"/>
                </a:cubicBezTo>
                <a:cubicBezTo>
                  <a:pt x="9792" y="4099"/>
                  <a:pt x="16272" y="986"/>
                  <a:pt x="18576" y="207"/>
                </a:cubicBezTo>
                <a:cubicBezTo>
                  <a:pt x="20880" y="-571"/>
                  <a:pt x="21240" y="986"/>
                  <a:pt x="21600" y="2543"/>
                </a:cubicBezTo>
              </a:path>
            </a:pathLst>
          </a:custGeom>
          <a:noFill/>
          <a:ln w="63500" cap="flat">
            <a:solidFill>
              <a:srgbClr val="E01B1B"/>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2711" name="Freeform 6"/>
          <p:cNvSpPr>
            <a:spLocks/>
          </p:cNvSpPr>
          <p:nvPr/>
        </p:nvSpPr>
        <p:spPr bwMode="auto">
          <a:xfrm>
            <a:off x="2057400" y="1952625"/>
            <a:ext cx="1066800" cy="463550"/>
          </a:xfrm>
          <a:custGeom>
            <a:avLst/>
            <a:gdLst>
              <a:gd name="T0" fmla="*/ 0 w 21600"/>
              <a:gd name="T1" fmla="*/ 6108676 h 20227"/>
              <a:gd name="T2" fmla="*/ 37635371 w 21600"/>
              <a:gd name="T3" fmla="*/ 872900 h 20227"/>
              <a:gd name="T4" fmla="*/ 52688067 w 21600"/>
              <a:gd name="T5" fmla="*/ 11344474 h 20227"/>
              <a:gd name="T6" fmla="*/ 0 60000 65536"/>
              <a:gd name="T7" fmla="*/ 0 60000 65536"/>
              <a:gd name="T8" fmla="*/ 0 60000 65536"/>
            </a:gdLst>
            <a:ahLst/>
            <a:cxnLst>
              <a:cxn ang="T6">
                <a:pos x="T0" y="T1"/>
              </a:cxn>
              <a:cxn ang="T7">
                <a:pos x="T2" y="T3"/>
              </a:cxn>
              <a:cxn ang="T8">
                <a:pos x="T4" y="T5"/>
              </a:cxn>
            </a:cxnLst>
            <a:rect l="0" t="0" r="r" b="b"/>
            <a:pathLst>
              <a:path w="21600" h="20227">
                <a:moveTo>
                  <a:pt x="0" y="10258"/>
                </a:moveTo>
                <a:cubicBezTo>
                  <a:pt x="5914" y="4442"/>
                  <a:pt x="11829" y="-1373"/>
                  <a:pt x="15429" y="289"/>
                </a:cubicBezTo>
                <a:cubicBezTo>
                  <a:pt x="19029" y="1950"/>
                  <a:pt x="20314" y="11089"/>
                  <a:pt x="21600" y="20227"/>
                </a:cubicBezTo>
              </a:path>
            </a:pathLst>
          </a:custGeom>
          <a:noFill/>
          <a:ln w="63500" cap="flat">
            <a:solidFill>
              <a:srgbClr val="E01B1B"/>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0663" name="Freeform 7"/>
          <p:cNvSpPr>
            <a:spLocks/>
          </p:cNvSpPr>
          <p:nvPr/>
        </p:nvSpPr>
        <p:spPr bwMode="auto">
          <a:xfrm>
            <a:off x="3124200" y="2416175"/>
            <a:ext cx="914400" cy="457200"/>
          </a:xfrm>
          <a:custGeom>
            <a:avLst/>
            <a:gdLst>
              <a:gd name="T0" fmla="*/ 0 w 21600"/>
              <a:gd name="T1" fmla="*/ 0 h 21600"/>
              <a:gd name="T2" fmla="*/ 3225800 w 21600"/>
              <a:gd name="T3" fmla="*/ 4838700 h 21600"/>
              <a:gd name="T4" fmla="*/ 19354800 w 21600"/>
              <a:gd name="T5" fmla="*/ 6451600 h 21600"/>
              <a:gd name="T6" fmla="*/ 38709600 w 21600"/>
              <a:gd name="T7" fmla="*/ 96774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0" y="4200"/>
                  <a:pt x="0" y="8400"/>
                  <a:pt x="1800" y="10800"/>
                </a:cubicBezTo>
                <a:cubicBezTo>
                  <a:pt x="3600" y="13200"/>
                  <a:pt x="7500" y="12600"/>
                  <a:pt x="10800" y="14400"/>
                </a:cubicBezTo>
                <a:cubicBezTo>
                  <a:pt x="14100" y="16200"/>
                  <a:pt x="19800" y="20400"/>
                  <a:pt x="21600" y="21600"/>
                </a:cubicBezTo>
              </a:path>
            </a:pathLst>
          </a:custGeom>
          <a:noFill/>
          <a:ln w="63500" cap="flat">
            <a:solidFill>
              <a:srgbClr val="E01B1B"/>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2713" name="Rectangle 8"/>
          <p:cNvSpPr>
            <a:spLocks/>
          </p:cNvSpPr>
          <p:nvPr/>
        </p:nvSpPr>
        <p:spPr bwMode="auto">
          <a:xfrm>
            <a:off x="6096000" y="3482975"/>
            <a:ext cx="558800" cy="419100"/>
          </a:xfrm>
          <a:prstGeom prst="rect">
            <a:avLst/>
          </a:prstGeom>
          <a:solidFill>
            <a:srgbClr val="FFFF99"/>
          </a:solidFill>
          <a:ln w="9525">
            <a:solidFill>
              <a:srgbClr val="464653"/>
            </a:solidFill>
            <a:miter lim="800000"/>
            <a:headEnd/>
            <a:tailEnd/>
          </a:ln>
        </p:spPr>
        <p:txBody>
          <a:bodyPr lIns="38100" tIns="38100" rIns="38100" bIns="38100"/>
          <a:lstStyle/>
          <a:p>
            <a:pPr>
              <a:spcBef>
                <a:spcPts val="1075"/>
              </a:spcBef>
            </a:pPr>
            <a:r>
              <a:rPr lang="en-US" sz="2200">
                <a:solidFill>
                  <a:schemeClr val="tx1"/>
                </a:solidFill>
                <a:latin typeface="Arial" charset="0"/>
                <a:ea typeface="ＭＳ Ｐゴシック" charset="0"/>
                <a:cs typeface="ＭＳ Ｐゴシック" charset="0"/>
                <a:sym typeface="Arial" charset="0"/>
              </a:rPr>
              <a:t>WS</a:t>
            </a:r>
          </a:p>
        </p:txBody>
      </p:sp>
      <p:sp>
        <p:nvSpPr>
          <p:cNvPr id="72714" name="Rectangle 9"/>
          <p:cNvSpPr>
            <a:spLocks/>
          </p:cNvSpPr>
          <p:nvPr/>
        </p:nvSpPr>
        <p:spPr bwMode="auto">
          <a:xfrm>
            <a:off x="5181600" y="2949575"/>
            <a:ext cx="1485900" cy="431800"/>
          </a:xfrm>
          <a:prstGeom prst="rect">
            <a:avLst/>
          </a:prstGeom>
          <a:solidFill>
            <a:srgbClr val="FFFF99"/>
          </a:solidFill>
          <a:ln w="9525">
            <a:solidFill>
              <a:srgbClr val="464653"/>
            </a:solidFill>
            <a:miter lim="800000"/>
            <a:headEnd/>
            <a:tailEnd/>
          </a:ln>
        </p:spPr>
        <p:txBody>
          <a:bodyPr lIns="38100" tIns="38100" rIns="38100" bIns="38100"/>
          <a:lstStyle/>
          <a:p>
            <a:pPr>
              <a:spcBef>
                <a:spcPts val="1075"/>
              </a:spcBef>
            </a:pPr>
            <a:r>
              <a:rPr lang="en-US" sz="2200">
                <a:solidFill>
                  <a:schemeClr val="tx1"/>
                </a:solidFill>
                <a:latin typeface="Arial" charset="0"/>
                <a:ea typeface="ＭＳ Ｐゴシック" charset="0"/>
                <a:cs typeface="ＭＳ Ｐゴシック" charset="0"/>
                <a:sym typeface="Arial" charset="0"/>
              </a:rPr>
              <a:t>ATT</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WS</a:t>
            </a:r>
          </a:p>
        </p:txBody>
      </p:sp>
      <p:sp>
        <p:nvSpPr>
          <p:cNvPr id="72715" name="Rectangle 10"/>
          <p:cNvSpPr>
            <a:spLocks/>
          </p:cNvSpPr>
          <p:nvPr/>
        </p:nvSpPr>
        <p:spPr bwMode="auto">
          <a:xfrm>
            <a:off x="2286000" y="1489075"/>
            <a:ext cx="3098800" cy="431800"/>
          </a:xfrm>
          <a:prstGeom prst="rect">
            <a:avLst/>
          </a:prstGeom>
          <a:solidFill>
            <a:srgbClr val="FFFF99"/>
          </a:solidFill>
          <a:ln w="9525">
            <a:solidFill>
              <a:srgbClr val="464653"/>
            </a:solidFill>
            <a:miter lim="800000"/>
            <a:headEnd/>
            <a:tailEnd/>
          </a:ln>
        </p:spPr>
        <p:txBody>
          <a:bodyPr lIns="38100" tIns="38100" rIns="38100" bIns="38100"/>
          <a:lstStyle/>
          <a:p>
            <a:pPr>
              <a:spcBef>
                <a:spcPts val="1075"/>
              </a:spcBef>
            </a:pPr>
            <a:r>
              <a:rPr lang="en-US" sz="2200">
                <a:solidFill>
                  <a:schemeClr val="tx1"/>
                </a:solidFill>
                <a:latin typeface="Arial" charset="0"/>
                <a:ea typeface="ＭＳ Ｐゴシック" charset="0"/>
                <a:cs typeface="ＭＳ Ｐゴシック" charset="0"/>
                <a:sym typeface="Arial" charset="0"/>
              </a:rPr>
              <a:t>UW</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L3</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ATT</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WS</a:t>
            </a:r>
          </a:p>
        </p:txBody>
      </p:sp>
      <p:sp>
        <p:nvSpPr>
          <p:cNvPr id="72716" name="Rectangle 11"/>
          <p:cNvSpPr>
            <a:spLocks/>
          </p:cNvSpPr>
          <p:nvPr/>
        </p:nvSpPr>
        <p:spPr bwMode="auto">
          <a:xfrm>
            <a:off x="673100" y="3552825"/>
            <a:ext cx="2921000" cy="431800"/>
          </a:xfrm>
          <a:prstGeom prst="rect">
            <a:avLst/>
          </a:prstGeom>
          <a:solidFill>
            <a:srgbClr val="FFFF99"/>
          </a:solidFill>
          <a:ln w="9525">
            <a:solidFill>
              <a:srgbClr val="464653"/>
            </a:solidFill>
            <a:miter lim="800000"/>
            <a:headEnd/>
            <a:tailEnd/>
          </a:ln>
        </p:spPr>
        <p:txBody>
          <a:bodyPr lIns="38100" tIns="38100" rIns="38100" bIns="38100"/>
          <a:lstStyle/>
          <a:p>
            <a:pPr>
              <a:spcBef>
                <a:spcPts val="1075"/>
              </a:spcBef>
            </a:pPr>
            <a:r>
              <a:rPr lang="en-US" sz="2200">
                <a:solidFill>
                  <a:schemeClr val="tx1"/>
                </a:solidFill>
                <a:latin typeface="Arial" charset="0"/>
                <a:ea typeface="ＭＳ Ｐゴシック" charset="0"/>
                <a:cs typeface="ＭＳ Ｐゴシック" charset="0"/>
                <a:sym typeface="Arial" charset="0"/>
              </a:rPr>
              <a:t>Sprint</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Qwest</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WS</a:t>
            </a:r>
          </a:p>
        </p:txBody>
      </p:sp>
      <p:sp>
        <p:nvSpPr>
          <p:cNvPr id="70668" name="Rectangle 12"/>
          <p:cNvSpPr>
            <a:spLocks/>
          </p:cNvSpPr>
          <p:nvPr/>
        </p:nvSpPr>
        <p:spPr bwMode="auto">
          <a:xfrm>
            <a:off x="1371600" y="4625975"/>
            <a:ext cx="2819400" cy="431800"/>
          </a:xfrm>
          <a:prstGeom prst="rect">
            <a:avLst/>
          </a:prstGeom>
          <a:solidFill>
            <a:srgbClr val="FFFF99"/>
          </a:solidFill>
          <a:ln w="9525">
            <a:solidFill>
              <a:srgbClr val="464653"/>
            </a:solidFill>
            <a:miter lim="800000"/>
            <a:headEnd/>
            <a:tailEnd/>
          </a:ln>
        </p:spPr>
        <p:txBody>
          <a:bodyPr lIns="38100" tIns="38100" rIns="38100" bIns="38100"/>
          <a:lstStyle/>
          <a:p>
            <a:pPr>
              <a:spcBef>
                <a:spcPts val="1075"/>
              </a:spcBef>
            </a:pPr>
            <a:r>
              <a:rPr lang="en-US" sz="2200">
                <a:solidFill>
                  <a:schemeClr val="tx1"/>
                </a:solidFill>
                <a:latin typeface="Arial" charset="0"/>
                <a:ea typeface="ＭＳ Ｐゴシック" charset="0"/>
                <a:cs typeface="ＭＳ Ｐゴシック" charset="0"/>
                <a:sym typeface="Arial" charset="0"/>
              </a:rPr>
              <a:t>AISP</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Qwest</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WS</a:t>
            </a:r>
          </a:p>
        </p:txBody>
      </p:sp>
      <p:sp>
        <p:nvSpPr>
          <p:cNvPr id="70669" name="Rectangle 13"/>
          <p:cNvSpPr>
            <a:spLocks/>
          </p:cNvSpPr>
          <p:nvPr/>
        </p:nvSpPr>
        <p:spPr bwMode="auto">
          <a:xfrm>
            <a:off x="4038600" y="2111375"/>
            <a:ext cx="254000" cy="419100"/>
          </a:xfrm>
          <a:prstGeom prst="rect">
            <a:avLst/>
          </a:prstGeom>
          <a:solidFill>
            <a:srgbClr val="FF9900"/>
          </a:solidFill>
          <a:ln w="9525">
            <a:solidFill>
              <a:srgbClr val="464653"/>
            </a:solidFill>
            <a:miter lim="800000"/>
            <a:headEnd/>
            <a:tailEnd/>
          </a:ln>
        </p:spPr>
        <p:txBody>
          <a:bodyPr lIns="38100" tIns="38100" rIns="38100" bIns="38100"/>
          <a:lstStyle/>
          <a:p>
            <a:pPr>
              <a:spcBef>
                <a:spcPts val="1075"/>
              </a:spcBef>
            </a:pPr>
            <a:r>
              <a:rPr lang="en-US" sz="2200" b="1">
                <a:solidFill>
                  <a:schemeClr val="tx1"/>
                </a:solidFill>
                <a:latin typeface="Arial" charset="0"/>
                <a:ea typeface="ＭＳ Ｐゴシック" charset="0"/>
                <a:cs typeface="ＭＳ Ｐゴシック" charset="0"/>
                <a:sym typeface="Arial" charset="0"/>
              </a:rPr>
              <a:t>?</a:t>
            </a:r>
          </a:p>
        </p:txBody>
      </p:sp>
      <p:sp>
        <p:nvSpPr>
          <p:cNvPr id="70670" name="Rectangle 14"/>
          <p:cNvSpPr>
            <a:spLocks/>
          </p:cNvSpPr>
          <p:nvPr/>
        </p:nvSpPr>
        <p:spPr bwMode="auto">
          <a:xfrm>
            <a:off x="4648200" y="4625975"/>
            <a:ext cx="1765300" cy="431800"/>
          </a:xfrm>
          <a:prstGeom prst="rect">
            <a:avLst/>
          </a:prstGeom>
          <a:solidFill>
            <a:srgbClr val="FFFF99"/>
          </a:solidFill>
          <a:ln w="9525">
            <a:solidFill>
              <a:srgbClr val="464653"/>
            </a:solidFill>
            <a:miter lim="800000"/>
            <a:headEnd/>
            <a:tailEnd/>
          </a:ln>
        </p:spPr>
        <p:txBody>
          <a:bodyPr lIns="38100" tIns="38100" rIns="38100" bIns="38100"/>
          <a:lstStyle/>
          <a:p>
            <a:pPr>
              <a:spcBef>
                <a:spcPts val="1075"/>
              </a:spcBef>
            </a:pPr>
            <a:r>
              <a:rPr lang="en-US" sz="2200">
                <a:solidFill>
                  <a:schemeClr val="tx1"/>
                </a:solidFill>
                <a:latin typeface="Arial" charset="0"/>
                <a:ea typeface="ＭＳ Ｐゴシック" charset="0"/>
                <a:cs typeface="ＭＳ Ｐゴシック" charset="0"/>
                <a:sym typeface="Arial" charset="0"/>
              </a:rPr>
              <a:t>Qwest</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WS</a:t>
            </a:r>
          </a:p>
        </p:txBody>
      </p:sp>
      <p:sp>
        <p:nvSpPr>
          <p:cNvPr id="72720" name="AutoShape 15"/>
          <p:cNvSpPr>
            <a:spLocks/>
          </p:cNvSpPr>
          <p:nvPr/>
        </p:nvSpPr>
        <p:spPr bwMode="auto">
          <a:xfrm>
            <a:off x="4038600" y="2708275"/>
            <a:ext cx="571500" cy="349250"/>
          </a:xfrm>
          <a:custGeom>
            <a:avLst/>
            <a:gdLst>
              <a:gd name="T0" fmla="*/ 285750 w 21600"/>
              <a:gd name="T1" fmla="*/ 93780 h 21600"/>
              <a:gd name="T2" fmla="*/ 384228 w 21600"/>
              <a:gd name="T3" fmla="*/ 0 h 21600"/>
              <a:gd name="T4" fmla="*/ 374518 w 21600"/>
              <a:gd name="T5" fmla="*/ 86100 h 21600"/>
              <a:gd name="T6" fmla="*/ 486304 w 21600"/>
              <a:gd name="T7" fmla="*/ 72065 h 21600"/>
              <a:gd name="T8" fmla="*/ 441907 w 21600"/>
              <a:gd name="T9" fmla="*/ 118276 h 21600"/>
              <a:gd name="T10" fmla="*/ 558191 w 21600"/>
              <a:gd name="T11" fmla="*/ 131567 h 21600"/>
              <a:gd name="T12" fmla="*/ 465852 w 21600"/>
              <a:gd name="T13" fmla="*/ 169370 h 21600"/>
              <a:gd name="T14" fmla="*/ 571500 w 21600"/>
              <a:gd name="T15" fmla="*/ 214886 h 21600"/>
              <a:gd name="T16" fmla="*/ 445479 w 21600"/>
              <a:gd name="T17" fmla="*/ 209259 h 21600"/>
              <a:gd name="T18" fmla="*/ 480086 w 21600"/>
              <a:gd name="T19" fmla="*/ 292578 h 21600"/>
              <a:gd name="T20" fmla="*/ 370946 w 21600"/>
              <a:gd name="T21" fmla="*/ 233755 h 21600"/>
              <a:gd name="T22" fmla="*/ 350494 w 21600"/>
              <a:gd name="T23" fmla="*/ 319127 h 21600"/>
              <a:gd name="T24" fmla="*/ 278659 w 21600"/>
              <a:gd name="T25" fmla="*/ 241484 h 21600"/>
              <a:gd name="T26" fmla="*/ 224499 w 21600"/>
              <a:gd name="T27" fmla="*/ 349250 h 21600"/>
              <a:gd name="T28" fmla="*/ 204126 w 21600"/>
              <a:gd name="T29" fmla="*/ 252673 h 21600"/>
              <a:gd name="T30" fmla="*/ 125995 w 21600"/>
              <a:gd name="T31" fmla="*/ 284849 h 21600"/>
              <a:gd name="T32" fmla="*/ 149939 w 21600"/>
              <a:gd name="T33" fmla="*/ 225347 h 21600"/>
              <a:gd name="T34" fmla="*/ 3572 w 21600"/>
              <a:gd name="T35" fmla="*/ 235857 h 21600"/>
              <a:gd name="T36" fmla="*/ 98478 w 21600"/>
              <a:gd name="T37" fmla="*/ 190390 h 21600"/>
              <a:gd name="T38" fmla="*/ 0 w 21600"/>
              <a:gd name="T39" fmla="*/ 139296 h 21600"/>
              <a:gd name="T40" fmla="*/ 122423 w 21600"/>
              <a:gd name="T41" fmla="*/ 123159 h 21600"/>
              <a:gd name="T42" fmla="*/ 9790 w 21600"/>
              <a:gd name="T43" fmla="*/ 37108 h 21600"/>
              <a:gd name="T44" fmla="*/ 193463 w 21600"/>
              <a:gd name="T45" fmla="*/ 102188 h 21600"/>
              <a:gd name="T46" fmla="*/ 220980 w 21600"/>
              <a:gd name="T47" fmla="*/ 37108 h 21600"/>
              <a:gd name="T48" fmla="*/ 285750 w 21600"/>
              <a:gd name="T49" fmla="*/ 93780 h 21600"/>
              <a:gd name="T50" fmla="*/ 285750 w 21600"/>
              <a:gd name="T51" fmla="*/ 93780 h 216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1600" h="21600">
                <a:moveTo>
                  <a:pt x="10800" y="5800"/>
                </a:moveTo>
                <a:lnTo>
                  <a:pt x="14522" y="0"/>
                </a:lnTo>
                <a:lnTo>
                  <a:pt x="14155" y="5325"/>
                </a:lnTo>
                <a:lnTo>
                  <a:pt x="18380" y="4457"/>
                </a:lnTo>
                <a:lnTo>
                  <a:pt x="16702" y="7315"/>
                </a:lnTo>
                <a:lnTo>
                  <a:pt x="21097" y="8137"/>
                </a:lnTo>
                <a:lnTo>
                  <a:pt x="17607" y="10475"/>
                </a:lnTo>
                <a:lnTo>
                  <a:pt x="21600" y="13290"/>
                </a:lnTo>
                <a:lnTo>
                  <a:pt x="16837" y="12942"/>
                </a:lnTo>
                <a:lnTo>
                  <a:pt x="18145" y="18095"/>
                </a:lnTo>
                <a:lnTo>
                  <a:pt x="14020" y="14457"/>
                </a:lnTo>
                <a:lnTo>
                  <a:pt x="13247" y="19737"/>
                </a:lnTo>
                <a:lnTo>
                  <a:pt x="10532" y="14935"/>
                </a:lnTo>
                <a:lnTo>
                  <a:pt x="8485" y="21600"/>
                </a:lnTo>
                <a:lnTo>
                  <a:pt x="7715" y="15627"/>
                </a:lnTo>
                <a:lnTo>
                  <a:pt x="4762" y="17617"/>
                </a:lnTo>
                <a:lnTo>
                  <a:pt x="5667" y="13937"/>
                </a:lnTo>
                <a:lnTo>
                  <a:pt x="135" y="14587"/>
                </a:lnTo>
                <a:lnTo>
                  <a:pt x="3722" y="11775"/>
                </a:lnTo>
                <a:lnTo>
                  <a:pt x="0" y="8615"/>
                </a:lnTo>
                <a:lnTo>
                  <a:pt x="4627" y="7617"/>
                </a:lnTo>
                <a:lnTo>
                  <a:pt x="370" y="2295"/>
                </a:lnTo>
                <a:lnTo>
                  <a:pt x="7312" y="6320"/>
                </a:lnTo>
                <a:lnTo>
                  <a:pt x="8352" y="2295"/>
                </a:lnTo>
                <a:lnTo>
                  <a:pt x="10800" y="5800"/>
                </a:lnTo>
                <a:close/>
                <a:moveTo>
                  <a:pt x="10800" y="5800"/>
                </a:moveTo>
              </a:path>
            </a:pathLst>
          </a:custGeom>
          <a:solidFill>
            <a:srgbClr val="D72314"/>
          </a:solidFill>
          <a:ln w="9525" cap="flat">
            <a:solidFill>
              <a:schemeClr val="tx1"/>
            </a:solidFill>
            <a:prstDash val="solid"/>
            <a:miter lim="800000"/>
            <a:headEnd type="none" w="med" len="med"/>
            <a:tailEnd type="none" w="med" len="med"/>
          </a:ln>
        </p:spPr>
        <p:txBody>
          <a:bodyPr lIns="0" tIns="0" rIns="0" bIns="0"/>
          <a:lstStyle/>
          <a:p>
            <a:endParaRPr lang="en-US"/>
          </a:p>
        </p:txBody>
      </p:sp>
      <p:sp>
        <p:nvSpPr>
          <p:cNvPr id="70672" name="Freeform 16"/>
          <p:cNvSpPr>
            <a:spLocks/>
          </p:cNvSpPr>
          <p:nvPr/>
        </p:nvSpPr>
        <p:spPr bwMode="auto">
          <a:xfrm>
            <a:off x="3124200" y="2327275"/>
            <a:ext cx="2286000" cy="1981200"/>
          </a:xfrm>
          <a:custGeom>
            <a:avLst/>
            <a:gdLst>
              <a:gd name="T0" fmla="*/ 0 w 21600"/>
              <a:gd name="T1" fmla="*/ 0 h 21600"/>
              <a:gd name="T2" fmla="*/ 16129000 w 21600"/>
              <a:gd name="T3" fmla="*/ 41938610 h 21600"/>
              <a:gd name="T4" fmla="*/ 32258000 w 21600"/>
              <a:gd name="T5" fmla="*/ 97851193 h 21600"/>
              <a:gd name="T6" fmla="*/ 88709500 w 21600"/>
              <a:gd name="T7" fmla="*/ 118816325 h 21600"/>
              <a:gd name="T8" fmla="*/ 137096500 w 21600"/>
              <a:gd name="T9" fmla="*/ 160754935 h 21600"/>
              <a:gd name="T10" fmla="*/ 241935000 w 21600"/>
              <a:gd name="T11" fmla="*/ 18172006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cubicBezTo>
                  <a:pt x="480" y="1523"/>
                  <a:pt x="960" y="3046"/>
                  <a:pt x="1440" y="4985"/>
                </a:cubicBezTo>
                <a:cubicBezTo>
                  <a:pt x="1920" y="6923"/>
                  <a:pt x="1800" y="10108"/>
                  <a:pt x="2880" y="11631"/>
                </a:cubicBezTo>
                <a:cubicBezTo>
                  <a:pt x="3960" y="13154"/>
                  <a:pt x="6360" y="12877"/>
                  <a:pt x="7920" y="14123"/>
                </a:cubicBezTo>
                <a:cubicBezTo>
                  <a:pt x="9480" y="15369"/>
                  <a:pt x="9960" y="17862"/>
                  <a:pt x="12240" y="19108"/>
                </a:cubicBezTo>
                <a:cubicBezTo>
                  <a:pt x="14520" y="20354"/>
                  <a:pt x="18060" y="20977"/>
                  <a:pt x="21600" y="21600"/>
                </a:cubicBezTo>
              </a:path>
            </a:pathLst>
          </a:custGeom>
          <a:noFill/>
          <a:ln w="63500" cap="flat">
            <a:solidFill>
              <a:srgbClr val="E01B1B"/>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0673" name="Rectangle 17"/>
          <p:cNvSpPr>
            <a:spLocks/>
          </p:cNvSpPr>
          <p:nvPr/>
        </p:nvSpPr>
        <p:spPr bwMode="auto">
          <a:xfrm>
            <a:off x="2286000" y="1489075"/>
            <a:ext cx="5346700" cy="431800"/>
          </a:xfrm>
          <a:prstGeom prst="rect">
            <a:avLst/>
          </a:prstGeom>
          <a:solidFill>
            <a:srgbClr val="FF9900"/>
          </a:solidFill>
          <a:ln w="9525">
            <a:solidFill>
              <a:srgbClr val="464653"/>
            </a:solidFill>
            <a:miter lim="800000"/>
            <a:headEnd/>
            <a:tailEnd/>
          </a:ln>
        </p:spPr>
        <p:txBody>
          <a:bodyPr lIns="38100" tIns="38100" rIns="38100" bIns="38100"/>
          <a:lstStyle/>
          <a:p>
            <a:pPr algn="l">
              <a:spcBef>
                <a:spcPts val="950"/>
              </a:spcBef>
            </a:pPr>
            <a:r>
              <a:rPr lang="en-US" sz="2200" dirty="0">
                <a:solidFill>
                  <a:schemeClr val="tx1"/>
                </a:solidFill>
                <a:latin typeface="Arial" charset="0"/>
                <a:ea typeface="ＭＳ Ｐゴシック" charset="0"/>
                <a:cs typeface="ＭＳ Ｐゴシック" charset="0"/>
                <a:sym typeface="Arial" charset="0"/>
              </a:rPr>
              <a:t>UW</a:t>
            </a:r>
            <a:r>
              <a:rPr lang="en-US" sz="2200" dirty="0">
                <a:solidFill>
                  <a:schemeClr val="tx1"/>
                </a:solidFill>
                <a:latin typeface="Times New Roman" charset="0"/>
                <a:ea typeface="ＭＳ Ｐゴシック" charset="0"/>
                <a:cs typeface="ＭＳ Ｐゴシック" charset="0"/>
                <a:sym typeface="Times New Roman" charset="0"/>
              </a:rPr>
              <a:t> → </a:t>
            </a:r>
            <a:r>
              <a:rPr lang="en-US" sz="2200" dirty="0">
                <a:solidFill>
                  <a:schemeClr val="tx1"/>
                </a:solidFill>
                <a:latin typeface="Arial" charset="0"/>
                <a:ea typeface="ＭＳ Ｐゴシック" charset="0"/>
                <a:cs typeface="ＭＳ Ｐゴシック" charset="0"/>
                <a:sym typeface="Arial" charset="0"/>
              </a:rPr>
              <a:t>Sprint</a:t>
            </a:r>
            <a:r>
              <a:rPr lang="en-US" sz="2200" dirty="0">
                <a:solidFill>
                  <a:schemeClr val="tx1"/>
                </a:solidFill>
                <a:latin typeface="Times New Roman" charset="0"/>
                <a:ea typeface="ＭＳ Ｐゴシック" charset="0"/>
                <a:cs typeface="ＭＳ Ｐゴシック" charset="0"/>
                <a:sym typeface="Times New Roman" charset="0"/>
              </a:rPr>
              <a:t> → </a:t>
            </a:r>
            <a:r>
              <a:rPr lang="en-US" sz="2200" dirty="0">
                <a:solidFill>
                  <a:schemeClr val="tx1"/>
                </a:solidFill>
                <a:latin typeface="Arial" charset="0"/>
                <a:ea typeface="ＭＳ Ｐゴシック" charset="0"/>
                <a:cs typeface="ＭＳ Ｐゴシック" charset="0"/>
                <a:sym typeface="Arial" charset="0"/>
              </a:rPr>
              <a:t>Qwest</a:t>
            </a:r>
            <a:r>
              <a:rPr lang="en-US" sz="2200" dirty="0">
                <a:solidFill>
                  <a:schemeClr val="tx1"/>
                </a:solidFill>
                <a:latin typeface="Times New Roman" charset="0"/>
                <a:ea typeface="ＭＳ Ｐゴシック" charset="0"/>
                <a:cs typeface="ＭＳ Ｐゴシック" charset="0"/>
                <a:sym typeface="Times New Roman" charset="0"/>
              </a:rPr>
              <a:t> → </a:t>
            </a:r>
            <a:r>
              <a:rPr lang="en-US" sz="2200" dirty="0">
                <a:solidFill>
                  <a:schemeClr val="tx1"/>
                </a:solidFill>
                <a:latin typeface="Arial" charset="0"/>
                <a:ea typeface="ＭＳ Ｐゴシック" charset="0"/>
                <a:cs typeface="ＭＳ Ｐゴシック" charset="0"/>
                <a:sym typeface="Arial" charset="0"/>
              </a:rPr>
              <a:t>WS</a:t>
            </a:r>
            <a:r>
              <a:rPr lang="en-US" sz="2200" dirty="0">
                <a:solidFill>
                  <a:schemeClr val="tx1"/>
                </a:solidFill>
                <a:latin typeface="Times New Roman" charset="0"/>
                <a:ea typeface="ＭＳ Ｐゴシック" charset="0"/>
                <a:cs typeface="ＭＳ Ｐゴシック" charset="0"/>
                <a:sym typeface="Times New Roman" charset="0"/>
              </a:rPr>
              <a:t> → </a:t>
            </a:r>
            <a:r>
              <a:rPr lang="en-US" sz="2200" dirty="0">
                <a:solidFill>
                  <a:schemeClr val="tx1"/>
                </a:solidFill>
                <a:latin typeface="Arial" charset="0"/>
                <a:ea typeface="ＭＳ Ｐゴシック" charset="0"/>
                <a:cs typeface="ＭＳ Ｐゴシック" charset="0"/>
                <a:sym typeface="Arial" charset="0"/>
              </a:rPr>
              <a:t>L3</a:t>
            </a:r>
            <a:r>
              <a:rPr lang="en-US" sz="2200" dirty="0">
                <a:solidFill>
                  <a:schemeClr val="tx1"/>
                </a:solidFill>
                <a:latin typeface="Times New Roman" charset="0"/>
                <a:ea typeface="ＭＳ Ｐゴシック" charset="0"/>
                <a:cs typeface="ＭＳ Ｐゴシック" charset="0"/>
                <a:sym typeface="Times New Roman" charset="0"/>
              </a:rPr>
              <a:t>→ </a:t>
            </a:r>
            <a:r>
              <a:rPr lang="en-US" sz="2200" dirty="0">
                <a:solidFill>
                  <a:schemeClr val="tx1"/>
                </a:solidFill>
                <a:latin typeface="Arial" charset="0"/>
                <a:ea typeface="ＭＳ Ｐゴシック" charset="0"/>
                <a:cs typeface="ＭＳ Ｐゴシック" charset="0"/>
                <a:sym typeface="Arial" charset="0"/>
              </a:rPr>
              <a:t>WS</a:t>
            </a:r>
          </a:p>
        </p:txBody>
      </p:sp>
      <p:sp>
        <p:nvSpPr>
          <p:cNvPr id="70674" name="Rectangle 18"/>
          <p:cNvSpPr>
            <a:spLocks/>
          </p:cNvSpPr>
          <p:nvPr/>
        </p:nvSpPr>
        <p:spPr bwMode="auto">
          <a:xfrm>
            <a:off x="-25400" y="3552825"/>
            <a:ext cx="4495800" cy="431800"/>
          </a:xfrm>
          <a:prstGeom prst="rect">
            <a:avLst/>
          </a:prstGeom>
          <a:solidFill>
            <a:srgbClr val="FF9900"/>
          </a:solidFill>
          <a:ln w="9525">
            <a:solidFill>
              <a:srgbClr val="464653"/>
            </a:solidFill>
            <a:miter lim="800000"/>
            <a:headEnd/>
            <a:tailEnd/>
          </a:ln>
        </p:spPr>
        <p:txBody>
          <a:bodyPr lIns="38100" tIns="38100" rIns="38100" bIns="38100"/>
          <a:lstStyle/>
          <a:p>
            <a:pPr>
              <a:spcBef>
                <a:spcPts val="950"/>
              </a:spcBef>
            </a:pPr>
            <a:r>
              <a:rPr lang="en-US" sz="2200">
                <a:solidFill>
                  <a:schemeClr val="tx1"/>
                </a:solidFill>
                <a:latin typeface="Arial" charset="0"/>
                <a:ea typeface="ＭＳ Ｐゴシック" charset="0"/>
                <a:cs typeface="ＭＳ Ｐゴシック" charset="0"/>
                <a:sym typeface="Arial" charset="0"/>
              </a:rPr>
              <a:t>Sprint</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Qwest</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WS</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L3</a:t>
            </a:r>
            <a:r>
              <a:rPr lang="en-US" sz="2200">
                <a:solidFill>
                  <a:schemeClr val="tx1"/>
                </a:solidFill>
                <a:latin typeface="Times New Roman" charset="0"/>
                <a:ea typeface="ＭＳ Ｐゴシック" charset="0"/>
                <a:cs typeface="ＭＳ Ｐゴシック" charset="0"/>
                <a:sym typeface="Times New Roman" charset="0"/>
              </a:rPr>
              <a:t>→ </a:t>
            </a:r>
            <a:r>
              <a:rPr lang="en-US" sz="2200">
                <a:solidFill>
                  <a:schemeClr val="tx1"/>
                </a:solidFill>
                <a:latin typeface="Arial" charset="0"/>
                <a:ea typeface="ＭＳ Ｐゴシック" charset="0"/>
                <a:cs typeface="ＭＳ Ｐゴシック" charset="0"/>
                <a:sym typeface="Arial" charset="0"/>
              </a:rPr>
              <a:t>WS</a:t>
            </a:r>
          </a:p>
        </p:txBody>
      </p:sp>
      <p:sp>
        <p:nvSpPr>
          <p:cNvPr id="70675" name="Rectangle 19"/>
          <p:cNvSpPr>
            <a:spLocks/>
          </p:cNvSpPr>
          <p:nvPr/>
        </p:nvSpPr>
        <p:spPr bwMode="auto">
          <a:xfrm>
            <a:off x="63500" y="4613275"/>
            <a:ext cx="4356100" cy="431800"/>
          </a:xfrm>
          <a:prstGeom prst="rect">
            <a:avLst/>
          </a:prstGeom>
          <a:solidFill>
            <a:srgbClr val="FF9900"/>
          </a:solidFill>
          <a:ln w="9525">
            <a:solidFill>
              <a:srgbClr val="464653"/>
            </a:solidFill>
            <a:miter lim="800000"/>
            <a:headEnd/>
            <a:tailEnd/>
          </a:ln>
        </p:spPr>
        <p:txBody>
          <a:bodyPr lIns="38100" tIns="38100" rIns="38100" bIns="38100"/>
          <a:lstStyle/>
          <a:p>
            <a:pPr>
              <a:spcBef>
                <a:spcPts val="950"/>
              </a:spcBef>
            </a:pPr>
            <a:r>
              <a:rPr lang="en-US" sz="2200">
                <a:solidFill>
                  <a:schemeClr val="tx1"/>
                </a:solidFill>
                <a:latin typeface="Arial" charset="0"/>
                <a:ea typeface="ＭＳ Ｐゴシック" charset="0"/>
                <a:cs typeface="ＭＳ Ｐゴシック" charset="0"/>
                <a:sym typeface="Arial" charset="0"/>
              </a:rPr>
              <a:t>AISP</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Qwest</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WS</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L3</a:t>
            </a:r>
            <a:r>
              <a:rPr lang="en-US" sz="2200">
                <a:solidFill>
                  <a:schemeClr val="tx1"/>
                </a:solidFill>
                <a:latin typeface="Times New Roman" charset="0"/>
                <a:ea typeface="ＭＳ Ｐゴシック" charset="0"/>
                <a:cs typeface="ＭＳ Ｐゴシック" charset="0"/>
                <a:sym typeface="Times New Roman" charset="0"/>
              </a:rPr>
              <a:t>→ </a:t>
            </a:r>
            <a:r>
              <a:rPr lang="en-US" sz="2200">
                <a:solidFill>
                  <a:schemeClr val="tx1"/>
                </a:solidFill>
                <a:latin typeface="Arial" charset="0"/>
                <a:ea typeface="ＭＳ Ｐゴシック" charset="0"/>
                <a:cs typeface="ＭＳ Ｐゴシック" charset="0"/>
                <a:sym typeface="Arial" charset="0"/>
              </a:rPr>
              <a:t>WS</a:t>
            </a:r>
          </a:p>
        </p:txBody>
      </p:sp>
      <p:sp>
        <p:nvSpPr>
          <p:cNvPr id="70676" name="Rectangle 20"/>
          <p:cNvSpPr>
            <a:spLocks/>
          </p:cNvSpPr>
          <p:nvPr/>
        </p:nvSpPr>
        <p:spPr bwMode="auto">
          <a:xfrm>
            <a:off x="5180013" y="2955925"/>
            <a:ext cx="3022600" cy="431800"/>
          </a:xfrm>
          <a:prstGeom prst="rect">
            <a:avLst/>
          </a:prstGeom>
          <a:solidFill>
            <a:srgbClr val="FF9900"/>
          </a:solidFill>
          <a:ln w="9525">
            <a:solidFill>
              <a:srgbClr val="464653"/>
            </a:solidFill>
            <a:miter lim="800000"/>
            <a:headEnd/>
            <a:tailEnd/>
          </a:ln>
        </p:spPr>
        <p:txBody>
          <a:bodyPr lIns="38100" tIns="38100" rIns="38100" bIns="38100"/>
          <a:lstStyle/>
          <a:p>
            <a:pPr>
              <a:spcBef>
                <a:spcPts val="950"/>
              </a:spcBef>
            </a:pPr>
            <a:r>
              <a:rPr lang="en-US" sz="2200">
                <a:solidFill>
                  <a:schemeClr val="tx1"/>
                </a:solidFill>
                <a:latin typeface="Arial" charset="0"/>
                <a:ea typeface="ＭＳ Ｐゴシック" charset="0"/>
                <a:cs typeface="ＭＳ Ｐゴシック" charset="0"/>
                <a:sym typeface="Arial" charset="0"/>
              </a:rPr>
              <a:t>ATT</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WS</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L3</a:t>
            </a:r>
            <a:r>
              <a:rPr lang="en-US" sz="2200">
                <a:solidFill>
                  <a:schemeClr val="tx1"/>
                </a:solidFill>
                <a:latin typeface="Times New Roman" charset="0"/>
                <a:ea typeface="ＭＳ Ｐゴシック" charset="0"/>
                <a:cs typeface="ＭＳ Ｐゴシック" charset="0"/>
                <a:sym typeface="Times New Roman" charset="0"/>
              </a:rPr>
              <a:t>→ </a:t>
            </a:r>
            <a:r>
              <a:rPr lang="en-US" sz="2200">
                <a:solidFill>
                  <a:schemeClr val="tx1"/>
                </a:solidFill>
                <a:latin typeface="Arial" charset="0"/>
                <a:ea typeface="ＭＳ Ｐゴシック" charset="0"/>
                <a:cs typeface="ＭＳ Ｐゴシック" charset="0"/>
                <a:sym typeface="Arial" charset="0"/>
              </a:rPr>
              <a:t>WS</a:t>
            </a:r>
          </a:p>
        </p:txBody>
      </p:sp>
      <p:sp>
        <p:nvSpPr>
          <p:cNvPr id="70677" name="Rectangle 21"/>
          <p:cNvSpPr>
            <a:spLocks/>
          </p:cNvSpPr>
          <p:nvPr/>
        </p:nvSpPr>
        <p:spPr bwMode="auto">
          <a:xfrm>
            <a:off x="6096000" y="3476625"/>
            <a:ext cx="2108200" cy="431800"/>
          </a:xfrm>
          <a:prstGeom prst="rect">
            <a:avLst/>
          </a:prstGeom>
          <a:solidFill>
            <a:srgbClr val="FF9900"/>
          </a:solidFill>
          <a:ln w="9525">
            <a:solidFill>
              <a:srgbClr val="464653"/>
            </a:solidFill>
            <a:miter lim="800000"/>
            <a:headEnd/>
            <a:tailEnd/>
          </a:ln>
        </p:spPr>
        <p:txBody>
          <a:bodyPr lIns="38100" tIns="38100" rIns="38100" bIns="38100"/>
          <a:lstStyle/>
          <a:p>
            <a:pPr>
              <a:spcBef>
                <a:spcPts val="950"/>
              </a:spcBef>
            </a:pPr>
            <a:r>
              <a:rPr lang="en-US" sz="2200" b="1">
                <a:solidFill>
                  <a:schemeClr val="tx1"/>
                </a:solidFill>
                <a:latin typeface="Arial" charset="0"/>
                <a:ea typeface="ＭＳ Ｐゴシック" charset="0"/>
                <a:cs typeface="ＭＳ Ｐゴシック" charset="0"/>
                <a:sym typeface="Arial" charset="0"/>
              </a:rPr>
              <a:t>WS</a:t>
            </a:r>
            <a:r>
              <a:rPr lang="en-US" sz="2200" b="1">
                <a:solidFill>
                  <a:schemeClr val="tx1"/>
                </a:solidFill>
                <a:latin typeface="Times New Roman" charset="0"/>
                <a:ea typeface="ＭＳ Ｐゴシック" charset="0"/>
                <a:cs typeface="ＭＳ Ｐゴシック" charset="0"/>
                <a:sym typeface="Times New Roman" charset="0"/>
              </a:rPr>
              <a:t> → </a:t>
            </a:r>
            <a:r>
              <a:rPr lang="en-US" sz="2200" b="1">
                <a:solidFill>
                  <a:schemeClr val="tx1"/>
                </a:solidFill>
                <a:latin typeface="Arial" charset="0"/>
                <a:ea typeface="ＭＳ Ｐゴシック" charset="0"/>
                <a:cs typeface="ＭＳ Ｐゴシック" charset="0"/>
                <a:sym typeface="Arial" charset="0"/>
              </a:rPr>
              <a:t>L3</a:t>
            </a:r>
            <a:r>
              <a:rPr lang="en-US" sz="2200" b="1">
                <a:solidFill>
                  <a:schemeClr val="tx1"/>
                </a:solidFill>
                <a:latin typeface="Times New Roman" charset="0"/>
                <a:ea typeface="ＭＳ Ｐゴシック" charset="0"/>
                <a:cs typeface="ＭＳ Ｐゴシック" charset="0"/>
                <a:sym typeface="Times New Roman" charset="0"/>
              </a:rPr>
              <a:t>→ </a:t>
            </a:r>
            <a:r>
              <a:rPr lang="en-US" sz="2200" b="1">
                <a:solidFill>
                  <a:schemeClr val="tx1"/>
                </a:solidFill>
                <a:latin typeface="Arial" charset="0"/>
                <a:ea typeface="ＭＳ Ｐゴシック" charset="0"/>
                <a:cs typeface="ＭＳ Ｐゴシック" charset="0"/>
                <a:sym typeface="Arial" charset="0"/>
              </a:rPr>
              <a:t>WS</a:t>
            </a:r>
          </a:p>
        </p:txBody>
      </p:sp>
      <p:sp>
        <p:nvSpPr>
          <p:cNvPr id="70678" name="Rectangle 22"/>
          <p:cNvSpPr>
            <a:spLocks/>
          </p:cNvSpPr>
          <p:nvPr/>
        </p:nvSpPr>
        <p:spPr bwMode="auto">
          <a:xfrm>
            <a:off x="4648200" y="4613275"/>
            <a:ext cx="3314700" cy="431800"/>
          </a:xfrm>
          <a:prstGeom prst="rect">
            <a:avLst/>
          </a:prstGeom>
          <a:solidFill>
            <a:srgbClr val="FF9900"/>
          </a:solidFill>
          <a:ln w="9525">
            <a:solidFill>
              <a:srgbClr val="464653"/>
            </a:solidFill>
            <a:miter lim="800000"/>
            <a:headEnd/>
            <a:tailEnd/>
          </a:ln>
        </p:spPr>
        <p:txBody>
          <a:bodyPr lIns="38100" tIns="38100" rIns="38100" bIns="38100"/>
          <a:lstStyle/>
          <a:p>
            <a:pPr>
              <a:spcBef>
                <a:spcPts val="950"/>
              </a:spcBef>
            </a:pPr>
            <a:r>
              <a:rPr lang="en-US" sz="2200">
                <a:solidFill>
                  <a:schemeClr val="tx1"/>
                </a:solidFill>
                <a:latin typeface="Arial" charset="0"/>
                <a:ea typeface="ＭＳ Ｐゴシック" charset="0"/>
                <a:cs typeface="ＭＳ Ｐゴシック" charset="0"/>
                <a:sym typeface="Arial" charset="0"/>
              </a:rPr>
              <a:t>Qwest</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WS</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L3</a:t>
            </a:r>
            <a:r>
              <a:rPr lang="en-US" sz="2200">
                <a:solidFill>
                  <a:schemeClr val="tx1"/>
                </a:solidFill>
                <a:latin typeface="Times New Roman" charset="0"/>
                <a:ea typeface="ＭＳ Ｐゴシック" charset="0"/>
                <a:cs typeface="ＭＳ Ｐゴシック" charset="0"/>
                <a:sym typeface="Times New Roman" charset="0"/>
              </a:rPr>
              <a:t>→ </a:t>
            </a:r>
            <a:r>
              <a:rPr lang="en-US" sz="2200">
                <a:solidFill>
                  <a:schemeClr val="tx1"/>
                </a:solidFill>
                <a:latin typeface="Arial" charset="0"/>
                <a:ea typeface="ＭＳ Ｐゴシック" charset="0"/>
                <a:cs typeface="ＭＳ Ｐゴシック" charset="0"/>
                <a:sym typeface="Arial" charset="0"/>
              </a:rPr>
              <a:t>WS</a:t>
            </a:r>
          </a:p>
        </p:txBody>
      </p:sp>
      <p:sp>
        <p:nvSpPr>
          <p:cNvPr id="70679" name="Rectangle 23"/>
          <p:cNvSpPr>
            <a:spLocks/>
          </p:cNvSpPr>
          <p:nvPr/>
        </p:nvSpPr>
        <p:spPr bwMode="auto">
          <a:xfrm>
            <a:off x="7181850" y="4025900"/>
            <a:ext cx="1993900" cy="419100"/>
          </a:xfrm>
          <a:prstGeom prst="rect">
            <a:avLst/>
          </a:prstGeom>
          <a:solidFill>
            <a:srgbClr val="FF9900"/>
          </a:solidFill>
          <a:ln w="9525">
            <a:solidFill>
              <a:srgbClr val="464653"/>
            </a:solidFill>
            <a:miter lim="800000"/>
            <a:headEnd/>
            <a:tailEnd/>
          </a:ln>
        </p:spPr>
        <p:txBody>
          <a:bodyPr lIns="38100" tIns="38100" rIns="38100" bIns="38100"/>
          <a:lstStyle/>
          <a:p>
            <a:pPr>
              <a:spcBef>
                <a:spcPts val="600"/>
              </a:spcBef>
            </a:pPr>
            <a:r>
              <a:rPr lang="en-US" sz="2200" dirty="0">
                <a:solidFill>
                  <a:schemeClr val="tx1"/>
                </a:solidFill>
                <a:latin typeface="Arial" charset="0"/>
                <a:ea typeface="ＭＳ Ｐゴシック" charset="0"/>
                <a:cs typeface="ＭＳ Ｐゴシック" charset="0"/>
                <a:sym typeface="Arial" charset="0"/>
              </a:rPr>
              <a:t>AVOID(L3,WS)</a:t>
            </a:r>
          </a:p>
        </p:txBody>
      </p:sp>
      <p:sp>
        <p:nvSpPr>
          <p:cNvPr id="72729" name="Rectangle 24"/>
          <p:cNvSpPr>
            <a:spLocks/>
          </p:cNvSpPr>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nchor="b"/>
          <a:lstStyle/>
          <a:p>
            <a:pPr algn="l"/>
            <a:r>
              <a:rPr lang="en-US" sz="3200">
                <a:solidFill>
                  <a:srgbClr val="464653"/>
                </a:solidFill>
                <a:latin typeface="Bookman Old Style" charset="0"/>
                <a:ea typeface="ＭＳ Ｐゴシック" charset="0"/>
                <a:cs typeface="ＭＳ Ｐゴシック" charset="0"/>
                <a:sym typeface="Bookman Old Style" charset="0"/>
              </a:rPr>
              <a:t>Practical Self-Repair of Reverse Paths</a:t>
            </a:r>
          </a:p>
        </p:txBody>
      </p:sp>
      <p:sp>
        <p:nvSpPr>
          <p:cNvPr id="70681" name="Rectangle 25"/>
          <p:cNvSpPr>
            <a:spLocks/>
          </p:cNvSpPr>
          <p:nvPr/>
        </p:nvSpPr>
        <p:spPr bwMode="auto">
          <a:xfrm>
            <a:off x="4038600" y="2117725"/>
            <a:ext cx="2209800" cy="431800"/>
          </a:xfrm>
          <a:prstGeom prst="rect">
            <a:avLst/>
          </a:prstGeom>
          <a:solidFill>
            <a:srgbClr val="FFFF99"/>
          </a:solidFill>
          <a:ln w="9525">
            <a:solidFill>
              <a:srgbClr val="464653"/>
            </a:solidFill>
            <a:miter lim="800000"/>
            <a:headEnd/>
            <a:tailEnd/>
          </a:ln>
        </p:spPr>
        <p:txBody>
          <a:bodyPr lIns="0" tIns="0" rIns="0" bIns="0"/>
          <a:lstStyle/>
          <a:p>
            <a:pPr>
              <a:spcBef>
                <a:spcPts val="1075"/>
              </a:spcBef>
            </a:pPr>
            <a:r>
              <a:rPr lang="en-US" sz="2200">
                <a:solidFill>
                  <a:schemeClr val="tx1"/>
                </a:solidFill>
                <a:latin typeface="Arial" charset="0"/>
                <a:ea typeface="ＭＳ Ｐゴシック" charset="0"/>
                <a:cs typeface="ＭＳ Ｐゴシック" charset="0"/>
                <a:sym typeface="Arial" charset="0"/>
              </a:rPr>
              <a:t>L3</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ATT</a:t>
            </a:r>
            <a:r>
              <a:rPr lang="en-US" sz="2200">
                <a:solidFill>
                  <a:schemeClr val="tx1"/>
                </a:solidFill>
                <a:latin typeface="Times New Roman" charset="0"/>
                <a:ea typeface="ＭＳ Ｐゴシック" charset="0"/>
                <a:cs typeface="ＭＳ Ｐゴシック" charset="0"/>
                <a:sym typeface="Times New Roman" charset="0"/>
              </a:rPr>
              <a:t> → </a:t>
            </a:r>
            <a:r>
              <a:rPr lang="en-US" sz="2200">
                <a:solidFill>
                  <a:schemeClr val="tx1"/>
                </a:solidFill>
                <a:latin typeface="Arial" charset="0"/>
                <a:ea typeface="ＭＳ Ｐゴシック" charset="0"/>
                <a:cs typeface="ＭＳ Ｐゴシック" charset="0"/>
                <a:sym typeface="Arial" charset="0"/>
              </a:rPr>
              <a:t>WS</a:t>
            </a:r>
          </a:p>
        </p:txBody>
      </p:sp>
      <p:sp>
        <p:nvSpPr>
          <p:cNvPr id="70682" name="Rectangle 26"/>
          <p:cNvSpPr>
            <a:spLocks/>
          </p:cNvSpPr>
          <p:nvPr/>
        </p:nvSpPr>
        <p:spPr bwMode="auto">
          <a:xfrm>
            <a:off x="381000" y="5729288"/>
            <a:ext cx="876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ctr"/>
          <a:lstStyle/>
          <a:p>
            <a:pPr algn="l"/>
            <a:r>
              <a:rPr lang="en-US" sz="2600">
                <a:solidFill>
                  <a:schemeClr val="tx1"/>
                </a:solidFill>
                <a:latin typeface="Gill Sans MT" charset="0"/>
                <a:ea typeface="ＭＳ Ｐゴシック" charset="0"/>
                <a:cs typeface="ＭＳ Ｐゴシック" charset="0"/>
                <a:sym typeface="Gill Sans MT" charset="0"/>
              </a:rPr>
              <a:t>BGP loop prevention encourages switch to working path.</a:t>
            </a:r>
          </a:p>
        </p:txBody>
      </p:sp>
    </p:spTree>
    <p:extLst>
      <p:ext uri="{BB962C8B-B14F-4D97-AF65-F5344CB8AC3E}">
        <p14:creationId xmlns:p14="http://schemas.microsoft.com/office/powerpoint/2010/main" val="2883670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7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068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xit" presetSubtype="0" fill="hold" grpId="0" nodeType="afterEffect">
                                  <p:stCondLst>
                                    <p:cond delay="0"/>
                                  </p:stCondLst>
                                  <p:childTnLst>
                                    <p:set>
                                      <p:cBhvr>
                                        <p:cTn id="12" dur="1" fill="hold">
                                          <p:stCondLst>
                                            <p:cond delay="499"/>
                                          </p:stCondLst>
                                        </p:cTn>
                                        <p:tgtEl>
                                          <p:spTgt spid="70679"/>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0678"/>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xit" presetSubtype="0" fill="hold" grpId="0" nodeType="afterEffect">
                                  <p:stCondLst>
                                    <p:cond delay="0"/>
                                  </p:stCondLst>
                                  <p:childTnLst>
                                    <p:set>
                                      <p:cBhvr>
                                        <p:cTn id="19" dur="1" fill="hold">
                                          <p:stCondLst>
                                            <p:cond delay="499"/>
                                          </p:stCondLst>
                                        </p:cTn>
                                        <p:tgtEl>
                                          <p:spTgt spid="70670"/>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70675"/>
                                        </p:tgtEl>
                                        <p:attrNameLst>
                                          <p:attrName>style.visibility</p:attrName>
                                        </p:attrNameLst>
                                      </p:cBhvr>
                                      <p:to>
                                        <p:strVal val="visible"/>
                                      </p:to>
                                    </p:set>
                                  </p:childTnLst>
                                </p:cTn>
                              </p:par>
                            </p:childTnLst>
                          </p:cTn>
                        </p:par>
                        <p:par>
                          <p:cTn id="24" fill="hold" nodeType="afterGroup">
                            <p:stCondLst>
                              <p:cond delay="500"/>
                            </p:stCondLst>
                            <p:childTnLst>
                              <p:par>
                                <p:cTn id="25" presetID="1" presetClass="exit" presetSubtype="0" fill="hold" grpId="0" nodeType="afterEffect">
                                  <p:stCondLst>
                                    <p:cond delay="0"/>
                                  </p:stCondLst>
                                  <p:childTnLst>
                                    <p:set>
                                      <p:cBhvr>
                                        <p:cTn id="26" dur="1" fill="hold">
                                          <p:stCondLst>
                                            <p:cond delay="499"/>
                                          </p:stCondLst>
                                        </p:cTn>
                                        <p:tgtEl>
                                          <p:spTgt spid="70668"/>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0674"/>
                                        </p:tgtEl>
                                        <p:attrNameLst>
                                          <p:attrName>style.visibility</p:attrName>
                                        </p:attrNameLst>
                                      </p:cBhvr>
                                      <p:to>
                                        <p:strVal val="visible"/>
                                      </p:to>
                                    </p:set>
                                  </p:childTnLst>
                                </p:cTn>
                              </p:par>
                            </p:childTnLst>
                          </p:cTn>
                        </p:par>
                        <p:par>
                          <p:cTn id="31" fill="hold" nodeType="afterGroup">
                            <p:stCondLst>
                              <p:cond delay="500"/>
                            </p:stCondLst>
                            <p:childTnLst>
                              <p:par>
                                <p:cTn id="32" presetID="1" presetClass="exit" presetSubtype="0" fill="hold" grpId="1" nodeType="afterEffect">
                                  <p:stCondLst>
                                    <p:cond delay="0"/>
                                  </p:stCondLst>
                                  <p:childTnLst>
                                    <p:set>
                                      <p:cBhvr>
                                        <p:cTn id="33" dur="1" fill="hold">
                                          <p:stCondLst>
                                            <p:cond delay="499"/>
                                          </p:stCondLst>
                                        </p:cTn>
                                        <p:tgtEl>
                                          <p:spTgt spid="70675"/>
                                        </p:tgtEl>
                                        <p:attrNameLst>
                                          <p:attrName>style.visibility</p:attrName>
                                        </p:attrNameLst>
                                      </p:cBhvr>
                                      <p:to>
                                        <p:strVal val="hidden"/>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70676"/>
                                        </p:tgtEl>
                                        <p:attrNameLst>
                                          <p:attrName>style.visibility</p:attrName>
                                        </p:attrNameLst>
                                      </p:cBhvr>
                                      <p:to>
                                        <p:strVal val="visible"/>
                                      </p:to>
                                    </p:set>
                                  </p:childTnLst>
                                </p:cTn>
                              </p:par>
                            </p:childTnLst>
                          </p:cTn>
                        </p:par>
                        <p:par>
                          <p:cTn id="38" fill="hold" nodeType="afterGroup">
                            <p:stCondLst>
                              <p:cond delay="500"/>
                            </p:stCondLst>
                            <p:childTnLst>
                              <p:par>
                                <p:cTn id="39" presetID="1" presetClass="exit" presetSubtype="0" fill="hold" grpId="1" nodeType="afterEffect">
                                  <p:stCondLst>
                                    <p:cond delay="0"/>
                                  </p:stCondLst>
                                  <p:childTnLst>
                                    <p:set>
                                      <p:cBhvr>
                                        <p:cTn id="40" dur="1" fill="hold">
                                          <p:stCondLst>
                                            <p:cond delay="499"/>
                                          </p:stCondLst>
                                        </p:cTn>
                                        <p:tgtEl>
                                          <p:spTgt spid="70678"/>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0" nodeType="clickEffect">
                                  <p:stCondLst>
                                    <p:cond delay="0"/>
                                  </p:stCondLst>
                                  <p:childTnLst>
                                    <p:set>
                                      <p:cBhvr>
                                        <p:cTn id="44" dur="1" fill="hold">
                                          <p:stCondLst>
                                            <p:cond delay="499"/>
                                          </p:stCondLst>
                                        </p:cTn>
                                        <p:tgtEl>
                                          <p:spTgt spid="70681"/>
                                        </p:tgtEl>
                                        <p:attrNameLst>
                                          <p:attrName>style.visibility</p:attrName>
                                        </p:attrNameLst>
                                      </p:cBhvr>
                                      <p:to>
                                        <p:strVal val="hidden"/>
                                      </p:to>
                                    </p:set>
                                  </p:childTnLst>
                                </p:cTn>
                              </p:par>
                            </p:childTnLst>
                          </p:cTn>
                        </p:par>
                        <p:par>
                          <p:cTn id="45" fill="hold" nodeType="afterGroup">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70669"/>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7067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0" nodeType="clickEffect">
                                  <p:stCondLst>
                                    <p:cond delay="0"/>
                                  </p:stCondLst>
                                  <p:childTnLst>
                                    <p:set>
                                      <p:cBhvr>
                                        <p:cTn id="55" dur="1" fill="hold">
                                          <p:stCondLst>
                                            <p:cond delay="499"/>
                                          </p:stCondLst>
                                        </p:cTn>
                                        <p:tgtEl>
                                          <p:spTgt spid="70663"/>
                                        </p:tgtEl>
                                        <p:attrNameLst>
                                          <p:attrName>style.visibility</p:attrName>
                                        </p:attrNameLst>
                                      </p:cBhvr>
                                      <p:to>
                                        <p:strVal val="hidden"/>
                                      </p:to>
                                    </p:set>
                                  </p:childTnLst>
                                </p:cTn>
                              </p:par>
                            </p:childTnLst>
                          </p:cTn>
                        </p:par>
                        <p:par>
                          <p:cTn id="56" fill="hold" nodeType="afterGroup">
                            <p:stCondLst>
                              <p:cond delay="500"/>
                            </p:stCondLst>
                            <p:childTnLst>
                              <p:par>
                                <p:cTn id="57" presetID="22" presetClass="entr" presetSubtype="1" fill="hold" grpId="0" nodeType="afterEffect">
                                  <p:stCondLst>
                                    <p:cond delay="500"/>
                                  </p:stCondLst>
                                  <p:childTnLst>
                                    <p:set>
                                      <p:cBhvr>
                                        <p:cTn id="58" dur="1" fill="hold">
                                          <p:stCondLst>
                                            <p:cond delay="0"/>
                                          </p:stCondLst>
                                        </p:cTn>
                                        <p:tgtEl>
                                          <p:spTgt spid="70672"/>
                                        </p:tgtEl>
                                        <p:attrNameLst>
                                          <p:attrName>style.visibility</p:attrName>
                                        </p:attrNameLst>
                                      </p:cBhvr>
                                      <p:to>
                                        <p:strVal val="visible"/>
                                      </p:to>
                                    </p:set>
                                    <p:animEffect transition="in" filter="wipe(up)">
                                      <p:cBhvr>
                                        <p:cTn id="59" dur="500"/>
                                        <p:tgtEl>
                                          <p:spTgt spid="70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3" grpId="0" animBg="1"/>
      <p:bldP spid="70668" grpId="0" animBg="1" autoUpdateAnimBg="0"/>
      <p:bldP spid="70669" grpId="0" animBg="1" autoUpdateAnimBg="0"/>
      <p:bldP spid="70670" grpId="0" animBg="1" autoUpdateAnimBg="0"/>
      <p:bldP spid="70672" grpId="0" animBg="1"/>
      <p:bldP spid="70673" grpId="0" animBg="1" autoUpdateAnimBg="0"/>
      <p:bldP spid="70674" grpId="0" animBg="1" autoUpdateAnimBg="0"/>
      <p:bldP spid="70675" grpId="0" animBg="1" autoUpdateAnimBg="0"/>
      <p:bldP spid="70675" grpId="1" animBg="1" autoUpdateAnimBg="0"/>
      <p:bldP spid="70676" grpId="0" animBg="1" autoUpdateAnimBg="0"/>
      <p:bldP spid="70677" grpId="0" animBg="1" autoUpdateAnimBg="0"/>
      <p:bldP spid="70678" grpId="0" animBg="1" autoUpdateAnimBg="0"/>
      <p:bldP spid="70678" grpId="1" animBg="1" autoUpdateAnimBg="0"/>
      <p:bldP spid="70679" grpId="0" animBg="1" autoUpdateAnimBg="0"/>
      <p:bldP spid="70681" grpId="0" animBg="1" autoUpdateAnimBg="0"/>
      <p:bldP spid="7068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That’s outage avoidance</a:t>
            </a:r>
          </a:p>
        </p:txBody>
      </p:sp>
      <p:sp>
        <p:nvSpPr>
          <p:cNvPr id="3" name="Content Placeholder 2"/>
          <p:cNvSpPr>
            <a:spLocks noGrp="1"/>
          </p:cNvSpPr>
          <p:nvPr>
            <p:ph idx="1"/>
          </p:nvPr>
        </p:nvSpPr>
        <p:spPr/>
        <p:txBody>
          <a:bodyPr/>
          <a:lstStyle/>
          <a:p>
            <a:pPr eaLnBrk="1" hangingPunct="1">
              <a:defRPr/>
            </a:pPr>
            <a:r>
              <a:rPr lang="en-US" sz="4400" dirty="0" smtClean="0"/>
              <a:t>How do we detect outages in the first place?</a:t>
            </a:r>
          </a:p>
          <a:p>
            <a:pPr eaLnBrk="1" hangingPunct="1">
              <a:defRPr/>
            </a:pPr>
            <a:r>
              <a:rPr lang="en-US" sz="4400" dirty="0" smtClean="0"/>
              <a:t>And how do we know who</a:t>
            </a:r>
            <a:r>
              <a:rPr lang="en-US" sz="4400" dirty="0"/>
              <a:t> </a:t>
            </a:r>
            <a:r>
              <a:rPr lang="en-US" sz="4400" dirty="0" smtClean="0"/>
              <a:t>to AVOID?</a:t>
            </a:r>
          </a:p>
        </p:txBody>
      </p:sp>
      <p:sp>
        <p:nvSpPr>
          <p:cNvPr id="4" name="Slide Number Placeholder 3"/>
          <p:cNvSpPr>
            <a:spLocks noGrp="1"/>
          </p:cNvSpPr>
          <p:nvPr>
            <p:ph type="sldNum" sz="quarter" idx="4294967295"/>
          </p:nvPr>
        </p:nvSpPr>
        <p:spPr>
          <a:xfrm>
            <a:off x="611188" y="6400800"/>
            <a:ext cx="531812" cy="320675"/>
          </a:xfrm>
          <a:prstGeom prst="rect">
            <a:avLst/>
          </a:prstGeom>
        </p:spPr>
        <p:txBody>
          <a:bodyPr/>
          <a:lstStyle/>
          <a:p>
            <a:pPr>
              <a:defRPr/>
            </a:pPr>
            <a:fld id="{02A084D7-02A7-064B-9AF6-C174770490CA}" type="slidenum">
              <a:rPr lang="en-US"/>
              <a:pPr>
                <a:defRPr/>
              </a:pPr>
              <a:t>15</a:t>
            </a:fld>
            <a:endParaRPr lang="en-US" dirty="0"/>
          </a:p>
        </p:txBody>
      </p:sp>
      <p:sp>
        <p:nvSpPr>
          <p:cNvPr id="74756" name="Line 2"/>
          <p:cNvSpPr>
            <a:spLocks noChangeShapeType="1"/>
          </p:cNvSpPr>
          <p:nvPr/>
        </p:nvSpPr>
        <p:spPr bwMode="auto">
          <a:xfrm>
            <a:off x="457200" y="1143000"/>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3456052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294967295"/>
          </p:nvPr>
        </p:nvSpPr>
        <p:spPr>
          <a:xfrm>
            <a:off x="611188" y="6384925"/>
            <a:ext cx="531812" cy="473075"/>
          </a:xfrm>
          <a:prstGeom prst="rect">
            <a:avLst/>
          </a:prstGeom>
        </p:spPr>
        <p:txBody>
          <a:bodyPr/>
          <a:lstStyle/>
          <a:p>
            <a:pPr>
              <a:defRPr/>
            </a:pPr>
            <a:fld id="{8E9323FC-3912-FB44-BD1B-08D241CFEEC5}" type="slidenum">
              <a:rPr lang="en-US"/>
              <a:pPr>
                <a:defRPr/>
              </a:pPr>
              <a:t>16</a:t>
            </a:fld>
            <a:endParaRPr lang="en-US" dirty="0"/>
          </a:p>
        </p:txBody>
      </p:sp>
      <p:sp>
        <p:nvSpPr>
          <p:cNvPr id="75778" name="Line 1"/>
          <p:cNvSpPr>
            <a:spLocks noChangeShapeType="1"/>
          </p:cNvSpPr>
          <p:nvPr/>
        </p:nvSpPr>
        <p:spPr bwMode="auto">
          <a:xfrm>
            <a:off x="457200" y="6353175"/>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5779" name="Line 2"/>
          <p:cNvSpPr>
            <a:spLocks noChangeShapeType="1"/>
          </p:cNvSpPr>
          <p:nvPr/>
        </p:nvSpPr>
        <p:spPr bwMode="auto">
          <a:xfrm>
            <a:off x="457200" y="1143000"/>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5780" name="Rectangle 3"/>
          <p:cNvSpPr>
            <a:spLocks/>
          </p:cNvSpPr>
          <p:nvPr/>
        </p:nvSpPr>
        <p:spPr bwMode="auto">
          <a:xfrm>
            <a:off x="2338388" y="6356350"/>
            <a:ext cx="4457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r"/>
            <a:r>
              <a:rPr lang="en-US" sz="1400">
                <a:solidFill>
                  <a:srgbClr val="464653"/>
                </a:solidFill>
                <a:latin typeface="Gill Sans MT Bold" charset="0"/>
                <a:ea typeface="ＭＳ Ｐゴシック" charset="0"/>
                <a:cs typeface="ＭＳ Ｐゴシック" charset="0"/>
                <a:sym typeface="Gill Sans MT Bold" charset="0"/>
              </a:rPr>
              <a:t>L</a:t>
            </a:r>
            <a:r>
              <a:rPr lang="en-US" sz="1200">
                <a:solidFill>
                  <a:srgbClr val="464653"/>
                </a:solidFill>
                <a:latin typeface="Gill Sans MT Bold" charset="0"/>
                <a:ea typeface="ＭＳ Ｐゴシック" charset="0"/>
                <a:cs typeface="ＭＳ Ｐゴシック" charset="0"/>
                <a:sym typeface="Gill Sans MT Bold" charset="0"/>
              </a:rPr>
              <a:t>IFE</a:t>
            </a:r>
            <a:r>
              <a:rPr lang="en-US" sz="1400">
                <a:solidFill>
                  <a:srgbClr val="464653"/>
                </a:solidFill>
                <a:latin typeface="Gill Sans MT Bold" charset="0"/>
                <a:ea typeface="ＭＳ Ｐゴシック" charset="0"/>
                <a:cs typeface="ＭＳ Ｐゴシック" charset="0"/>
                <a:sym typeface="Gill Sans MT Bold" charset="0"/>
              </a:rPr>
              <a:t>G</a:t>
            </a:r>
            <a:r>
              <a:rPr lang="en-US" sz="1200">
                <a:solidFill>
                  <a:srgbClr val="464653"/>
                </a:solidFill>
                <a:latin typeface="Gill Sans MT Bold" charset="0"/>
                <a:ea typeface="ＭＳ Ｐゴシック" charset="0"/>
                <a:cs typeface="ＭＳ Ｐゴシック" charset="0"/>
                <a:sym typeface="Gill Sans MT Bold" charset="0"/>
              </a:rPr>
              <a:t>UARD</a:t>
            </a:r>
            <a:r>
              <a:rPr lang="en-US" sz="1400">
                <a:solidFill>
                  <a:srgbClr val="464653"/>
                </a:solidFill>
                <a:latin typeface="Gill Sans MT Bold" charset="0"/>
                <a:ea typeface="ＭＳ Ｐゴシック" charset="0"/>
                <a:cs typeface="ＭＳ Ｐゴシック" charset="0"/>
                <a:sym typeface="Gill Sans MT Bold" charset="0"/>
              </a:rPr>
              <a:t>:  </a:t>
            </a:r>
            <a:r>
              <a:rPr lang="en-US" sz="1400">
                <a:solidFill>
                  <a:srgbClr val="464653"/>
                </a:solidFill>
                <a:latin typeface="Gill Sans MT" charset="0"/>
                <a:ea typeface="ＭＳ Ｐゴシック" charset="0"/>
                <a:cs typeface="ＭＳ Ｐゴシック" charset="0"/>
                <a:sym typeface="Gill Sans MT" charset="0"/>
              </a:rPr>
              <a:t>Practical Repair of Persistent Route Failures</a:t>
            </a:r>
          </a:p>
        </p:txBody>
      </p:sp>
      <p:sp>
        <p:nvSpPr>
          <p:cNvPr id="30724" name="Rectangle 4"/>
          <p:cNvSpPr>
            <a:spLocks noGrp="1" noChangeArrowheads="1"/>
          </p:cNvSpPr>
          <p:nvPr>
            <p:ph type="title"/>
          </p:nvPr>
        </p:nvSpPr>
        <p:spPr/>
        <p:txBody>
          <a:bodyPr/>
          <a:lstStyle/>
          <a:p>
            <a:pPr eaLnBrk="1" hangingPunct="1">
              <a:defRPr/>
            </a:pPr>
            <a:r>
              <a:rPr lang="en-US" smtClean="0"/>
              <a:t>Locating Internet Failures</a:t>
            </a:r>
          </a:p>
        </p:txBody>
      </p:sp>
      <p:sp>
        <p:nvSpPr>
          <p:cNvPr id="30725" name="Rectangle 5"/>
          <p:cNvSpPr>
            <a:spLocks noGrp="1" noChangeArrowheads="1"/>
          </p:cNvSpPr>
          <p:nvPr>
            <p:ph type="body" idx="1"/>
          </p:nvPr>
        </p:nvSpPr>
        <p:spPr/>
        <p:txBody>
          <a:bodyPr/>
          <a:lstStyle/>
          <a:p>
            <a:pPr marL="234950" indent="-234950" eaLnBrk="1" hangingPunct="1">
              <a:spcBef>
                <a:spcPct val="0"/>
              </a:spcBef>
              <a:buClr>
                <a:srgbClr val="727CA3"/>
              </a:buClr>
              <a:defRPr/>
            </a:pPr>
            <a:r>
              <a:rPr lang="en-US" smtClean="0"/>
              <a:t>How it works today</a:t>
            </a:r>
          </a:p>
          <a:p>
            <a:pPr lvl="1" eaLnBrk="1" hangingPunct="1">
              <a:buClr>
                <a:srgbClr val="9FB8CD"/>
              </a:buClr>
              <a:defRPr/>
            </a:pPr>
            <a:r>
              <a:rPr lang="en-US" smtClean="0"/>
              <a:t>Customer complains to network operator</a:t>
            </a:r>
          </a:p>
          <a:p>
            <a:pPr lvl="1" eaLnBrk="1" hangingPunct="1">
              <a:buClr>
                <a:srgbClr val="9FB8CD"/>
              </a:buClr>
              <a:defRPr/>
            </a:pPr>
            <a:r>
              <a:rPr lang="en-US" smtClean="0"/>
              <a:t>Operator sends test traffic to confirm</a:t>
            </a:r>
          </a:p>
          <a:p>
            <a:pPr lvl="1" eaLnBrk="1" hangingPunct="1">
              <a:buClr>
                <a:srgbClr val="9FB8CD"/>
              </a:buClr>
              <a:defRPr/>
            </a:pPr>
            <a:r>
              <a:rPr lang="en-US" smtClean="0"/>
              <a:t>If confirmed:</a:t>
            </a:r>
          </a:p>
          <a:p>
            <a:pPr lvl="2" eaLnBrk="1" hangingPunct="1">
              <a:buClr>
                <a:srgbClr val="BABABA"/>
              </a:buClr>
              <a:defRPr/>
            </a:pPr>
            <a:r>
              <a:rPr lang="en-US" smtClean="0"/>
              <a:t>Who is causing the problem?</a:t>
            </a:r>
          </a:p>
          <a:p>
            <a:pPr lvl="2" eaLnBrk="1" hangingPunct="1">
              <a:buClr>
                <a:srgbClr val="BABABA"/>
              </a:buClr>
              <a:defRPr/>
            </a:pPr>
            <a:r>
              <a:rPr lang="en-US" smtClean="0"/>
              <a:t>Is it affecting just me?</a:t>
            </a:r>
          </a:p>
        </p:txBody>
      </p:sp>
    </p:spTree>
    <p:extLst>
      <p:ext uri="{BB962C8B-B14F-4D97-AF65-F5344CB8AC3E}">
        <p14:creationId xmlns:p14="http://schemas.microsoft.com/office/powerpoint/2010/main" val="669045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3"/>
          <p:cNvSpPr>
            <a:spLocks noGrp="1"/>
          </p:cNvSpPr>
          <p:nvPr>
            <p:ph type="sldNum" sz="quarter" idx="4294967295"/>
          </p:nvPr>
        </p:nvSpPr>
        <p:spPr>
          <a:xfrm>
            <a:off x="611188" y="6442075"/>
            <a:ext cx="266700" cy="279400"/>
          </a:xfrm>
          <a:prstGeom prst="rect">
            <a:avLst/>
          </a:prstGeom>
        </p:spPr>
        <p:txBody>
          <a:bodyPr/>
          <a:lstStyle/>
          <a:p>
            <a:pPr>
              <a:defRPr/>
            </a:pPr>
            <a:fld id="{2CB58237-C69E-C54A-A59C-6421D017DEA3}" type="slidenum">
              <a:rPr lang="en-US"/>
              <a:pPr>
                <a:defRPr/>
              </a:pPr>
              <a:t>17</a:t>
            </a:fld>
            <a:endParaRPr lang="en-US"/>
          </a:p>
        </p:txBody>
      </p:sp>
      <p:sp>
        <p:nvSpPr>
          <p:cNvPr id="77826" name="Line 1"/>
          <p:cNvSpPr>
            <a:spLocks noChangeShapeType="1"/>
          </p:cNvSpPr>
          <p:nvPr/>
        </p:nvSpPr>
        <p:spPr bwMode="auto">
          <a:xfrm>
            <a:off x="457200" y="6353175"/>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7827" name="Line 2"/>
          <p:cNvSpPr>
            <a:spLocks noChangeShapeType="1"/>
          </p:cNvSpPr>
          <p:nvPr/>
        </p:nvSpPr>
        <p:spPr bwMode="auto">
          <a:xfrm>
            <a:off x="457200" y="1143000"/>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7828" name="Rectangle 3"/>
          <p:cNvSpPr>
            <a:spLocks/>
          </p:cNvSpPr>
          <p:nvPr/>
        </p:nvSpPr>
        <p:spPr bwMode="auto">
          <a:xfrm>
            <a:off x="2338388" y="6356350"/>
            <a:ext cx="4457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r"/>
            <a:r>
              <a:rPr lang="en-US" sz="1400">
                <a:solidFill>
                  <a:srgbClr val="464653"/>
                </a:solidFill>
                <a:latin typeface="Gill Sans MT Bold" charset="0"/>
                <a:ea typeface="ＭＳ Ｐゴシック" charset="0"/>
                <a:cs typeface="ＭＳ Ｐゴシック" charset="0"/>
                <a:sym typeface="Gill Sans MT Bold" charset="0"/>
              </a:rPr>
              <a:t>L</a:t>
            </a:r>
            <a:r>
              <a:rPr lang="en-US" sz="1200">
                <a:solidFill>
                  <a:srgbClr val="464653"/>
                </a:solidFill>
                <a:latin typeface="Gill Sans MT Bold" charset="0"/>
                <a:ea typeface="ＭＳ Ｐゴシック" charset="0"/>
                <a:cs typeface="ＭＳ Ｐゴシック" charset="0"/>
                <a:sym typeface="Gill Sans MT Bold" charset="0"/>
              </a:rPr>
              <a:t>IFE</a:t>
            </a:r>
            <a:r>
              <a:rPr lang="en-US" sz="1400">
                <a:solidFill>
                  <a:srgbClr val="464653"/>
                </a:solidFill>
                <a:latin typeface="Gill Sans MT Bold" charset="0"/>
                <a:ea typeface="ＭＳ Ｐゴシック" charset="0"/>
                <a:cs typeface="ＭＳ Ｐゴシック" charset="0"/>
                <a:sym typeface="Gill Sans MT Bold" charset="0"/>
              </a:rPr>
              <a:t>G</a:t>
            </a:r>
            <a:r>
              <a:rPr lang="en-US" sz="1200">
                <a:solidFill>
                  <a:srgbClr val="464653"/>
                </a:solidFill>
                <a:latin typeface="Gill Sans MT Bold" charset="0"/>
                <a:ea typeface="ＭＳ Ｐゴシック" charset="0"/>
                <a:cs typeface="ＭＳ Ｐゴシック" charset="0"/>
                <a:sym typeface="Gill Sans MT Bold" charset="0"/>
              </a:rPr>
              <a:t>UARD</a:t>
            </a:r>
            <a:r>
              <a:rPr lang="en-US" sz="1400">
                <a:solidFill>
                  <a:srgbClr val="464653"/>
                </a:solidFill>
                <a:latin typeface="Gill Sans MT Bold" charset="0"/>
                <a:ea typeface="ＭＳ Ｐゴシック" charset="0"/>
                <a:cs typeface="ＭＳ Ｐゴシック" charset="0"/>
                <a:sym typeface="Gill Sans MT Bold" charset="0"/>
              </a:rPr>
              <a:t>:  </a:t>
            </a:r>
            <a:r>
              <a:rPr lang="en-US" sz="1400">
                <a:solidFill>
                  <a:srgbClr val="464653"/>
                </a:solidFill>
                <a:latin typeface="Gill Sans MT" charset="0"/>
                <a:ea typeface="ＭＳ Ｐゴシック" charset="0"/>
                <a:cs typeface="ＭＳ Ｐゴシック" charset="0"/>
                <a:sym typeface="Gill Sans MT" charset="0"/>
              </a:rPr>
              <a:t>Practical Repair of Persistent Route Failures</a:t>
            </a:r>
          </a:p>
        </p:txBody>
      </p:sp>
      <p:sp>
        <p:nvSpPr>
          <p:cNvPr id="77829" name="Rectangle 4"/>
          <p:cNvSpPr>
            <a:spLocks/>
          </p:cNvSpPr>
          <p:nvPr/>
        </p:nvSpPr>
        <p:spPr bwMode="auto">
          <a:xfrm>
            <a:off x="457200" y="4983163"/>
            <a:ext cx="8229600"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marL="234950" indent="-234950" algn="l">
              <a:spcBef>
                <a:spcPts val="600"/>
              </a:spcBef>
              <a:buClr>
                <a:srgbClr val="727CA3"/>
              </a:buClr>
              <a:buSzPct val="75000"/>
              <a:buFont typeface="Wingdings 3" charset="0"/>
              <a:buChar char="}"/>
            </a:pPr>
            <a:r>
              <a:rPr lang="en-US" sz="2600" dirty="0">
                <a:solidFill>
                  <a:schemeClr val="tx1"/>
                </a:solidFill>
                <a:latin typeface="Gill Sans MT" charset="0"/>
                <a:ea typeface="ＭＳ Ｐゴシック" charset="0"/>
                <a:cs typeface="ＭＳ Ｐゴシック" charset="0"/>
                <a:sym typeface="Gill Sans MT" charset="0"/>
              </a:rPr>
              <a:t>Historical atlas enables reasoning about changes</a:t>
            </a:r>
            <a:endParaRPr lang="en-US" sz="2600" dirty="0">
              <a:solidFill>
                <a:srgbClr val="0000FF"/>
              </a:solidFill>
              <a:latin typeface="Gill Sans MT" charset="0"/>
              <a:ea typeface="ＭＳ Ｐゴシック" charset="0"/>
              <a:cs typeface="ＭＳ Ｐゴシック" charset="0"/>
              <a:sym typeface="Gill Sans MT" charset="0"/>
            </a:endParaRPr>
          </a:p>
          <a:p>
            <a:pPr marL="234950" indent="-234950" algn="l">
              <a:spcBef>
                <a:spcPts val="600"/>
              </a:spcBef>
              <a:buClr>
                <a:srgbClr val="727CA3"/>
              </a:buClr>
              <a:buSzPct val="75000"/>
              <a:buFont typeface="Wingdings 3" charset="0"/>
              <a:buChar char="}"/>
            </a:pPr>
            <a:r>
              <a:rPr lang="en-US" sz="2600" dirty="0" err="1">
                <a:solidFill>
                  <a:srgbClr val="0000FF"/>
                </a:solidFill>
                <a:latin typeface="Gill Sans MT" charset="0"/>
                <a:ea typeface="ＭＳ Ｐゴシック" charset="0"/>
                <a:cs typeface="ＭＳ Ｐゴシック" charset="0"/>
                <a:sym typeface="Gill Sans MT" charset="0"/>
              </a:rPr>
              <a:t>Traceroute</a:t>
            </a:r>
            <a:r>
              <a:rPr lang="en-US" sz="2600" dirty="0">
                <a:solidFill>
                  <a:schemeClr val="tx1"/>
                </a:solidFill>
                <a:latin typeface="Gill Sans MT" charset="0"/>
                <a:ea typeface="ＭＳ Ｐゴシック" charset="0"/>
                <a:cs typeface="ＭＳ Ｐゴシック" charset="0"/>
                <a:sym typeface="Gill Sans MT" charset="0"/>
              </a:rPr>
              <a:t> yields only path from GMU to target</a:t>
            </a:r>
          </a:p>
          <a:p>
            <a:pPr marL="234950" indent="-234950" algn="l">
              <a:spcBef>
                <a:spcPts val="600"/>
              </a:spcBef>
              <a:buClr>
                <a:srgbClr val="727CA3"/>
              </a:buClr>
              <a:buSzPct val="75000"/>
              <a:buFont typeface="Wingdings 3" charset="0"/>
              <a:buChar char="}"/>
            </a:pPr>
            <a:r>
              <a:rPr lang="en-US" sz="2600" dirty="0">
                <a:solidFill>
                  <a:srgbClr val="E07000"/>
                </a:solidFill>
                <a:latin typeface="Gill Sans MT" charset="0"/>
                <a:ea typeface="ＭＳ Ｐゴシック" charset="0"/>
                <a:cs typeface="ＭＳ Ｐゴシック" charset="0"/>
                <a:sym typeface="Gill Sans MT" charset="0"/>
              </a:rPr>
              <a:t>Reverse </a:t>
            </a:r>
            <a:r>
              <a:rPr lang="en-US" sz="2600" dirty="0" err="1">
                <a:solidFill>
                  <a:srgbClr val="E07000"/>
                </a:solidFill>
                <a:latin typeface="Gill Sans MT" charset="0"/>
                <a:ea typeface="ＭＳ Ｐゴシック" charset="0"/>
                <a:cs typeface="ＭＳ Ｐゴシック" charset="0"/>
                <a:sym typeface="Gill Sans MT" charset="0"/>
              </a:rPr>
              <a:t>traceroute</a:t>
            </a:r>
            <a:r>
              <a:rPr lang="en-US" sz="2600" dirty="0">
                <a:solidFill>
                  <a:schemeClr val="tx1"/>
                </a:solidFill>
                <a:latin typeface="Gill Sans MT" charset="0"/>
                <a:ea typeface="ＭＳ Ｐゴシック" charset="0"/>
                <a:cs typeface="ＭＳ Ｐゴシック" charset="0"/>
                <a:sym typeface="Gill Sans MT" charset="0"/>
              </a:rPr>
              <a:t> reveals path asymmetry</a:t>
            </a:r>
          </a:p>
          <a:p>
            <a:pPr marL="234950" indent="-234950" algn="l">
              <a:spcBef>
                <a:spcPts val="600"/>
              </a:spcBef>
            </a:pPr>
            <a:endParaRPr lang="en-US" sz="2600" dirty="0">
              <a:solidFill>
                <a:schemeClr val="tx1"/>
              </a:solidFill>
              <a:latin typeface="Gill Sans MT" charset="0"/>
              <a:ea typeface="ＭＳ Ｐゴシック" charset="0"/>
              <a:cs typeface="ＭＳ Ｐゴシック" charset="0"/>
              <a:sym typeface="Gill Sans MT" charset="0"/>
            </a:endParaRPr>
          </a:p>
        </p:txBody>
      </p:sp>
      <p:pic>
        <p:nvPicPr>
          <p:cNvPr id="7783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079500"/>
            <a:ext cx="9207500"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37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8200" y="1841500"/>
            <a:ext cx="13081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3799" name="Line 7"/>
          <p:cNvSpPr>
            <a:spLocks noChangeShapeType="1"/>
          </p:cNvSpPr>
          <p:nvPr/>
        </p:nvSpPr>
        <p:spPr bwMode="auto">
          <a:xfrm flipH="1">
            <a:off x="1758950" y="2608263"/>
            <a:ext cx="717550" cy="550862"/>
          </a:xfrm>
          <a:prstGeom prst="line">
            <a:avLst/>
          </a:prstGeom>
          <a:noFill/>
          <a:ln w="50800">
            <a:solidFill>
              <a:srgbClr val="0000FF"/>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3380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9800" y="1841500"/>
            <a:ext cx="1270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3801" name="Line 9"/>
          <p:cNvSpPr>
            <a:spLocks noChangeShapeType="1"/>
          </p:cNvSpPr>
          <p:nvPr/>
        </p:nvSpPr>
        <p:spPr bwMode="auto">
          <a:xfrm flipH="1">
            <a:off x="3063875" y="2524125"/>
            <a:ext cx="798513" cy="12700"/>
          </a:xfrm>
          <a:prstGeom prst="line">
            <a:avLst/>
          </a:prstGeom>
          <a:noFill/>
          <a:ln w="50800">
            <a:solidFill>
              <a:srgbClr val="0000FF"/>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3380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0700" y="1841500"/>
            <a:ext cx="2273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3803" name="Line 11"/>
          <p:cNvSpPr>
            <a:spLocks noChangeShapeType="1"/>
          </p:cNvSpPr>
          <p:nvPr/>
        </p:nvSpPr>
        <p:spPr bwMode="auto">
          <a:xfrm flipH="1">
            <a:off x="4483100" y="2514600"/>
            <a:ext cx="798513" cy="11113"/>
          </a:xfrm>
          <a:prstGeom prst="line">
            <a:avLst/>
          </a:prstGeom>
          <a:noFill/>
          <a:ln w="50800">
            <a:solidFill>
              <a:srgbClr val="0000FF"/>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33804"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7300" y="1841500"/>
            <a:ext cx="1346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3805" name="Line 13"/>
          <p:cNvSpPr>
            <a:spLocks noChangeShapeType="1"/>
          </p:cNvSpPr>
          <p:nvPr/>
        </p:nvSpPr>
        <p:spPr bwMode="auto">
          <a:xfrm flipH="1">
            <a:off x="5905500" y="2514600"/>
            <a:ext cx="798513" cy="11113"/>
          </a:xfrm>
          <a:prstGeom prst="line">
            <a:avLst/>
          </a:prstGeom>
          <a:noFill/>
          <a:ln w="50800">
            <a:solidFill>
              <a:srgbClr val="0000FF"/>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06" name="Line 14"/>
          <p:cNvSpPr>
            <a:spLocks noChangeShapeType="1"/>
          </p:cNvSpPr>
          <p:nvPr/>
        </p:nvSpPr>
        <p:spPr bwMode="auto">
          <a:xfrm rot="10800000">
            <a:off x="7024688" y="2703513"/>
            <a:ext cx="622300" cy="455612"/>
          </a:xfrm>
          <a:prstGeom prst="line">
            <a:avLst/>
          </a:prstGeom>
          <a:noFill/>
          <a:ln w="50800">
            <a:solidFill>
              <a:srgbClr val="0000FF"/>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33807"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92700" y="3606800"/>
            <a:ext cx="1968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3808" name="Line 16"/>
          <p:cNvSpPr>
            <a:spLocks noChangeShapeType="1"/>
          </p:cNvSpPr>
          <p:nvPr/>
        </p:nvSpPr>
        <p:spPr bwMode="auto">
          <a:xfrm rot="10800000" flipH="1">
            <a:off x="6078538" y="2716213"/>
            <a:ext cx="647700" cy="1041400"/>
          </a:xfrm>
          <a:prstGeom prst="line">
            <a:avLst/>
          </a:prstGeom>
          <a:noFill/>
          <a:ln w="50800">
            <a:solidFill>
              <a:srgbClr val="FF7F00"/>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09" name="Line 17"/>
          <p:cNvSpPr>
            <a:spLocks noChangeShapeType="1"/>
          </p:cNvSpPr>
          <p:nvPr/>
        </p:nvSpPr>
        <p:spPr bwMode="auto">
          <a:xfrm rot="10800000" flipH="1">
            <a:off x="6186488" y="3457575"/>
            <a:ext cx="777875" cy="334963"/>
          </a:xfrm>
          <a:prstGeom prst="line">
            <a:avLst/>
          </a:prstGeom>
          <a:noFill/>
          <a:ln w="50800">
            <a:solidFill>
              <a:srgbClr val="FF7F00"/>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33810"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3606800"/>
            <a:ext cx="1270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3811" name="Line 19"/>
          <p:cNvSpPr>
            <a:spLocks noChangeShapeType="1"/>
          </p:cNvSpPr>
          <p:nvPr/>
        </p:nvSpPr>
        <p:spPr bwMode="auto">
          <a:xfrm>
            <a:off x="4762500" y="3937000"/>
            <a:ext cx="1030288" cy="0"/>
          </a:xfrm>
          <a:prstGeom prst="line">
            <a:avLst/>
          </a:prstGeom>
          <a:noFill/>
          <a:ln w="50800">
            <a:solidFill>
              <a:srgbClr val="FF7F00"/>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12" name="Line 20"/>
          <p:cNvSpPr>
            <a:spLocks noChangeShapeType="1"/>
          </p:cNvSpPr>
          <p:nvPr/>
        </p:nvSpPr>
        <p:spPr bwMode="auto">
          <a:xfrm>
            <a:off x="2776538" y="2727325"/>
            <a:ext cx="1303337" cy="1054100"/>
          </a:xfrm>
          <a:prstGeom prst="line">
            <a:avLst/>
          </a:prstGeom>
          <a:noFill/>
          <a:ln w="50800">
            <a:solidFill>
              <a:srgbClr val="FF7F00"/>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13" name="Line 21"/>
          <p:cNvSpPr>
            <a:spLocks noChangeShapeType="1"/>
          </p:cNvSpPr>
          <p:nvPr/>
        </p:nvSpPr>
        <p:spPr bwMode="auto">
          <a:xfrm flipH="1">
            <a:off x="1943100" y="2679700"/>
            <a:ext cx="717550" cy="549275"/>
          </a:xfrm>
          <a:prstGeom prst="line">
            <a:avLst/>
          </a:prstGeom>
          <a:noFill/>
          <a:ln w="50800">
            <a:solidFill>
              <a:srgbClr val="FF7F00"/>
            </a:solidFill>
            <a:prstDash val="sysDot"/>
            <a:miter lim="800000"/>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77847" name="Rectangle 22"/>
          <p:cNvSpPr>
            <a:spLocks/>
          </p:cNvSpPr>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nchor="b"/>
          <a:lstStyle/>
          <a:p>
            <a:pPr algn="l"/>
            <a:r>
              <a:rPr lang="en-US" sz="3200">
                <a:solidFill>
                  <a:schemeClr val="tx1"/>
                </a:solidFill>
                <a:latin typeface="Bookman Old Style" charset="0"/>
                <a:ea typeface="ＭＳ Ｐゴシック" charset="0"/>
                <a:cs typeface="ＭＳ Ｐゴシック" charset="0"/>
                <a:sym typeface="Bookman Old Style" charset="0"/>
              </a:rPr>
              <a:t>How does </a:t>
            </a:r>
            <a:r>
              <a:rPr lang="en-US" sz="3200" b="1">
                <a:solidFill>
                  <a:schemeClr val="tx1"/>
                </a:solidFill>
                <a:latin typeface="Bookman Old Style" charset="0"/>
                <a:ea typeface="ＭＳ Ｐゴシック" charset="0"/>
                <a:cs typeface="ＭＳ Ｐゴシック" charset="0"/>
                <a:sym typeface="Bookman Old Style" charset="0"/>
              </a:rPr>
              <a:t>L</a:t>
            </a:r>
            <a:r>
              <a:rPr lang="en-US" sz="3000" b="1">
                <a:solidFill>
                  <a:schemeClr val="tx1"/>
                </a:solidFill>
                <a:latin typeface="Bookman Old Style" charset="0"/>
                <a:ea typeface="ＭＳ Ｐゴシック" charset="0"/>
                <a:cs typeface="ＭＳ Ｐゴシック" charset="0"/>
                <a:sym typeface="Bookman Old Style" charset="0"/>
              </a:rPr>
              <a:t>IFE</a:t>
            </a:r>
            <a:r>
              <a:rPr lang="en-US" sz="3200" b="1">
                <a:solidFill>
                  <a:schemeClr val="tx1"/>
                </a:solidFill>
                <a:latin typeface="Bookman Old Style" charset="0"/>
                <a:ea typeface="ＭＳ Ｐゴシック" charset="0"/>
                <a:cs typeface="ＭＳ Ｐゴシック" charset="0"/>
                <a:sym typeface="Bookman Old Style" charset="0"/>
              </a:rPr>
              <a:t>G</a:t>
            </a:r>
            <a:r>
              <a:rPr lang="en-US" sz="3000" b="1">
                <a:solidFill>
                  <a:schemeClr val="tx1"/>
                </a:solidFill>
                <a:latin typeface="Bookman Old Style" charset="0"/>
                <a:ea typeface="ＭＳ Ｐゴシック" charset="0"/>
                <a:cs typeface="ＭＳ Ｐゴシック" charset="0"/>
                <a:sym typeface="Bookman Old Style" charset="0"/>
              </a:rPr>
              <a:t>UARD</a:t>
            </a:r>
            <a:r>
              <a:rPr lang="en-US" sz="3200">
                <a:solidFill>
                  <a:schemeClr val="tx1"/>
                </a:solidFill>
                <a:latin typeface="Bookman Old Style" charset="0"/>
                <a:ea typeface="ＭＳ Ｐゴシック" charset="0"/>
                <a:cs typeface="ＭＳ Ｐゴシック" charset="0"/>
                <a:sym typeface="Bookman Old Style" charset="0"/>
              </a:rPr>
              <a:t> locate a failure?</a:t>
            </a:r>
          </a:p>
        </p:txBody>
      </p:sp>
      <p:sp>
        <p:nvSpPr>
          <p:cNvPr id="77848" name="Rectangle 23"/>
          <p:cNvSpPr>
            <a:spLocks/>
          </p:cNvSpPr>
          <p:nvPr/>
        </p:nvSpPr>
        <p:spPr bwMode="auto">
          <a:xfrm>
            <a:off x="495300" y="1143000"/>
            <a:ext cx="2036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2600">
                <a:solidFill>
                  <a:schemeClr val="tx1"/>
                </a:solidFill>
                <a:latin typeface="Gill Sans MT" charset="0"/>
                <a:ea typeface="ＭＳ Ｐゴシック" charset="0"/>
                <a:cs typeface="ＭＳ Ｐゴシック" charset="0"/>
                <a:sym typeface="Gill Sans MT" charset="0"/>
              </a:rPr>
              <a:t>Before outage:</a:t>
            </a:r>
          </a:p>
        </p:txBody>
      </p:sp>
      <p:sp>
        <p:nvSpPr>
          <p:cNvPr id="77849" name="Rectangle 24"/>
          <p:cNvSpPr>
            <a:spLocks/>
          </p:cNvSpPr>
          <p:nvPr/>
        </p:nvSpPr>
        <p:spPr bwMode="auto">
          <a:xfrm>
            <a:off x="279400" y="4305300"/>
            <a:ext cx="1282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2400">
                <a:solidFill>
                  <a:schemeClr val="tx1"/>
                </a:solidFill>
                <a:latin typeface="Gill Sans MT" charset="0"/>
                <a:ea typeface="ＭＳ Ｐゴシック" charset="0"/>
                <a:cs typeface="ＭＳ Ｐゴシック" charset="0"/>
                <a:sym typeface="Gill Sans MT" charset="0"/>
              </a:rPr>
              <a:t>Historical</a:t>
            </a:r>
          </a:p>
        </p:txBody>
      </p:sp>
      <p:sp>
        <p:nvSpPr>
          <p:cNvPr id="77850" name="Line 25"/>
          <p:cNvSpPr>
            <a:spLocks noChangeShapeType="1"/>
          </p:cNvSpPr>
          <p:nvPr/>
        </p:nvSpPr>
        <p:spPr bwMode="auto">
          <a:xfrm>
            <a:off x="352425" y="4735513"/>
            <a:ext cx="1184275" cy="0"/>
          </a:xfrm>
          <a:prstGeom prst="line">
            <a:avLst/>
          </a:prstGeom>
          <a:noFill/>
          <a:ln w="50800">
            <a:solidFill>
              <a:schemeClr val="tx1"/>
            </a:solidFill>
            <a:prstDash val="sysDot"/>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7851" name="Rectangle 26"/>
          <p:cNvSpPr>
            <a:spLocks/>
          </p:cNvSpPr>
          <p:nvPr/>
        </p:nvSpPr>
        <p:spPr bwMode="auto">
          <a:xfrm>
            <a:off x="1803400" y="4305300"/>
            <a:ext cx="10890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2400">
                <a:solidFill>
                  <a:schemeClr val="tx1"/>
                </a:solidFill>
                <a:latin typeface="Gill Sans MT" charset="0"/>
                <a:ea typeface="ＭＳ Ｐゴシック" charset="0"/>
                <a:cs typeface="ＭＳ Ｐゴシック" charset="0"/>
                <a:sym typeface="Gill Sans MT" charset="0"/>
              </a:rPr>
              <a:t>Current</a:t>
            </a:r>
          </a:p>
        </p:txBody>
      </p:sp>
      <p:sp>
        <p:nvSpPr>
          <p:cNvPr id="77852" name="Line 27"/>
          <p:cNvSpPr>
            <a:spLocks noChangeShapeType="1"/>
          </p:cNvSpPr>
          <p:nvPr/>
        </p:nvSpPr>
        <p:spPr bwMode="auto">
          <a:xfrm>
            <a:off x="1778000" y="4737100"/>
            <a:ext cx="1184275" cy="0"/>
          </a:xfrm>
          <a:prstGeom prst="line">
            <a:avLst/>
          </a:prstGeom>
          <a:noFill/>
          <a:ln w="508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7853" name="Rectangle 28"/>
          <p:cNvSpPr>
            <a:spLocks/>
          </p:cNvSpPr>
          <p:nvPr/>
        </p:nvSpPr>
        <p:spPr bwMode="auto">
          <a:xfrm>
            <a:off x="215900" y="4343400"/>
            <a:ext cx="2832100" cy="5461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1866703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9"/>
                                        </p:tgtEl>
                                        <p:attrNameLst>
                                          <p:attrName>style.visibility</p:attrName>
                                        </p:attrNameLst>
                                      </p:cBhvr>
                                      <p:to>
                                        <p:strVal val="visible"/>
                                      </p:to>
                                    </p:set>
                                    <p:animEffect transition="in" filter="wipe(left)">
                                      <p:cBhvr>
                                        <p:cTn id="7" dur="500"/>
                                        <p:tgtEl>
                                          <p:spTgt spid="33799"/>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33798"/>
                                        </p:tgtEl>
                                        <p:attrNameLst>
                                          <p:attrName>style.visibility</p:attrName>
                                        </p:attrNameLst>
                                      </p:cBhvr>
                                      <p:to>
                                        <p:strVal val="visible"/>
                                      </p:to>
                                    </p:set>
                                  </p:childTnLst>
                                </p:cTn>
                              </p:par>
                            </p:childTnLst>
                          </p:cTn>
                        </p:par>
                        <p:par>
                          <p:cTn id="11" fill="hold" nodeType="afterGroup">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33801"/>
                                        </p:tgtEl>
                                        <p:attrNameLst>
                                          <p:attrName>style.visibility</p:attrName>
                                        </p:attrNameLst>
                                      </p:cBhvr>
                                      <p:to>
                                        <p:strVal val="visible"/>
                                      </p:to>
                                    </p:set>
                                    <p:animEffect transition="in" filter="wipe(left)">
                                      <p:cBhvr>
                                        <p:cTn id="14" dur="500"/>
                                        <p:tgtEl>
                                          <p:spTgt spid="33801"/>
                                        </p:tgtEl>
                                      </p:cBhvr>
                                    </p:animEffect>
                                  </p:childTnLst>
                                </p:cTn>
                              </p:par>
                            </p:childTnLst>
                          </p:cTn>
                        </p:par>
                        <p:par>
                          <p:cTn id="15" fill="hold" nodeType="afterGroup">
                            <p:stCondLst>
                              <p:cond delay="1500"/>
                            </p:stCondLst>
                            <p:childTnLst>
                              <p:par>
                                <p:cTn id="16" presetID="1" presetClass="entr" presetSubtype="0" fill="hold" nodeType="afterEffect">
                                  <p:stCondLst>
                                    <p:cond delay="0"/>
                                  </p:stCondLst>
                                  <p:childTnLst>
                                    <p:set>
                                      <p:cBhvr>
                                        <p:cTn id="17" dur="1" fill="hold">
                                          <p:stCondLst>
                                            <p:cond delay="499"/>
                                          </p:stCondLst>
                                        </p:cTn>
                                        <p:tgtEl>
                                          <p:spTgt spid="33800"/>
                                        </p:tgtEl>
                                        <p:attrNameLst>
                                          <p:attrName>style.visibility</p:attrName>
                                        </p:attrNameLst>
                                      </p:cBhvr>
                                      <p:to>
                                        <p:strVal val="visible"/>
                                      </p:to>
                                    </p:set>
                                  </p:childTnLst>
                                </p:cTn>
                              </p:par>
                            </p:childTnLst>
                          </p:cTn>
                        </p:par>
                        <p:par>
                          <p:cTn id="18" fill="hold" nodeType="afterGroup">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33803"/>
                                        </p:tgtEl>
                                        <p:attrNameLst>
                                          <p:attrName>style.visibility</p:attrName>
                                        </p:attrNameLst>
                                      </p:cBhvr>
                                      <p:to>
                                        <p:strVal val="visible"/>
                                      </p:to>
                                    </p:set>
                                    <p:animEffect transition="in" filter="wipe(left)">
                                      <p:cBhvr>
                                        <p:cTn id="21" dur="500"/>
                                        <p:tgtEl>
                                          <p:spTgt spid="33803"/>
                                        </p:tgtEl>
                                      </p:cBhvr>
                                    </p:animEffect>
                                  </p:childTnLst>
                                </p:cTn>
                              </p:par>
                            </p:childTnLst>
                          </p:cTn>
                        </p:par>
                        <p:par>
                          <p:cTn id="22" fill="hold" nodeType="afterGroup">
                            <p:stCondLst>
                              <p:cond delay="2500"/>
                            </p:stCondLst>
                            <p:childTnLst>
                              <p:par>
                                <p:cTn id="23" presetID="1" presetClass="entr" presetSubtype="0" fill="hold" nodeType="afterEffect">
                                  <p:stCondLst>
                                    <p:cond delay="0"/>
                                  </p:stCondLst>
                                  <p:childTnLst>
                                    <p:set>
                                      <p:cBhvr>
                                        <p:cTn id="24" dur="1" fill="hold">
                                          <p:stCondLst>
                                            <p:cond delay="499"/>
                                          </p:stCondLst>
                                        </p:cTn>
                                        <p:tgtEl>
                                          <p:spTgt spid="33802"/>
                                        </p:tgtEl>
                                        <p:attrNameLst>
                                          <p:attrName>style.visibility</p:attrName>
                                        </p:attrNameLst>
                                      </p:cBhvr>
                                      <p:to>
                                        <p:strVal val="visible"/>
                                      </p:to>
                                    </p:set>
                                  </p:childTnLst>
                                </p:cTn>
                              </p:par>
                            </p:childTnLst>
                          </p:cTn>
                        </p:par>
                        <p:par>
                          <p:cTn id="25" fill="hold" nodeType="afterGroup">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33805"/>
                                        </p:tgtEl>
                                        <p:attrNameLst>
                                          <p:attrName>style.visibility</p:attrName>
                                        </p:attrNameLst>
                                      </p:cBhvr>
                                      <p:to>
                                        <p:strVal val="visible"/>
                                      </p:to>
                                    </p:set>
                                    <p:animEffect transition="in" filter="wipe(left)">
                                      <p:cBhvr>
                                        <p:cTn id="28" dur="500"/>
                                        <p:tgtEl>
                                          <p:spTgt spid="33805"/>
                                        </p:tgtEl>
                                      </p:cBhvr>
                                    </p:animEffect>
                                  </p:childTnLst>
                                </p:cTn>
                              </p:par>
                            </p:childTnLst>
                          </p:cTn>
                        </p:par>
                        <p:par>
                          <p:cTn id="29" fill="hold" nodeType="afterGroup">
                            <p:stCondLst>
                              <p:cond delay="3500"/>
                            </p:stCondLst>
                            <p:childTnLst>
                              <p:par>
                                <p:cTn id="30" presetID="1" presetClass="entr" presetSubtype="0" fill="hold" nodeType="afterEffect">
                                  <p:stCondLst>
                                    <p:cond delay="0"/>
                                  </p:stCondLst>
                                  <p:childTnLst>
                                    <p:set>
                                      <p:cBhvr>
                                        <p:cTn id="31" dur="1" fill="hold">
                                          <p:stCondLst>
                                            <p:cond delay="499"/>
                                          </p:stCondLst>
                                        </p:cTn>
                                        <p:tgtEl>
                                          <p:spTgt spid="33804"/>
                                        </p:tgtEl>
                                        <p:attrNameLst>
                                          <p:attrName>style.visibility</p:attrName>
                                        </p:attrNameLst>
                                      </p:cBhvr>
                                      <p:to>
                                        <p:strVal val="visible"/>
                                      </p:to>
                                    </p:set>
                                  </p:childTnLst>
                                </p:cTn>
                              </p:par>
                            </p:childTnLst>
                          </p:cTn>
                        </p:par>
                        <p:par>
                          <p:cTn id="32" fill="hold" nodeType="afterGroup">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33806"/>
                                        </p:tgtEl>
                                        <p:attrNameLst>
                                          <p:attrName>style.visibility</p:attrName>
                                        </p:attrNameLst>
                                      </p:cBhvr>
                                      <p:to>
                                        <p:strVal val="visible"/>
                                      </p:to>
                                    </p:set>
                                    <p:animEffect transition="in" filter="wipe(left)">
                                      <p:cBhvr>
                                        <p:cTn id="35" dur="500"/>
                                        <p:tgtEl>
                                          <p:spTgt spid="3380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33808"/>
                                        </p:tgtEl>
                                        <p:attrNameLst>
                                          <p:attrName>style.visibility</p:attrName>
                                        </p:attrNameLst>
                                      </p:cBhvr>
                                      <p:to>
                                        <p:strVal val="visible"/>
                                      </p:to>
                                    </p:set>
                                    <p:animEffect transition="in" filter="wipe(up)">
                                      <p:cBhvr>
                                        <p:cTn id="40" dur="500"/>
                                        <p:tgtEl>
                                          <p:spTgt spid="33808"/>
                                        </p:tgtEl>
                                      </p:cBhvr>
                                    </p:animEffect>
                                  </p:childTnLst>
                                </p:cTn>
                              </p:par>
                            </p:childTnLst>
                          </p:cTn>
                        </p:par>
                        <p:par>
                          <p:cTn id="41" fill="hold" nodeType="afterGroup">
                            <p:stCondLst>
                              <p:cond delay="500"/>
                            </p:stCondLst>
                            <p:childTnLst>
                              <p:par>
                                <p:cTn id="42" presetID="22" presetClass="entr" presetSubtype="2" fill="hold" grpId="0" nodeType="afterEffect">
                                  <p:stCondLst>
                                    <p:cond delay="0"/>
                                  </p:stCondLst>
                                  <p:childTnLst>
                                    <p:set>
                                      <p:cBhvr>
                                        <p:cTn id="43" dur="1" fill="hold">
                                          <p:stCondLst>
                                            <p:cond delay="0"/>
                                          </p:stCondLst>
                                        </p:cTn>
                                        <p:tgtEl>
                                          <p:spTgt spid="33809"/>
                                        </p:tgtEl>
                                        <p:attrNameLst>
                                          <p:attrName>style.visibility</p:attrName>
                                        </p:attrNameLst>
                                      </p:cBhvr>
                                      <p:to>
                                        <p:strVal val="visible"/>
                                      </p:to>
                                    </p:set>
                                    <p:animEffect transition="in" filter="wipe(right)">
                                      <p:cBhvr>
                                        <p:cTn id="44" dur="500"/>
                                        <p:tgtEl>
                                          <p:spTgt spid="33809"/>
                                        </p:tgtEl>
                                      </p:cBhvr>
                                    </p:animEffect>
                                  </p:childTnLst>
                                </p:cTn>
                              </p:par>
                            </p:childTnLst>
                          </p:cTn>
                        </p:par>
                        <p:par>
                          <p:cTn id="45" fill="hold" nodeType="afterGroup">
                            <p:stCondLst>
                              <p:cond delay="1000"/>
                            </p:stCondLst>
                            <p:childTnLst>
                              <p:par>
                                <p:cTn id="46" presetID="1" presetClass="entr" presetSubtype="0" fill="hold" nodeType="afterEffect">
                                  <p:stCondLst>
                                    <p:cond delay="0"/>
                                  </p:stCondLst>
                                  <p:childTnLst>
                                    <p:set>
                                      <p:cBhvr>
                                        <p:cTn id="47" dur="1" fill="hold">
                                          <p:stCondLst>
                                            <p:cond delay="499"/>
                                          </p:stCondLst>
                                        </p:cTn>
                                        <p:tgtEl>
                                          <p:spTgt spid="33807"/>
                                        </p:tgtEl>
                                        <p:attrNameLst>
                                          <p:attrName>style.visibility</p:attrName>
                                        </p:attrNameLst>
                                      </p:cBhvr>
                                      <p:to>
                                        <p:strVal val="visible"/>
                                      </p:to>
                                    </p:set>
                                  </p:childTnLst>
                                </p:cTn>
                              </p:par>
                            </p:childTnLst>
                          </p:cTn>
                        </p:par>
                        <p:par>
                          <p:cTn id="48" fill="hold" nodeType="afterGroup">
                            <p:stCondLst>
                              <p:cond delay="1500"/>
                            </p:stCondLst>
                            <p:childTnLst>
                              <p:par>
                                <p:cTn id="49" presetID="22" presetClass="entr" presetSubtype="2" fill="hold" grpId="0" nodeType="afterEffect">
                                  <p:stCondLst>
                                    <p:cond delay="0"/>
                                  </p:stCondLst>
                                  <p:childTnLst>
                                    <p:set>
                                      <p:cBhvr>
                                        <p:cTn id="50" dur="1" fill="hold">
                                          <p:stCondLst>
                                            <p:cond delay="0"/>
                                          </p:stCondLst>
                                        </p:cTn>
                                        <p:tgtEl>
                                          <p:spTgt spid="33811"/>
                                        </p:tgtEl>
                                        <p:attrNameLst>
                                          <p:attrName>style.visibility</p:attrName>
                                        </p:attrNameLst>
                                      </p:cBhvr>
                                      <p:to>
                                        <p:strVal val="visible"/>
                                      </p:to>
                                    </p:set>
                                    <p:animEffect transition="in" filter="wipe(right)">
                                      <p:cBhvr>
                                        <p:cTn id="51" dur="500"/>
                                        <p:tgtEl>
                                          <p:spTgt spid="33811"/>
                                        </p:tgtEl>
                                      </p:cBhvr>
                                    </p:animEffect>
                                  </p:childTnLst>
                                </p:cTn>
                              </p:par>
                            </p:childTnLst>
                          </p:cTn>
                        </p:par>
                        <p:par>
                          <p:cTn id="52" fill="hold" nodeType="afterGroup">
                            <p:stCondLst>
                              <p:cond delay="2000"/>
                            </p:stCondLst>
                            <p:childTnLst>
                              <p:par>
                                <p:cTn id="53" presetID="1" presetClass="entr" presetSubtype="0" fill="hold" nodeType="afterEffect">
                                  <p:stCondLst>
                                    <p:cond delay="0"/>
                                  </p:stCondLst>
                                  <p:childTnLst>
                                    <p:set>
                                      <p:cBhvr>
                                        <p:cTn id="54" dur="1" fill="hold">
                                          <p:stCondLst>
                                            <p:cond delay="499"/>
                                          </p:stCondLst>
                                        </p:cTn>
                                        <p:tgtEl>
                                          <p:spTgt spid="33810"/>
                                        </p:tgtEl>
                                        <p:attrNameLst>
                                          <p:attrName>style.visibility</p:attrName>
                                        </p:attrNameLst>
                                      </p:cBhvr>
                                      <p:to>
                                        <p:strVal val="visible"/>
                                      </p:to>
                                    </p:set>
                                  </p:childTnLst>
                                </p:cTn>
                              </p:par>
                            </p:childTnLst>
                          </p:cTn>
                        </p:par>
                        <p:par>
                          <p:cTn id="55" fill="hold" nodeType="afterGroup">
                            <p:stCondLst>
                              <p:cond delay="2500"/>
                            </p:stCondLst>
                            <p:childTnLst>
                              <p:par>
                                <p:cTn id="56" presetID="22" presetClass="entr" presetSubtype="4" fill="hold" grpId="0" nodeType="afterEffect">
                                  <p:stCondLst>
                                    <p:cond delay="0"/>
                                  </p:stCondLst>
                                  <p:childTnLst>
                                    <p:set>
                                      <p:cBhvr>
                                        <p:cTn id="57" dur="1" fill="hold">
                                          <p:stCondLst>
                                            <p:cond delay="0"/>
                                          </p:stCondLst>
                                        </p:cTn>
                                        <p:tgtEl>
                                          <p:spTgt spid="33812"/>
                                        </p:tgtEl>
                                        <p:attrNameLst>
                                          <p:attrName>style.visibility</p:attrName>
                                        </p:attrNameLst>
                                      </p:cBhvr>
                                      <p:to>
                                        <p:strVal val="visible"/>
                                      </p:to>
                                    </p:set>
                                    <p:animEffect transition="in" filter="wipe(down)">
                                      <p:cBhvr>
                                        <p:cTn id="58" dur="500"/>
                                        <p:tgtEl>
                                          <p:spTgt spid="33812"/>
                                        </p:tgtEl>
                                      </p:cBhvr>
                                    </p:animEffect>
                                  </p:childTnLst>
                                </p:cTn>
                              </p:par>
                            </p:childTnLst>
                          </p:cTn>
                        </p:par>
                        <p:par>
                          <p:cTn id="59" fill="hold" nodeType="afterGroup">
                            <p:stCondLst>
                              <p:cond delay="3000"/>
                            </p:stCondLst>
                            <p:childTnLst>
                              <p:par>
                                <p:cTn id="60" presetID="22" presetClass="entr" presetSubtype="2" fill="hold" grpId="0" nodeType="afterEffect">
                                  <p:stCondLst>
                                    <p:cond delay="0"/>
                                  </p:stCondLst>
                                  <p:childTnLst>
                                    <p:set>
                                      <p:cBhvr>
                                        <p:cTn id="61" dur="1" fill="hold">
                                          <p:stCondLst>
                                            <p:cond delay="0"/>
                                          </p:stCondLst>
                                        </p:cTn>
                                        <p:tgtEl>
                                          <p:spTgt spid="33813"/>
                                        </p:tgtEl>
                                        <p:attrNameLst>
                                          <p:attrName>style.visibility</p:attrName>
                                        </p:attrNameLst>
                                      </p:cBhvr>
                                      <p:to>
                                        <p:strVal val="visible"/>
                                      </p:to>
                                    </p:set>
                                    <p:animEffect transition="in" filter="wipe(right)">
                                      <p:cBhvr>
                                        <p:cTn id="62" dur="500"/>
                                        <p:tgtEl>
                                          <p:spTgt spid="33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animBg="1"/>
      <p:bldP spid="33801" grpId="0" animBg="1"/>
      <p:bldP spid="33803" grpId="0" animBg="1"/>
      <p:bldP spid="33805" grpId="0" animBg="1"/>
      <p:bldP spid="33806" grpId="0" animBg="1"/>
      <p:bldP spid="33808" grpId="0" animBg="1"/>
      <p:bldP spid="33809" grpId="0" animBg="1"/>
      <p:bldP spid="33811" grpId="0" animBg="1"/>
      <p:bldP spid="33812" grpId="0" animBg="1"/>
      <p:bldP spid="338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
          <p:cNvSpPr>
            <a:spLocks noGrp="1"/>
          </p:cNvSpPr>
          <p:nvPr>
            <p:ph type="sldNum" sz="quarter" idx="4294967295"/>
          </p:nvPr>
        </p:nvSpPr>
        <p:spPr>
          <a:xfrm>
            <a:off x="611188" y="6400800"/>
            <a:ext cx="455612" cy="320675"/>
          </a:xfrm>
          <a:prstGeom prst="rect">
            <a:avLst/>
          </a:prstGeom>
        </p:spPr>
        <p:txBody>
          <a:bodyPr/>
          <a:lstStyle/>
          <a:p>
            <a:pPr>
              <a:defRPr/>
            </a:pPr>
            <a:fld id="{30AEF151-4656-2A41-B88E-20CF1300ED09}" type="slidenum">
              <a:rPr lang="en-US"/>
              <a:pPr>
                <a:defRPr/>
              </a:pPr>
              <a:t>18</a:t>
            </a:fld>
            <a:endParaRPr lang="en-US"/>
          </a:p>
        </p:txBody>
      </p:sp>
      <p:pic>
        <p:nvPicPr>
          <p:cNvPr id="7987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079500"/>
            <a:ext cx="9207500"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9875" name="Line 2"/>
          <p:cNvSpPr>
            <a:spLocks noChangeShapeType="1"/>
          </p:cNvSpPr>
          <p:nvPr/>
        </p:nvSpPr>
        <p:spPr bwMode="auto">
          <a:xfrm>
            <a:off x="457200" y="6353175"/>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9876" name="Line 3"/>
          <p:cNvSpPr>
            <a:spLocks noChangeShapeType="1"/>
          </p:cNvSpPr>
          <p:nvPr/>
        </p:nvSpPr>
        <p:spPr bwMode="auto">
          <a:xfrm>
            <a:off x="457200" y="1143000"/>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9877" name="Rectangle 4"/>
          <p:cNvSpPr>
            <a:spLocks/>
          </p:cNvSpPr>
          <p:nvPr/>
        </p:nvSpPr>
        <p:spPr bwMode="auto">
          <a:xfrm>
            <a:off x="2338388" y="6356350"/>
            <a:ext cx="4457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r"/>
            <a:r>
              <a:rPr lang="en-US" sz="1400">
                <a:solidFill>
                  <a:srgbClr val="464653"/>
                </a:solidFill>
                <a:latin typeface="Gill Sans MT Bold" charset="0"/>
                <a:ea typeface="ＭＳ Ｐゴシック" charset="0"/>
                <a:cs typeface="ＭＳ Ｐゴシック" charset="0"/>
                <a:sym typeface="Gill Sans MT Bold" charset="0"/>
              </a:rPr>
              <a:t>L</a:t>
            </a:r>
            <a:r>
              <a:rPr lang="en-US" sz="1200">
                <a:solidFill>
                  <a:srgbClr val="464653"/>
                </a:solidFill>
                <a:latin typeface="Gill Sans MT Bold" charset="0"/>
                <a:ea typeface="ＭＳ Ｐゴシック" charset="0"/>
                <a:cs typeface="ＭＳ Ｐゴシック" charset="0"/>
                <a:sym typeface="Gill Sans MT Bold" charset="0"/>
              </a:rPr>
              <a:t>IFE</a:t>
            </a:r>
            <a:r>
              <a:rPr lang="en-US" sz="1400">
                <a:solidFill>
                  <a:srgbClr val="464653"/>
                </a:solidFill>
                <a:latin typeface="Gill Sans MT Bold" charset="0"/>
                <a:ea typeface="ＭＳ Ｐゴシック" charset="0"/>
                <a:cs typeface="ＭＳ Ｐゴシック" charset="0"/>
                <a:sym typeface="Gill Sans MT Bold" charset="0"/>
              </a:rPr>
              <a:t>G</a:t>
            </a:r>
            <a:r>
              <a:rPr lang="en-US" sz="1200">
                <a:solidFill>
                  <a:srgbClr val="464653"/>
                </a:solidFill>
                <a:latin typeface="Gill Sans MT Bold" charset="0"/>
                <a:ea typeface="ＭＳ Ｐゴシック" charset="0"/>
                <a:cs typeface="ＭＳ Ｐゴシック" charset="0"/>
                <a:sym typeface="Gill Sans MT Bold" charset="0"/>
              </a:rPr>
              <a:t>UARD</a:t>
            </a:r>
            <a:r>
              <a:rPr lang="en-US" sz="1400">
                <a:solidFill>
                  <a:srgbClr val="464653"/>
                </a:solidFill>
                <a:latin typeface="Gill Sans MT Bold" charset="0"/>
                <a:ea typeface="ＭＳ Ｐゴシック" charset="0"/>
                <a:cs typeface="ＭＳ Ｐゴシック" charset="0"/>
                <a:sym typeface="Gill Sans MT Bold" charset="0"/>
              </a:rPr>
              <a:t>:  </a:t>
            </a:r>
            <a:r>
              <a:rPr lang="en-US" sz="1400">
                <a:solidFill>
                  <a:srgbClr val="464653"/>
                </a:solidFill>
                <a:latin typeface="Gill Sans MT" charset="0"/>
                <a:ea typeface="ＭＳ Ｐゴシック" charset="0"/>
                <a:cs typeface="ＭＳ Ｐゴシック" charset="0"/>
                <a:sym typeface="Gill Sans MT" charset="0"/>
              </a:rPr>
              <a:t>Practical Repair of Persistent Route Failures</a:t>
            </a:r>
          </a:p>
        </p:txBody>
      </p:sp>
      <p:sp>
        <p:nvSpPr>
          <p:cNvPr id="79878" name="Line 5"/>
          <p:cNvSpPr>
            <a:spLocks noChangeShapeType="1"/>
          </p:cNvSpPr>
          <p:nvPr/>
        </p:nvSpPr>
        <p:spPr bwMode="auto">
          <a:xfrm flipH="1">
            <a:off x="1758950" y="2608263"/>
            <a:ext cx="717550" cy="550862"/>
          </a:xfrm>
          <a:prstGeom prst="line">
            <a:avLst/>
          </a:prstGeom>
          <a:noFill/>
          <a:ln w="50800">
            <a:solidFill>
              <a:srgbClr val="0000FF"/>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9879" name="Line 6"/>
          <p:cNvSpPr>
            <a:spLocks noChangeShapeType="1"/>
          </p:cNvSpPr>
          <p:nvPr/>
        </p:nvSpPr>
        <p:spPr bwMode="auto">
          <a:xfrm flipH="1">
            <a:off x="3063875" y="2524125"/>
            <a:ext cx="798513" cy="12700"/>
          </a:xfrm>
          <a:prstGeom prst="line">
            <a:avLst/>
          </a:prstGeom>
          <a:noFill/>
          <a:ln w="50800">
            <a:solidFill>
              <a:srgbClr val="0000FF"/>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9880" name="Line 7"/>
          <p:cNvSpPr>
            <a:spLocks noChangeShapeType="1"/>
          </p:cNvSpPr>
          <p:nvPr/>
        </p:nvSpPr>
        <p:spPr bwMode="auto">
          <a:xfrm flipH="1">
            <a:off x="4483100" y="2514600"/>
            <a:ext cx="798513" cy="11113"/>
          </a:xfrm>
          <a:prstGeom prst="line">
            <a:avLst/>
          </a:prstGeom>
          <a:noFill/>
          <a:ln w="50800">
            <a:solidFill>
              <a:srgbClr val="0000FF"/>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9881" name="Line 8"/>
          <p:cNvSpPr>
            <a:spLocks noChangeShapeType="1"/>
          </p:cNvSpPr>
          <p:nvPr/>
        </p:nvSpPr>
        <p:spPr bwMode="auto">
          <a:xfrm flipH="1">
            <a:off x="5905500" y="2514600"/>
            <a:ext cx="798513" cy="11113"/>
          </a:xfrm>
          <a:prstGeom prst="line">
            <a:avLst/>
          </a:prstGeom>
          <a:noFill/>
          <a:ln w="50800">
            <a:solidFill>
              <a:srgbClr val="0000FF"/>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9882" name="Line 9"/>
          <p:cNvSpPr>
            <a:spLocks noChangeShapeType="1"/>
          </p:cNvSpPr>
          <p:nvPr/>
        </p:nvSpPr>
        <p:spPr bwMode="auto">
          <a:xfrm rot="10800000">
            <a:off x="7024688" y="2703513"/>
            <a:ext cx="622300" cy="455612"/>
          </a:xfrm>
          <a:prstGeom prst="line">
            <a:avLst/>
          </a:prstGeom>
          <a:noFill/>
          <a:ln w="50800">
            <a:solidFill>
              <a:srgbClr val="0000FF"/>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9883" name="Line 10"/>
          <p:cNvSpPr>
            <a:spLocks noChangeShapeType="1"/>
          </p:cNvSpPr>
          <p:nvPr/>
        </p:nvSpPr>
        <p:spPr bwMode="auto">
          <a:xfrm rot="10800000" flipH="1">
            <a:off x="6078538" y="2716213"/>
            <a:ext cx="647700" cy="1041400"/>
          </a:xfrm>
          <a:prstGeom prst="line">
            <a:avLst/>
          </a:prstGeom>
          <a:noFill/>
          <a:ln w="50800">
            <a:solidFill>
              <a:srgbClr val="FF7F00"/>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9884" name="Line 11"/>
          <p:cNvSpPr>
            <a:spLocks noChangeShapeType="1"/>
          </p:cNvSpPr>
          <p:nvPr/>
        </p:nvSpPr>
        <p:spPr bwMode="auto">
          <a:xfrm rot="10800000" flipH="1">
            <a:off x="6186488" y="3457575"/>
            <a:ext cx="777875" cy="334963"/>
          </a:xfrm>
          <a:prstGeom prst="line">
            <a:avLst/>
          </a:prstGeom>
          <a:noFill/>
          <a:ln w="50800">
            <a:solidFill>
              <a:srgbClr val="FF7F00"/>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9885" name="Line 12"/>
          <p:cNvSpPr>
            <a:spLocks noChangeShapeType="1"/>
          </p:cNvSpPr>
          <p:nvPr/>
        </p:nvSpPr>
        <p:spPr bwMode="auto">
          <a:xfrm>
            <a:off x="4762500" y="3937000"/>
            <a:ext cx="1030288" cy="0"/>
          </a:xfrm>
          <a:prstGeom prst="line">
            <a:avLst/>
          </a:prstGeom>
          <a:noFill/>
          <a:ln w="50800">
            <a:solidFill>
              <a:srgbClr val="FF7F00"/>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9886" name="Line 13"/>
          <p:cNvSpPr>
            <a:spLocks noChangeShapeType="1"/>
          </p:cNvSpPr>
          <p:nvPr/>
        </p:nvSpPr>
        <p:spPr bwMode="auto">
          <a:xfrm>
            <a:off x="2776538" y="2727325"/>
            <a:ext cx="1303337" cy="1054100"/>
          </a:xfrm>
          <a:prstGeom prst="line">
            <a:avLst/>
          </a:prstGeom>
          <a:noFill/>
          <a:ln w="50800">
            <a:solidFill>
              <a:srgbClr val="FF7F00"/>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9887" name="Line 14"/>
          <p:cNvSpPr>
            <a:spLocks noChangeShapeType="1"/>
          </p:cNvSpPr>
          <p:nvPr/>
        </p:nvSpPr>
        <p:spPr bwMode="auto">
          <a:xfrm flipH="1">
            <a:off x="1943100" y="2679700"/>
            <a:ext cx="717550" cy="549275"/>
          </a:xfrm>
          <a:prstGeom prst="line">
            <a:avLst/>
          </a:prstGeom>
          <a:noFill/>
          <a:ln w="50800">
            <a:solidFill>
              <a:srgbClr val="FF7F00"/>
            </a:solidFill>
            <a:prstDash val="sysDot"/>
            <a:miter lim="800000"/>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5855" name="Line 15"/>
          <p:cNvSpPr>
            <a:spLocks noChangeShapeType="1"/>
          </p:cNvSpPr>
          <p:nvPr/>
        </p:nvSpPr>
        <p:spPr bwMode="auto">
          <a:xfrm flipH="1">
            <a:off x="1758950" y="2608263"/>
            <a:ext cx="717550" cy="550862"/>
          </a:xfrm>
          <a:prstGeom prst="line">
            <a:avLst/>
          </a:prstGeom>
          <a:noFill/>
          <a:ln w="508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5856" name="Line 16"/>
          <p:cNvSpPr>
            <a:spLocks noChangeShapeType="1"/>
          </p:cNvSpPr>
          <p:nvPr/>
        </p:nvSpPr>
        <p:spPr bwMode="auto">
          <a:xfrm flipH="1">
            <a:off x="3063875" y="2524125"/>
            <a:ext cx="798513" cy="12700"/>
          </a:xfrm>
          <a:prstGeom prst="line">
            <a:avLst/>
          </a:prstGeom>
          <a:noFill/>
          <a:ln w="508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5857" name="Line 17"/>
          <p:cNvSpPr>
            <a:spLocks noChangeShapeType="1"/>
          </p:cNvSpPr>
          <p:nvPr/>
        </p:nvSpPr>
        <p:spPr bwMode="auto">
          <a:xfrm flipH="1">
            <a:off x="4483100" y="2514600"/>
            <a:ext cx="798513" cy="11113"/>
          </a:xfrm>
          <a:prstGeom prst="line">
            <a:avLst/>
          </a:prstGeom>
          <a:noFill/>
          <a:ln w="508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35858"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1700" y="2032000"/>
            <a:ext cx="6604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5859" name="Rectangle 19"/>
          <p:cNvSpPr>
            <a:spLocks/>
          </p:cNvSpPr>
          <p:nvPr/>
        </p:nvSpPr>
        <p:spPr bwMode="auto">
          <a:xfrm>
            <a:off x="457200" y="4983163"/>
            <a:ext cx="8229600"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marL="273050" indent="-273050" algn="l">
              <a:spcBef>
                <a:spcPts val="600"/>
              </a:spcBef>
              <a:buClr>
                <a:srgbClr val="727CA3"/>
              </a:buClr>
              <a:buSzPct val="75000"/>
              <a:buFont typeface="Wingdings 3" charset="0"/>
              <a:buChar char="}"/>
            </a:pPr>
            <a:r>
              <a:rPr lang="en-US" sz="2600">
                <a:solidFill>
                  <a:schemeClr val="tx1"/>
                </a:solidFill>
                <a:latin typeface="Gill Sans MT" charset="0"/>
                <a:ea typeface="ＭＳ Ｐゴシック" charset="0"/>
                <a:cs typeface="ＭＳ Ｐゴシック" charset="0"/>
                <a:sym typeface="Gill Sans MT" charset="0"/>
              </a:rPr>
              <a:t>Forward path works</a:t>
            </a:r>
          </a:p>
          <a:p>
            <a:pPr marL="273050" indent="-273050" algn="l">
              <a:spcBef>
                <a:spcPts val="600"/>
              </a:spcBef>
            </a:pPr>
            <a:endParaRPr lang="en-US" sz="2600">
              <a:solidFill>
                <a:schemeClr val="tx1"/>
              </a:solidFill>
              <a:latin typeface="Gill Sans MT" charset="0"/>
              <a:ea typeface="ＭＳ Ｐゴシック" charset="0"/>
              <a:cs typeface="ＭＳ Ｐゴシック" charset="0"/>
              <a:sym typeface="Gill Sans MT" charset="0"/>
            </a:endParaRPr>
          </a:p>
        </p:txBody>
      </p:sp>
      <p:sp>
        <p:nvSpPr>
          <p:cNvPr id="35860" name="AutoShape 20"/>
          <p:cNvSpPr>
            <a:spLocks/>
          </p:cNvSpPr>
          <p:nvPr/>
        </p:nvSpPr>
        <p:spPr bwMode="auto">
          <a:xfrm>
            <a:off x="4076700" y="1143000"/>
            <a:ext cx="3086100" cy="495300"/>
          </a:xfrm>
          <a:custGeom>
            <a:avLst/>
            <a:gdLst>
              <a:gd name="T0" fmla="*/ 0 w 21600"/>
              <a:gd name="T1" fmla="*/ 0 h 9770"/>
              <a:gd name="T2" fmla="*/ 21600 w 21600"/>
              <a:gd name="T3" fmla="*/ 9770 h 9770"/>
            </a:gdLst>
            <a:ahLst/>
            <a:cxnLst/>
            <a:rect l="T0" t="T1" r="T2" b="T3"/>
            <a:pathLst>
              <a:path w="21600" h="9770">
                <a:moveTo>
                  <a:pt x="0" y="0"/>
                </a:moveTo>
                <a:lnTo>
                  <a:pt x="0" y="9770"/>
                </a:lnTo>
                <a:lnTo>
                  <a:pt x="15811" y="9770"/>
                </a:lnTo>
                <a:lnTo>
                  <a:pt x="16703" y="21600"/>
                </a:lnTo>
                <a:lnTo>
                  <a:pt x="17592" y="9770"/>
                </a:lnTo>
                <a:lnTo>
                  <a:pt x="21600" y="9770"/>
                </a:lnTo>
                <a:lnTo>
                  <a:pt x="21600" y="0"/>
                </a:lnTo>
                <a:lnTo>
                  <a:pt x="0" y="0"/>
                </a:lnTo>
                <a:close/>
                <a:moveTo>
                  <a:pt x="0" y="0"/>
                </a:moveTo>
              </a:path>
            </a:pathLst>
          </a:cu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l"/>
            <a:r>
              <a:rPr lang="en-US" sz="2600">
                <a:solidFill>
                  <a:schemeClr val="tx1"/>
                </a:solidFill>
                <a:latin typeface="Gill Sans MT" charset="0"/>
                <a:ea typeface="ＭＳ Ｐゴシック" charset="0"/>
                <a:cs typeface="ＭＳ Ｐゴシック" charset="0"/>
                <a:sym typeface="Gill Sans MT" charset="0"/>
              </a:rPr>
              <a:t>Problem with ZSTTK?</a:t>
            </a:r>
          </a:p>
        </p:txBody>
      </p:sp>
      <p:sp>
        <p:nvSpPr>
          <p:cNvPr id="35861" name="Line 21"/>
          <p:cNvSpPr>
            <a:spLocks noChangeShapeType="1"/>
          </p:cNvSpPr>
          <p:nvPr/>
        </p:nvSpPr>
        <p:spPr bwMode="auto">
          <a:xfrm>
            <a:off x="4062413" y="1409700"/>
            <a:ext cx="3094037"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5862" name="Freeform 22"/>
          <p:cNvSpPr>
            <a:spLocks/>
          </p:cNvSpPr>
          <p:nvPr/>
        </p:nvSpPr>
        <p:spPr bwMode="auto">
          <a:xfrm flipH="1">
            <a:off x="7758113" y="1879600"/>
            <a:ext cx="360362" cy="1398588"/>
          </a:xfrm>
          <a:custGeom>
            <a:avLst/>
            <a:gdLst>
              <a:gd name="T0" fmla="*/ 0 w 10622"/>
              <a:gd name="T1" fmla="*/ 0 h 21600"/>
              <a:gd name="T2" fmla="*/ 1351239 w 10622"/>
              <a:gd name="T3" fmla="*/ 90557796 h 21600"/>
              <a:gd name="T4" fmla="*/ 0 60000 65536"/>
              <a:gd name="T5" fmla="*/ 0 60000 65536"/>
            </a:gdLst>
            <a:ahLst/>
            <a:cxnLst>
              <a:cxn ang="T4">
                <a:pos x="T0" y="T1"/>
              </a:cxn>
              <a:cxn ang="T5">
                <a:pos x="T2" y="T3"/>
              </a:cxn>
            </a:cxnLst>
            <a:rect l="0" t="0" r="r" b="b"/>
            <a:pathLst>
              <a:path w="10622" h="21600">
                <a:moveTo>
                  <a:pt x="0" y="0"/>
                </a:moveTo>
                <a:cubicBezTo>
                  <a:pt x="21600" y="11010"/>
                  <a:pt x="4046" y="13758"/>
                  <a:pt x="1174" y="21600"/>
                </a:cubicBezTo>
              </a:path>
            </a:pathLst>
          </a:custGeom>
          <a:noFill/>
          <a:ln w="38100" cap="flat">
            <a:solidFill>
              <a:srgbClr val="E52E1B"/>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63" name="Freeform 23"/>
          <p:cNvSpPr>
            <a:spLocks/>
          </p:cNvSpPr>
          <p:nvPr/>
        </p:nvSpPr>
        <p:spPr bwMode="auto">
          <a:xfrm rot="10800000" flipH="1">
            <a:off x="8150225" y="1892300"/>
            <a:ext cx="350838" cy="1433513"/>
          </a:xfrm>
          <a:custGeom>
            <a:avLst/>
            <a:gdLst>
              <a:gd name="T0" fmla="*/ 0 w 10415"/>
              <a:gd name="T1" fmla="*/ 0 h 21600"/>
              <a:gd name="T2" fmla="*/ 94186 w 10415"/>
              <a:gd name="T3" fmla="*/ 95137015 h 21600"/>
              <a:gd name="T4" fmla="*/ 0 60000 65536"/>
              <a:gd name="T5" fmla="*/ 0 60000 65536"/>
            </a:gdLst>
            <a:ahLst/>
            <a:cxnLst>
              <a:cxn ang="T4">
                <a:pos x="T0" y="T1"/>
              </a:cxn>
              <a:cxn ang="T5">
                <a:pos x="T2" y="T3"/>
              </a:cxn>
            </a:cxnLst>
            <a:rect l="0" t="0" r="r" b="b"/>
            <a:pathLst>
              <a:path w="10415" h="21600">
                <a:moveTo>
                  <a:pt x="0" y="0"/>
                </a:moveTo>
                <a:cubicBezTo>
                  <a:pt x="21600" y="11299"/>
                  <a:pt x="3439" y="13803"/>
                  <a:pt x="83" y="21600"/>
                </a:cubicBezTo>
              </a:path>
            </a:pathLst>
          </a:custGeom>
          <a:noFill/>
          <a:ln w="381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35864"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42225" y="1270000"/>
            <a:ext cx="6762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586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2600" y="1320800"/>
            <a:ext cx="673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5866" name="Rectangle 26"/>
          <p:cNvSpPr>
            <a:spLocks/>
          </p:cNvSpPr>
          <p:nvPr/>
        </p:nvSpPr>
        <p:spPr bwMode="auto">
          <a:xfrm>
            <a:off x="1117600" y="2424113"/>
            <a:ext cx="939800" cy="812800"/>
          </a:xfrm>
          <a:prstGeom prst="rect">
            <a:avLst/>
          </a:prstGeom>
          <a:solidFill>
            <a:srgbClr val="FFFF99"/>
          </a:solidFill>
          <a:ln w="9525">
            <a:solidFill>
              <a:srgbClr val="003399"/>
            </a:solidFill>
            <a:miter lim="800000"/>
            <a:headEnd/>
            <a:tailEnd/>
          </a:ln>
        </p:spPr>
        <p:txBody>
          <a:bodyPr lIns="0" tIns="0" rIns="0" bIns="0"/>
          <a:lstStyle/>
          <a:p>
            <a:pPr algn="l">
              <a:spcBef>
                <a:spcPts val="900"/>
              </a:spcBef>
            </a:pPr>
            <a:r>
              <a:rPr lang="en-US" sz="2400">
                <a:solidFill>
                  <a:schemeClr val="tx1"/>
                </a:solidFill>
                <a:latin typeface="Gill Sans MT" charset="0"/>
                <a:ea typeface="ＭＳ Ｐゴシック" charset="0"/>
                <a:cs typeface="ＭＳ Ｐゴシック" charset="0"/>
                <a:sym typeface="Gill Sans MT" charset="0"/>
              </a:rPr>
              <a:t>Ping? Fr:</a:t>
            </a:r>
            <a:r>
              <a:rPr lang="en-US" sz="2400">
                <a:solidFill>
                  <a:schemeClr val="tx1"/>
                </a:solidFill>
                <a:latin typeface="Gill Sans MT Bold" charset="0"/>
                <a:ea typeface="ＭＳ Ｐゴシック" charset="0"/>
                <a:cs typeface="ＭＳ Ｐゴシック" charset="0"/>
                <a:sym typeface="Gill Sans MT Bold" charset="0"/>
              </a:rPr>
              <a:t>VP</a:t>
            </a:r>
          </a:p>
        </p:txBody>
      </p:sp>
      <p:sp>
        <p:nvSpPr>
          <p:cNvPr id="79900" name="Rectangle 27"/>
          <p:cNvSpPr>
            <a:spLocks/>
          </p:cNvSpPr>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nchor="b"/>
          <a:lstStyle/>
          <a:p>
            <a:pPr algn="l"/>
            <a:r>
              <a:rPr lang="en-US" sz="3200">
                <a:solidFill>
                  <a:schemeClr val="tx1"/>
                </a:solidFill>
                <a:latin typeface="Bookman Old Style" charset="0"/>
                <a:ea typeface="ＭＳ Ｐゴシック" charset="0"/>
                <a:cs typeface="ＭＳ Ｐゴシック" charset="0"/>
                <a:sym typeface="Bookman Old Style" charset="0"/>
              </a:rPr>
              <a:t>How does </a:t>
            </a:r>
            <a:r>
              <a:rPr lang="en-US" sz="3200" b="1">
                <a:solidFill>
                  <a:schemeClr val="tx1"/>
                </a:solidFill>
                <a:latin typeface="Bookman Old Style" charset="0"/>
                <a:ea typeface="ＭＳ Ｐゴシック" charset="0"/>
                <a:cs typeface="ＭＳ Ｐゴシック" charset="0"/>
                <a:sym typeface="Bookman Old Style" charset="0"/>
              </a:rPr>
              <a:t>L</a:t>
            </a:r>
            <a:r>
              <a:rPr lang="en-US" sz="3000" b="1">
                <a:solidFill>
                  <a:schemeClr val="tx1"/>
                </a:solidFill>
                <a:latin typeface="Bookman Old Style" charset="0"/>
                <a:ea typeface="ＭＳ Ｐゴシック" charset="0"/>
                <a:cs typeface="ＭＳ Ｐゴシック" charset="0"/>
                <a:sym typeface="Bookman Old Style" charset="0"/>
              </a:rPr>
              <a:t>IFE</a:t>
            </a:r>
            <a:r>
              <a:rPr lang="en-US" sz="3200" b="1">
                <a:solidFill>
                  <a:schemeClr val="tx1"/>
                </a:solidFill>
                <a:latin typeface="Bookman Old Style" charset="0"/>
                <a:ea typeface="ＭＳ Ｐゴシック" charset="0"/>
                <a:cs typeface="ＭＳ Ｐゴシック" charset="0"/>
                <a:sym typeface="Bookman Old Style" charset="0"/>
              </a:rPr>
              <a:t>G</a:t>
            </a:r>
            <a:r>
              <a:rPr lang="en-US" sz="3000" b="1">
                <a:solidFill>
                  <a:schemeClr val="tx1"/>
                </a:solidFill>
                <a:latin typeface="Bookman Old Style" charset="0"/>
                <a:ea typeface="ＭＳ Ｐゴシック" charset="0"/>
                <a:cs typeface="ＭＳ Ｐゴシック" charset="0"/>
                <a:sym typeface="Bookman Old Style" charset="0"/>
              </a:rPr>
              <a:t>UARD</a:t>
            </a:r>
            <a:r>
              <a:rPr lang="en-US" sz="3200">
                <a:solidFill>
                  <a:schemeClr val="tx1"/>
                </a:solidFill>
                <a:latin typeface="Bookman Old Style" charset="0"/>
                <a:ea typeface="ＭＳ Ｐゴシック" charset="0"/>
                <a:cs typeface="ＭＳ Ｐゴシック" charset="0"/>
                <a:sym typeface="Bookman Old Style" charset="0"/>
              </a:rPr>
              <a:t> locate a failure?</a:t>
            </a:r>
          </a:p>
        </p:txBody>
      </p:sp>
      <p:sp>
        <p:nvSpPr>
          <p:cNvPr id="35868" name="Rectangle 28"/>
          <p:cNvSpPr>
            <a:spLocks/>
          </p:cNvSpPr>
          <p:nvPr/>
        </p:nvSpPr>
        <p:spPr bwMode="auto">
          <a:xfrm>
            <a:off x="7950200" y="2527300"/>
            <a:ext cx="939800" cy="812800"/>
          </a:xfrm>
          <a:prstGeom prst="rect">
            <a:avLst/>
          </a:prstGeom>
          <a:solidFill>
            <a:srgbClr val="FFFF99"/>
          </a:solidFill>
          <a:ln w="9525">
            <a:solidFill>
              <a:srgbClr val="003399"/>
            </a:solidFill>
            <a:miter lim="800000"/>
            <a:headEnd/>
            <a:tailEnd/>
          </a:ln>
        </p:spPr>
        <p:txBody>
          <a:bodyPr lIns="0" tIns="0" rIns="0" bIns="0"/>
          <a:lstStyle/>
          <a:p>
            <a:pPr algn="l">
              <a:spcBef>
                <a:spcPts val="900"/>
              </a:spcBef>
            </a:pPr>
            <a:r>
              <a:rPr lang="en-US" sz="2400">
                <a:solidFill>
                  <a:schemeClr val="tx1"/>
                </a:solidFill>
                <a:latin typeface="Gill Sans MT" charset="0"/>
                <a:ea typeface="ＭＳ Ｐゴシック" charset="0"/>
                <a:cs typeface="ＭＳ Ｐゴシック" charset="0"/>
                <a:sym typeface="Gill Sans MT" charset="0"/>
              </a:rPr>
              <a:t>Ping! To:</a:t>
            </a:r>
            <a:r>
              <a:rPr lang="en-US" sz="2400">
                <a:solidFill>
                  <a:schemeClr val="tx1"/>
                </a:solidFill>
                <a:latin typeface="Gill Sans MT Bold" charset="0"/>
                <a:ea typeface="ＭＳ Ｐゴシック" charset="0"/>
                <a:cs typeface="ＭＳ Ｐゴシック" charset="0"/>
                <a:sym typeface="Gill Sans MT Bold" charset="0"/>
              </a:rPr>
              <a:t>VP</a:t>
            </a:r>
          </a:p>
        </p:txBody>
      </p:sp>
      <p:sp>
        <p:nvSpPr>
          <p:cNvPr id="79902" name="Rectangle 29"/>
          <p:cNvSpPr>
            <a:spLocks/>
          </p:cNvSpPr>
          <p:nvPr/>
        </p:nvSpPr>
        <p:spPr bwMode="auto">
          <a:xfrm>
            <a:off x="495300" y="1143000"/>
            <a:ext cx="207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2600">
                <a:solidFill>
                  <a:schemeClr val="tx1"/>
                </a:solidFill>
                <a:latin typeface="Gill Sans MT" charset="0"/>
                <a:ea typeface="ＭＳ Ｐゴシック" charset="0"/>
                <a:cs typeface="ＭＳ Ｐゴシック" charset="0"/>
                <a:sym typeface="Gill Sans MT" charset="0"/>
              </a:rPr>
              <a:t>During outage:</a:t>
            </a:r>
          </a:p>
        </p:txBody>
      </p:sp>
      <p:sp>
        <p:nvSpPr>
          <p:cNvPr id="35870" name="Line 30"/>
          <p:cNvSpPr>
            <a:spLocks noChangeShapeType="1"/>
          </p:cNvSpPr>
          <p:nvPr/>
        </p:nvSpPr>
        <p:spPr bwMode="auto">
          <a:xfrm flipH="1">
            <a:off x="5905500" y="2514600"/>
            <a:ext cx="798513" cy="11113"/>
          </a:xfrm>
          <a:prstGeom prst="line">
            <a:avLst/>
          </a:prstGeom>
          <a:noFill/>
          <a:ln w="508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5871" name="Line 31"/>
          <p:cNvSpPr>
            <a:spLocks noChangeShapeType="1"/>
          </p:cNvSpPr>
          <p:nvPr/>
        </p:nvSpPr>
        <p:spPr bwMode="auto">
          <a:xfrm rot="10800000">
            <a:off x="7024688" y="2703513"/>
            <a:ext cx="622300" cy="455612"/>
          </a:xfrm>
          <a:prstGeom prst="line">
            <a:avLst/>
          </a:prstGeom>
          <a:noFill/>
          <a:ln w="508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9905" name="Rectangle 32"/>
          <p:cNvSpPr>
            <a:spLocks/>
          </p:cNvSpPr>
          <p:nvPr/>
        </p:nvSpPr>
        <p:spPr bwMode="auto">
          <a:xfrm>
            <a:off x="279400" y="4305300"/>
            <a:ext cx="1282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2400">
                <a:solidFill>
                  <a:schemeClr val="tx1"/>
                </a:solidFill>
                <a:latin typeface="Gill Sans MT" charset="0"/>
                <a:ea typeface="ＭＳ Ｐゴシック" charset="0"/>
                <a:cs typeface="ＭＳ Ｐゴシック" charset="0"/>
                <a:sym typeface="Gill Sans MT" charset="0"/>
              </a:rPr>
              <a:t>Historical</a:t>
            </a:r>
          </a:p>
        </p:txBody>
      </p:sp>
      <p:sp>
        <p:nvSpPr>
          <p:cNvPr id="79906" name="Line 33"/>
          <p:cNvSpPr>
            <a:spLocks noChangeShapeType="1"/>
          </p:cNvSpPr>
          <p:nvPr/>
        </p:nvSpPr>
        <p:spPr bwMode="auto">
          <a:xfrm>
            <a:off x="352425" y="4735513"/>
            <a:ext cx="1184275" cy="0"/>
          </a:xfrm>
          <a:prstGeom prst="line">
            <a:avLst/>
          </a:prstGeom>
          <a:noFill/>
          <a:ln w="50800">
            <a:solidFill>
              <a:schemeClr val="tx1"/>
            </a:solidFill>
            <a:prstDash val="sysDot"/>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9907" name="Rectangle 34"/>
          <p:cNvSpPr>
            <a:spLocks/>
          </p:cNvSpPr>
          <p:nvPr/>
        </p:nvSpPr>
        <p:spPr bwMode="auto">
          <a:xfrm>
            <a:off x="1803400" y="4305300"/>
            <a:ext cx="10890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2400">
                <a:solidFill>
                  <a:schemeClr val="tx1"/>
                </a:solidFill>
                <a:latin typeface="Gill Sans MT" charset="0"/>
                <a:ea typeface="ＭＳ Ｐゴシック" charset="0"/>
                <a:cs typeface="ＭＳ Ｐゴシック" charset="0"/>
                <a:sym typeface="Gill Sans MT" charset="0"/>
              </a:rPr>
              <a:t>Current</a:t>
            </a:r>
          </a:p>
        </p:txBody>
      </p:sp>
      <p:sp>
        <p:nvSpPr>
          <p:cNvPr id="79908" name="Line 35"/>
          <p:cNvSpPr>
            <a:spLocks noChangeShapeType="1"/>
          </p:cNvSpPr>
          <p:nvPr/>
        </p:nvSpPr>
        <p:spPr bwMode="auto">
          <a:xfrm>
            <a:off x="1778000" y="4737100"/>
            <a:ext cx="1184275" cy="0"/>
          </a:xfrm>
          <a:prstGeom prst="line">
            <a:avLst/>
          </a:prstGeom>
          <a:noFill/>
          <a:ln w="508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9909" name="Rectangle 36"/>
          <p:cNvSpPr>
            <a:spLocks/>
          </p:cNvSpPr>
          <p:nvPr/>
        </p:nvSpPr>
        <p:spPr bwMode="auto">
          <a:xfrm>
            <a:off x="215900" y="4343400"/>
            <a:ext cx="2832100" cy="5461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463545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55"/>
                                        </p:tgtEl>
                                        <p:attrNameLst>
                                          <p:attrName>style.visibility</p:attrName>
                                        </p:attrNameLst>
                                      </p:cBhvr>
                                      <p:to>
                                        <p:strVal val="visible"/>
                                      </p:to>
                                    </p:set>
                                    <p:animEffect transition="in" filter="wipe(left)">
                                      <p:cBhvr>
                                        <p:cTn id="7" dur="500"/>
                                        <p:tgtEl>
                                          <p:spTgt spid="3585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856"/>
                                        </p:tgtEl>
                                        <p:attrNameLst>
                                          <p:attrName>style.visibility</p:attrName>
                                        </p:attrNameLst>
                                      </p:cBhvr>
                                      <p:to>
                                        <p:strVal val="visible"/>
                                      </p:to>
                                    </p:set>
                                    <p:animEffect transition="in" filter="wipe(left)">
                                      <p:cBhvr>
                                        <p:cTn id="11" dur="500"/>
                                        <p:tgtEl>
                                          <p:spTgt spid="3585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5857"/>
                                        </p:tgtEl>
                                        <p:attrNameLst>
                                          <p:attrName>style.visibility</p:attrName>
                                        </p:attrNameLst>
                                      </p:cBhvr>
                                      <p:to>
                                        <p:strVal val="visible"/>
                                      </p:to>
                                    </p:set>
                                    <p:animEffect transition="in" filter="wipe(left)">
                                      <p:cBhvr>
                                        <p:cTn id="15" dur="500"/>
                                        <p:tgtEl>
                                          <p:spTgt spid="35857"/>
                                        </p:tgtEl>
                                      </p:cBhvr>
                                    </p:animEffect>
                                  </p:childTnLst>
                                </p:cTn>
                              </p:par>
                            </p:childTnLst>
                          </p:cTn>
                        </p:par>
                        <p:par>
                          <p:cTn id="16" fill="hold" nodeType="afterGroup">
                            <p:stCondLst>
                              <p:cond delay="1500"/>
                            </p:stCondLst>
                            <p:childTnLst>
                              <p:par>
                                <p:cTn id="17" presetID="1" presetClass="entr" presetSubtype="0" fill="hold" nodeType="afterEffect">
                                  <p:stCondLst>
                                    <p:cond delay="0"/>
                                  </p:stCondLst>
                                  <p:childTnLst>
                                    <p:set>
                                      <p:cBhvr>
                                        <p:cTn id="18" dur="1" fill="hold">
                                          <p:stCondLst>
                                            <p:cond delay="499"/>
                                          </p:stCondLst>
                                        </p:cTn>
                                        <p:tgtEl>
                                          <p:spTgt spid="3585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86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5864"/>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nodeType="afterEffect">
                                  <p:stCondLst>
                                    <p:cond delay="0"/>
                                  </p:stCondLst>
                                  <p:childTnLst>
                                    <p:set>
                                      <p:cBhvr>
                                        <p:cTn id="29" dur="1" fill="hold">
                                          <p:stCondLst>
                                            <p:cond delay="499"/>
                                          </p:stCondLst>
                                        </p:cTn>
                                        <p:tgtEl>
                                          <p:spTgt spid="35865"/>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35863"/>
                                        </p:tgtEl>
                                        <p:attrNameLst>
                                          <p:attrName>style.visibility</p:attrName>
                                        </p:attrNameLst>
                                      </p:cBhvr>
                                      <p:to>
                                        <p:strVal val="visible"/>
                                      </p:to>
                                    </p:set>
                                    <p:animEffect transition="in" filter="wipe(up)">
                                      <p:cBhvr>
                                        <p:cTn id="34" dur="500"/>
                                        <p:tgtEl>
                                          <p:spTgt spid="35863"/>
                                        </p:tgtEl>
                                      </p:cBhvr>
                                    </p:animEffect>
                                  </p:childTnLst>
                                </p:cTn>
                              </p:par>
                            </p:childTnLst>
                          </p:cTn>
                        </p:par>
                        <p:par>
                          <p:cTn id="35" fill="hold" nodeType="afterGroup">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35862"/>
                                        </p:tgtEl>
                                        <p:attrNameLst>
                                          <p:attrName>style.visibility</p:attrName>
                                        </p:attrNameLst>
                                      </p:cBhvr>
                                      <p:to>
                                        <p:strVal val="visible"/>
                                      </p:to>
                                    </p:set>
                                    <p:animEffect transition="in" filter="wipe(down)">
                                      <p:cBhvr>
                                        <p:cTn id="38" dur="500"/>
                                        <p:tgtEl>
                                          <p:spTgt spid="3586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586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586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5859">
                                            <p:txEl>
                                              <p:pRg st="0" end="0"/>
                                            </p:txEl>
                                          </p:spTgt>
                                        </p:tgtEl>
                                        <p:attrNameLst>
                                          <p:attrName>style.visibility</p:attrName>
                                        </p:attrNameLst>
                                      </p:cBhvr>
                                      <p:to>
                                        <p:strVal val="visible"/>
                                      </p:to>
                                    </p:set>
                                  </p:childTnLst>
                                </p:cTn>
                              </p:par>
                            </p:childTnLst>
                          </p:cTn>
                        </p:par>
                        <p:par>
                          <p:cTn id="51" fill="hold" nodeType="afterGroup">
                            <p:stCondLst>
                              <p:cond delay="500"/>
                            </p:stCondLst>
                            <p:childTnLst>
                              <p:par>
                                <p:cTn id="52" presetID="1" presetClass="exit" presetSubtype="0" fill="hold" nodeType="afterEffect">
                                  <p:stCondLst>
                                    <p:cond delay="0"/>
                                  </p:stCondLst>
                                  <p:childTnLst>
                                    <p:set>
                                      <p:cBhvr>
                                        <p:cTn id="53" dur="1" fill="hold">
                                          <p:stCondLst>
                                            <p:cond delay="499"/>
                                          </p:stCondLst>
                                        </p:cTn>
                                        <p:tgtEl>
                                          <p:spTgt spid="35858"/>
                                        </p:tgtEl>
                                        <p:attrNameLst>
                                          <p:attrName>style.visibility</p:attrName>
                                        </p:attrNameLst>
                                      </p:cBhvr>
                                      <p:to>
                                        <p:strVal val="hidden"/>
                                      </p:to>
                                    </p:set>
                                  </p:childTnLst>
                                </p:cTn>
                              </p:par>
                            </p:childTnLst>
                          </p:cTn>
                        </p:par>
                        <p:par>
                          <p:cTn id="54" fill="hold" nodeType="afterGroup">
                            <p:stCondLst>
                              <p:cond delay="1000"/>
                            </p:stCondLst>
                            <p:childTnLst>
                              <p:par>
                                <p:cTn id="55" presetID="1" presetClass="exit" presetSubtype="0" fill="hold" grpId="1" nodeType="afterEffect">
                                  <p:stCondLst>
                                    <p:cond delay="0"/>
                                  </p:stCondLst>
                                  <p:childTnLst>
                                    <p:set>
                                      <p:cBhvr>
                                        <p:cTn id="56" dur="1" fill="hold">
                                          <p:stCondLst>
                                            <p:cond delay="499"/>
                                          </p:stCondLst>
                                        </p:cTn>
                                        <p:tgtEl>
                                          <p:spTgt spid="35866"/>
                                        </p:tgtEl>
                                        <p:attrNameLst>
                                          <p:attrName>style.visibility</p:attrName>
                                        </p:attrNameLst>
                                      </p:cBhvr>
                                      <p:to>
                                        <p:strVal val="hidden"/>
                                      </p:to>
                                    </p:set>
                                  </p:childTnLst>
                                </p:cTn>
                              </p:par>
                            </p:childTnLst>
                          </p:cTn>
                        </p:par>
                        <p:par>
                          <p:cTn id="57" fill="hold" nodeType="afterGroup">
                            <p:stCondLst>
                              <p:cond delay="1500"/>
                            </p:stCondLst>
                            <p:childTnLst>
                              <p:par>
                                <p:cTn id="58" presetID="1" presetClass="entr" presetSubtype="0" fill="hold" grpId="0" nodeType="afterEffect">
                                  <p:stCondLst>
                                    <p:cond delay="0"/>
                                  </p:stCondLst>
                                  <p:childTnLst>
                                    <p:set>
                                      <p:cBhvr>
                                        <p:cTn id="59" dur="1" fill="hold">
                                          <p:stCondLst>
                                            <p:cond delay="499"/>
                                          </p:stCondLst>
                                        </p:cTn>
                                        <p:tgtEl>
                                          <p:spTgt spid="35870"/>
                                        </p:tgtEl>
                                        <p:attrNameLst>
                                          <p:attrName>style.visibility</p:attrName>
                                        </p:attrNameLst>
                                      </p:cBhvr>
                                      <p:to>
                                        <p:strVal val="visible"/>
                                      </p:to>
                                    </p:set>
                                  </p:childTnLst>
                                </p:cTn>
                              </p:par>
                            </p:childTnLst>
                          </p:cTn>
                        </p:par>
                        <p:par>
                          <p:cTn id="60" fill="hold" nodeType="afterGroup">
                            <p:stCondLst>
                              <p:cond delay="2000"/>
                            </p:stCondLst>
                            <p:childTnLst>
                              <p:par>
                                <p:cTn id="61" presetID="1" presetClass="entr" presetSubtype="0" fill="hold" grpId="0" nodeType="afterEffect">
                                  <p:stCondLst>
                                    <p:cond delay="0"/>
                                  </p:stCondLst>
                                  <p:childTnLst>
                                    <p:set>
                                      <p:cBhvr>
                                        <p:cTn id="62" dur="1" fill="hold">
                                          <p:stCondLst>
                                            <p:cond delay="499"/>
                                          </p:stCondLst>
                                        </p:cTn>
                                        <p:tgtEl>
                                          <p:spTgt spid="3587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358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5" grpId="0" animBg="1"/>
      <p:bldP spid="35856" grpId="0" animBg="1"/>
      <p:bldP spid="35857" grpId="0" animBg="1"/>
      <p:bldP spid="35859" grpId="0" build="p" autoUpdateAnimBg="0"/>
      <p:bldP spid="35860" grpId="0" animBg="1" autoUpdateAnimBg="0"/>
      <p:bldP spid="35861" grpId="0" animBg="1"/>
      <p:bldP spid="35862" grpId="0" animBg="1"/>
      <p:bldP spid="35863" grpId="0" animBg="1"/>
      <p:bldP spid="35866" grpId="0" animBg="1" autoUpdateAnimBg="0"/>
      <p:bldP spid="35866" grpId="1" animBg="1" autoUpdateAnimBg="0"/>
      <p:bldP spid="35868" grpId="0" animBg="1" autoUpdateAnimBg="0"/>
      <p:bldP spid="35870" grpId="0" animBg="1"/>
      <p:bldP spid="3587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
          <p:cNvSpPr>
            <a:spLocks noGrp="1"/>
          </p:cNvSpPr>
          <p:nvPr>
            <p:ph type="sldNum" sz="quarter" idx="4294967295"/>
          </p:nvPr>
        </p:nvSpPr>
        <p:spPr>
          <a:xfrm>
            <a:off x="611188" y="6400800"/>
            <a:ext cx="531812" cy="320675"/>
          </a:xfrm>
          <a:prstGeom prst="rect">
            <a:avLst/>
          </a:prstGeom>
        </p:spPr>
        <p:txBody>
          <a:bodyPr/>
          <a:lstStyle/>
          <a:p>
            <a:pPr>
              <a:defRPr/>
            </a:pPr>
            <a:fld id="{E39DD8A5-78E1-C34D-8822-93E379D35D0A}" type="slidenum">
              <a:rPr lang="en-US"/>
              <a:pPr>
                <a:defRPr/>
              </a:pPr>
              <a:t>19</a:t>
            </a:fld>
            <a:endParaRPr lang="en-US" dirty="0"/>
          </a:p>
        </p:txBody>
      </p:sp>
      <p:pic>
        <p:nvPicPr>
          <p:cNvPr id="8192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079500"/>
            <a:ext cx="9207500"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78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1100" y="3632200"/>
            <a:ext cx="12700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78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159000"/>
            <a:ext cx="546100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81925" name="Line 4"/>
          <p:cNvSpPr>
            <a:spLocks noChangeShapeType="1"/>
          </p:cNvSpPr>
          <p:nvPr/>
        </p:nvSpPr>
        <p:spPr bwMode="auto">
          <a:xfrm>
            <a:off x="457200" y="6353175"/>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26" name="Line 5"/>
          <p:cNvSpPr>
            <a:spLocks noChangeShapeType="1"/>
          </p:cNvSpPr>
          <p:nvPr/>
        </p:nvSpPr>
        <p:spPr bwMode="auto">
          <a:xfrm>
            <a:off x="457200" y="1143000"/>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27" name="Rectangle 6"/>
          <p:cNvSpPr>
            <a:spLocks/>
          </p:cNvSpPr>
          <p:nvPr/>
        </p:nvSpPr>
        <p:spPr bwMode="auto">
          <a:xfrm>
            <a:off x="2338388" y="6356350"/>
            <a:ext cx="4457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r"/>
            <a:r>
              <a:rPr lang="en-US" sz="1400">
                <a:solidFill>
                  <a:srgbClr val="464653"/>
                </a:solidFill>
                <a:latin typeface="Gill Sans MT Bold" charset="0"/>
                <a:ea typeface="ＭＳ Ｐゴシック" charset="0"/>
                <a:cs typeface="ＭＳ Ｐゴシック" charset="0"/>
                <a:sym typeface="Gill Sans MT Bold" charset="0"/>
              </a:rPr>
              <a:t>L</a:t>
            </a:r>
            <a:r>
              <a:rPr lang="en-US" sz="1200">
                <a:solidFill>
                  <a:srgbClr val="464653"/>
                </a:solidFill>
                <a:latin typeface="Gill Sans MT Bold" charset="0"/>
                <a:ea typeface="ＭＳ Ｐゴシック" charset="0"/>
                <a:cs typeface="ＭＳ Ｐゴシック" charset="0"/>
                <a:sym typeface="Gill Sans MT Bold" charset="0"/>
              </a:rPr>
              <a:t>IFE</a:t>
            </a:r>
            <a:r>
              <a:rPr lang="en-US" sz="1400">
                <a:solidFill>
                  <a:srgbClr val="464653"/>
                </a:solidFill>
                <a:latin typeface="Gill Sans MT Bold" charset="0"/>
                <a:ea typeface="ＭＳ Ｐゴシック" charset="0"/>
                <a:cs typeface="ＭＳ Ｐゴシック" charset="0"/>
                <a:sym typeface="Gill Sans MT Bold" charset="0"/>
              </a:rPr>
              <a:t>G</a:t>
            </a:r>
            <a:r>
              <a:rPr lang="en-US" sz="1200">
                <a:solidFill>
                  <a:srgbClr val="464653"/>
                </a:solidFill>
                <a:latin typeface="Gill Sans MT Bold" charset="0"/>
                <a:ea typeface="ＭＳ Ｐゴシック" charset="0"/>
                <a:cs typeface="ＭＳ Ｐゴシック" charset="0"/>
                <a:sym typeface="Gill Sans MT Bold" charset="0"/>
              </a:rPr>
              <a:t>UARD</a:t>
            </a:r>
            <a:r>
              <a:rPr lang="en-US" sz="1400">
                <a:solidFill>
                  <a:srgbClr val="464653"/>
                </a:solidFill>
                <a:latin typeface="Gill Sans MT Bold" charset="0"/>
                <a:ea typeface="ＭＳ Ｐゴシック" charset="0"/>
                <a:cs typeface="ＭＳ Ｐゴシック" charset="0"/>
                <a:sym typeface="Gill Sans MT Bold" charset="0"/>
              </a:rPr>
              <a:t>:  </a:t>
            </a:r>
            <a:r>
              <a:rPr lang="en-US" sz="1400">
                <a:solidFill>
                  <a:srgbClr val="464653"/>
                </a:solidFill>
                <a:latin typeface="Gill Sans MT" charset="0"/>
                <a:ea typeface="ＭＳ Ｐゴシック" charset="0"/>
                <a:cs typeface="ＭＳ Ｐゴシック" charset="0"/>
                <a:sym typeface="Gill Sans MT" charset="0"/>
              </a:rPr>
              <a:t>Practical Repair of Persistent Route Failures</a:t>
            </a:r>
          </a:p>
        </p:txBody>
      </p:sp>
      <p:sp>
        <p:nvSpPr>
          <p:cNvPr id="81928" name="Line 7"/>
          <p:cNvSpPr>
            <a:spLocks noChangeShapeType="1"/>
          </p:cNvSpPr>
          <p:nvPr/>
        </p:nvSpPr>
        <p:spPr bwMode="auto">
          <a:xfrm flipH="1">
            <a:off x="1758950" y="2608263"/>
            <a:ext cx="717550" cy="550862"/>
          </a:xfrm>
          <a:prstGeom prst="line">
            <a:avLst/>
          </a:prstGeom>
          <a:noFill/>
          <a:ln w="50800">
            <a:solidFill>
              <a:srgbClr val="0000FF"/>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29" name="Line 8"/>
          <p:cNvSpPr>
            <a:spLocks noChangeShapeType="1"/>
          </p:cNvSpPr>
          <p:nvPr/>
        </p:nvSpPr>
        <p:spPr bwMode="auto">
          <a:xfrm flipH="1">
            <a:off x="3063875" y="2524125"/>
            <a:ext cx="798513" cy="12700"/>
          </a:xfrm>
          <a:prstGeom prst="line">
            <a:avLst/>
          </a:prstGeom>
          <a:noFill/>
          <a:ln w="50800">
            <a:solidFill>
              <a:srgbClr val="0000FF"/>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0" name="Line 9"/>
          <p:cNvSpPr>
            <a:spLocks noChangeShapeType="1"/>
          </p:cNvSpPr>
          <p:nvPr/>
        </p:nvSpPr>
        <p:spPr bwMode="auto">
          <a:xfrm flipH="1">
            <a:off x="4483100" y="2514600"/>
            <a:ext cx="798513" cy="11113"/>
          </a:xfrm>
          <a:prstGeom prst="line">
            <a:avLst/>
          </a:prstGeom>
          <a:noFill/>
          <a:ln w="50800">
            <a:solidFill>
              <a:srgbClr val="0000FF"/>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1" name="Line 10"/>
          <p:cNvSpPr>
            <a:spLocks noChangeShapeType="1"/>
          </p:cNvSpPr>
          <p:nvPr/>
        </p:nvSpPr>
        <p:spPr bwMode="auto">
          <a:xfrm flipH="1">
            <a:off x="5905500" y="2514600"/>
            <a:ext cx="798513" cy="11113"/>
          </a:xfrm>
          <a:prstGeom prst="line">
            <a:avLst/>
          </a:prstGeom>
          <a:noFill/>
          <a:ln w="50800">
            <a:solidFill>
              <a:srgbClr val="0000FF"/>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2" name="Line 11"/>
          <p:cNvSpPr>
            <a:spLocks noChangeShapeType="1"/>
          </p:cNvSpPr>
          <p:nvPr/>
        </p:nvSpPr>
        <p:spPr bwMode="auto">
          <a:xfrm rot="10800000">
            <a:off x="7024688" y="2703513"/>
            <a:ext cx="622300" cy="455612"/>
          </a:xfrm>
          <a:prstGeom prst="line">
            <a:avLst/>
          </a:prstGeom>
          <a:noFill/>
          <a:ln w="50800">
            <a:solidFill>
              <a:srgbClr val="0000FF"/>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3" name="Line 12"/>
          <p:cNvSpPr>
            <a:spLocks noChangeShapeType="1"/>
          </p:cNvSpPr>
          <p:nvPr/>
        </p:nvSpPr>
        <p:spPr bwMode="auto">
          <a:xfrm rot="10800000" flipH="1">
            <a:off x="6078538" y="2716213"/>
            <a:ext cx="647700" cy="1041400"/>
          </a:xfrm>
          <a:prstGeom prst="line">
            <a:avLst/>
          </a:prstGeom>
          <a:noFill/>
          <a:ln w="50800">
            <a:solidFill>
              <a:srgbClr val="FF7F00"/>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4" name="Line 13"/>
          <p:cNvSpPr>
            <a:spLocks noChangeShapeType="1"/>
          </p:cNvSpPr>
          <p:nvPr/>
        </p:nvSpPr>
        <p:spPr bwMode="auto">
          <a:xfrm rot="10800000" flipH="1">
            <a:off x="6186488" y="3457575"/>
            <a:ext cx="777875" cy="334963"/>
          </a:xfrm>
          <a:prstGeom prst="line">
            <a:avLst/>
          </a:prstGeom>
          <a:noFill/>
          <a:ln w="50800">
            <a:solidFill>
              <a:srgbClr val="FF7F00"/>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5" name="Line 14"/>
          <p:cNvSpPr>
            <a:spLocks noChangeShapeType="1"/>
          </p:cNvSpPr>
          <p:nvPr/>
        </p:nvSpPr>
        <p:spPr bwMode="auto">
          <a:xfrm>
            <a:off x="4762500" y="3937000"/>
            <a:ext cx="1030288" cy="0"/>
          </a:xfrm>
          <a:prstGeom prst="line">
            <a:avLst/>
          </a:prstGeom>
          <a:noFill/>
          <a:ln w="50800">
            <a:solidFill>
              <a:srgbClr val="FF7F00"/>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6" name="Line 15"/>
          <p:cNvSpPr>
            <a:spLocks noChangeShapeType="1"/>
          </p:cNvSpPr>
          <p:nvPr/>
        </p:nvSpPr>
        <p:spPr bwMode="auto">
          <a:xfrm>
            <a:off x="2776538" y="2727325"/>
            <a:ext cx="1303337" cy="1054100"/>
          </a:xfrm>
          <a:prstGeom prst="line">
            <a:avLst/>
          </a:prstGeom>
          <a:noFill/>
          <a:ln w="50800">
            <a:solidFill>
              <a:srgbClr val="FF7F00"/>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7" name="Line 16"/>
          <p:cNvSpPr>
            <a:spLocks noChangeShapeType="1"/>
          </p:cNvSpPr>
          <p:nvPr/>
        </p:nvSpPr>
        <p:spPr bwMode="auto">
          <a:xfrm flipH="1">
            <a:off x="1943100" y="2679700"/>
            <a:ext cx="717550" cy="549275"/>
          </a:xfrm>
          <a:prstGeom prst="line">
            <a:avLst/>
          </a:prstGeom>
          <a:noFill/>
          <a:ln w="50800">
            <a:solidFill>
              <a:srgbClr val="FF7F00"/>
            </a:solidFill>
            <a:prstDash val="sysDot"/>
            <a:miter lim="800000"/>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81938" name="Line 17"/>
          <p:cNvSpPr>
            <a:spLocks noChangeShapeType="1"/>
          </p:cNvSpPr>
          <p:nvPr/>
        </p:nvSpPr>
        <p:spPr bwMode="auto">
          <a:xfrm flipH="1">
            <a:off x="1758950" y="2608263"/>
            <a:ext cx="717550" cy="550862"/>
          </a:xfrm>
          <a:prstGeom prst="line">
            <a:avLst/>
          </a:prstGeom>
          <a:noFill/>
          <a:ln w="508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9" name="Line 18"/>
          <p:cNvSpPr>
            <a:spLocks noChangeShapeType="1"/>
          </p:cNvSpPr>
          <p:nvPr/>
        </p:nvSpPr>
        <p:spPr bwMode="auto">
          <a:xfrm flipH="1">
            <a:off x="3063875" y="2524125"/>
            <a:ext cx="798513" cy="12700"/>
          </a:xfrm>
          <a:prstGeom prst="line">
            <a:avLst/>
          </a:prstGeom>
          <a:noFill/>
          <a:ln w="508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40" name="Line 19"/>
          <p:cNvSpPr>
            <a:spLocks noChangeShapeType="1"/>
          </p:cNvSpPr>
          <p:nvPr/>
        </p:nvSpPr>
        <p:spPr bwMode="auto">
          <a:xfrm flipH="1">
            <a:off x="4483100" y="2514600"/>
            <a:ext cx="798513" cy="11113"/>
          </a:xfrm>
          <a:prstGeom prst="line">
            <a:avLst/>
          </a:prstGeom>
          <a:noFill/>
          <a:ln w="508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41" name="Rectangle 20"/>
          <p:cNvSpPr>
            <a:spLocks/>
          </p:cNvSpPr>
          <p:nvPr/>
        </p:nvSpPr>
        <p:spPr bwMode="auto">
          <a:xfrm>
            <a:off x="457200" y="4983163"/>
            <a:ext cx="8229600"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marL="273050" indent="-273050" algn="l">
              <a:spcBef>
                <a:spcPts val="600"/>
              </a:spcBef>
              <a:buClr>
                <a:srgbClr val="727CA3"/>
              </a:buClr>
              <a:buSzPct val="75000"/>
              <a:buFont typeface="Wingdings 3" charset="0"/>
              <a:buChar char="}"/>
            </a:pPr>
            <a:r>
              <a:rPr lang="en-US" sz="2600">
                <a:solidFill>
                  <a:schemeClr val="tx1"/>
                </a:solidFill>
                <a:latin typeface="Gill Sans MT" charset="0"/>
                <a:ea typeface="ＭＳ Ｐゴシック" charset="0"/>
                <a:cs typeface="ＭＳ Ｐゴシック" charset="0"/>
                <a:sym typeface="Gill Sans MT" charset="0"/>
              </a:rPr>
              <a:t>Forward path works</a:t>
            </a:r>
          </a:p>
          <a:p>
            <a:pPr marL="273050" indent="-273050" algn="l">
              <a:spcBef>
                <a:spcPts val="600"/>
              </a:spcBef>
            </a:pPr>
            <a:endParaRPr lang="en-US" sz="2600">
              <a:solidFill>
                <a:schemeClr val="tx1"/>
              </a:solidFill>
              <a:latin typeface="Gill Sans MT" charset="0"/>
              <a:ea typeface="ＭＳ Ｐゴシック" charset="0"/>
              <a:cs typeface="ＭＳ Ｐゴシック" charset="0"/>
              <a:sym typeface="Gill Sans MT" charset="0"/>
            </a:endParaRPr>
          </a:p>
        </p:txBody>
      </p:sp>
      <p:sp>
        <p:nvSpPr>
          <p:cNvPr id="37909" name="Line 21"/>
          <p:cNvSpPr>
            <a:spLocks noChangeShapeType="1"/>
          </p:cNvSpPr>
          <p:nvPr/>
        </p:nvSpPr>
        <p:spPr bwMode="auto">
          <a:xfrm flipH="1">
            <a:off x="1943100" y="2679700"/>
            <a:ext cx="717550" cy="549275"/>
          </a:xfrm>
          <a:prstGeom prst="line">
            <a:avLst/>
          </a:prstGeom>
          <a:noFill/>
          <a:ln w="508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7910" name="Line 22"/>
          <p:cNvSpPr>
            <a:spLocks noChangeShapeType="1"/>
          </p:cNvSpPr>
          <p:nvPr/>
        </p:nvSpPr>
        <p:spPr bwMode="auto">
          <a:xfrm>
            <a:off x="2776538" y="2727325"/>
            <a:ext cx="1303337" cy="1054100"/>
          </a:xfrm>
          <a:prstGeom prst="line">
            <a:avLst/>
          </a:prstGeom>
          <a:noFill/>
          <a:ln w="50800">
            <a:solidFill>
              <a:srgbClr val="FF0000"/>
            </a:solidFill>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44" name="Rectangle 23"/>
          <p:cNvSpPr>
            <a:spLocks/>
          </p:cNvSpPr>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nchor="b"/>
          <a:lstStyle/>
          <a:p>
            <a:pPr algn="l"/>
            <a:r>
              <a:rPr lang="en-US" sz="3200">
                <a:solidFill>
                  <a:schemeClr val="tx1"/>
                </a:solidFill>
                <a:latin typeface="Bookman Old Style" charset="0"/>
                <a:ea typeface="ＭＳ Ｐゴシック" charset="0"/>
                <a:cs typeface="ＭＳ Ｐゴシック" charset="0"/>
                <a:sym typeface="Bookman Old Style" charset="0"/>
              </a:rPr>
              <a:t>How does </a:t>
            </a:r>
            <a:r>
              <a:rPr lang="en-US" sz="3200" b="1">
                <a:solidFill>
                  <a:schemeClr val="tx1"/>
                </a:solidFill>
                <a:latin typeface="Bookman Old Style" charset="0"/>
                <a:ea typeface="ＭＳ Ｐゴシック" charset="0"/>
                <a:cs typeface="ＭＳ Ｐゴシック" charset="0"/>
                <a:sym typeface="Bookman Old Style" charset="0"/>
              </a:rPr>
              <a:t>L</a:t>
            </a:r>
            <a:r>
              <a:rPr lang="en-US" sz="3000" b="1">
                <a:solidFill>
                  <a:schemeClr val="tx1"/>
                </a:solidFill>
                <a:latin typeface="Bookman Old Style" charset="0"/>
                <a:ea typeface="ＭＳ Ｐゴシック" charset="0"/>
                <a:cs typeface="ＭＳ Ｐゴシック" charset="0"/>
                <a:sym typeface="Bookman Old Style" charset="0"/>
              </a:rPr>
              <a:t>IFE</a:t>
            </a:r>
            <a:r>
              <a:rPr lang="en-US" sz="3200" b="1">
                <a:solidFill>
                  <a:schemeClr val="tx1"/>
                </a:solidFill>
                <a:latin typeface="Bookman Old Style" charset="0"/>
                <a:ea typeface="ＭＳ Ｐゴシック" charset="0"/>
                <a:cs typeface="ＭＳ Ｐゴシック" charset="0"/>
                <a:sym typeface="Bookman Old Style" charset="0"/>
              </a:rPr>
              <a:t>G</a:t>
            </a:r>
            <a:r>
              <a:rPr lang="en-US" sz="3000" b="1">
                <a:solidFill>
                  <a:schemeClr val="tx1"/>
                </a:solidFill>
                <a:latin typeface="Bookman Old Style" charset="0"/>
                <a:ea typeface="ＭＳ Ｐゴシック" charset="0"/>
                <a:cs typeface="ＭＳ Ｐゴシック" charset="0"/>
                <a:sym typeface="Bookman Old Style" charset="0"/>
              </a:rPr>
              <a:t>UARD</a:t>
            </a:r>
            <a:r>
              <a:rPr lang="en-US" sz="3200">
                <a:solidFill>
                  <a:schemeClr val="tx1"/>
                </a:solidFill>
                <a:latin typeface="Bookman Old Style" charset="0"/>
                <a:ea typeface="ＭＳ Ｐゴシック" charset="0"/>
                <a:cs typeface="ＭＳ Ｐゴシック" charset="0"/>
                <a:sym typeface="Bookman Old Style" charset="0"/>
              </a:rPr>
              <a:t> locate a failure?</a:t>
            </a:r>
          </a:p>
        </p:txBody>
      </p:sp>
      <p:sp>
        <p:nvSpPr>
          <p:cNvPr id="37912" name="Rectangle 24"/>
          <p:cNvSpPr>
            <a:spLocks/>
          </p:cNvSpPr>
          <p:nvPr/>
        </p:nvSpPr>
        <p:spPr bwMode="auto">
          <a:xfrm>
            <a:off x="863600" y="2652713"/>
            <a:ext cx="1384300" cy="812800"/>
          </a:xfrm>
          <a:prstGeom prst="rect">
            <a:avLst/>
          </a:prstGeom>
          <a:solidFill>
            <a:srgbClr val="FFFF99"/>
          </a:solidFill>
          <a:ln w="9525">
            <a:solidFill>
              <a:srgbClr val="003399"/>
            </a:solidFill>
            <a:miter lim="800000"/>
            <a:headEnd/>
            <a:tailEnd/>
          </a:ln>
        </p:spPr>
        <p:txBody>
          <a:bodyPr lIns="0" tIns="0" rIns="0" bIns="0"/>
          <a:lstStyle/>
          <a:p>
            <a:pPr algn="l">
              <a:spcBef>
                <a:spcPts val="900"/>
              </a:spcBef>
            </a:pPr>
            <a:r>
              <a:rPr lang="en-US" sz="2400">
                <a:solidFill>
                  <a:schemeClr val="tx1"/>
                </a:solidFill>
                <a:latin typeface="Gill Sans MT" charset="0"/>
                <a:ea typeface="ＭＳ Ｐゴシック" charset="0"/>
                <a:cs typeface="ＭＳ Ｐゴシック" charset="0"/>
                <a:sym typeface="Gill Sans MT" charset="0"/>
              </a:rPr>
              <a:t>NTT:Ping?</a:t>
            </a:r>
            <a:br>
              <a:rPr lang="en-US" sz="2400">
                <a:solidFill>
                  <a:schemeClr val="tx1"/>
                </a:solidFill>
                <a:latin typeface="Gill Sans MT" charset="0"/>
                <a:ea typeface="ＭＳ Ｐゴシック" charset="0"/>
                <a:cs typeface="ＭＳ Ｐゴシック" charset="0"/>
                <a:sym typeface="Gill Sans MT" charset="0"/>
              </a:rPr>
            </a:br>
            <a:r>
              <a:rPr lang="en-US" sz="2400">
                <a:solidFill>
                  <a:schemeClr val="tx1"/>
                </a:solidFill>
                <a:latin typeface="Gill Sans MT" charset="0"/>
                <a:ea typeface="ＭＳ Ｐゴシック" charset="0"/>
                <a:cs typeface="ＭＳ Ｐゴシック" charset="0"/>
                <a:sym typeface="Gill Sans MT" charset="0"/>
              </a:rPr>
              <a:t>Fr:GMU</a:t>
            </a:r>
          </a:p>
        </p:txBody>
      </p:sp>
      <p:sp>
        <p:nvSpPr>
          <p:cNvPr id="37913" name="Rectangle 25"/>
          <p:cNvSpPr>
            <a:spLocks/>
          </p:cNvSpPr>
          <p:nvPr/>
        </p:nvSpPr>
        <p:spPr bwMode="auto">
          <a:xfrm>
            <a:off x="3213100" y="4000500"/>
            <a:ext cx="1485900" cy="812800"/>
          </a:xfrm>
          <a:prstGeom prst="rect">
            <a:avLst/>
          </a:prstGeom>
          <a:solidFill>
            <a:srgbClr val="FFFF99"/>
          </a:solidFill>
          <a:ln w="9525">
            <a:solidFill>
              <a:srgbClr val="003399"/>
            </a:solidFill>
            <a:miter lim="800000"/>
            <a:headEnd/>
            <a:tailEnd/>
          </a:ln>
        </p:spPr>
        <p:txBody>
          <a:bodyPr lIns="0" tIns="0" rIns="0" bIns="0"/>
          <a:lstStyle/>
          <a:p>
            <a:pPr algn="l">
              <a:spcBef>
                <a:spcPts val="900"/>
              </a:spcBef>
            </a:pPr>
            <a:r>
              <a:rPr lang="en-US" sz="2400">
                <a:solidFill>
                  <a:schemeClr val="tx1"/>
                </a:solidFill>
                <a:latin typeface="Gill Sans MT" charset="0"/>
                <a:ea typeface="ＭＳ Ｐゴシック" charset="0"/>
                <a:cs typeface="ＭＳ Ｐゴシック" charset="0"/>
                <a:sym typeface="Gill Sans MT" charset="0"/>
              </a:rPr>
              <a:t>GMU:Ping!</a:t>
            </a:r>
            <a:br>
              <a:rPr lang="en-US" sz="2400">
                <a:solidFill>
                  <a:schemeClr val="tx1"/>
                </a:solidFill>
                <a:latin typeface="Gill Sans MT" charset="0"/>
                <a:ea typeface="ＭＳ Ｐゴシック" charset="0"/>
                <a:cs typeface="ＭＳ Ｐゴシック" charset="0"/>
                <a:sym typeface="Gill Sans MT" charset="0"/>
              </a:rPr>
            </a:br>
            <a:r>
              <a:rPr lang="en-US" sz="2400">
                <a:solidFill>
                  <a:schemeClr val="tx1"/>
                </a:solidFill>
                <a:latin typeface="Gill Sans MT" charset="0"/>
                <a:ea typeface="ＭＳ Ｐゴシック" charset="0"/>
                <a:cs typeface="ＭＳ Ｐゴシック" charset="0"/>
                <a:sym typeface="Gill Sans MT" charset="0"/>
              </a:rPr>
              <a:t>Fr:NTT</a:t>
            </a:r>
          </a:p>
        </p:txBody>
      </p:sp>
      <p:sp>
        <p:nvSpPr>
          <p:cNvPr id="81947" name="Rectangle 26"/>
          <p:cNvSpPr>
            <a:spLocks/>
          </p:cNvSpPr>
          <p:nvPr/>
        </p:nvSpPr>
        <p:spPr bwMode="auto">
          <a:xfrm>
            <a:off x="495300" y="1143000"/>
            <a:ext cx="207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2600">
                <a:solidFill>
                  <a:schemeClr val="tx1"/>
                </a:solidFill>
                <a:latin typeface="Gill Sans MT" charset="0"/>
                <a:ea typeface="ＭＳ Ｐゴシック" charset="0"/>
                <a:cs typeface="ＭＳ Ｐゴシック" charset="0"/>
                <a:sym typeface="Gill Sans MT" charset="0"/>
              </a:rPr>
              <a:t>During outage:</a:t>
            </a:r>
          </a:p>
        </p:txBody>
      </p:sp>
      <p:sp>
        <p:nvSpPr>
          <p:cNvPr id="81948" name="Line 27"/>
          <p:cNvSpPr>
            <a:spLocks noChangeShapeType="1"/>
          </p:cNvSpPr>
          <p:nvPr/>
        </p:nvSpPr>
        <p:spPr bwMode="auto">
          <a:xfrm rot="10800000">
            <a:off x="7024688" y="2703513"/>
            <a:ext cx="622300" cy="455612"/>
          </a:xfrm>
          <a:prstGeom prst="line">
            <a:avLst/>
          </a:prstGeom>
          <a:noFill/>
          <a:ln w="508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49" name="Line 28"/>
          <p:cNvSpPr>
            <a:spLocks noChangeShapeType="1"/>
          </p:cNvSpPr>
          <p:nvPr/>
        </p:nvSpPr>
        <p:spPr bwMode="auto">
          <a:xfrm flipH="1">
            <a:off x="5905500" y="2514600"/>
            <a:ext cx="798513" cy="11113"/>
          </a:xfrm>
          <a:prstGeom prst="line">
            <a:avLst/>
          </a:prstGeom>
          <a:noFill/>
          <a:ln w="508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50" name="Rectangle 29"/>
          <p:cNvSpPr>
            <a:spLocks/>
          </p:cNvSpPr>
          <p:nvPr/>
        </p:nvSpPr>
        <p:spPr bwMode="auto">
          <a:xfrm>
            <a:off x="279400" y="4305300"/>
            <a:ext cx="1282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2400">
                <a:solidFill>
                  <a:schemeClr val="tx1"/>
                </a:solidFill>
                <a:latin typeface="Gill Sans MT" charset="0"/>
                <a:ea typeface="ＭＳ Ｐゴシック" charset="0"/>
                <a:cs typeface="ＭＳ Ｐゴシック" charset="0"/>
                <a:sym typeface="Gill Sans MT" charset="0"/>
              </a:rPr>
              <a:t>Historical</a:t>
            </a:r>
          </a:p>
        </p:txBody>
      </p:sp>
      <p:sp>
        <p:nvSpPr>
          <p:cNvPr id="81951" name="Line 30"/>
          <p:cNvSpPr>
            <a:spLocks noChangeShapeType="1"/>
          </p:cNvSpPr>
          <p:nvPr/>
        </p:nvSpPr>
        <p:spPr bwMode="auto">
          <a:xfrm>
            <a:off x="352425" y="4735513"/>
            <a:ext cx="1184275" cy="0"/>
          </a:xfrm>
          <a:prstGeom prst="line">
            <a:avLst/>
          </a:prstGeom>
          <a:noFill/>
          <a:ln w="50800">
            <a:solidFill>
              <a:schemeClr val="tx1"/>
            </a:solidFill>
            <a:prstDash val="sysDot"/>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52" name="Rectangle 31"/>
          <p:cNvSpPr>
            <a:spLocks/>
          </p:cNvSpPr>
          <p:nvPr/>
        </p:nvSpPr>
        <p:spPr bwMode="auto">
          <a:xfrm>
            <a:off x="1803400" y="4305300"/>
            <a:ext cx="10890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2400">
                <a:solidFill>
                  <a:schemeClr val="tx1"/>
                </a:solidFill>
                <a:latin typeface="Gill Sans MT" charset="0"/>
                <a:ea typeface="ＭＳ Ｐゴシック" charset="0"/>
                <a:cs typeface="ＭＳ Ｐゴシック" charset="0"/>
                <a:sym typeface="Gill Sans MT" charset="0"/>
              </a:rPr>
              <a:t>Current</a:t>
            </a:r>
          </a:p>
        </p:txBody>
      </p:sp>
      <p:sp>
        <p:nvSpPr>
          <p:cNvPr id="81953" name="Line 32"/>
          <p:cNvSpPr>
            <a:spLocks noChangeShapeType="1"/>
          </p:cNvSpPr>
          <p:nvPr/>
        </p:nvSpPr>
        <p:spPr bwMode="auto">
          <a:xfrm>
            <a:off x="1778000" y="4737100"/>
            <a:ext cx="1184275" cy="0"/>
          </a:xfrm>
          <a:prstGeom prst="line">
            <a:avLst/>
          </a:prstGeom>
          <a:noFill/>
          <a:ln w="508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54" name="Rectangle 33"/>
          <p:cNvSpPr>
            <a:spLocks/>
          </p:cNvSpPr>
          <p:nvPr/>
        </p:nvSpPr>
        <p:spPr bwMode="auto">
          <a:xfrm>
            <a:off x="215900" y="4343400"/>
            <a:ext cx="2832100" cy="5461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1482325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78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37909"/>
                                        </p:tgtEl>
                                        <p:attrNameLst>
                                          <p:attrName>style.visibility</p:attrName>
                                        </p:attrNameLst>
                                      </p:cBhvr>
                                      <p:to>
                                        <p:strVal val="visible"/>
                                      </p:to>
                                    </p:set>
                                    <p:animEffect transition="in" filter="wipe(right)">
                                      <p:cBhvr>
                                        <p:cTn id="11" dur="500"/>
                                        <p:tgtEl>
                                          <p:spTgt spid="3790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7912"/>
                                        </p:tgtEl>
                                        <p:attrNameLst>
                                          <p:attrName>style.visibility</p:attrName>
                                        </p:attrNameLst>
                                      </p:cBhvr>
                                      <p:to>
                                        <p:strVal val="visible"/>
                                      </p:to>
                                    </p:set>
                                  </p:childTnLst>
                                </p:cTn>
                              </p:par>
                            </p:childTnLst>
                          </p:cTn>
                        </p:par>
                        <p:par>
                          <p:cTn id="16" fill="hold" nodeType="afterGroup">
                            <p:stCondLst>
                              <p:cond delay="500"/>
                            </p:stCondLst>
                            <p:childTnLst>
                              <p:par>
                                <p:cTn id="17" presetID="1" presetClass="exit" presetSubtype="0" fill="hold" grpId="1" nodeType="afterEffect">
                                  <p:stCondLst>
                                    <p:cond delay="0"/>
                                  </p:stCondLst>
                                  <p:childTnLst>
                                    <p:set>
                                      <p:cBhvr>
                                        <p:cTn id="18" dur="1" fill="hold">
                                          <p:stCondLst>
                                            <p:cond delay="499"/>
                                          </p:stCondLst>
                                        </p:cTn>
                                        <p:tgtEl>
                                          <p:spTgt spid="37912"/>
                                        </p:tgtEl>
                                        <p:attrNameLst>
                                          <p:attrName>style.visibility</p:attrName>
                                        </p:attrNameLst>
                                      </p:cBhvr>
                                      <p:to>
                                        <p:strVal val="hidden"/>
                                      </p:to>
                                    </p:set>
                                  </p:childTnLst>
                                </p:cTn>
                              </p:par>
                            </p:childTnLst>
                          </p:cTn>
                        </p:par>
                        <p:par>
                          <p:cTn id="19" fill="hold" nodeType="afterGroup">
                            <p:stCondLst>
                              <p:cond delay="1000"/>
                            </p:stCondLst>
                            <p:childTnLst>
                              <p:par>
                                <p:cTn id="20" presetID="1" presetClass="entr" presetSubtype="0" fill="hold" grpId="0" nodeType="afterEffect">
                                  <p:stCondLst>
                                    <p:cond delay="1"/>
                                  </p:stCondLst>
                                  <p:childTnLst>
                                    <p:set>
                                      <p:cBhvr>
                                        <p:cTn id="21" dur="1" fill="hold">
                                          <p:stCondLst>
                                            <p:cond delay="499"/>
                                          </p:stCondLst>
                                        </p:cTn>
                                        <p:tgtEl>
                                          <p:spTgt spid="37913"/>
                                        </p:tgtEl>
                                        <p:attrNameLst>
                                          <p:attrName>style.visibility</p:attrName>
                                        </p:attrNameLst>
                                      </p:cBhvr>
                                      <p:to>
                                        <p:strVal val="visible"/>
                                      </p:to>
                                    </p:set>
                                  </p:childTnLst>
                                </p:cTn>
                              </p:par>
                            </p:childTnLst>
                          </p:cTn>
                        </p:par>
                        <p:par>
                          <p:cTn id="22" fill="hold" nodeType="afterGroup">
                            <p:stCondLst>
                              <p:cond delay="1501"/>
                            </p:stCondLst>
                            <p:childTnLst>
                              <p:par>
                                <p:cTn id="23" presetID="22" presetClass="entr" presetSubtype="4" fill="hold" grpId="0" nodeType="afterEffect">
                                  <p:stCondLst>
                                    <p:cond delay="0"/>
                                  </p:stCondLst>
                                  <p:childTnLst>
                                    <p:set>
                                      <p:cBhvr>
                                        <p:cTn id="24" dur="1" fill="hold">
                                          <p:stCondLst>
                                            <p:cond delay="0"/>
                                          </p:stCondLst>
                                        </p:cTn>
                                        <p:tgtEl>
                                          <p:spTgt spid="37910"/>
                                        </p:tgtEl>
                                        <p:attrNameLst>
                                          <p:attrName>style.visibility</p:attrName>
                                        </p:attrNameLst>
                                      </p:cBhvr>
                                      <p:to>
                                        <p:strVal val="visible"/>
                                      </p:to>
                                    </p:set>
                                    <p:animEffect transition="in" filter="wipe(down)">
                                      <p:cBhvr>
                                        <p:cTn id="25" dur="500"/>
                                        <p:tgtEl>
                                          <p:spTgt spid="37910"/>
                                        </p:tgtEl>
                                      </p:cBhvr>
                                    </p:animEffect>
                                  </p:childTnLst>
                                </p:cTn>
                              </p:par>
                            </p:childTnLst>
                          </p:cTn>
                        </p:par>
                        <p:par>
                          <p:cTn id="26" fill="hold" nodeType="afterGroup">
                            <p:stCondLst>
                              <p:cond delay="2001"/>
                            </p:stCondLst>
                            <p:childTnLst>
                              <p:par>
                                <p:cTn id="27" presetID="1" presetClass="exit" presetSubtype="0" fill="hold" grpId="1" nodeType="afterEffect">
                                  <p:stCondLst>
                                    <p:cond delay="1"/>
                                  </p:stCondLst>
                                  <p:childTnLst>
                                    <p:set>
                                      <p:cBhvr>
                                        <p:cTn id="28" dur="1" fill="hold">
                                          <p:stCondLst>
                                            <p:cond delay="499"/>
                                          </p:stCondLst>
                                        </p:cTn>
                                        <p:tgtEl>
                                          <p:spTgt spid="37913"/>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378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9" grpId="0" animBg="1"/>
      <p:bldP spid="37910" grpId="0" animBg="1"/>
      <p:bldP spid="37912" grpId="0" animBg="1" autoUpdateAnimBg="0"/>
      <p:bldP spid="37912" grpId="1" animBg="1" autoUpdateAnimBg="0"/>
      <p:bldP spid="37913" grpId="0" animBg="1" autoUpdateAnimBg="0"/>
      <p:bldP spid="37913" grpId="1"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0" y="0"/>
            <a:ext cx="9144000" cy="6887763"/>
          </a:xfrm>
        </p:spPr>
      </p:pic>
    </p:spTree>
    <p:extLst>
      <p:ext uri="{BB962C8B-B14F-4D97-AF65-F5344CB8AC3E}">
        <p14:creationId xmlns:p14="http://schemas.microsoft.com/office/powerpoint/2010/main" val="199778186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
          <p:cNvSpPr>
            <a:spLocks noGrp="1"/>
          </p:cNvSpPr>
          <p:nvPr>
            <p:ph type="sldNum" sz="quarter" idx="4294967295"/>
          </p:nvPr>
        </p:nvSpPr>
        <p:spPr>
          <a:xfrm>
            <a:off x="611188" y="6324600"/>
            <a:ext cx="455612" cy="396875"/>
          </a:xfrm>
          <a:prstGeom prst="rect">
            <a:avLst/>
          </a:prstGeom>
        </p:spPr>
        <p:txBody>
          <a:bodyPr/>
          <a:lstStyle/>
          <a:p>
            <a:pPr>
              <a:defRPr/>
            </a:pPr>
            <a:fld id="{C1D9E18B-CF4E-2949-B5A6-67CD00F1D3A2}" type="slidenum">
              <a:rPr lang="en-US"/>
              <a:pPr>
                <a:defRPr/>
              </a:pPr>
              <a:t>20</a:t>
            </a:fld>
            <a:endParaRPr lang="en-US"/>
          </a:p>
        </p:txBody>
      </p:sp>
      <p:pic>
        <p:nvPicPr>
          <p:cNvPr id="8397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079500"/>
            <a:ext cx="9207500"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8397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1100" y="3632200"/>
            <a:ext cx="12700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8397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159000"/>
            <a:ext cx="546100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83973" name="Line 4"/>
          <p:cNvSpPr>
            <a:spLocks noChangeShapeType="1"/>
          </p:cNvSpPr>
          <p:nvPr/>
        </p:nvSpPr>
        <p:spPr bwMode="auto">
          <a:xfrm>
            <a:off x="457200" y="6353175"/>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3974" name="Line 5"/>
          <p:cNvSpPr>
            <a:spLocks noChangeShapeType="1"/>
          </p:cNvSpPr>
          <p:nvPr/>
        </p:nvSpPr>
        <p:spPr bwMode="auto">
          <a:xfrm>
            <a:off x="457200" y="1143000"/>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3975" name="Rectangle 6"/>
          <p:cNvSpPr>
            <a:spLocks/>
          </p:cNvSpPr>
          <p:nvPr/>
        </p:nvSpPr>
        <p:spPr bwMode="auto">
          <a:xfrm>
            <a:off x="2338388" y="6356350"/>
            <a:ext cx="4457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r"/>
            <a:r>
              <a:rPr lang="en-US" sz="1400">
                <a:solidFill>
                  <a:srgbClr val="464653"/>
                </a:solidFill>
                <a:latin typeface="Gill Sans MT Bold" charset="0"/>
                <a:ea typeface="ＭＳ Ｐゴシック" charset="0"/>
                <a:cs typeface="ＭＳ Ｐゴシック" charset="0"/>
                <a:sym typeface="Gill Sans MT Bold" charset="0"/>
              </a:rPr>
              <a:t>L</a:t>
            </a:r>
            <a:r>
              <a:rPr lang="en-US" sz="1200">
                <a:solidFill>
                  <a:srgbClr val="464653"/>
                </a:solidFill>
                <a:latin typeface="Gill Sans MT Bold" charset="0"/>
                <a:ea typeface="ＭＳ Ｐゴシック" charset="0"/>
                <a:cs typeface="ＭＳ Ｐゴシック" charset="0"/>
                <a:sym typeface="Gill Sans MT Bold" charset="0"/>
              </a:rPr>
              <a:t>IFE</a:t>
            </a:r>
            <a:r>
              <a:rPr lang="en-US" sz="1400">
                <a:solidFill>
                  <a:srgbClr val="464653"/>
                </a:solidFill>
                <a:latin typeface="Gill Sans MT Bold" charset="0"/>
                <a:ea typeface="ＭＳ Ｐゴシック" charset="0"/>
                <a:cs typeface="ＭＳ Ｐゴシック" charset="0"/>
                <a:sym typeface="Gill Sans MT Bold" charset="0"/>
              </a:rPr>
              <a:t>G</a:t>
            </a:r>
            <a:r>
              <a:rPr lang="en-US" sz="1200">
                <a:solidFill>
                  <a:srgbClr val="464653"/>
                </a:solidFill>
                <a:latin typeface="Gill Sans MT Bold" charset="0"/>
                <a:ea typeface="ＭＳ Ｐゴシック" charset="0"/>
                <a:cs typeface="ＭＳ Ｐゴシック" charset="0"/>
                <a:sym typeface="Gill Sans MT Bold" charset="0"/>
              </a:rPr>
              <a:t>UARD</a:t>
            </a:r>
            <a:r>
              <a:rPr lang="en-US" sz="1400">
                <a:solidFill>
                  <a:srgbClr val="464653"/>
                </a:solidFill>
                <a:latin typeface="Gill Sans MT Bold" charset="0"/>
                <a:ea typeface="ＭＳ Ｐゴシック" charset="0"/>
                <a:cs typeface="ＭＳ Ｐゴシック" charset="0"/>
                <a:sym typeface="Gill Sans MT Bold" charset="0"/>
              </a:rPr>
              <a:t>:  </a:t>
            </a:r>
            <a:r>
              <a:rPr lang="en-US" sz="1400">
                <a:solidFill>
                  <a:srgbClr val="464653"/>
                </a:solidFill>
                <a:latin typeface="Gill Sans MT" charset="0"/>
                <a:ea typeface="ＭＳ Ｐゴシック" charset="0"/>
                <a:cs typeface="ＭＳ Ｐゴシック" charset="0"/>
                <a:sym typeface="Gill Sans MT" charset="0"/>
              </a:rPr>
              <a:t>Practical Repair of Persistent Route Failures</a:t>
            </a:r>
          </a:p>
        </p:txBody>
      </p:sp>
      <p:sp>
        <p:nvSpPr>
          <p:cNvPr id="83976" name="Line 7"/>
          <p:cNvSpPr>
            <a:spLocks noChangeShapeType="1"/>
          </p:cNvSpPr>
          <p:nvPr/>
        </p:nvSpPr>
        <p:spPr bwMode="auto">
          <a:xfrm flipH="1">
            <a:off x="1758950" y="2608263"/>
            <a:ext cx="717550" cy="550862"/>
          </a:xfrm>
          <a:prstGeom prst="line">
            <a:avLst/>
          </a:prstGeom>
          <a:noFill/>
          <a:ln w="50800">
            <a:solidFill>
              <a:srgbClr val="0000FF"/>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3977" name="Line 8"/>
          <p:cNvSpPr>
            <a:spLocks noChangeShapeType="1"/>
          </p:cNvSpPr>
          <p:nvPr/>
        </p:nvSpPr>
        <p:spPr bwMode="auto">
          <a:xfrm flipH="1">
            <a:off x="3063875" y="2524125"/>
            <a:ext cx="798513" cy="12700"/>
          </a:xfrm>
          <a:prstGeom prst="line">
            <a:avLst/>
          </a:prstGeom>
          <a:noFill/>
          <a:ln w="50800">
            <a:solidFill>
              <a:srgbClr val="0000FF"/>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3978" name="Line 9"/>
          <p:cNvSpPr>
            <a:spLocks noChangeShapeType="1"/>
          </p:cNvSpPr>
          <p:nvPr/>
        </p:nvSpPr>
        <p:spPr bwMode="auto">
          <a:xfrm flipH="1">
            <a:off x="4483100" y="2514600"/>
            <a:ext cx="798513" cy="11113"/>
          </a:xfrm>
          <a:prstGeom prst="line">
            <a:avLst/>
          </a:prstGeom>
          <a:noFill/>
          <a:ln w="50800">
            <a:solidFill>
              <a:srgbClr val="0000FF"/>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3979" name="Line 10"/>
          <p:cNvSpPr>
            <a:spLocks noChangeShapeType="1"/>
          </p:cNvSpPr>
          <p:nvPr/>
        </p:nvSpPr>
        <p:spPr bwMode="auto">
          <a:xfrm flipH="1">
            <a:off x="5905500" y="2514600"/>
            <a:ext cx="798513" cy="11113"/>
          </a:xfrm>
          <a:prstGeom prst="line">
            <a:avLst/>
          </a:prstGeom>
          <a:noFill/>
          <a:ln w="50800">
            <a:solidFill>
              <a:srgbClr val="0000FF"/>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3980" name="Line 11"/>
          <p:cNvSpPr>
            <a:spLocks noChangeShapeType="1"/>
          </p:cNvSpPr>
          <p:nvPr/>
        </p:nvSpPr>
        <p:spPr bwMode="auto">
          <a:xfrm rot="10800000">
            <a:off x="7024688" y="2703513"/>
            <a:ext cx="622300" cy="455612"/>
          </a:xfrm>
          <a:prstGeom prst="line">
            <a:avLst/>
          </a:prstGeom>
          <a:noFill/>
          <a:ln w="50800">
            <a:solidFill>
              <a:srgbClr val="0000FF"/>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3981" name="Line 12"/>
          <p:cNvSpPr>
            <a:spLocks noChangeShapeType="1"/>
          </p:cNvSpPr>
          <p:nvPr/>
        </p:nvSpPr>
        <p:spPr bwMode="auto">
          <a:xfrm rot="10800000" flipH="1">
            <a:off x="6078538" y="2716213"/>
            <a:ext cx="647700" cy="1041400"/>
          </a:xfrm>
          <a:prstGeom prst="line">
            <a:avLst/>
          </a:prstGeom>
          <a:noFill/>
          <a:ln w="50800">
            <a:solidFill>
              <a:srgbClr val="FF7F00"/>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3982" name="Line 13"/>
          <p:cNvSpPr>
            <a:spLocks noChangeShapeType="1"/>
          </p:cNvSpPr>
          <p:nvPr/>
        </p:nvSpPr>
        <p:spPr bwMode="auto">
          <a:xfrm rot="10800000" flipH="1">
            <a:off x="6186488" y="3457575"/>
            <a:ext cx="777875" cy="334963"/>
          </a:xfrm>
          <a:prstGeom prst="line">
            <a:avLst/>
          </a:prstGeom>
          <a:noFill/>
          <a:ln w="50800">
            <a:solidFill>
              <a:srgbClr val="FF7F00"/>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3983" name="Line 14"/>
          <p:cNvSpPr>
            <a:spLocks noChangeShapeType="1"/>
          </p:cNvSpPr>
          <p:nvPr/>
        </p:nvSpPr>
        <p:spPr bwMode="auto">
          <a:xfrm>
            <a:off x="4762500" y="3937000"/>
            <a:ext cx="1030288" cy="0"/>
          </a:xfrm>
          <a:prstGeom prst="line">
            <a:avLst/>
          </a:prstGeom>
          <a:noFill/>
          <a:ln w="50800">
            <a:solidFill>
              <a:srgbClr val="FF7F00"/>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3984" name="Line 15"/>
          <p:cNvSpPr>
            <a:spLocks noChangeShapeType="1"/>
          </p:cNvSpPr>
          <p:nvPr/>
        </p:nvSpPr>
        <p:spPr bwMode="auto">
          <a:xfrm>
            <a:off x="2776538" y="2727325"/>
            <a:ext cx="1303337" cy="1054100"/>
          </a:xfrm>
          <a:prstGeom prst="line">
            <a:avLst/>
          </a:prstGeom>
          <a:noFill/>
          <a:ln w="50800">
            <a:solidFill>
              <a:srgbClr val="FF7F00"/>
            </a:solidFill>
            <a:prstDash val="sysDot"/>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3985" name="Line 16"/>
          <p:cNvSpPr>
            <a:spLocks noChangeShapeType="1"/>
          </p:cNvSpPr>
          <p:nvPr/>
        </p:nvSpPr>
        <p:spPr bwMode="auto">
          <a:xfrm flipH="1">
            <a:off x="1943100" y="2679700"/>
            <a:ext cx="717550" cy="549275"/>
          </a:xfrm>
          <a:prstGeom prst="line">
            <a:avLst/>
          </a:prstGeom>
          <a:noFill/>
          <a:ln w="50800">
            <a:solidFill>
              <a:srgbClr val="FF7F00"/>
            </a:solidFill>
            <a:prstDash val="sysDot"/>
            <a:miter lim="800000"/>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83986" name="Line 17"/>
          <p:cNvSpPr>
            <a:spLocks noChangeShapeType="1"/>
          </p:cNvSpPr>
          <p:nvPr/>
        </p:nvSpPr>
        <p:spPr bwMode="auto">
          <a:xfrm flipH="1">
            <a:off x="1758950" y="2608263"/>
            <a:ext cx="717550" cy="550862"/>
          </a:xfrm>
          <a:prstGeom prst="line">
            <a:avLst/>
          </a:prstGeom>
          <a:noFill/>
          <a:ln w="508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3987" name="Line 18"/>
          <p:cNvSpPr>
            <a:spLocks noChangeShapeType="1"/>
          </p:cNvSpPr>
          <p:nvPr/>
        </p:nvSpPr>
        <p:spPr bwMode="auto">
          <a:xfrm flipH="1">
            <a:off x="3063875" y="2524125"/>
            <a:ext cx="798513" cy="12700"/>
          </a:xfrm>
          <a:prstGeom prst="line">
            <a:avLst/>
          </a:prstGeom>
          <a:noFill/>
          <a:ln w="508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3988" name="Line 19"/>
          <p:cNvSpPr>
            <a:spLocks noChangeShapeType="1"/>
          </p:cNvSpPr>
          <p:nvPr/>
        </p:nvSpPr>
        <p:spPr bwMode="auto">
          <a:xfrm flipH="1">
            <a:off x="4483100" y="2514600"/>
            <a:ext cx="798513" cy="11113"/>
          </a:xfrm>
          <a:prstGeom prst="line">
            <a:avLst/>
          </a:prstGeom>
          <a:noFill/>
          <a:ln w="508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9956" name="Rectangle 20"/>
          <p:cNvSpPr>
            <a:spLocks/>
          </p:cNvSpPr>
          <p:nvPr/>
        </p:nvSpPr>
        <p:spPr bwMode="auto">
          <a:xfrm>
            <a:off x="457200" y="4983163"/>
            <a:ext cx="8229600"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marL="273050" indent="-273050" algn="l">
              <a:spcBef>
                <a:spcPts val="600"/>
              </a:spcBef>
              <a:buClr>
                <a:srgbClr val="727CA3"/>
              </a:buClr>
              <a:buSzPct val="75000"/>
              <a:buFont typeface="Wingdings 3" charset="0"/>
              <a:buChar char="}"/>
            </a:pPr>
            <a:r>
              <a:rPr lang="en-US" sz="2600">
                <a:solidFill>
                  <a:schemeClr val="tx1"/>
                </a:solidFill>
                <a:latin typeface="Gill Sans MT" charset="0"/>
                <a:ea typeface="ＭＳ Ｐゴシック" charset="0"/>
                <a:cs typeface="ＭＳ Ｐゴシック" charset="0"/>
                <a:sym typeface="Gill Sans MT" charset="0"/>
              </a:rPr>
              <a:t>Forward path works</a:t>
            </a:r>
          </a:p>
          <a:p>
            <a:pPr marL="273050" indent="-273050" algn="l">
              <a:spcBef>
                <a:spcPts val="600"/>
              </a:spcBef>
              <a:buClr>
                <a:srgbClr val="727CA3"/>
              </a:buClr>
              <a:buSzPct val="75000"/>
              <a:buFont typeface="Wingdings 3" charset="0"/>
              <a:buChar char="}"/>
            </a:pPr>
            <a:r>
              <a:rPr lang="en-US" sz="2600">
                <a:solidFill>
                  <a:schemeClr val="tx1"/>
                </a:solidFill>
                <a:latin typeface="Gill Sans MT" charset="0"/>
                <a:ea typeface="ＭＳ Ｐゴシック" charset="0"/>
                <a:cs typeface="ＭＳ Ｐゴシック" charset="0"/>
                <a:sym typeface="Gill Sans MT" charset="0"/>
              </a:rPr>
              <a:t>Rostelcom is not forwarding traffic towards GMU</a:t>
            </a:r>
          </a:p>
          <a:p>
            <a:pPr marL="273050" indent="-273050" algn="l">
              <a:spcBef>
                <a:spcPts val="600"/>
              </a:spcBef>
            </a:pPr>
            <a:endParaRPr lang="en-US" sz="2600">
              <a:solidFill>
                <a:schemeClr val="tx1"/>
              </a:solidFill>
              <a:latin typeface="Gill Sans MT" charset="0"/>
              <a:ea typeface="ＭＳ Ｐゴシック" charset="0"/>
              <a:cs typeface="ＭＳ Ｐゴシック" charset="0"/>
              <a:sym typeface="Gill Sans MT" charset="0"/>
            </a:endParaRPr>
          </a:p>
        </p:txBody>
      </p:sp>
      <p:sp>
        <p:nvSpPr>
          <p:cNvPr id="83990" name="Line 21"/>
          <p:cNvSpPr>
            <a:spLocks noChangeShapeType="1"/>
          </p:cNvSpPr>
          <p:nvPr/>
        </p:nvSpPr>
        <p:spPr bwMode="auto">
          <a:xfrm flipH="1">
            <a:off x="1943100" y="2679700"/>
            <a:ext cx="717550" cy="549275"/>
          </a:xfrm>
          <a:prstGeom prst="line">
            <a:avLst/>
          </a:prstGeom>
          <a:noFill/>
          <a:ln w="508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83991" name="Line 22"/>
          <p:cNvSpPr>
            <a:spLocks noChangeShapeType="1"/>
          </p:cNvSpPr>
          <p:nvPr/>
        </p:nvSpPr>
        <p:spPr bwMode="auto">
          <a:xfrm>
            <a:off x="2776538" y="2727325"/>
            <a:ext cx="1303337" cy="1054100"/>
          </a:xfrm>
          <a:prstGeom prst="line">
            <a:avLst/>
          </a:prstGeom>
          <a:noFill/>
          <a:ln w="50800">
            <a:solidFill>
              <a:srgbClr val="FF0000"/>
            </a:solidFill>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9959" name="Rectangle 23"/>
          <p:cNvSpPr>
            <a:spLocks/>
          </p:cNvSpPr>
          <p:nvPr/>
        </p:nvSpPr>
        <p:spPr bwMode="auto">
          <a:xfrm>
            <a:off x="1117600" y="2309813"/>
            <a:ext cx="1130300" cy="1168400"/>
          </a:xfrm>
          <a:prstGeom prst="rect">
            <a:avLst/>
          </a:prstGeom>
          <a:solidFill>
            <a:srgbClr val="FFFF99"/>
          </a:solidFill>
          <a:ln w="9525">
            <a:solidFill>
              <a:srgbClr val="003399"/>
            </a:solidFill>
            <a:miter lim="800000"/>
            <a:headEnd/>
            <a:tailEnd/>
          </a:ln>
        </p:spPr>
        <p:txBody>
          <a:bodyPr lIns="0" tIns="0" rIns="0" bIns="0"/>
          <a:lstStyle/>
          <a:p>
            <a:pPr algn="l">
              <a:spcBef>
                <a:spcPts val="900"/>
              </a:spcBef>
            </a:pPr>
            <a:r>
              <a:rPr lang="en-US" sz="2400" dirty="0" err="1">
                <a:solidFill>
                  <a:schemeClr val="tx1"/>
                </a:solidFill>
                <a:latin typeface="Gill Sans MT" charset="0"/>
                <a:ea typeface="ＭＳ Ｐゴシック" charset="0"/>
                <a:cs typeface="ＭＳ Ｐゴシック" charset="0"/>
                <a:sym typeface="Gill Sans MT" charset="0"/>
              </a:rPr>
              <a:t>Rostele</a:t>
            </a:r>
            <a:r>
              <a:rPr lang="en-US" sz="2400" dirty="0">
                <a:solidFill>
                  <a:schemeClr val="tx1"/>
                </a:solidFill>
                <a:latin typeface="Gill Sans MT" charset="0"/>
                <a:ea typeface="ＭＳ Ｐゴシック" charset="0"/>
                <a:cs typeface="ＭＳ Ｐゴシック" charset="0"/>
                <a:sym typeface="Gill Sans MT" charset="0"/>
              </a:rPr>
              <a:t>:</a:t>
            </a:r>
            <a:br>
              <a:rPr lang="en-US" sz="2400" dirty="0">
                <a:solidFill>
                  <a:schemeClr val="tx1"/>
                </a:solidFill>
                <a:latin typeface="Gill Sans MT" charset="0"/>
                <a:ea typeface="ＭＳ Ｐゴシック" charset="0"/>
                <a:cs typeface="ＭＳ Ｐゴシック" charset="0"/>
                <a:sym typeface="Gill Sans MT" charset="0"/>
              </a:rPr>
            </a:br>
            <a:r>
              <a:rPr lang="en-US" sz="2400" dirty="0">
                <a:solidFill>
                  <a:schemeClr val="tx1"/>
                </a:solidFill>
                <a:latin typeface="Gill Sans MT" charset="0"/>
                <a:ea typeface="ＭＳ Ｐゴシック" charset="0"/>
                <a:cs typeface="ＭＳ Ｐゴシック" charset="0"/>
                <a:sym typeface="Gill Sans MT" charset="0"/>
              </a:rPr>
              <a:t>Ping? </a:t>
            </a:r>
            <a:r>
              <a:rPr lang="en-US" sz="2400" dirty="0" err="1">
                <a:solidFill>
                  <a:schemeClr val="tx1"/>
                </a:solidFill>
                <a:latin typeface="Gill Sans MT" charset="0"/>
                <a:ea typeface="ＭＳ Ｐゴシック" charset="0"/>
                <a:cs typeface="ＭＳ Ｐゴシック" charset="0"/>
                <a:sym typeface="Gill Sans MT" charset="0"/>
              </a:rPr>
              <a:t>Fr:GMU</a:t>
            </a:r>
            <a:endParaRPr lang="en-US" sz="2400" dirty="0">
              <a:solidFill>
                <a:schemeClr val="tx1"/>
              </a:solidFill>
              <a:latin typeface="Gill Sans MT" charset="0"/>
              <a:ea typeface="ＭＳ Ｐゴシック" charset="0"/>
              <a:cs typeface="ＭＳ Ｐゴシック" charset="0"/>
              <a:sym typeface="Gill Sans MT" charset="0"/>
            </a:endParaRPr>
          </a:p>
        </p:txBody>
      </p:sp>
      <p:sp>
        <p:nvSpPr>
          <p:cNvPr id="83993" name="Line 24"/>
          <p:cNvSpPr>
            <a:spLocks noChangeShapeType="1"/>
          </p:cNvSpPr>
          <p:nvPr/>
        </p:nvSpPr>
        <p:spPr bwMode="auto">
          <a:xfrm flipH="1">
            <a:off x="5905500" y="2514600"/>
            <a:ext cx="798513" cy="11113"/>
          </a:xfrm>
          <a:prstGeom prst="line">
            <a:avLst/>
          </a:prstGeom>
          <a:noFill/>
          <a:ln w="508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9961" name="Oval 25"/>
          <p:cNvSpPr>
            <a:spLocks/>
          </p:cNvSpPr>
          <p:nvPr/>
        </p:nvSpPr>
        <p:spPr bwMode="auto">
          <a:xfrm>
            <a:off x="5478463" y="3446463"/>
            <a:ext cx="1346200" cy="1219200"/>
          </a:xfrm>
          <a:prstGeom prst="ellipse">
            <a:avLst/>
          </a:prstGeom>
          <a:solidFill>
            <a:srgbClr val="FF0000">
              <a:alpha val="40784"/>
            </a:srgbClr>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83995" name="Rectangle 26"/>
          <p:cNvSpPr>
            <a:spLocks/>
          </p:cNvSpPr>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nchor="b"/>
          <a:lstStyle/>
          <a:p>
            <a:pPr algn="l"/>
            <a:r>
              <a:rPr lang="en-US" sz="3200">
                <a:solidFill>
                  <a:schemeClr val="tx1"/>
                </a:solidFill>
                <a:latin typeface="Bookman Old Style" charset="0"/>
                <a:ea typeface="ＭＳ Ｐゴシック" charset="0"/>
                <a:cs typeface="ＭＳ Ｐゴシック" charset="0"/>
                <a:sym typeface="Bookman Old Style" charset="0"/>
              </a:rPr>
              <a:t>How does </a:t>
            </a:r>
            <a:r>
              <a:rPr lang="en-US" sz="3200" b="1">
                <a:solidFill>
                  <a:schemeClr val="tx1"/>
                </a:solidFill>
                <a:latin typeface="Bookman Old Style" charset="0"/>
                <a:ea typeface="ＭＳ Ｐゴシック" charset="0"/>
                <a:cs typeface="ＭＳ Ｐゴシック" charset="0"/>
                <a:sym typeface="Bookman Old Style" charset="0"/>
              </a:rPr>
              <a:t>L</a:t>
            </a:r>
            <a:r>
              <a:rPr lang="en-US" sz="3000" b="1">
                <a:solidFill>
                  <a:schemeClr val="tx1"/>
                </a:solidFill>
                <a:latin typeface="Bookman Old Style" charset="0"/>
                <a:ea typeface="ＭＳ Ｐゴシック" charset="0"/>
                <a:cs typeface="ＭＳ Ｐゴシック" charset="0"/>
                <a:sym typeface="Bookman Old Style" charset="0"/>
              </a:rPr>
              <a:t>IFE</a:t>
            </a:r>
            <a:r>
              <a:rPr lang="en-US" sz="3200" b="1">
                <a:solidFill>
                  <a:schemeClr val="tx1"/>
                </a:solidFill>
                <a:latin typeface="Bookman Old Style" charset="0"/>
                <a:ea typeface="ＭＳ Ｐゴシック" charset="0"/>
                <a:cs typeface="ＭＳ Ｐゴシック" charset="0"/>
                <a:sym typeface="Bookman Old Style" charset="0"/>
              </a:rPr>
              <a:t>G</a:t>
            </a:r>
            <a:r>
              <a:rPr lang="en-US" sz="3000" b="1">
                <a:solidFill>
                  <a:schemeClr val="tx1"/>
                </a:solidFill>
                <a:latin typeface="Bookman Old Style" charset="0"/>
                <a:ea typeface="ＭＳ Ｐゴシック" charset="0"/>
                <a:cs typeface="ＭＳ Ｐゴシック" charset="0"/>
                <a:sym typeface="Bookman Old Style" charset="0"/>
              </a:rPr>
              <a:t>UARD</a:t>
            </a:r>
            <a:r>
              <a:rPr lang="en-US" sz="3200">
                <a:solidFill>
                  <a:schemeClr val="tx1"/>
                </a:solidFill>
                <a:latin typeface="Bookman Old Style" charset="0"/>
                <a:ea typeface="ＭＳ Ｐゴシック" charset="0"/>
                <a:cs typeface="ＭＳ Ｐゴシック" charset="0"/>
                <a:sym typeface="Bookman Old Style" charset="0"/>
              </a:rPr>
              <a:t> locate a failure?</a:t>
            </a:r>
          </a:p>
        </p:txBody>
      </p:sp>
      <p:sp>
        <p:nvSpPr>
          <p:cNvPr id="83996" name="Rectangle 27"/>
          <p:cNvSpPr>
            <a:spLocks/>
          </p:cNvSpPr>
          <p:nvPr/>
        </p:nvSpPr>
        <p:spPr bwMode="auto">
          <a:xfrm>
            <a:off x="495300" y="1143000"/>
            <a:ext cx="207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2600">
                <a:solidFill>
                  <a:schemeClr val="tx1"/>
                </a:solidFill>
                <a:latin typeface="Gill Sans MT" charset="0"/>
                <a:ea typeface="ＭＳ Ｐゴシック" charset="0"/>
                <a:cs typeface="ＭＳ Ｐゴシック" charset="0"/>
                <a:sym typeface="Gill Sans MT" charset="0"/>
              </a:rPr>
              <a:t>During outage:</a:t>
            </a:r>
          </a:p>
        </p:txBody>
      </p:sp>
      <p:sp>
        <p:nvSpPr>
          <p:cNvPr id="83997" name="Line 28"/>
          <p:cNvSpPr>
            <a:spLocks noChangeShapeType="1"/>
          </p:cNvSpPr>
          <p:nvPr/>
        </p:nvSpPr>
        <p:spPr bwMode="auto">
          <a:xfrm rot="10800000">
            <a:off x="7024688" y="2703513"/>
            <a:ext cx="622300" cy="455612"/>
          </a:xfrm>
          <a:prstGeom prst="line">
            <a:avLst/>
          </a:prstGeom>
          <a:noFill/>
          <a:ln w="508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9965" name="Freeform 29"/>
          <p:cNvSpPr>
            <a:spLocks/>
          </p:cNvSpPr>
          <p:nvPr/>
        </p:nvSpPr>
        <p:spPr bwMode="auto">
          <a:xfrm>
            <a:off x="4894263" y="1566863"/>
            <a:ext cx="1711325" cy="3160712"/>
          </a:xfrm>
          <a:custGeom>
            <a:avLst/>
            <a:gdLst>
              <a:gd name="T0" fmla="*/ 15171688 w 21600"/>
              <a:gd name="T1" fmla="*/ 462504646 h 21600"/>
              <a:gd name="T2" fmla="*/ 0 w 21600"/>
              <a:gd name="T3" fmla="*/ 394178100 h 21600"/>
              <a:gd name="T4" fmla="*/ 36030443 w 21600"/>
              <a:gd name="T5" fmla="*/ 383664782 h 21600"/>
              <a:gd name="T6" fmla="*/ 22754443 w 21600"/>
              <a:gd name="T7" fmla="*/ 308336382 h 21600"/>
              <a:gd name="T8" fmla="*/ 55941313 w 21600"/>
              <a:gd name="T9" fmla="*/ 292577013 h 21600"/>
              <a:gd name="T10" fmla="*/ 44561002 w 21600"/>
              <a:gd name="T11" fmla="*/ 243521592 h 21600"/>
              <a:gd name="T12" fmla="*/ 81539249 w 21600"/>
              <a:gd name="T13" fmla="*/ 226006273 h 21600"/>
              <a:gd name="T14" fmla="*/ 78695755 w 21600"/>
              <a:gd name="T15" fmla="*/ 197956271 h 21600"/>
              <a:gd name="T16" fmla="*/ 105241496 w 21600"/>
              <a:gd name="T17" fmla="*/ 182196902 h 21600"/>
              <a:gd name="T18" fmla="*/ 103345808 w 21600"/>
              <a:gd name="T19" fmla="*/ 150656654 h 21600"/>
              <a:gd name="T20" fmla="*/ 121360989 w 21600"/>
              <a:gd name="T21" fmla="*/ 112114552 h 21600"/>
              <a:gd name="T22" fmla="*/ 113778314 w 21600"/>
              <a:gd name="T23" fmla="*/ 64814936 h 21600"/>
              <a:gd name="T24" fmla="*/ 135584873 w 21600"/>
              <a:gd name="T25" fmla="*/ 36786298 h 21600"/>
              <a:gd name="T26" fmla="*/ 124204562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417" y="21600"/>
                </a:moveTo>
                <a:lnTo>
                  <a:pt x="0" y="18409"/>
                </a:lnTo>
                <a:lnTo>
                  <a:pt x="5740" y="17918"/>
                </a:lnTo>
                <a:lnTo>
                  <a:pt x="3625" y="14400"/>
                </a:lnTo>
                <a:lnTo>
                  <a:pt x="8912" y="13664"/>
                </a:lnTo>
                <a:lnTo>
                  <a:pt x="7099" y="11373"/>
                </a:lnTo>
                <a:lnTo>
                  <a:pt x="12990" y="10555"/>
                </a:lnTo>
                <a:lnTo>
                  <a:pt x="12537" y="9245"/>
                </a:lnTo>
                <a:lnTo>
                  <a:pt x="16766" y="8509"/>
                </a:lnTo>
                <a:lnTo>
                  <a:pt x="16464" y="7036"/>
                </a:lnTo>
                <a:lnTo>
                  <a:pt x="19334" y="5236"/>
                </a:lnTo>
                <a:lnTo>
                  <a:pt x="18126" y="3027"/>
                </a:lnTo>
                <a:lnTo>
                  <a:pt x="21600" y="1718"/>
                </a:lnTo>
                <a:lnTo>
                  <a:pt x="19787" y="0"/>
                </a:lnTo>
              </a:path>
            </a:pathLst>
          </a:custGeom>
          <a:noFill/>
          <a:ln w="114300" cap="flat">
            <a:solidFill>
              <a:srgbClr val="FF725C"/>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39966"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1400" y="3644900"/>
            <a:ext cx="8509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84000" name="Rectangle 31"/>
          <p:cNvSpPr>
            <a:spLocks/>
          </p:cNvSpPr>
          <p:nvPr/>
        </p:nvSpPr>
        <p:spPr bwMode="auto">
          <a:xfrm>
            <a:off x="279400" y="4305300"/>
            <a:ext cx="1282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2400">
                <a:solidFill>
                  <a:schemeClr val="tx1"/>
                </a:solidFill>
                <a:latin typeface="Gill Sans MT" charset="0"/>
                <a:ea typeface="ＭＳ Ｐゴシック" charset="0"/>
                <a:cs typeface="ＭＳ Ｐゴシック" charset="0"/>
                <a:sym typeface="Gill Sans MT" charset="0"/>
              </a:rPr>
              <a:t>Historical</a:t>
            </a:r>
          </a:p>
        </p:txBody>
      </p:sp>
      <p:sp>
        <p:nvSpPr>
          <p:cNvPr id="84001" name="Line 32"/>
          <p:cNvSpPr>
            <a:spLocks noChangeShapeType="1"/>
          </p:cNvSpPr>
          <p:nvPr/>
        </p:nvSpPr>
        <p:spPr bwMode="auto">
          <a:xfrm>
            <a:off x="352425" y="4735513"/>
            <a:ext cx="1184275" cy="0"/>
          </a:xfrm>
          <a:prstGeom prst="line">
            <a:avLst/>
          </a:prstGeom>
          <a:noFill/>
          <a:ln w="50800">
            <a:solidFill>
              <a:schemeClr val="tx1"/>
            </a:solidFill>
            <a:prstDash val="sysDot"/>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4002" name="Rectangle 33"/>
          <p:cNvSpPr>
            <a:spLocks/>
          </p:cNvSpPr>
          <p:nvPr/>
        </p:nvSpPr>
        <p:spPr bwMode="auto">
          <a:xfrm>
            <a:off x="1803400" y="4305300"/>
            <a:ext cx="10890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2400">
                <a:solidFill>
                  <a:schemeClr val="tx1"/>
                </a:solidFill>
                <a:latin typeface="Gill Sans MT" charset="0"/>
                <a:ea typeface="ＭＳ Ｐゴシック" charset="0"/>
                <a:cs typeface="ＭＳ Ｐゴシック" charset="0"/>
                <a:sym typeface="Gill Sans MT" charset="0"/>
              </a:rPr>
              <a:t>Current</a:t>
            </a:r>
          </a:p>
        </p:txBody>
      </p:sp>
      <p:sp>
        <p:nvSpPr>
          <p:cNvPr id="84003" name="Line 34"/>
          <p:cNvSpPr>
            <a:spLocks noChangeShapeType="1"/>
          </p:cNvSpPr>
          <p:nvPr/>
        </p:nvSpPr>
        <p:spPr bwMode="auto">
          <a:xfrm>
            <a:off x="1778000" y="4737100"/>
            <a:ext cx="1184275" cy="0"/>
          </a:xfrm>
          <a:prstGeom prst="line">
            <a:avLst/>
          </a:prstGeom>
          <a:noFill/>
          <a:ln w="508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4004" name="Rectangle 35"/>
          <p:cNvSpPr>
            <a:spLocks/>
          </p:cNvSpPr>
          <p:nvPr/>
        </p:nvSpPr>
        <p:spPr bwMode="auto">
          <a:xfrm>
            <a:off x="215900" y="4343400"/>
            <a:ext cx="2832100" cy="5461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4110301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8" presetClass="exit" presetSubtype="0" fill="hold" grpId="0" nodeType="clickEffect">
                                  <p:stCondLst>
                                    <p:cond delay="0"/>
                                  </p:stCondLst>
                                  <p:childTnLst>
                                    <p:set>
                                      <p:cBhvr>
                                        <p:cTn id="6" dur="1" fill="hold">
                                          <p:stCondLst>
                                            <p:cond delay="499"/>
                                          </p:stCondLst>
                                        </p:cTn>
                                        <p:tgtEl>
                                          <p:spTgt spid="39959"/>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996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956">
                                            <p:txEl>
                                              <p:pRg st="1" end="1"/>
                                            </p:txEl>
                                          </p:spTgt>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399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6" grpId="0" build="p" autoUpdateAnimBg="0"/>
      <p:bldP spid="39959" grpId="0" animBg="1" autoUpdateAnimBg="0"/>
      <p:bldP spid="39961" grpId="0" animBg="1"/>
      <p:bldP spid="3996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294967295"/>
          </p:nvPr>
        </p:nvSpPr>
        <p:spPr>
          <a:xfrm>
            <a:off x="611188" y="6400800"/>
            <a:ext cx="455612" cy="320675"/>
          </a:xfrm>
          <a:prstGeom prst="rect">
            <a:avLst/>
          </a:prstGeom>
        </p:spPr>
        <p:txBody>
          <a:bodyPr/>
          <a:lstStyle/>
          <a:p>
            <a:pPr>
              <a:defRPr/>
            </a:pPr>
            <a:r>
              <a:rPr lang="en-US" dirty="0" smtClean="0"/>
              <a:t>21</a:t>
            </a:r>
            <a:endParaRPr lang="en-US" dirty="0"/>
          </a:p>
        </p:txBody>
      </p:sp>
      <p:sp>
        <p:nvSpPr>
          <p:cNvPr id="86018" name="Line 1"/>
          <p:cNvSpPr>
            <a:spLocks noChangeShapeType="1"/>
          </p:cNvSpPr>
          <p:nvPr/>
        </p:nvSpPr>
        <p:spPr bwMode="auto">
          <a:xfrm>
            <a:off x="457200" y="6353175"/>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6019" name="Line 2"/>
          <p:cNvSpPr>
            <a:spLocks noChangeShapeType="1"/>
          </p:cNvSpPr>
          <p:nvPr/>
        </p:nvSpPr>
        <p:spPr bwMode="auto">
          <a:xfrm>
            <a:off x="457200" y="1143000"/>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6020" name="Rectangle 3"/>
          <p:cNvSpPr>
            <a:spLocks/>
          </p:cNvSpPr>
          <p:nvPr/>
        </p:nvSpPr>
        <p:spPr bwMode="auto">
          <a:xfrm>
            <a:off x="2338388" y="6356350"/>
            <a:ext cx="4457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r"/>
            <a:r>
              <a:rPr lang="en-US" sz="1400">
                <a:solidFill>
                  <a:srgbClr val="464653"/>
                </a:solidFill>
                <a:latin typeface="Gill Sans MT Bold" charset="0"/>
                <a:ea typeface="ＭＳ Ｐゴシック" charset="0"/>
                <a:cs typeface="ＭＳ Ｐゴシック" charset="0"/>
                <a:sym typeface="Gill Sans MT Bold" charset="0"/>
              </a:rPr>
              <a:t>L</a:t>
            </a:r>
            <a:r>
              <a:rPr lang="en-US" sz="1200">
                <a:solidFill>
                  <a:srgbClr val="464653"/>
                </a:solidFill>
                <a:latin typeface="Gill Sans MT Bold" charset="0"/>
                <a:ea typeface="ＭＳ Ｐゴシック" charset="0"/>
                <a:cs typeface="ＭＳ Ｐゴシック" charset="0"/>
                <a:sym typeface="Gill Sans MT Bold" charset="0"/>
              </a:rPr>
              <a:t>IFE</a:t>
            </a:r>
            <a:r>
              <a:rPr lang="en-US" sz="1400">
                <a:solidFill>
                  <a:srgbClr val="464653"/>
                </a:solidFill>
                <a:latin typeface="Gill Sans MT Bold" charset="0"/>
                <a:ea typeface="ＭＳ Ｐゴシック" charset="0"/>
                <a:cs typeface="ＭＳ Ｐゴシック" charset="0"/>
                <a:sym typeface="Gill Sans MT Bold" charset="0"/>
              </a:rPr>
              <a:t>G</a:t>
            </a:r>
            <a:r>
              <a:rPr lang="en-US" sz="1200">
                <a:solidFill>
                  <a:srgbClr val="464653"/>
                </a:solidFill>
                <a:latin typeface="Gill Sans MT Bold" charset="0"/>
                <a:ea typeface="ＭＳ Ｐゴシック" charset="0"/>
                <a:cs typeface="ＭＳ Ｐゴシック" charset="0"/>
                <a:sym typeface="Gill Sans MT Bold" charset="0"/>
              </a:rPr>
              <a:t>UARD</a:t>
            </a:r>
            <a:r>
              <a:rPr lang="en-US" sz="1400">
                <a:solidFill>
                  <a:srgbClr val="464653"/>
                </a:solidFill>
                <a:latin typeface="Gill Sans MT Bold" charset="0"/>
                <a:ea typeface="ＭＳ Ｐゴシック" charset="0"/>
                <a:cs typeface="ＭＳ Ｐゴシック" charset="0"/>
                <a:sym typeface="Gill Sans MT Bold" charset="0"/>
              </a:rPr>
              <a:t>:  </a:t>
            </a:r>
            <a:r>
              <a:rPr lang="en-US" sz="1400">
                <a:solidFill>
                  <a:srgbClr val="464653"/>
                </a:solidFill>
                <a:latin typeface="Gill Sans MT" charset="0"/>
                <a:ea typeface="ＭＳ Ｐゴシック" charset="0"/>
                <a:cs typeface="ＭＳ Ｐゴシック" charset="0"/>
                <a:sym typeface="Gill Sans MT" charset="0"/>
              </a:rPr>
              <a:t>Practical Repair of Persistent Route Failures</a:t>
            </a:r>
          </a:p>
        </p:txBody>
      </p:sp>
      <p:sp>
        <p:nvSpPr>
          <p:cNvPr id="50180" name="Rectangle 4"/>
          <p:cNvSpPr>
            <a:spLocks noGrp="1" noChangeArrowheads="1"/>
          </p:cNvSpPr>
          <p:nvPr>
            <p:ph type="title"/>
          </p:nvPr>
        </p:nvSpPr>
        <p:spPr/>
        <p:txBody>
          <a:bodyPr/>
          <a:lstStyle/>
          <a:p>
            <a:pPr eaLnBrk="1" hangingPunct="1">
              <a:defRPr/>
            </a:pPr>
            <a:r>
              <a:rPr lang="en-US" dirty="0" smtClean="0"/>
              <a:t>How </a:t>
            </a:r>
            <a:r>
              <a:rPr lang="en-US" b="1" dirty="0" smtClean="0"/>
              <a:t>L</a:t>
            </a:r>
            <a:r>
              <a:rPr lang="en-US" sz="3000" b="1" dirty="0" smtClean="0"/>
              <a:t>IFE</a:t>
            </a:r>
            <a:r>
              <a:rPr lang="en-US" b="1" dirty="0" smtClean="0"/>
              <a:t>G</a:t>
            </a:r>
            <a:r>
              <a:rPr lang="en-US" sz="3000" b="1" dirty="0" smtClean="0"/>
              <a:t>UARD</a:t>
            </a:r>
            <a:r>
              <a:rPr lang="en-US" dirty="0" smtClean="0"/>
              <a:t> Locates Failures</a:t>
            </a:r>
          </a:p>
        </p:txBody>
      </p:sp>
      <p:sp>
        <p:nvSpPr>
          <p:cNvPr id="50181" name="Rectangle 5"/>
          <p:cNvSpPr>
            <a:spLocks noGrp="1" noChangeArrowheads="1"/>
          </p:cNvSpPr>
          <p:nvPr>
            <p:ph type="body" idx="1"/>
          </p:nvPr>
        </p:nvSpPr>
        <p:spPr/>
        <p:txBody>
          <a:bodyPr>
            <a:normAutofit/>
          </a:bodyPr>
          <a:lstStyle/>
          <a:p>
            <a:pPr>
              <a:defRPr/>
            </a:pPr>
            <a:r>
              <a:rPr lang="en-US" sz="3200" dirty="0">
                <a:latin typeface="Gill Sans MT Bold" charset="0"/>
                <a:cs typeface="Gill Sans MT Bold" charset="0"/>
                <a:sym typeface="Gill Sans MT Bold" charset="0"/>
              </a:rPr>
              <a:t>L</a:t>
            </a:r>
            <a:r>
              <a:rPr lang="en-US" sz="2800" dirty="0">
                <a:latin typeface="Gill Sans MT Bold" charset="0"/>
                <a:cs typeface="Gill Sans MT Bold" charset="0"/>
                <a:sym typeface="Gill Sans MT Bold" charset="0"/>
              </a:rPr>
              <a:t>IFE</a:t>
            </a:r>
            <a:r>
              <a:rPr lang="en-US" sz="3200" dirty="0">
                <a:latin typeface="Gill Sans MT Bold" charset="0"/>
                <a:cs typeface="Gill Sans MT Bold" charset="0"/>
                <a:sym typeface="Gill Sans MT Bold" charset="0"/>
              </a:rPr>
              <a:t>G</a:t>
            </a:r>
            <a:r>
              <a:rPr lang="en-US" sz="2800" dirty="0">
                <a:latin typeface="Gill Sans MT Bold" charset="0"/>
                <a:cs typeface="Gill Sans MT Bold" charset="0"/>
                <a:sym typeface="Gill Sans MT Bold" charset="0"/>
              </a:rPr>
              <a:t>UARD</a:t>
            </a:r>
            <a:r>
              <a:rPr lang="en-US" sz="3200" dirty="0"/>
              <a:t>:</a:t>
            </a:r>
            <a:endParaRPr lang="en-US" sz="3200" dirty="0">
              <a:latin typeface="Gill Sans MT Bold" charset="0"/>
              <a:ea typeface="ヒラギノ角ゴ ProN W6" charset="0"/>
              <a:cs typeface="ヒラギノ角ゴ ProN W6" charset="0"/>
              <a:sym typeface="Gill Sans MT Bold" charset="0"/>
            </a:endParaRPr>
          </a:p>
          <a:p>
            <a:pPr>
              <a:buSzPct val="99000"/>
              <a:buFontTx/>
              <a:buAutoNum type="arabicPeriod"/>
              <a:defRPr/>
            </a:pPr>
            <a:r>
              <a:rPr lang="en-US" sz="2800" dirty="0"/>
              <a:t>Maintains background historical atlas</a:t>
            </a:r>
          </a:p>
          <a:p>
            <a:pPr>
              <a:buSzPct val="99000"/>
              <a:buFontTx/>
              <a:buAutoNum type="arabicPeriod"/>
              <a:defRPr/>
            </a:pPr>
            <a:r>
              <a:rPr lang="en-US" sz="2800" dirty="0"/>
              <a:t>Isolates direction of </a:t>
            </a:r>
            <a:r>
              <a:rPr lang="en-US" sz="2800" dirty="0" smtClean="0"/>
              <a:t>failure</a:t>
            </a:r>
          </a:p>
          <a:p>
            <a:pPr>
              <a:buSzPct val="99000"/>
              <a:buFontTx/>
              <a:buAutoNum type="arabicPeriod"/>
              <a:defRPr/>
            </a:pPr>
            <a:r>
              <a:rPr lang="en-US" sz="2800" dirty="0" smtClean="0"/>
              <a:t>Tests </a:t>
            </a:r>
            <a:r>
              <a:rPr lang="en-US" sz="2800" dirty="0"/>
              <a:t>historical paths in failing direction to</a:t>
            </a:r>
            <a:br>
              <a:rPr lang="en-US" sz="2800" dirty="0"/>
            </a:br>
            <a:r>
              <a:rPr lang="en-US" sz="2800" dirty="0"/>
              <a:t>prune candidate failure locations</a:t>
            </a:r>
          </a:p>
          <a:p>
            <a:pPr marL="0" indent="0" eaLnBrk="1" hangingPunct="1">
              <a:buNone/>
              <a:defRPr/>
            </a:pPr>
            <a:endParaRPr lang="en-US" sz="2800" dirty="0" smtClean="0">
              <a:latin typeface="Gill Sans MT Bold" charset="0"/>
              <a:cs typeface="Gill Sans MT Bold" charset="0"/>
              <a:sym typeface="Gill Sans MT Bold" charset="0"/>
            </a:endParaRPr>
          </a:p>
          <a:p>
            <a:pPr eaLnBrk="1" hangingPunct="1">
              <a:defRPr/>
            </a:pPr>
            <a:r>
              <a:rPr lang="en-US" sz="2800" dirty="0" smtClean="0">
                <a:latin typeface="Gill Sans MT Bold" charset="0"/>
                <a:cs typeface="Gill Sans MT Bold" charset="0"/>
                <a:sym typeface="Gill Sans MT Bold" charset="0"/>
              </a:rPr>
              <a:t>Once </a:t>
            </a:r>
            <a:r>
              <a:rPr lang="en-US" dirty="0" smtClean="0">
                <a:sym typeface="Gill Sans MT Bold" charset="0"/>
              </a:rPr>
              <a:t>failure located, use BGP loop prevention to AVOID the problem</a:t>
            </a:r>
            <a:endParaRPr lang="en-US" sz="2800" dirty="0" smtClean="0">
              <a:latin typeface="Gill Sans MT Bold" charset="0"/>
              <a:cs typeface="Gill Sans MT Bold" charset="0"/>
              <a:sym typeface="Gill Sans MT Bold" charset="0"/>
            </a:endParaRPr>
          </a:p>
        </p:txBody>
      </p:sp>
    </p:spTree>
    <p:extLst>
      <p:ext uri="{BB962C8B-B14F-4D97-AF65-F5344CB8AC3E}">
        <p14:creationId xmlns:p14="http://schemas.microsoft.com/office/powerpoint/2010/main" val="2862725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VitalSignsLoading2.wmv">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0"/>
            <a:ext cx="9144002" cy="6858002"/>
          </a:xfrm>
          <a:prstGeom prst="rect">
            <a:avLst/>
          </a:prstGeom>
        </p:spPr>
      </p:pic>
      <p:sp>
        <p:nvSpPr>
          <p:cNvPr id="2" name="Title 1"/>
          <p:cNvSpPr>
            <a:spLocks noGrp="1"/>
          </p:cNvSpPr>
          <p:nvPr>
            <p:ph type="title"/>
          </p:nvPr>
        </p:nvSpPr>
        <p:spPr/>
        <p:txBody>
          <a:bodyPr/>
          <a:lstStyle/>
          <a:p>
            <a:endParaRPr lang="en-US"/>
          </a:p>
        </p:txBody>
      </p:sp>
      <p:pic>
        <p:nvPicPr>
          <p:cNvPr id="7" name="Content Placeholder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9144002" cy="6858000"/>
          </a:xfrm>
          <a:prstGeom prst="rect">
            <a:avLst/>
          </a:prstGeom>
        </p:spPr>
      </p:pic>
      <p:pic>
        <p:nvPicPr>
          <p:cNvPr id="8" name="Picture 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52800" y="2647122"/>
            <a:ext cx="1524000" cy="1524000"/>
          </a:xfrm>
          <a:prstGeom prst="rect">
            <a:avLst/>
          </a:prstGeom>
        </p:spPr>
      </p:pic>
    </p:spTree>
    <p:extLst>
      <p:ext uri="{BB962C8B-B14F-4D97-AF65-F5344CB8AC3E}">
        <p14:creationId xmlns:p14="http://schemas.microsoft.com/office/powerpoint/2010/main" val="40685799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2297" fill="hold"/>
                                        <p:tgtEl>
                                          <p:spTgt spid="5"/>
                                        </p:tgtEl>
                                      </p:cBhvr>
                                    </p:cmd>
                                  </p:childTnLst>
                                </p:cTn>
                              </p:par>
                            </p:childTnLst>
                          </p:cTn>
                        </p:par>
                        <p:par>
                          <p:cTn id="7" fill="hold">
                            <p:stCondLst>
                              <p:cond delay="2297"/>
                            </p:stCondLst>
                            <p:childTnLst>
                              <p:par>
                                <p:cTn id="8" presetID="1"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2297"/>
                            </p:stCondLst>
                            <p:childTnLst>
                              <p:par>
                                <p:cTn id="11" presetID="1"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3" fill="hold" display="0">
                  <p:stCondLst>
                    <p:cond delay="indefinite"/>
                  </p:stCondLst>
                </p:cTn>
                <p:tgtEl>
                  <p:spTgt spid="5"/>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459" name="Rectangle 1027"/>
          <p:cNvSpPr>
            <a:spLocks noGrp="1" noChangeArrowheads="1"/>
          </p:cNvSpPr>
          <p:nvPr>
            <p:ph type="title"/>
          </p:nvPr>
        </p:nvSpPr>
        <p:spPr>
          <a:xfrm>
            <a:off x="457200" y="277813"/>
            <a:ext cx="8229600" cy="712787"/>
          </a:xfrm>
        </p:spPr>
        <p:txBody>
          <a:bodyPr/>
          <a:lstStyle/>
          <a:p>
            <a:r>
              <a:rPr lang="en-US" dirty="0" smtClean="0"/>
              <a:t>How common are these outages?</a:t>
            </a:r>
          </a:p>
        </p:txBody>
      </p:sp>
      <p:pic>
        <p:nvPicPr>
          <p:cNvPr id="2050" name="Picture 2" descr="C:\papers\2012\2012_nsdi_poison\figs\ec2_partial_outages_fraction_downtown_by_max_duration_and_dur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70760"/>
            <a:ext cx="8523514" cy="39776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15278" y="2423160"/>
            <a:ext cx="7239000" cy="3157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p:cNvSpPr/>
          <p:nvPr/>
        </p:nvSpPr>
        <p:spPr>
          <a:xfrm>
            <a:off x="1590261" y="2558995"/>
            <a:ext cx="6669156" cy="1242391"/>
          </a:xfrm>
          <a:custGeom>
            <a:avLst/>
            <a:gdLst>
              <a:gd name="connsiteX0" fmla="*/ 0 w 6669156"/>
              <a:gd name="connsiteY0" fmla="*/ 1242391 h 1242391"/>
              <a:gd name="connsiteX1" fmla="*/ 198782 w 6669156"/>
              <a:gd name="connsiteY1" fmla="*/ 844826 h 1242391"/>
              <a:gd name="connsiteX2" fmla="*/ 675861 w 6669156"/>
              <a:gd name="connsiteY2" fmla="*/ 467139 h 1242391"/>
              <a:gd name="connsiteX3" fmla="*/ 1172817 w 6669156"/>
              <a:gd name="connsiteY3" fmla="*/ 248478 h 1242391"/>
              <a:gd name="connsiteX4" fmla="*/ 1470991 w 6669156"/>
              <a:gd name="connsiteY4" fmla="*/ 188843 h 1242391"/>
              <a:gd name="connsiteX5" fmla="*/ 1918252 w 6669156"/>
              <a:gd name="connsiteY5" fmla="*/ 99391 h 1242391"/>
              <a:gd name="connsiteX6" fmla="*/ 2524539 w 6669156"/>
              <a:gd name="connsiteY6" fmla="*/ 49695 h 1242391"/>
              <a:gd name="connsiteX7" fmla="*/ 3071191 w 6669156"/>
              <a:gd name="connsiteY7" fmla="*/ 29817 h 1242391"/>
              <a:gd name="connsiteX8" fmla="*/ 3498574 w 6669156"/>
              <a:gd name="connsiteY8" fmla="*/ 19878 h 1242391"/>
              <a:gd name="connsiteX9" fmla="*/ 4572000 w 6669156"/>
              <a:gd name="connsiteY9" fmla="*/ 9939 h 1242391"/>
              <a:gd name="connsiteX10" fmla="*/ 6669156 w 6669156"/>
              <a:gd name="connsiteY10" fmla="*/ 0 h 1242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69156" h="1242391">
                <a:moveTo>
                  <a:pt x="0" y="1242391"/>
                </a:moveTo>
                <a:cubicBezTo>
                  <a:pt x="43069" y="1108213"/>
                  <a:pt x="86139" y="974035"/>
                  <a:pt x="198782" y="844826"/>
                </a:cubicBezTo>
                <a:cubicBezTo>
                  <a:pt x="311425" y="715617"/>
                  <a:pt x="513522" y="566530"/>
                  <a:pt x="675861" y="467139"/>
                </a:cubicBezTo>
                <a:cubicBezTo>
                  <a:pt x="838200" y="367748"/>
                  <a:pt x="1040295" y="294861"/>
                  <a:pt x="1172817" y="248478"/>
                </a:cubicBezTo>
                <a:cubicBezTo>
                  <a:pt x="1305339" y="202095"/>
                  <a:pt x="1470991" y="188843"/>
                  <a:pt x="1470991" y="188843"/>
                </a:cubicBezTo>
                <a:cubicBezTo>
                  <a:pt x="1595230" y="163995"/>
                  <a:pt x="1742661" y="122582"/>
                  <a:pt x="1918252" y="99391"/>
                </a:cubicBezTo>
                <a:cubicBezTo>
                  <a:pt x="2093843" y="76200"/>
                  <a:pt x="2332383" y="61291"/>
                  <a:pt x="2524539" y="49695"/>
                </a:cubicBezTo>
                <a:cubicBezTo>
                  <a:pt x="2716695" y="38099"/>
                  <a:pt x="3071191" y="29817"/>
                  <a:pt x="3071191" y="29817"/>
                </a:cubicBezTo>
                <a:lnTo>
                  <a:pt x="3498574" y="19878"/>
                </a:lnTo>
                <a:lnTo>
                  <a:pt x="4572000" y="9939"/>
                </a:lnTo>
                <a:lnTo>
                  <a:pt x="6669156"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580322" y="2549056"/>
            <a:ext cx="6669156" cy="2852530"/>
          </a:xfrm>
          <a:custGeom>
            <a:avLst/>
            <a:gdLst>
              <a:gd name="connsiteX0" fmla="*/ 0 w 6669156"/>
              <a:gd name="connsiteY0" fmla="*/ 2852530 h 2852530"/>
              <a:gd name="connsiteX1" fmla="*/ 397565 w 6669156"/>
              <a:gd name="connsiteY1" fmla="*/ 2753139 h 2852530"/>
              <a:gd name="connsiteX2" fmla="*/ 715617 w 6669156"/>
              <a:gd name="connsiteY2" fmla="*/ 2703443 h 2852530"/>
              <a:gd name="connsiteX3" fmla="*/ 1003852 w 6669156"/>
              <a:gd name="connsiteY3" fmla="*/ 2643808 h 2852530"/>
              <a:gd name="connsiteX4" fmla="*/ 1351721 w 6669156"/>
              <a:gd name="connsiteY4" fmla="*/ 2584174 h 2852530"/>
              <a:gd name="connsiteX5" fmla="*/ 1709530 w 6669156"/>
              <a:gd name="connsiteY5" fmla="*/ 2524539 h 2852530"/>
              <a:gd name="connsiteX6" fmla="*/ 2325756 w 6669156"/>
              <a:gd name="connsiteY6" fmla="*/ 2425147 h 2852530"/>
              <a:gd name="connsiteX7" fmla="*/ 2544417 w 6669156"/>
              <a:gd name="connsiteY7" fmla="*/ 2425147 h 2852530"/>
              <a:gd name="connsiteX8" fmla="*/ 2554356 w 6669156"/>
              <a:gd name="connsiteY8" fmla="*/ 2375452 h 2852530"/>
              <a:gd name="connsiteX9" fmla="*/ 3031435 w 6669156"/>
              <a:gd name="connsiteY9" fmla="*/ 2335695 h 2852530"/>
              <a:gd name="connsiteX10" fmla="*/ 3120887 w 6669156"/>
              <a:gd name="connsiteY10" fmla="*/ 2305878 h 2852530"/>
              <a:gd name="connsiteX11" fmla="*/ 3160643 w 6669156"/>
              <a:gd name="connsiteY11" fmla="*/ 2266121 h 2852530"/>
              <a:gd name="connsiteX12" fmla="*/ 3260035 w 6669156"/>
              <a:gd name="connsiteY12" fmla="*/ 2266121 h 2852530"/>
              <a:gd name="connsiteX13" fmla="*/ 3369365 w 6669156"/>
              <a:gd name="connsiteY13" fmla="*/ 2216426 h 2852530"/>
              <a:gd name="connsiteX14" fmla="*/ 3478695 w 6669156"/>
              <a:gd name="connsiteY14" fmla="*/ 2196547 h 2852530"/>
              <a:gd name="connsiteX15" fmla="*/ 3597965 w 6669156"/>
              <a:gd name="connsiteY15" fmla="*/ 2146852 h 2852530"/>
              <a:gd name="connsiteX16" fmla="*/ 3816626 w 6669156"/>
              <a:gd name="connsiteY16" fmla="*/ 2126974 h 2852530"/>
              <a:gd name="connsiteX17" fmla="*/ 3886200 w 6669156"/>
              <a:gd name="connsiteY17" fmla="*/ 2097156 h 2852530"/>
              <a:gd name="connsiteX18" fmla="*/ 4035287 w 6669156"/>
              <a:gd name="connsiteY18" fmla="*/ 2047461 h 2852530"/>
              <a:gd name="connsiteX19" fmla="*/ 4184374 w 6669156"/>
              <a:gd name="connsiteY19" fmla="*/ 1958008 h 2852530"/>
              <a:gd name="connsiteX20" fmla="*/ 4184374 w 6669156"/>
              <a:gd name="connsiteY20" fmla="*/ 1967947 h 2852530"/>
              <a:gd name="connsiteX21" fmla="*/ 4303643 w 6669156"/>
              <a:gd name="connsiteY21" fmla="*/ 1908313 h 2852530"/>
              <a:gd name="connsiteX22" fmla="*/ 4462669 w 6669156"/>
              <a:gd name="connsiteY22" fmla="*/ 1848678 h 2852530"/>
              <a:gd name="connsiteX23" fmla="*/ 4611756 w 6669156"/>
              <a:gd name="connsiteY23" fmla="*/ 1769165 h 2852530"/>
              <a:gd name="connsiteX24" fmla="*/ 4740965 w 6669156"/>
              <a:gd name="connsiteY24" fmla="*/ 1639956 h 2852530"/>
              <a:gd name="connsiteX25" fmla="*/ 4850295 w 6669156"/>
              <a:gd name="connsiteY25" fmla="*/ 1560443 h 2852530"/>
              <a:gd name="connsiteX26" fmla="*/ 4929808 w 6669156"/>
              <a:gd name="connsiteY26" fmla="*/ 1520687 h 2852530"/>
              <a:gd name="connsiteX27" fmla="*/ 4979504 w 6669156"/>
              <a:gd name="connsiteY27" fmla="*/ 1451113 h 2852530"/>
              <a:gd name="connsiteX28" fmla="*/ 5128591 w 6669156"/>
              <a:gd name="connsiteY28" fmla="*/ 1431234 h 2852530"/>
              <a:gd name="connsiteX29" fmla="*/ 5198165 w 6669156"/>
              <a:gd name="connsiteY29" fmla="*/ 1311965 h 2852530"/>
              <a:gd name="connsiteX30" fmla="*/ 5307495 w 6669156"/>
              <a:gd name="connsiteY30" fmla="*/ 1302026 h 2852530"/>
              <a:gd name="connsiteX31" fmla="*/ 5347252 w 6669156"/>
              <a:gd name="connsiteY31" fmla="*/ 1192695 h 2852530"/>
              <a:gd name="connsiteX32" fmla="*/ 5516217 w 6669156"/>
              <a:gd name="connsiteY32" fmla="*/ 1152939 h 2852530"/>
              <a:gd name="connsiteX33" fmla="*/ 5575852 w 6669156"/>
              <a:gd name="connsiteY33" fmla="*/ 1033669 h 2852530"/>
              <a:gd name="connsiteX34" fmla="*/ 5963478 w 6669156"/>
              <a:gd name="connsiteY34" fmla="*/ 934278 h 2852530"/>
              <a:gd name="connsiteX35" fmla="*/ 5993295 w 6669156"/>
              <a:gd name="connsiteY35" fmla="*/ 805069 h 2852530"/>
              <a:gd name="connsiteX36" fmla="*/ 6430617 w 6669156"/>
              <a:gd name="connsiteY36" fmla="*/ 576469 h 2852530"/>
              <a:gd name="connsiteX37" fmla="*/ 6530008 w 6669156"/>
              <a:gd name="connsiteY37" fmla="*/ 457200 h 2852530"/>
              <a:gd name="connsiteX38" fmla="*/ 6559826 w 6669156"/>
              <a:gd name="connsiteY38" fmla="*/ 318052 h 2852530"/>
              <a:gd name="connsiteX39" fmla="*/ 6589643 w 6669156"/>
              <a:gd name="connsiteY39" fmla="*/ 168965 h 2852530"/>
              <a:gd name="connsiteX40" fmla="*/ 6639339 w 6669156"/>
              <a:gd name="connsiteY40" fmla="*/ 79513 h 2852530"/>
              <a:gd name="connsiteX41" fmla="*/ 6669156 w 6669156"/>
              <a:gd name="connsiteY41" fmla="*/ 0 h 285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669156" h="2852530">
                <a:moveTo>
                  <a:pt x="0" y="2852530"/>
                </a:moveTo>
                <a:cubicBezTo>
                  <a:pt x="139148" y="2815258"/>
                  <a:pt x="278296" y="2777987"/>
                  <a:pt x="397565" y="2753139"/>
                </a:cubicBezTo>
                <a:cubicBezTo>
                  <a:pt x="516835" y="2728291"/>
                  <a:pt x="614569" y="2721665"/>
                  <a:pt x="715617" y="2703443"/>
                </a:cubicBezTo>
                <a:cubicBezTo>
                  <a:pt x="816665" y="2685221"/>
                  <a:pt x="897835" y="2663686"/>
                  <a:pt x="1003852" y="2643808"/>
                </a:cubicBezTo>
                <a:cubicBezTo>
                  <a:pt x="1109869" y="2623930"/>
                  <a:pt x="1351721" y="2584174"/>
                  <a:pt x="1351721" y="2584174"/>
                </a:cubicBezTo>
                <a:lnTo>
                  <a:pt x="1709530" y="2524539"/>
                </a:lnTo>
                <a:cubicBezTo>
                  <a:pt x="1871869" y="2498034"/>
                  <a:pt x="2186608" y="2441712"/>
                  <a:pt x="2325756" y="2425147"/>
                </a:cubicBezTo>
                <a:cubicBezTo>
                  <a:pt x="2464904" y="2408582"/>
                  <a:pt x="2506317" y="2433430"/>
                  <a:pt x="2544417" y="2425147"/>
                </a:cubicBezTo>
                <a:cubicBezTo>
                  <a:pt x="2582517" y="2416864"/>
                  <a:pt x="2473187" y="2390361"/>
                  <a:pt x="2554356" y="2375452"/>
                </a:cubicBezTo>
                <a:cubicBezTo>
                  <a:pt x="2635525" y="2360543"/>
                  <a:pt x="2937013" y="2347291"/>
                  <a:pt x="3031435" y="2335695"/>
                </a:cubicBezTo>
                <a:cubicBezTo>
                  <a:pt x="3125857" y="2324099"/>
                  <a:pt x="3099352" y="2317474"/>
                  <a:pt x="3120887" y="2305878"/>
                </a:cubicBezTo>
                <a:cubicBezTo>
                  <a:pt x="3142422" y="2294282"/>
                  <a:pt x="3137452" y="2272747"/>
                  <a:pt x="3160643" y="2266121"/>
                </a:cubicBezTo>
                <a:cubicBezTo>
                  <a:pt x="3183834" y="2259495"/>
                  <a:pt x="3225248" y="2274403"/>
                  <a:pt x="3260035" y="2266121"/>
                </a:cubicBezTo>
                <a:cubicBezTo>
                  <a:pt x="3294822" y="2257839"/>
                  <a:pt x="3332922" y="2228022"/>
                  <a:pt x="3369365" y="2216426"/>
                </a:cubicBezTo>
                <a:cubicBezTo>
                  <a:pt x="3405808" y="2204830"/>
                  <a:pt x="3440595" y="2208143"/>
                  <a:pt x="3478695" y="2196547"/>
                </a:cubicBezTo>
                <a:cubicBezTo>
                  <a:pt x="3516795" y="2184951"/>
                  <a:pt x="3541643" y="2158447"/>
                  <a:pt x="3597965" y="2146852"/>
                </a:cubicBezTo>
                <a:cubicBezTo>
                  <a:pt x="3654287" y="2135256"/>
                  <a:pt x="3768587" y="2135257"/>
                  <a:pt x="3816626" y="2126974"/>
                </a:cubicBezTo>
                <a:cubicBezTo>
                  <a:pt x="3864665" y="2118691"/>
                  <a:pt x="3849757" y="2110408"/>
                  <a:pt x="3886200" y="2097156"/>
                </a:cubicBezTo>
                <a:cubicBezTo>
                  <a:pt x="3922643" y="2083904"/>
                  <a:pt x="3985591" y="2070652"/>
                  <a:pt x="4035287" y="2047461"/>
                </a:cubicBezTo>
                <a:cubicBezTo>
                  <a:pt x="4084983" y="2024270"/>
                  <a:pt x="4159526" y="1971260"/>
                  <a:pt x="4184374" y="1958008"/>
                </a:cubicBezTo>
                <a:cubicBezTo>
                  <a:pt x="4209222" y="1944756"/>
                  <a:pt x="4164496" y="1976229"/>
                  <a:pt x="4184374" y="1967947"/>
                </a:cubicBezTo>
                <a:cubicBezTo>
                  <a:pt x="4204252" y="1959665"/>
                  <a:pt x="4257261" y="1928191"/>
                  <a:pt x="4303643" y="1908313"/>
                </a:cubicBezTo>
                <a:cubicBezTo>
                  <a:pt x="4350025" y="1888435"/>
                  <a:pt x="4411317" y="1871869"/>
                  <a:pt x="4462669" y="1848678"/>
                </a:cubicBezTo>
                <a:cubicBezTo>
                  <a:pt x="4514021" y="1825487"/>
                  <a:pt x="4565373" y="1803952"/>
                  <a:pt x="4611756" y="1769165"/>
                </a:cubicBezTo>
                <a:cubicBezTo>
                  <a:pt x="4658139" y="1734378"/>
                  <a:pt x="4701209" y="1674743"/>
                  <a:pt x="4740965" y="1639956"/>
                </a:cubicBezTo>
                <a:cubicBezTo>
                  <a:pt x="4780721" y="1605169"/>
                  <a:pt x="4818821" y="1580321"/>
                  <a:pt x="4850295" y="1560443"/>
                </a:cubicBezTo>
                <a:cubicBezTo>
                  <a:pt x="4881769" y="1540565"/>
                  <a:pt x="4908273" y="1538909"/>
                  <a:pt x="4929808" y="1520687"/>
                </a:cubicBezTo>
                <a:cubicBezTo>
                  <a:pt x="4951343" y="1502465"/>
                  <a:pt x="4946374" y="1466022"/>
                  <a:pt x="4979504" y="1451113"/>
                </a:cubicBezTo>
                <a:cubicBezTo>
                  <a:pt x="5012634" y="1436204"/>
                  <a:pt x="5092148" y="1454425"/>
                  <a:pt x="5128591" y="1431234"/>
                </a:cubicBezTo>
                <a:cubicBezTo>
                  <a:pt x="5165035" y="1408043"/>
                  <a:pt x="5168348" y="1333500"/>
                  <a:pt x="5198165" y="1311965"/>
                </a:cubicBezTo>
                <a:cubicBezTo>
                  <a:pt x="5227982" y="1290430"/>
                  <a:pt x="5282647" y="1321904"/>
                  <a:pt x="5307495" y="1302026"/>
                </a:cubicBezTo>
                <a:cubicBezTo>
                  <a:pt x="5332343" y="1282148"/>
                  <a:pt x="5312465" y="1217543"/>
                  <a:pt x="5347252" y="1192695"/>
                </a:cubicBezTo>
                <a:cubicBezTo>
                  <a:pt x="5382039" y="1167847"/>
                  <a:pt x="5478117" y="1179443"/>
                  <a:pt x="5516217" y="1152939"/>
                </a:cubicBezTo>
                <a:cubicBezTo>
                  <a:pt x="5554317" y="1126435"/>
                  <a:pt x="5501309" y="1070112"/>
                  <a:pt x="5575852" y="1033669"/>
                </a:cubicBezTo>
                <a:cubicBezTo>
                  <a:pt x="5650396" y="997225"/>
                  <a:pt x="5893904" y="972378"/>
                  <a:pt x="5963478" y="934278"/>
                </a:cubicBezTo>
                <a:cubicBezTo>
                  <a:pt x="6033052" y="896178"/>
                  <a:pt x="5915439" y="864704"/>
                  <a:pt x="5993295" y="805069"/>
                </a:cubicBezTo>
                <a:cubicBezTo>
                  <a:pt x="6071151" y="745434"/>
                  <a:pt x="6341165" y="634447"/>
                  <a:pt x="6430617" y="576469"/>
                </a:cubicBezTo>
                <a:cubicBezTo>
                  <a:pt x="6520069" y="518491"/>
                  <a:pt x="6508473" y="500269"/>
                  <a:pt x="6530008" y="457200"/>
                </a:cubicBezTo>
                <a:cubicBezTo>
                  <a:pt x="6551543" y="414130"/>
                  <a:pt x="6549887" y="366091"/>
                  <a:pt x="6559826" y="318052"/>
                </a:cubicBezTo>
                <a:cubicBezTo>
                  <a:pt x="6569765" y="270013"/>
                  <a:pt x="6576391" y="208721"/>
                  <a:pt x="6589643" y="168965"/>
                </a:cubicBezTo>
                <a:cubicBezTo>
                  <a:pt x="6602895" y="129209"/>
                  <a:pt x="6626087" y="107674"/>
                  <a:pt x="6639339" y="79513"/>
                </a:cubicBezTo>
                <a:cubicBezTo>
                  <a:pt x="6652591" y="51352"/>
                  <a:pt x="6669156" y="0"/>
                  <a:pt x="6669156" y="0"/>
                </a:cubicBezTo>
              </a:path>
            </a:pathLst>
          </a:cu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1580322" y="2976438"/>
            <a:ext cx="771939" cy="2623930"/>
            <a:chOff x="1580322" y="2077278"/>
            <a:chExt cx="771939" cy="2623930"/>
          </a:xfrm>
        </p:grpSpPr>
        <p:grpSp>
          <p:nvGrpSpPr>
            <p:cNvPr id="17" name="Group 16"/>
            <p:cNvGrpSpPr/>
            <p:nvPr/>
          </p:nvGrpSpPr>
          <p:grpSpPr>
            <a:xfrm>
              <a:off x="1600200" y="2077278"/>
              <a:ext cx="752061" cy="2623930"/>
              <a:chOff x="1600200" y="2077278"/>
              <a:chExt cx="752061" cy="2623930"/>
            </a:xfrm>
          </p:grpSpPr>
          <p:cxnSp>
            <p:nvCxnSpPr>
              <p:cNvPr id="6" name="Straight Connector 5"/>
              <p:cNvCxnSpPr/>
              <p:nvPr/>
            </p:nvCxnSpPr>
            <p:spPr>
              <a:xfrm>
                <a:off x="2352261" y="2077278"/>
                <a:ext cx="0" cy="262393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00200" y="2902226"/>
                <a:ext cx="0" cy="179898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Freeform 17"/>
            <p:cNvSpPr/>
            <p:nvPr/>
          </p:nvSpPr>
          <p:spPr>
            <a:xfrm>
              <a:off x="1590261" y="2096017"/>
              <a:ext cx="755374" cy="776392"/>
            </a:xfrm>
            <a:custGeom>
              <a:avLst/>
              <a:gdLst>
                <a:gd name="connsiteX0" fmla="*/ 0 w 755374"/>
                <a:gd name="connsiteY0" fmla="*/ 776392 h 776392"/>
                <a:gd name="connsiteX1" fmla="*/ 149087 w 755374"/>
                <a:gd name="connsiteY1" fmla="*/ 458340 h 776392"/>
                <a:gd name="connsiteX2" fmla="*/ 347869 w 755374"/>
                <a:gd name="connsiteY2" fmla="*/ 269496 h 776392"/>
                <a:gd name="connsiteX3" fmla="*/ 646043 w 755374"/>
                <a:gd name="connsiteY3" fmla="*/ 40896 h 776392"/>
                <a:gd name="connsiteX4" fmla="*/ 755374 w 755374"/>
                <a:gd name="connsiteY4" fmla="*/ 1140 h 776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374" h="776392">
                  <a:moveTo>
                    <a:pt x="0" y="776392"/>
                  </a:moveTo>
                  <a:cubicBezTo>
                    <a:pt x="45554" y="659607"/>
                    <a:pt x="91109" y="542823"/>
                    <a:pt x="149087" y="458340"/>
                  </a:cubicBezTo>
                  <a:cubicBezTo>
                    <a:pt x="207065" y="373857"/>
                    <a:pt x="265043" y="339070"/>
                    <a:pt x="347869" y="269496"/>
                  </a:cubicBezTo>
                  <a:cubicBezTo>
                    <a:pt x="430695" y="199922"/>
                    <a:pt x="578126" y="85622"/>
                    <a:pt x="646043" y="40896"/>
                  </a:cubicBezTo>
                  <a:cubicBezTo>
                    <a:pt x="713960" y="-3830"/>
                    <a:pt x="734667" y="-1345"/>
                    <a:pt x="755374" y="1140"/>
                  </a:cubicBezTo>
                </a:path>
              </a:pathLst>
            </a:custGeom>
            <a:solidFill>
              <a:srgbClr val="FF00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600200" y="2872409"/>
              <a:ext cx="752061" cy="1828799"/>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1580322" y="2096018"/>
              <a:ext cx="765313" cy="776392"/>
            </a:xfrm>
            <a:prstGeom prst="triangle">
              <a:avLst>
                <a:gd name="adj" fmla="val 100000"/>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ular Callout 21"/>
          <p:cNvSpPr/>
          <p:nvPr/>
        </p:nvSpPr>
        <p:spPr>
          <a:xfrm>
            <a:off x="3124200" y="3077050"/>
            <a:ext cx="2590800" cy="612648"/>
          </a:xfrm>
          <a:prstGeom prst="wedgeRectCallout">
            <a:avLst>
              <a:gd name="adj1" fmla="val -78442"/>
              <a:gd name="adj2" fmla="val 1403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86% of outages are </a:t>
            </a:r>
            <a:br>
              <a:rPr lang="en-US" dirty="0" smtClean="0"/>
            </a:br>
            <a:r>
              <a:rPr lang="en-US" dirty="0" smtClean="0"/>
              <a:t>less than 5 minutes</a:t>
            </a:r>
            <a:endParaRPr lang="en-US" dirty="0"/>
          </a:p>
        </p:txBody>
      </p:sp>
      <p:grpSp>
        <p:nvGrpSpPr>
          <p:cNvPr id="29" name="Group 28"/>
          <p:cNvGrpSpPr/>
          <p:nvPr/>
        </p:nvGrpSpPr>
        <p:grpSpPr>
          <a:xfrm>
            <a:off x="2352261" y="2558995"/>
            <a:ext cx="5933660" cy="3048000"/>
            <a:chOff x="2352261" y="1659835"/>
            <a:chExt cx="5933660" cy="3048000"/>
          </a:xfrm>
        </p:grpSpPr>
        <p:pic>
          <p:nvPicPr>
            <p:cNvPr id="2051" name="Picture 3"/>
            <p:cNvPicPr>
              <a:picLocks noChangeAspect="1" noChangeArrowheads="1"/>
            </p:cNvPicPr>
            <p:nvPr/>
          </p:nvPicPr>
          <p:blipFill rotWithShape="1">
            <a:blip r:embed="rId4">
              <a:duotone>
                <a:schemeClr val="accent2">
                  <a:shade val="45000"/>
                  <a:satMod val="135000"/>
                </a:schemeClr>
                <a:prstClr val="white"/>
              </a:duotone>
              <a:extLst>
                <a:ext uri="{28A0092B-C50C-407E-A947-70E740481C1C}">
                  <a14:useLocalDpi xmlns:a14="http://schemas.microsoft.com/office/drawing/2010/main" val="0"/>
                </a:ext>
              </a:extLst>
            </a:blip>
            <a:srcRect l="12285"/>
            <a:stretch/>
          </p:blipFill>
          <p:spPr bwMode="auto">
            <a:xfrm>
              <a:off x="2352261" y="1659835"/>
              <a:ext cx="5923721" cy="2902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rotWithShape="1">
            <a:blip r:embed="rId4">
              <a:duotone>
                <a:schemeClr val="accent2">
                  <a:shade val="45000"/>
                  <a:satMod val="135000"/>
                </a:schemeClr>
                <a:prstClr val="white"/>
              </a:duotone>
              <a:extLst>
                <a:ext uri="{28A0092B-C50C-407E-A947-70E740481C1C}">
                  <a14:useLocalDpi xmlns:a14="http://schemas.microsoft.com/office/drawing/2010/main" val="0"/>
                </a:ext>
              </a:extLst>
            </a:blip>
            <a:srcRect l="12285" t="92694"/>
            <a:stretch/>
          </p:blipFill>
          <p:spPr bwMode="auto">
            <a:xfrm>
              <a:off x="2362200" y="4495800"/>
              <a:ext cx="5923721" cy="21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3" name="Rectangular Callout 42"/>
          <p:cNvSpPr/>
          <p:nvPr/>
        </p:nvSpPr>
        <p:spPr>
          <a:xfrm>
            <a:off x="3886200" y="2579006"/>
            <a:ext cx="2590800" cy="758554"/>
          </a:xfrm>
          <a:prstGeom prst="wedgeRectCallout">
            <a:avLst>
              <a:gd name="adj1" fmla="val 53144"/>
              <a:gd name="adj2" fmla="val 1334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Long outages account for 90% of the downtime</a:t>
            </a:r>
            <a:endParaRPr lang="en-US" dirty="0"/>
          </a:p>
        </p:txBody>
      </p:sp>
      <p:sp>
        <p:nvSpPr>
          <p:cNvPr id="30" name="TextBox 29"/>
          <p:cNvSpPr txBox="1"/>
          <p:nvPr/>
        </p:nvSpPr>
        <p:spPr>
          <a:xfrm>
            <a:off x="1018852" y="2086360"/>
            <a:ext cx="1914755" cy="369332"/>
          </a:xfrm>
          <a:prstGeom prst="rect">
            <a:avLst/>
          </a:prstGeom>
          <a:noFill/>
        </p:spPr>
        <p:txBody>
          <a:bodyPr wrap="none" rtlCol="0">
            <a:spAutoFit/>
          </a:bodyPr>
          <a:lstStyle/>
          <a:p>
            <a:r>
              <a:rPr lang="en-US" dirty="0" smtClean="0"/>
              <a:t>Portion of outages</a:t>
            </a:r>
            <a:endParaRPr lang="en-US" dirty="0"/>
          </a:p>
        </p:txBody>
      </p:sp>
      <p:sp>
        <p:nvSpPr>
          <p:cNvPr id="45" name="TextBox 44"/>
          <p:cNvSpPr txBox="1"/>
          <p:nvPr/>
        </p:nvSpPr>
        <p:spPr>
          <a:xfrm>
            <a:off x="5179451" y="5019001"/>
            <a:ext cx="2635465" cy="369332"/>
          </a:xfrm>
          <a:prstGeom prst="rect">
            <a:avLst/>
          </a:prstGeom>
          <a:noFill/>
        </p:spPr>
        <p:txBody>
          <a:bodyPr wrap="none" rtlCol="0">
            <a:spAutoFit/>
          </a:bodyPr>
          <a:lstStyle/>
          <a:p>
            <a:r>
              <a:rPr lang="en-US" dirty="0" smtClean="0">
                <a:solidFill>
                  <a:schemeClr val="bg1"/>
                </a:solidFill>
              </a:rPr>
              <a:t>Portion of total downtime</a:t>
            </a:r>
            <a:endParaRPr lang="en-US" dirty="0">
              <a:solidFill>
                <a:schemeClr val="bg1"/>
              </a:solidFill>
            </a:endParaRPr>
          </a:p>
        </p:txBody>
      </p:sp>
      <p:cxnSp>
        <p:nvCxnSpPr>
          <p:cNvPr id="32" name="Straight Arrow Connector 31"/>
          <p:cNvCxnSpPr/>
          <p:nvPr/>
        </p:nvCxnSpPr>
        <p:spPr>
          <a:xfrm>
            <a:off x="1905000" y="2472856"/>
            <a:ext cx="627822" cy="3313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1028"/>
          <p:cNvSpPr>
            <a:spLocks noGrp="1" noChangeArrowheads="1"/>
          </p:cNvSpPr>
          <p:nvPr>
            <p:ph type="body" sz="half" idx="2"/>
          </p:nvPr>
        </p:nvSpPr>
        <p:spPr>
          <a:xfrm>
            <a:off x="457200" y="1143000"/>
            <a:ext cx="8229600" cy="2189162"/>
          </a:xfrm>
        </p:spPr>
        <p:txBody>
          <a:bodyPr/>
          <a:lstStyle/>
          <a:p>
            <a:r>
              <a:rPr lang="en-US" sz="2600" dirty="0" smtClean="0"/>
              <a:t>Monitor network outages from Amazon’s EC2</a:t>
            </a:r>
          </a:p>
          <a:p>
            <a:r>
              <a:rPr lang="en-US" dirty="0" smtClean="0"/>
              <a:t>2 million outages in two months</a:t>
            </a:r>
            <a:endParaRPr lang="en-US" sz="2600" dirty="0" smtClean="0"/>
          </a:p>
        </p:txBody>
      </p:sp>
      <p:sp>
        <p:nvSpPr>
          <p:cNvPr id="5" name="Footer Placeholder 4"/>
          <p:cNvSpPr>
            <a:spLocks noGrp="1"/>
          </p:cNvSpPr>
          <p:nvPr>
            <p:ph type="ftr" sz="quarter" idx="11"/>
          </p:nvPr>
        </p:nvSpPr>
        <p:spPr/>
        <p:txBody>
          <a:bodyPr/>
          <a:lstStyle/>
          <a:p>
            <a:r>
              <a:rPr lang="en-US" smtClean="0"/>
              <a:t>LIFEGUARD: Automatic Diagnosis and Repair </a:t>
            </a:r>
            <a:endParaRPr lang="en-US"/>
          </a:p>
        </p:txBody>
      </p:sp>
      <p:sp>
        <p:nvSpPr>
          <p:cNvPr id="7" name="Slide Number Placeholder 6"/>
          <p:cNvSpPr>
            <a:spLocks noGrp="1"/>
          </p:cNvSpPr>
          <p:nvPr>
            <p:ph type="sldNum" sz="quarter" idx="12"/>
          </p:nvPr>
        </p:nvSpPr>
        <p:spPr/>
        <p:txBody>
          <a:bodyPr/>
          <a:lstStyle/>
          <a:p>
            <a:fld id="{DC7CE45E-2E9A-4442-8BFA-D0C502E92717}" type="slidenum">
              <a:rPr lang="en-US" smtClean="0"/>
              <a:pPr/>
              <a:t>4</a:t>
            </a:fld>
            <a:endParaRPr lang="en-US"/>
          </a:p>
        </p:txBody>
      </p:sp>
    </p:spTree>
    <p:extLst>
      <p:ext uri="{BB962C8B-B14F-4D97-AF65-F5344CB8AC3E}">
        <p14:creationId xmlns:p14="http://schemas.microsoft.com/office/powerpoint/2010/main" val="40860478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2" grpId="1" animBg="1"/>
      <p:bldP spid="43" grpId="0" animBg="1"/>
      <p:bldP spid="45" grpId="0"/>
      <p:bldP spid="2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294967295"/>
          </p:nvPr>
        </p:nvSpPr>
        <p:spPr>
          <a:xfrm>
            <a:off x="611188" y="6442075"/>
            <a:ext cx="266700" cy="279400"/>
          </a:xfrm>
          <a:prstGeom prst="rect">
            <a:avLst/>
          </a:prstGeom>
        </p:spPr>
        <p:txBody>
          <a:bodyPr/>
          <a:lstStyle/>
          <a:p>
            <a:pPr>
              <a:defRPr/>
            </a:pPr>
            <a:fld id="{E2F3BF44-7FA9-A44E-B20D-3C02077CC6BF}" type="slidenum">
              <a:rPr lang="en-US"/>
              <a:pPr>
                <a:defRPr/>
              </a:pPr>
              <a:t>5</a:t>
            </a:fld>
            <a:endParaRPr lang="en-US"/>
          </a:p>
        </p:txBody>
      </p:sp>
      <p:sp>
        <p:nvSpPr>
          <p:cNvPr id="57346" name="Line 1"/>
          <p:cNvSpPr>
            <a:spLocks noChangeShapeType="1"/>
          </p:cNvSpPr>
          <p:nvPr/>
        </p:nvSpPr>
        <p:spPr bwMode="auto">
          <a:xfrm>
            <a:off x="457200" y="6353175"/>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47" name="Line 2"/>
          <p:cNvSpPr>
            <a:spLocks noChangeShapeType="1"/>
          </p:cNvSpPr>
          <p:nvPr/>
        </p:nvSpPr>
        <p:spPr bwMode="auto">
          <a:xfrm>
            <a:off x="457200" y="1143000"/>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48" name="Rectangle 3"/>
          <p:cNvSpPr>
            <a:spLocks/>
          </p:cNvSpPr>
          <p:nvPr/>
        </p:nvSpPr>
        <p:spPr bwMode="auto">
          <a:xfrm>
            <a:off x="2338388" y="6356350"/>
            <a:ext cx="4457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r"/>
            <a:r>
              <a:rPr lang="en-US" sz="1400">
                <a:solidFill>
                  <a:srgbClr val="464653"/>
                </a:solidFill>
                <a:latin typeface="Gill Sans MT Bold" charset="0"/>
                <a:ea typeface="ＭＳ Ｐゴシック" charset="0"/>
                <a:cs typeface="ＭＳ Ｐゴシック" charset="0"/>
                <a:sym typeface="Gill Sans MT Bold" charset="0"/>
              </a:rPr>
              <a:t>L</a:t>
            </a:r>
            <a:r>
              <a:rPr lang="en-US" sz="1200">
                <a:solidFill>
                  <a:srgbClr val="464653"/>
                </a:solidFill>
                <a:latin typeface="Gill Sans MT Bold" charset="0"/>
                <a:ea typeface="ＭＳ Ｐゴシック" charset="0"/>
                <a:cs typeface="ＭＳ Ｐゴシック" charset="0"/>
                <a:sym typeface="Gill Sans MT Bold" charset="0"/>
              </a:rPr>
              <a:t>IFE</a:t>
            </a:r>
            <a:r>
              <a:rPr lang="en-US" sz="1400">
                <a:solidFill>
                  <a:srgbClr val="464653"/>
                </a:solidFill>
                <a:latin typeface="Gill Sans MT Bold" charset="0"/>
                <a:ea typeface="ＭＳ Ｐゴシック" charset="0"/>
                <a:cs typeface="ＭＳ Ｐゴシック" charset="0"/>
                <a:sym typeface="Gill Sans MT Bold" charset="0"/>
              </a:rPr>
              <a:t>G</a:t>
            </a:r>
            <a:r>
              <a:rPr lang="en-US" sz="1200">
                <a:solidFill>
                  <a:srgbClr val="464653"/>
                </a:solidFill>
                <a:latin typeface="Gill Sans MT Bold" charset="0"/>
                <a:ea typeface="ＭＳ Ｐゴシック" charset="0"/>
                <a:cs typeface="ＭＳ Ｐゴシック" charset="0"/>
                <a:sym typeface="Gill Sans MT Bold" charset="0"/>
              </a:rPr>
              <a:t>UARD</a:t>
            </a:r>
            <a:r>
              <a:rPr lang="en-US" sz="1400">
                <a:solidFill>
                  <a:srgbClr val="464653"/>
                </a:solidFill>
                <a:latin typeface="Gill Sans MT Bold" charset="0"/>
                <a:ea typeface="ＭＳ Ｐゴシック" charset="0"/>
                <a:cs typeface="ＭＳ Ｐゴシック" charset="0"/>
                <a:sym typeface="Gill Sans MT Bold" charset="0"/>
              </a:rPr>
              <a:t>:  </a:t>
            </a:r>
            <a:r>
              <a:rPr lang="en-US" sz="1400">
                <a:solidFill>
                  <a:srgbClr val="464653"/>
                </a:solidFill>
                <a:latin typeface="Gill Sans MT" charset="0"/>
                <a:ea typeface="ＭＳ Ｐゴシック" charset="0"/>
                <a:cs typeface="ＭＳ Ｐゴシック" charset="0"/>
                <a:sym typeface="Gill Sans MT" charset="0"/>
              </a:rPr>
              <a:t>Practical Repair of Persistent Route Failures</a:t>
            </a:r>
          </a:p>
        </p:txBody>
      </p:sp>
      <p:sp>
        <p:nvSpPr>
          <p:cNvPr id="22532" name="Rectangle 4"/>
          <p:cNvSpPr>
            <a:spLocks noGrp="1" noChangeArrowheads="1"/>
          </p:cNvSpPr>
          <p:nvPr>
            <p:ph type="title"/>
          </p:nvPr>
        </p:nvSpPr>
        <p:spPr/>
        <p:txBody>
          <a:bodyPr/>
          <a:lstStyle/>
          <a:p>
            <a:pPr eaLnBrk="1" hangingPunct="1">
              <a:defRPr/>
            </a:pPr>
            <a:r>
              <a:rPr lang="en-US" dirty="0" smtClean="0"/>
              <a:t>Reasons for Long-Lasting Outages</a:t>
            </a:r>
          </a:p>
        </p:txBody>
      </p:sp>
      <p:sp>
        <p:nvSpPr>
          <p:cNvPr id="22533" name="Rectangle 5"/>
          <p:cNvSpPr>
            <a:spLocks noGrp="1" noChangeArrowheads="1"/>
          </p:cNvSpPr>
          <p:nvPr>
            <p:ph type="body" idx="1"/>
          </p:nvPr>
        </p:nvSpPr>
        <p:spPr/>
        <p:txBody>
          <a:bodyPr/>
          <a:lstStyle/>
          <a:p>
            <a:pPr eaLnBrk="1" hangingPunct="1">
              <a:defRPr/>
            </a:pPr>
            <a:r>
              <a:rPr lang="en-US" sz="2900" dirty="0" smtClean="0"/>
              <a:t>Long-term outages are:</a:t>
            </a:r>
          </a:p>
          <a:p>
            <a:pPr eaLnBrk="1" hangingPunct="1">
              <a:buClr>
                <a:srgbClr val="9FB8CD"/>
              </a:buClr>
              <a:defRPr/>
            </a:pPr>
            <a:r>
              <a:rPr lang="en-US" dirty="0" smtClean="0"/>
              <a:t>Caused by routers advertising paths that do not work</a:t>
            </a:r>
          </a:p>
          <a:p>
            <a:pPr lvl="1" eaLnBrk="1" hangingPunct="1">
              <a:buClr>
                <a:srgbClr val="9FB8CD"/>
              </a:buClr>
              <a:defRPr/>
            </a:pPr>
            <a:r>
              <a:rPr lang="en-US" dirty="0" smtClean="0"/>
              <a:t>E.g., corrupted memory on line card causes black hole</a:t>
            </a:r>
          </a:p>
          <a:p>
            <a:pPr lvl="1" eaLnBrk="1" hangingPunct="1">
              <a:buClr>
                <a:srgbClr val="9FB8CD"/>
              </a:buClr>
              <a:defRPr/>
            </a:pPr>
            <a:r>
              <a:rPr lang="en-US" dirty="0" smtClean="0"/>
              <a:t>E.g., bad cross-layer interactions cause failed MPLS tunnel</a:t>
            </a:r>
          </a:p>
          <a:p>
            <a:pPr>
              <a:buClr>
                <a:srgbClr val="9FB8CD"/>
              </a:buClr>
              <a:defRPr/>
            </a:pPr>
            <a:r>
              <a:rPr lang="en-US" dirty="0"/>
              <a:t>Repaired over slow, human timescales</a:t>
            </a:r>
          </a:p>
          <a:p>
            <a:pPr>
              <a:buClr>
                <a:srgbClr val="9FB8CD"/>
              </a:buClr>
              <a:defRPr/>
            </a:pPr>
            <a:r>
              <a:rPr lang="en-US" dirty="0"/>
              <a:t>Not well </a:t>
            </a:r>
            <a:r>
              <a:rPr lang="en-US" dirty="0" smtClean="0"/>
              <a:t>understood</a:t>
            </a:r>
          </a:p>
          <a:p>
            <a:pPr eaLnBrk="1" hangingPunct="1">
              <a:buClr>
                <a:srgbClr val="9FB8CD"/>
              </a:buClr>
              <a:defRPr/>
            </a:pPr>
            <a:r>
              <a:rPr lang="en-US" dirty="0" smtClean="0"/>
              <a:t>Complicated by lack of visibility into or control over routes in other ISPs</a:t>
            </a:r>
          </a:p>
        </p:txBody>
      </p:sp>
    </p:spTree>
    <p:extLst>
      <p:ext uri="{BB962C8B-B14F-4D97-AF65-F5344CB8AC3E}">
        <p14:creationId xmlns:p14="http://schemas.microsoft.com/office/powerpoint/2010/main" val="699368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11188" y="6442075"/>
            <a:ext cx="266700" cy="279400"/>
          </a:xfrm>
          <a:prstGeom prst="rect">
            <a:avLst/>
          </a:prstGeom>
        </p:spPr>
        <p:txBody>
          <a:bodyPr/>
          <a:lstStyle/>
          <a:p>
            <a:pPr>
              <a:defRPr/>
            </a:pPr>
            <a:fld id="{2762EF9B-537F-0145-9F6A-6BDF09B5BF07}" type="slidenum">
              <a:rPr lang="en-US"/>
              <a:pPr>
                <a:defRPr/>
              </a:pPr>
              <a:t>6</a:t>
            </a:fld>
            <a:endParaRPr lang="en-US"/>
          </a:p>
        </p:txBody>
      </p:sp>
      <p:sp>
        <p:nvSpPr>
          <p:cNvPr id="5" name="Slide Number Placeholder 3"/>
          <p:cNvSpPr txBox="1">
            <a:spLocks/>
          </p:cNvSpPr>
          <p:nvPr/>
        </p:nvSpPr>
        <p:spPr bwMode="auto">
          <a:xfrm>
            <a:off x="7491413" y="6434138"/>
            <a:ext cx="257175"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lstStyle>
            <a:defPPr>
              <a:defRPr lang="en-US"/>
            </a:defPPr>
            <a:lvl1pPr algn="l" rtl="0" fontAlgn="base">
              <a:spcBef>
                <a:spcPct val="0"/>
              </a:spcBef>
              <a:spcAft>
                <a:spcPct val="0"/>
              </a:spcAft>
              <a:defRPr sz="1400" kern="1200">
                <a:solidFill>
                  <a:srgbClr val="464653"/>
                </a:solidFill>
                <a:latin typeface="+mn-lt"/>
                <a:ea typeface="ＭＳ Ｐゴシック" charset="0"/>
                <a:cs typeface="Gill Sans MT" charset="0"/>
                <a:sym typeface="Gill Sans MT" charset="0"/>
              </a:defRPr>
            </a:lvl1pPr>
            <a:lvl2pPr marL="457200" algn="l" rtl="0" fontAlgn="base">
              <a:spcBef>
                <a:spcPct val="0"/>
              </a:spcBef>
              <a:spcAft>
                <a:spcPct val="0"/>
              </a:spcAft>
              <a:defRPr sz="1200" kern="1200">
                <a:solidFill>
                  <a:schemeClr val="tx1"/>
                </a:solidFill>
                <a:latin typeface="Gill Sans" charset="0"/>
                <a:ea typeface="ＭＳ Ｐゴシック" charset="0"/>
                <a:cs typeface="ヒラギノ角ゴ ProN W3" charset="0"/>
                <a:sym typeface="Gill Sans" charset="0"/>
              </a:defRPr>
            </a:lvl2pPr>
            <a:lvl3pPr marL="914400" algn="l" rtl="0" fontAlgn="base">
              <a:spcBef>
                <a:spcPct val="0"/>
              </a:spcBef>
              <a:spcAft>
                <a:spcPct val="0"/>
              </a:spcAft>
              <a:defRPr sz="1200" kern="1200">
                <a:solidFill>
                  <a:schemeClr val="tx1"/>
                </a:solidFill>
                <a:latin typeface="Gill Sans" charset="0"/>
                <a:ea typeface="ＭＳ Ｐゴシック" charset="0"/>
                <a:cs typeface="ヒラギノ角ゴ ProN W3" charset="0"/>
                <a:sym typeface="Gill Sans" charset="0"/>
              </a:defRPr>
            </a:lvl3pPr>
            <a:lvl4pPr marL="1371600" algn="l" rtl="0" fontAlgn="base">
              <a:spcBef>
                <a:spcPct val="0"/>
              </a:spcBef>
              <a:spcAft>
                <a:spcPct val="0"/>
              </a:spcAft>
              <a:defRPr sz="1200" kern="1200">
                <a:solidFill>
                  <a:schemeClr val="tx1"/>
                </a:solidFill>
                <a:latin typeface="Gill Sans" charset="0"/>
                <a:ea typeface="ＭＳ Ｐゴシック" charset="0"/>
                <a:cs typeface="ヒラギノ角ゴ ProN W3" charset="0"/>
                <a:sym typeface="Gill Sans" charset="0"/>
              </a:defRPr>
            </a:lvl4pPr>
            <a:lvl5pPr marL="1828800" algn="l" rtl="0" fontAlgn="base">
              <a:spcBef>
                <a:spcPct val="0"/>
              </a:spcBef>
              <a:spcAft>
                <a:spcPct val="0"/>
              </a:spcAft>
              <a:defRPr sz="1200" kern="1200">
                <a:solidFill>
                  <a:schemeClr val="tx1"/>
                </a:solidFill>
                <a:latin typeface="Gill Sans" charset="0"/>
                <a:ea typeface="ＭＳ Ｐゴシック" charset="0"/>
                <a:cs typeface="ヒラギノ角ゴ ProN W3" charset="0"/>
                <a:sym typeface="Gill Sans" charset="0"/>
              </a:defRPr>
            </a:lvl5pPr>
            <a:lvl6pPr marL="2286000" algn="l" defTabSz="457200" rtl="0" eaLnBrk="1" fontAlgn="base" latinLnBrk="0" hangingPunct="1">
              <a:spcBef>
                <a:spcPct val="0"/>
              </a:spcBef>
              <a:spcAft>
                <a:spcPct val="0"/>
              </a:spcAft>
              <a:defRPr sz="1200" kern="1200">
                <a:solidFill>
                  <a:schemeClr val="tx1"/>
                </a:solidFill>
                <a:latin typeface="Gill Sans" charset="0"/>
                <a:ea typeface="ＭＳ Ｐゴシック" charset="0"/>
                <a:cs typeface="ヒラギノ角ゴ ProN W3" charset="0"/>
                <a:sym typeface="Gill Sans" charset="0"/>
              </a:defRPr>
            </a:lvl6pPr>
            <a:lvl7pPr marL="2743200" algn="l" defTabSz="457200" rtl="0" eaLnBrk="1" fontAlgn="base" latinLnBrk="0" hangingPunct="1">
              <a:spcBef>
                <a:spcPct val="0"/>
              </a:spcBef>
              <a:spcAft>
                <a:spcPct val="0"/>
              </a:spcAft>
              <a:defRPr sz="1200" kern="1200">
                <a:solidFill>
                  <a:schemeClr val="tx1"/>
                </a:solidFill>
                <a:latin typeface="Gill Sans" charset="0"/>
                <a:ea typeface="ＭＳ Ｐゴシック" charset="0"/>
                <a:cs typeface="ヒラギノ角ゴ ProN W3" charset="0"/>
                <a:sym typeface="Gill Sans" charset="0"/>
              </a:defRPr>
            </a:lvl7pPr>
            <a:lvl8pPr marL="3200400" algn="l" defTabSz="457200" rtl="0" eaLnBrk="1" fontAlgn="base" latinLnBrk="0" hangingPunct="1">
              <a:spcBef>
                <a:spcPct val="0"/>
              </a:spcBef>
              <a:spcAft>
                <a:spcPct val="0"/>
              </a:spcAft>
              <a:defRPr sz="1200" kern="1200">
                <a:solidFill>
                  <a:schemeClr val="tx1"/>
                </a:solidFill>
                <a:latin typeface="Gill Sans" charset="0"/>
                <a:ea typeface="ＭＳ Ｐゴシック" charset="0"/>
                <a:cs typeface="ヒラギノ角ゴ ProN W3" charset="0"/>
                <a:sym typeface="Gill Sans" charset="0"/>
              </a:defRPr>
            </a:lvl8pPr>
            <a:lvl9pPr marL="3657600" algn="l" defTabSz="457200" rtl="0" eaLnBrk="1" fontAlgn="base" latinLnBrk="0" hangingPunct="1">
              <a:spcBef>
                <a:spcPct val="0"/>
              </a:spcBef>
              <a:spcAft>
                <a:spcPct val="0"/>
              </a:spcAft>
              <a:defRPr sz="1200" kern="1200">
                <a:solidFill>
                  <a:schemeClr val="tx1"/>
                </a:solidFill>
                <a:latin typeface="Gill Sans" charset="0"/>
                <a:ea typeface="ＭＳ Ｐゴシック" charset="0"/>
                <a:cs typeface="ヒラギノ角ゴ ProN W3" charset="0"/>
                <a:sym typeface="Gill Sans" charset="0"/>
              </a:defRPr>
            </a:lvl9pPr>
          </a:lstStyle>
          <a:p>
            <a:pPr>
              <a:defRPr/>
            </a:pPr>
            <a:fld id="{0D3E87C3-B7ED-F14D-9077-F47278ACB5A3}" type="slidenum">
              <a:rPr lang="en-US" smtClean="0"/>
              <a:pPr>
                <a:defRPr/>
              </a:pPr>
              <a:t>6</a:t>
            </a:fld>
            <a:endParaRPr lang="en-US" smtClean="0"/>
          </a:p>
        </p:txBody>
      </p:sp>
      <p:sp>
        <p:nvSpPr>
          <p:cNvPr id="59395" name="AutoShape 1"/>
          <p:cNvSpPr>
            <a:spLocks/>
          </p:cNvSpPr>
          <p:nvPr/>
        </p:nvSpPr>
        <p:spPr bwMode="auto">
          <a:xfrm>
            <a:off x="381000" y="228600"/>
            <a:ext cx="8229600" cy="609600"/>
          </a:xfrm>
          <a:custGeom>
            <a:avLst/>
            <a:gdLst>
              <a:gd name="T0" fmla="*/ 0 w 21600"/>
              <a:gd name="T1" fmla="*/ 609600 h 21600"/>
              <a:gd name="T2" fmla="*/ 0 w 21600"/>
              <a:gd name="T3" fmla="*/ 0 h 21600"/>
              <a:gd name="T4" fmla="*/ 822960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lnTo>
                  <a:pt x="0" y="0"/>
                </a:lnTo>
                <a:lnTo>
                  <a:pt x="21600" y="0"/>
                </a:lnTo>
              </a:path>
            </a:pathLst>
          </a:custGeom>
          <a:noFill/>
          <a:ln w="19050" cap="flat">
            <a:solidFill>
              <a:srgbClr val="00999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396" name="Line 2"/>
          <p:cNvSpPr>
            <a:spLocks noChangeShapeType="1"/>
          </p:cNvSpPr>
          <p:nvPr/>
        </p:nvSpPr>
        <p:spPr bwMode="auto">
          <a:xfrm>
            <a:off x="457200" y="6172200"/>
            <a:ext cx="8229600" cy="1588"/>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59397"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75" y="912813"/>
            <a:ext cx="7897813" cy="453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4"/>
          <p:cNvSpPr>
            <a:spLocks noGrp="1" noChangeArrowheads="1"/>
          </p:cNvSpPr>
          <p:nvPr>
            <p:ph type="title"/>
          </p:nvPr>
        </p:nvSpPr>
        <p:spPr>
          <a:xfrm>
            <a:off x="381000" y="228600"/>
            <a:ext cx="8229600" cy="541338"/>
          </a:xfrm>
        </p:spPr>
        <p:txBody>
          <a:bodyPr rIns="132080">
            <a:normAutofit fontScale="90000"/>
          </a:bodyPr>
          <a:lstStyle/>
          <a:p>
            <a:pPr eaLnBrk="1" hangingPunct="1">
              <a:defRPr/>
            </a:pPr>
            <a:r>
              <a:rPr lang="en-US" dirty="0" smtClean="0"/>
              <a:t>Establishing Inter-Network Routes</a:t>
            </a:r>
          </a:p>
        </p:txBody>
      </p:sp>
      <p:sp>
        <p:nvSpPr>
          <p:cNvPr id="10" name="Rectangle 5"/>
          <p:cNvSpPr txBox="1">
            <a:spLocks noChangeArrowheads="1"/>
          </p:cNvSpPr>
          <p:nvPr/>
        </p:nvSpPr>
        <p:spPr bwMode="auto">
          <a:xfrm>
            <a:off x="457200" y="4441825"/>
            <a:ext cx="8229600" cy="241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lIns="38100" tIns="38100" rIns="132080" bIns="38100"/>
          <a:lstStyle>
            <a:lvl1pPr marL="273050" indent="-273050" algn="l" rtl="0" fontAlgn="base">
              <a:spcBef>
                <a:spcPts val="600"/>
              </a:spcBef>
              <a:spcAft>
                <a:spcPct val="0"/>
              </a:spcAft>
              <a:buSzPct val="75000"/>
              <a:buFont typeface="Wingdings 3" charset="0"/>
              <a:buChar char="}"/>
              <a:defRPr sz="2600">
                <a:solidFill>
                  <a:schemeClr val="tx1"/>
                </a:solidFill>
                <a:latin typeface="+mn-lt"/>
                <a:ea typeface="+mn-ea"/>
                <a:cs typeface="+mn-cs"/>
                <a:sym typeface="Gill Sans MT" charset="0"/>
              </a:defRPr>
            </a:lvl1pPr>
            <a:lvl2pPr marL="509588" indent="-274638" algn="l" rtl="0" fontAlgn="base">
              <a:spcBef>
                <a:spcPts val="500"/>
              </a:spcBef>
              <a:spcAft>
                <a:spcPct val="0"/>
              </a:spcAft>
              <a:buSzPct val="75000"/>
              <a:buFont typeface="Wingdings 3" charset="0"/>
              <a:buChar char="}"/>
              <a:defRPr sz="2300">
                <a:solidFill>
                  <a:schemeClr val="tx1"/>
                </a:solidFill>
                <a:latin typeface="+mn-lt"/>
                <a:ea typeface="+mn-ea"/>
                <a:cs typeface="+mn-cs"/>
                <a:sym typeface="Gill Sans MT" charset="0"/>
              </a:defRPr>
            </a:lvl2pPr>
            <a:lvl3pPr marL="784225" indent="-228600" algn="l" rtl="0" fontAlgn="base">
              <a:spcBef>
                <a:spcPts val="500"/>
              </a:spcBef>
              <a:spcAft>
                <a:spcPct val="0"/>
              </a:spcAft>
              <a:buSzPct val="75000"/>
              <a:buFont typeface="Wingdings 3" charset="0"/>
              <a:buChar char="}"/>
              <a:defRPr sz="2000">
                <a:solidFill>
                  <a:schemeClr val="tx1"/>
                </a:solidFill>
                <a:latin typeface="+mn-lt"/>
                <a:ea typeface="+mn-ea"/>
                <a:cs typeface="+mn-cs"/>
                <a:sym typeface="Gill Sans MT" charset="0"/>
              </a:defRPr>
            </a:lvl3pPr>
            <a:lvl4pPr marL="1058863" indent="-228600" algn="l" rtl="0" fontAlgn="base">
              <a:spcBef>
                <a:spcPts val="400"/>
              </a:spcBef>
              <a:spcAft>
                <a:spcPct val="0"/>
              </a:spcAft>
              <a:buSzPct val="69000"/>
              <a:buFont typeface="Wingdings" charset="0"/>
              <a:buChar char="¨"/>
              <a:defRPr>
                <a:solidFill>
                  <a:schemeClr val="tx1"/>
                </a:solidFill>
                <a:latin typeface="+mn-lt"/>
                <a:ea typeface="+mn-ea"/>
                <a:cs typeface="+mn-cs"/>
                <a:sym typeface="Gill Sans MT" charset="0"/>
              </a:defRPr>
            </a:lvl4pPr>
            <a:lvl5pPr marL="1333500" indent="-228600" algn="l" rtl="0" fontAlgn="base">
              <a:spcBef>
                <a:spcPts val="300"/>
              </a:spcBef>
              <a:spcAft>
                <a:spcPct val="0"/>
              </a:spcAft>
              <a:buSzPct val="69000"/>
              <a:buFont typeface="Wingdings" charset="0"/>
              <a:buChar char="¨"/>
              <a:defRPr sz="1600">
                <a:solidFill>
                  <a:schemeClr val="tx1"/>
                </a:solidFill>
                <a:latin typeface="+mn-lt"/>
                <a:ea typeface="+mn-ea"/>
                <a:cs typeface="+mn-cs"/>
                <a:sym typeface="Gill Sans MT" charset="0"/>
              </a:defRPr>
            </a:lvl5pPr>
            <a:lvl6pPr marL="1790700" indent="-228600" algn="l" rtl="0" fontAlgn="base">
              <a:spcBef>
                <a:spcPts val="300"/>
              </a:spcBef>
              <a:spcAft>
                <a:spcPct val="0"/>
              </a:spcAft>
              <a:buSzPct val="69000"/>
              <a:buFont typeface="Wingdings" charset="0"/>
              <a:buChar char="¨"/>
              <a:defRPr sz="1600">
                <a:solidFill>
                  <a:schemeClr val="tx1"/>
                </a:solidFill>
                <a:latin typeface="+mn-lt"/>
                <a:ea typeface="+mn-ea"/>
                <a:cs typeface="+mn-cs"/>
                <a:sym typeface="Gill Sans MT" charset="0"/>
              </a:defRPr>
            </a:lvl6pPr>
            <a:lvl7pPr marL="2247900" indent="-228600" algn="l" rtl="0" fontAlgn="base">
              <a:spcBef>
                <a:spcPts val="300"/>
              </a:spcBef>
              <a:spcAft>
                <a:spcPct val="0"/>
              </a:spcAft>
              <a:buSzPct val="69000"/>
              <a:buFont typeface="Wingdings" charset="0"/>
              <a:buChar char="¨"/>
              <a:defRPr sz="1600">
                <a:solidFill>
                  <a:schemeClr val="tx1"/>
                </a:solidFill>
                <a:latin typeface="+mn-lt"/>
                <a:ea typeface="+mn-ea"/>
                <a:cs typeface="+mn-cs"/>
                <a:sym typeface="Gill Sans MT" charset="0"/>
              </a:defRPr>
            </a:lvl7pPr>
            <a:lvl8pPr marL="2705100" indent="-228600" algn="l" rtl="0" fontAlgn="base">
              <a:spcBef>
                <a:spcPts val="300"/>
              </a:spcBef>
              <a:spcAft>
                <a:spcPct val="0"/>
              </a:spcAft>
              <a:buSzPct val="69000"/>
              <a:buFont typeface="Wingdings" charset="0"/>
              <a:buChar char="¨"/>
              <a:defRPr sz="1600">
                <a:solidFill>
                  <a:schemeClr val="tx1"/>
                </a:solidFill>
                <a:latin typeface="+mn-lt"/>
                <a:ea typeface="+mn-ea"/>
                <a:cs typeface="+mn-cs"/>
                <a:sym typeface="Gill Sans MT" charset="0"/>
              </a:defRPr>
            </a:lvl8pPr>
            <a:lvl9pPr marL="3162300" indent="-228600" algn="l" rtl="0" fontAlgn="base">
              <a:spcBef>
                <a:spcPts val="300"/>
              </a:spcBef>
              <a:spcAft>
                <a:spcPct val="0"/>
              </a:spcAft>
              <a:buSzPct val="69000"/>
              <a:buFont typeface="Wingdings" charset="0"/>
              <a:buChar char="¨"/>
              <a:defRPr sz="1600">
                <a:solidFill>
                  <a:schemeClr val="tx1"/>
                </a:solidFill>
                <a:latin typeface="+mn-lt"/>
                <a:ea typeface="+mn-ea"/>
                <a:cs typeface="+mn-cs"/>
                <a:sym typeface="Gill Sans MT" charset="0"/>
              </a:defRPr>
            </a:lvl9pPr>
          </a:lstStyle>
          <a:p>
            <a:pPr>
              <a:defRPr/>
            </a:pPr>
            <a:r>
              <a:rPr lang="en-US" smtClean="0"/>
              <a:t>Border Gateway Protocol (BGP)</a:t>
            </a:r>
          </a:p>
          <a:p>
            <a:pPr marL="709613" lvl="1">
              <a:defRPr/>
            </a:pPr>
            <a:r>
              <a:rPr lang="en-US" sz="2200" smtClean="0"/>
              <a:t>Internet</a:t>
            </a:r>
            <a:r>
              <a:rPr lang="ja-JP" altLang="en-US" sz="2200" smtClean="0">
                <a:latin typeface="Arial"/>
              </a:rPr>
              <a:t>’</a:t>
            </a:r>
            <a:r>
              <a:rPr lang="en-US" sz="2200" smtClean="0"/>
              <a:t>s inter-network routing protocol</a:t>
            </a:r>
          </a:p>
          <a:p>
            <a:pPr marL="709613" lvl="1">
              <a:defRPr/>
            </a:pPr>
            <a:r>
              <a:rPr lang="en-US" sz="2200" smtClean="0"/>
              <a:t>Network chooses path based on its own opaque policy ($$)</a:t>
            </a:r>
          </a:p>
          <a:p>
            <a:pPr marL="709613" lvl="1">
              <a:defRPr/>
            </a:pPr>
            <a:r>
              <a:rPr lang="en-US" sz="2200" smtClean="0"/>
              <a:t>Forward your preferred path to neighbors</a:t>
            </a:r>
          </a:p>
        </p:txBody>
      </p:sp>
      <p:sp>
        <p:nvSpPr>
          <p:cNvPr id="11" name="Rectangle 6"/>
          <p:cNvSpPr>
            <a:spLocks/>
          </p:cNvSpPr>
          <p:nvPr/>
        </p:nvSpPr>
        <p:spPr bwMode="auto">
          <a:xfrm>
            <a:off x="5130800" y="3498850"/>
            <a:ext cx="596900" cy="381000"/>
          </a:xfrm>
          <a:prstGeom prst="rect">
            <a:avLst/>
          </a:prstGeom>
          <a:solidFill>
            <a:srgbClr val="FFFF99"/>
          </a:solidFill>
          <a:ln w="3175">
            <a:solidFill>
              <a:schemeClr val="tx1"/>
            </a:solidFill>
            <a:miter lim="800000"/>
            <a:headEnd/>
            <a:tailEnd/>
          </a:ln>
        </p:spPr>
        <p:txBody>
          <a:bodyPr lIns="0" tIns="0" rIns="40639" bIns="0" anchor="ctr"/>
          <a:lstStyle/>
          <a:p>
            <a:pPr marL="39688">
              <a:spcBef>
                <a:spcPts val="1050"/>
              </a:spcBef>
            </a:pPr>
            <a:r>
              <a:rPr lang="en-US" sz="1800">
                <a:solidFill>
                  <a:schemeClr val="tx1"/>
                </a:solidFill>
                <a:ea typeface="ＭＳ Ｐゴシック" charset="0"/>
                <a:cs typeface="ＭＳ Ｐゴシック" charset="0"/>
              </a:rPr>
              <a:t>WS</a:t>
            </a:r>
          </a:p>
        </p:txBody>
      </p:sp>
      <p:sp>
        <p:nvSpPr>
          <p:cNvPr id="12" name="Rectangle 7"/>
          <p:cNvSpPr>
            <a:spLocks/>
          </p:cNvSpPr>
          <p:nvPr/>
        </p:nvSpPr>
        <p:spPr bwMode="auto">
          <a:xfrm>
            <a:off x="5334000" y="2671763"/>
            <a:ext cx="1231900" cy="381000"/>
          </a:xfrm>
          <a:prstGeom prst="rect">
            <a:avLst/>
          </a:prstGeom>
          <a:solidFill>
            <a:srgbClr val="FFFF99"/>
          </a:solidFill>
          <a:ln w="3175">
            <a:solidFill>
              <a:schemeClr val="tx1"/>
            </a:solidFill>
            <a:miter lim="800000"/>
            <a:headEnd/>
            <a:tailEnd/>
          </a:ln>
        </p:spPr>
        <p:txBody>
          <a:bodyPr lIns="0" tIns="0" rIns="40639" bIns="0" anchor="ctr"/>
          <a:lstStyle/>
          <a:p>
            <a:pPr marL="39688">
              <a:spcBef>
                <a:spcPts val="1050"/>
              </a:spcBef>
            </a:pPr>
            <a:r>
              <a:rPr lang="en-US" sz="1800">
                <a:solidFill>
                  <a:schemeClr val="tx1"/>
                </a:solidFill>
                <a:ea typeface="ＭＳ Ｐゴシック" charset="0"/>
                <a:cs typeface="ＭＳ Ｐゴシック" charset="0"/>
              </a:rPr>
              <a:t>ATT</a:t>
            </a:r>
            <a:r>
              <a:rPr lang="en-US" sz="1800">
                <a:solidFill>
                  <a:schemeClr val="tx1"/>
                </a:solidFill>
                <a:latin typeface="Monotype Sorts" charset="0"/>
                <a:ea typeface="ＭＳ Ｐゴシック" charset="0"/>
                <a:cs typeface="ＭＳ Ｐゴシック" charset="0"/>
                <a:sym typeface="Monotype Sorts" charset="0"/>
              </a:rPr>
              <a:t></a:t>
            </a:r>
            <a:r>
              <a:rPr lang="en-US" sz="1800">
                <a:solidFill>
                  <a:schemeClr val="tx1"/>
                </a:solidFill>
                <a:ea typeface="ＭＳ Ｐゴシック" charset="0"/>
                <a:cs typeface="ＭＳ Ｐゴシック" charset="0"/>
              </a:rPr>
              <a:t>WS</a:t>
            </a:r>
          </a:p>
        </p:txBody>
      </p:sp>
      <p:sp>
        <p:nvSpPr>
          <p:cNvPr id="13" name="Line 8"/>
          <p:cNvSpPr>
            <a:spLocks noChangeShapeType="1"/>
          </p:cNvSpPr>
          <p:nvPr/>
        </p:nvSpPr>
        <p:spPr bwMode="auto">
          <a:xfrm rot="10800000">
            <a:off x="5334000" y="3124200"/>
            <a:ext cx="457200" cy="304800"/>
          </a:xfrm>
          <a:prstGeom prst="line">
            <a:avLst/>
          </a:prstGeom>
          <a:noFill/>
          <a:ln w="38100">
            <a:solidFill>
              <a:srgbClr val="F2C70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4" name="Line 9"/>
          <p:cNvSpPr>
            <a:spLocks noChangeShapeType="1"/>
          </p:cNvSpPr>
          <p:nvPr/>
        </p:nvSpPr>
        <p:spPr bwMode="auto">
          <a:xfrm flipH="1">
            <a:off x="4114800" y="3124200"/>
            <a:ext cx="609600" cy="152400"/>
          </a:xfrm>
          <a:prstGeom prst="line">
            <a:avLst/>
          </a:prstGeom>
          <a:noFill/>
          <a:ln w="38100">
            <a:solidFill>
              <a:srgbClr val="F2C70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5" name="Line 10"/>
          <p:cNvSpPr>
            <a:spLocks noChangeShapeType="1"/>
          </p:cNvSpPr>
          <p:nvPr/>
        </p:nvSpPr>
        <p:spPr bwMode="auto">
          <a:xfrm rot="10800000">
            <a:off x="3276600" y="1905000"/>
            <a:ext cx="533400" cy="152400"/>
          </a:xfrm>
          <a:prstGeom prst="line">
            <a:avLst/>
          </a:prstGeom>
          <a:noFill/>
          <a:ln w="38100">
            <a:solidFill>
              <a:srgbClr val="F2C70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11"/>
          <p:cNvSpPr>
            <a:spLocks/>
          </p:cNvSpPr>
          <p:nvPr/>
        </p:nvSpPr>
        <p:spPr bwMode="auto">
          <a:xfrm>
            <a:off x="2514600" y="3498850"/>
            <a:ext cx="2146300" cy="381000"/>
          </a:xfrm>
          <a:prstGeom prst="rect">
            <a:avLst/>
          </a:prstGeom>
          <a:solidFill>
            <a:srgbClr val="FFFF99"/>
          </a:solidFill>
          <a:ln w="3175">
            <a:solidFill>
              <a:schemeClr val="tx1"/>
            </a:solidFill>
            <a:miter lim="800000"/>
            <a:headEnd/>
            <a:tailEnd/>
          </a:ln>
        </p:spPr>
        <p:txBody>
          <a:bodyPr lIns="0" tIns="0" rIns="40639" bIns="0" anchor="ctr"/>
          <a:lstStyle/>
          <a:p>
            <a:pPr marL="39688">
              <a:spcBef>
                <a:spcPts val="1050"/>
              </a:spcBef>
            </a:pPr>
            <a:r>
              <a:rPr lang="en-US" sz="1800">
                <a:solidFill>
                  <a:schemeClr val="tx1"/>
                </a:solidFill>
                <a:ea typeface="ＭＳ Ｐゴシック" charset="0"/>
                <a:cs typeface="ＭＳ Ｐゴシック" charset="0"/>
              </a:rPr>
              <a:t>Sprint</a:t>
            </a:r>
            <a:r>
              <a:rPr lang="en-US" sz="1800">
                <a:solidFill>
                  <a:schemeClr val="tx1"/>
                </a:solidFill>
                <a:latin typeface="Monotype Sorts" charset="0"/>
                <a:ea typeface="ＭＳ Ｐゴシック" charset="0"/>
                <a:cs typeface="ＭＳ Ｐゴシック" charset="0"/>
                <a:sym typeface="Monotype Sorts" charset="0"/>
              </a:rPr>
              <a:t></a:t>
            </a:r>
            <a:r>
              <a:rPr lang="en-US" sz="1800">
                <a:solidFill>
                  <a:schemeClr val="tx1"/>
                </a:solidFill>
                <a:ea typeface="ＭＳ Ｐゴシック" charset="0"/>
                <a:cs typeface="ＭＳ Ｐゴシック" charset="0"/>
              </a:rPr>
              <a:t>ATT</a:t>
            </a:r>
            <a:r>
              <a:rPr lang="en-US" sz="1800">
                <a:solidFill>
                  <a:schemeClr val="tx1"/>
                </a:solidFill>
                <a:latin typeface="Monotype Sorts" charset="0"/>
                <a:ea typeface="ＭＳ Ｐゴシック" charset="0"/>
                <a:cs typeface="ＭＳ Ｐゴシック" charset="0"/>
                <a:sym typeface="Monotype Sorts" charset="0"/>
              </a:rPr>
              <a:t></a:t>
            </a:r>
            <a:r>
              <a:rPr lang="en-US" sz="1800">
                <a:solidFill>
                  <a:schemeClr val="tx1"/>
                </a:solidFill>
                <a:ea typeface="ＭＳ Ｐゴシック" charset="0"/>
                <a:cs typeface="ＭＳ Ｐゴシック" charset="0"/>
              </a:rPr>
              <a:t>WS</a:t>
            </a:r>
          </a:p>
        </p:txBody>
      </p:sp>
      <p:sp>
        <p:nvSpPr>
          <p:cNvPr id="17" name="Rectangle 12"/>
          <p:cNvSpPr>
            <a:spLocks/>
          </p:cNvSpPr>
          <p:nvPr/>
        </p:nvSpPr>
        <p:spPr bwMode="auto">
          <a:xfrm>
            <a:off x="4419600" y="1974850"/>
            <a:ext cx="1689100" cy="381000"/>
          </a:xfrm>
          <a:prstGeom prst="rect">
            <a:avLst/>
          </a:prstGeom>
          <a:solidFill>
            <a:srgbClr val="FFFF99"/>
          </a:solidFill>
          <a:ln w="3175">
            <a:solidFill>
              <a:schemeClr val="tx1"/>
            </a:solidFill>
            <a:miter lim="800000"/>
            <a:headEnd/>
            <a:tailEnd/>
          </a:ln>
        </p:spPr>
        <p:txBody>
          <a:bodyPr lIns="0" tIns="0" rIns="40639" bIns="0" anchor="ctr"/>
          <a:lstStyle/>
          <a:p>
            <a:pPr marL="39688">
              <a:spcBef>
                <a:spcPts val="1050"/>
              </a:spcBef>
            </a:pPr>
            <a:r>
              <a:rPr lang="en-US" sz="1800">
                <a:solidFill>
                  <a:schemeClr val="tx1"/>
                </a:solidFill>
                <a:ea typeface="ＭＳ Ｐゴシック" charset="0"/>
                <a:cs typeface="ＭＳ Ｐゴシック" charset="0"/>
              </a:rPr>
              <a:t>L3</a:t>
            </a:r>
            <a:r>
              <a:rPr lang="en-US" sz="1800">
                <a:solidFill>
                  <a:schemeClr val="tx1"/>
                </a:solidFill>
                <a:latin typeface="Monotype Sorts" charset="0"/>
                <a:ea typeface="ＭＳ Ｐゴシック" charset="0"/>
                <a:cs typeface="ＭＳ Ｐゴシック" charset="0"/>
                <a:sym typeface="Monotype Sorts" charset="0"/>
              </a:rPr>
              <a:t></a:t>
            </a:r>
            <a:r>
              <a:rPr lang="en-US" sz="1800">
                <a:solidFill>
                  <a:schemeClr val="tx1"/>
                </a:solidFill>
                <a:ea typeface="ＭＳ Ｐゴシック" charset="0"/>
                <a:cs typeface="ＭＳ Ｐゴシック" charset="0"/>
              </a:rPr>
              <a:t>ATT</a:t>
            </a:r>
            <a:r>
              <a:rPr lang="en-US" sz="1800">
                <a:solidFill>
                  <a:schemeClr val="tx1"/>
                </a:solidFill>
                <a:latin typeface="Monotype Sorts" charset="0"/>
                <a:ea typeface="ＭＳ Ｐゴシック" charset="0"/>
                <a:cs typeface="ＭＳ Ｐゴシック" charset="0"/>
                <a:sym typeface="Monotype Sorts" charset="0"/>
              </a:rPr>
              <a:t></a:t>
            </a:r>
            <a:r>
              <a:rPr lang="en-US" sz="1800">
                <a:solidFill>
                  <a:schemeClr val="tx1"/>
                </a:solidFill>
                <a:ea typeface="ＭＳ Ｐゴシック" charset="0"/>
                <a:cs typeface="ＭＳ Ｐゴシック" charset="0"/>
              </a:rPr>
              <a:t>WS</a:t>
            </a:r>
          </a:p>
        </p:txBody>
      </p:sp>
      <p:sp>
        <p:nvSpPr>
          <p:cNvPr id="18" name="Rectangle 13"/>
          <p:cNvSpPr>
            <a:spLocks/>
          </p:cNvSpPr>
          <p:nvPr/>
        </p:nvSpPr>
        <p:spPr bwMode="auto">
          <a:xfrm>
            <a:off x="2590800" y="1300163"/>
            <a:ext cx="2298700" cy="381000"/>
          </a:xfrm>
          <a:prstGeom prst="rect">
            <a:avLst/>
          </a:prstGeom>
          <a:solidFill>
            <a:srgbClr val="FFFF99"/>
          </a:solidFill>
          <a:ln w="3175">
            <a:solidFill>
              <a:schemeClr val="tx1"/>
            </a:solidFill>
            <a:miter lim="800000"/>
            <a:headEnd/>
            <a:tailEnd/>
          </a:ln>
        </p:spPr>
        <p:txBody>
          <a:bodyPr lIns="0" tIns="0" rIns="40639" bIns="0" anchor="ctr"/>
          <a:lstStyle/>
          <a:p>
            <a:pPr marL="39688">
              <a:spcBef>
                <a:spcPts val="1050"/>
              </a:spcBef>
            </a:pPr>
            <a:r>
              <a:rPr lang="en-US" sz="1800">
                <a:solidFill>
                  <a:schemeClr val="tx1"/>
                </a:solidFill>
                <a:ea typeface="ＭＳ Ｐゴシック" charset="0"/>
                <a:cs typeface="ＭＳ Ｐゴシック" charset="0"/>
              </a:rPr>
              <a:t>UW</a:t>
            </a:r>
            <a:r>
              <a:rPr lang="en-US" sz="1800">
                <a:solidFill>
                  <a:schemeClr val="tx1"/>
                </a:solidFill>
                <a:latin typeface="Monotype Sorts" charset="0"/>
                <a:ea typeface="ＭＳ Ｐゴシック" charset="0"/>
                <a:cs typeface="ＭＳ Ｐゴシック" charset="0"/>
                <a:sym typeface="Monotype Sorts" charset="0"/>
              </a:rPr>
              <a:t></a:t>
            </a:r>
            <a:r>
              <a:rPr lang="en-US" sz="1800">
                <a:solidFill>
                  <a:schemeClr val="tx1"/>
                </a:solidFill>
                <a:ea typeface="ＭＳ Ｐゴシック" charset="0"/>
                <a:cs typeface="ＭＳ Ｐゴシック" charset="0"/>
              </a:rPr>
              <a:t>L3</a:t>
            </a:r>
            <a:r>
              <a:rPr lang="en-US" sz="1800">
                <a:solidFill>
                  <a:schemeClr val="tx1"/>
                </a:solidFill>
                <a:latin typeface="Monotype Sorts" charset="0"/>
                <a:ea typeface="ＭＳ Ｐゴシック" charset="0"/>
                <a:cs typeface="ＭＳ Ｐゴシック" charset="0"/>
                <a:sym typeface="Monotype Sorts" charset="0"/>
              </a:rPr>
              <a:t></a:t>
            </a:r>
            <a:r>
              <a:rPr lang="en-US" sz="1800">
                <a:solidFill>
                  <a:schemeClr val="tx1"/>
                </a:solidFill>
                <a:ea typeface="ＭＳ Ｐゴシック" charset="0"/>
                <a:cs typeface="ＭＳ Ｐゴシック" charset="0"/>
              </a:rPr>
              <a:t>ATT</a:t>
            </a:r>
            <a:r>
              <a:rPr lang="en-US" sz="1800">
                <a:solidFill>
                  <a:schemeClr val="tx1"/>
                </a:solidFill>
                <a:latin typeface="Monotype Sorts" charset="0"/>
                <a:ea typeface="ＭＳ Ｐゴシック" charset="0"/>
                <a:cs typeface="ＭＳ Ｐゴシック" charset="0"/>
                <a:sym typeface="Monotype Sorts" charset="0"/>
              </a:rPr>
              <a:t></a:t>
            </a:r>
            <a:r>
              <a:rPr lang="en-US" sz="1800">
                <a:solidFill>
                  <a:schemeClr val="tx1"/>
                </a:solidFill>
                <a:ea typeface="ＭＳ Ｐゴシック" charset="0"/>
                <a:cs typeface="ＭＳ Ｐゴシック" charset="0"/>
              </a:rPr>
              <a:t>WS</a:t>
            </a:r>
          </a:p>
        </p:txBody>
      </p:sp>
      <p:sp>
        <p:nvSpPr>
          <p:cNvPr id="19" name="Line 14"/>
          <p:cNvSpPr>
            <a:spLocks noChangeShapeType="1"/>
          </p:cNvSpPr>
          <p:nvPr/>
        </p:nvSpPr>
        <p:spPr bwMode="auto">
          <a:xfrm rot="10800000">
            <a:off x="4343400" y="2438400"/>
            <a:ext cx="457200" cy="304800"/>
          </a:xfrm>
          <a:prstGeom prst="line">
            <a:avLst/>
          </a:prstGeom>
          <a:noFill/>
          <a:ln w="38100">
            <a:solidFill>
              <a:srgbClr val="F2C70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0" name="Line 15"/>
          <p:cNvSpPr>
            <a:spLocks noChangeShapeType="1"/>
          </p:cNvSpPr>
          <p:nvPr/>
        </p:nvSpPr>
        <p:spPr bwMode="auto">
          <a:xfrm rot="10800000">
            <a:off x="3048000" y="2133600"/>
            <a:ext cx="533400" cy="914400"/>
          </a:xfrm>
          <a:prstGeom prst="line">
            <a:avLst/>
          </a:prstGeom>
          <a:noFill/>
          <a:ln w="38100">
            <a:solidFill>
              <a:srgbClr val="F2C70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1" name="Freeform 16"/>
          <p:cNvSpPr>
            <a:spLocks/>
          </p:cNvSpPr>
          <p:nvPr/>
        </p:nvSpPr>
        <p:spPr bwMode="auto">
          <a:xfrm>
            <a:off x="2209800" y="1905000"/>
            <a:ext cx="4648200" cy="1684338"/>
          </a:xfrm>
          <a:custGeom>
            <a:avLst/>
            <a:gdLst>
              <a:gd name="T0" fmla="*/ 0 w 21600"/>
              <a:gd name="T1" fmla="*/ 0 h 21385"/>
              <a:gd name="T2" fmla="*/ 49179893 w 21600"/>
              <a:gd name="T3" fmla="*/ 11997669 h 21385"/>
              <a:gd name="T4" fmla="*/ 196765407 w 21600"/>
              <a:gd name="T5" fmla="*/ 5998795 h 21385"/>
              <a:gd name="T6" fmla="*/ 360744435 w 21600"/>
              <a:gd name="T7" fmla="*/ 5998795 h 21385"/>
              <a:gd name="T8" fmla="*/ 475543570 w 21600"/>
              <a:gd name="T9" fmla="*/ 24001482 h 21385"/>
              <a:gd name="T10" fmla="*/ 491936867 w 21600"/>
              <a:gd name="T11" fmla="*/ 47996820 h 21385"/>
              <a:gd name="T12" fmla="*/ 590342704 w 21600"/>
              <a:gd name="T13" fmla="*/ 77997176 h 21385"/>
              <a:gd name="T14" fmla="*/ 672308977 w 21600"/>
              <a:gd name="T15" fmla="*/ 83995971 h 21385"/>
              <a:gd name="T16" fmla="*/ 836287789 w 21600"/>
              <a:gd name="T17" fmla="*/ 125993996 h 21385"/>
              <a:gd name="T18" fmla="*/ 1000266817 w 21600"/>
              <a:gd name="T19" fmla="*/ 131999013 h 213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385">
                <a:moveTo>
                  <a:pt x="0" y="0"/>
                </a:moveTo>
                <a:cubicBezTo>
                  <a:pt x="177" y="887"/>
                  <a:pt x="354" y="1773"/>
                  <a:pt x="1062" y="1934"/>
                </a:cubicBezTo>
                <a:cubicBezTo>
                  <a:pt x="1770" y="2096"/>
                  <a:pt x="3128" y="1128"/>
                  <a:pt x="4249" y="967"/>
                </a:cubicBezTo>
                <a:cubicBezTo>
                  <a:pt x="5370" y="806"/>
                  <a:pt x="6787" y="484"/>
                  <a:pt x="7790" y="967"/>
                </a:cubicBezTo>
                <a:cubicBezTo>
                  <a:pt x="8793" y="1451"/>
                  <a:pt x="9797" y="2740"/>
                  <a:pt x="10269" y="3869"/>
                </a:cubicBezTo>
                <a:cubicBezTo>
                  <a:pt x="10741" y="4997"/>
                  <a:pt x="10210" y="6287"/>
                  <a:pt x="10623" y="7737"/>
                </a:cubicBezTo>
                <a:cubicBezTo>
                  <a:pt x="11036" y="9188"/>
                  <a:pt x="12098" y="11606"/>
                  <a:pt x="12748" y="12573"/>
                </a:cubicBezTo>
                <a:cubicBezTo>
                  <a:pt x="13397" y="13540"/>
                  <a:pt x="13633" y="12251"/>
                  <a:pt x="14518" y="13540"/>
                </a:cubicBezTo>
                <a:cubicBezTo>
                  <a:pt x="15403" y="14830"/>
                  <a:pt x="16879" y="19021"/>
                  <a:pt x="18059" y="20310"/>
                </a:cubicBezTo>
                <a:cubicBezTo>
                  <a:pt x="19239" y="21600"/>
                  <a:pt x="20420" y="21439"/>
                  <a:pt x="21600" y="21278"/>
                </a:cubicBezTo>
              </a:path>
            </a:pathLst>
          </a:custGeom>
          <a:noFill/>
          <a:ln w="69850" cap="flat">
            <a:solidFill>
              <a:srgbClr val="0033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1395855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right)">
                                      <p:cBhvr>
                                        <p:cTn id="11" dur="500"/>
                                        <p:tgtEl>
                                          <p:spTgt spid="1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right)">
                                      <p:cBhvr>
                                        <p:cTn id="20" dur="500"/>
                                        <p:tgtEl>
                                          <p:spTgt spid="19"/>
                                        </p:tgtEl>
                                      </p:cBhvr>
                                    </p:animEffect>
                                  </p:childTnLst>
                                </p:cTn>
                              </p:par>
                            </p:childTnLst>
                          </p:cTn>
                        </p:par>
                        <p:par>
                          <p:cTn id="21" fill="hold" nodeType="afterGroup">
                            <p:stCondLst>
                              <p:cond delay="500"/>
                            </p:stCondLst>
                            <p:childTnLst>
                              <p:par>
                                <p:cTn id="22" presetID="22" presetClass="entr" presetSubtype="2" fill="hold" grpId="0" nodeType="after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7"/>
                                        </p:tgtEl>
                                        <p:attrNameLst>
                                          <p:attrName>style.visibility</p:attrName>
                                        </p:attrNameLst>
                                      </p:cBhvr>
                                      <p:to>
                                        <p:strVal val="visible"/>
                                      </p:to>
                                    </p:set>
                                  </p:childTnLst>
                                </p:cTn>
                              </p:par>
                            </p:childTnLst>
                          </p:cTn>
                        </p:par>
                        <p:par>
                          <p:cTn id="29" fill="hold" nodeType="afterGroup">
                            <p:stCondLst>
                              <p:cond delay="500"/>
                            </p:stCondLst>
                            <p:childTnLst>
                              <p:par>
                                <p:cTn id="30" presetID="1" presetClass="entr" presetSubtype="0" fill="hold" grpId="0" nodeType="afterEffect">
                                  <p:stCondLst>
                                    <p:cond delay="1"/>
                                  </p:stCondLst>
                                  <p:childTnLst>
                                    <p:set>
                                      <p:cBhvr>
                                        <p:cTn id="31" dur="1" fill="hold">
                                          <p:stCondLst>
                                            <p:cond delay="499"/>
                                          </p:stCondLst>
                                        </p:cTn>
                                        <p:tgtEl>
                                          <p:spTgt spid="16"/>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right)">
                                      <p:cBhvr>
                                        <p:cTn id="36" dur="500"/>
                                        <p:tgtEl>
                                          <p:spTgt spid="15"/>
                                        </p:tgtEl>
                                      </p:cBhvr>
                                    </p:animEffect>
                                  </p:childTnLst>
                                </p:cTn>
                              </p:par>
                            </p:childTnLst>
                          </p:cTn>
                        </p:par>
                        <p:par>
                          <p:cTn id="37" fill="hold" nodeType="afterGroup">
                            <p:stCondLst>
                              <p:cond delay="500"/>
                            </p:stCondLst>
                            <p:childTnLst>
                              <p:par>
                                <p:cTn id="38" presetID="22" presetClass="entr" presetSubtype="4" fill="hold" grpId="0" nodeType="afterEffect">
                                  <p:stCondLst>
                                    <p:cond delay="500"/>
                                  </p:stCondLst>
                                  <p:childTnLst>
                                    <p:set>
                                      <p:cBhvr>
                                        <p:cTn id="39" dur="1" fill="hold">
                                          <p:stCondLst>
                                            <p:cond delay="0"/>
                                          </p:stCondLst>
                                        </p:cTn>
                                        <p:tgtEl>
                                          <p:spTgt spid="20"/>
                                        </p:tgtEl>
                                        <p:attrNameLst>
                                          <p:attrName>style.visibility</p:attrName>
                                        </p:attrNameLst>
                                      </p:cBhvr>
                                      <p:to>
                                        <p:strVal val="visible"/>
                                      </p:to>
                                    </p:set>
                                    <p:animEffect transition="in" filter="wipe(down)">
                                      <p:cBhvr>
                                        <p:cTn id="40" dur="500"/>
                                        <p:tgtEl>
                                          <p:spTgt spid="2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xit" presetSubtype="0" fill="hold" grpId="1" nodeType="clickEffect">
                                  <p:stCondLst>
                                    <p:cond delay="0"/>
                                  </p:stCondLst>
                                  <p:childTnLst>
                                    <p:set>
                                      <p:cBhvr>
                                        <p:cTn id="48" dur="1" fill="hold">
                                          <p:stCondLst>
                                            <p:cond delay="499"/>
                                          </p:stCondLst>
                                        </p:cTn>
                                        <p:tgtEl>
                                          <p:spTgt spid="14"/>
                                        </p:tgtEl>
                                        <p:attrNameLst>
                                          <p:attrName>style.visibility</p:attrName>
                                        </p:attrNameLst>
                                      </p:cBhvr>
                                      <p:to>
                                        <p:strVal val="hidden"/>
                                      </p:to>
                                    </p:set>
                                  </p:childTnLst>
                                </p:cTn>
                              </p:par>
                            </p:childTnLst>
                          </p:cTn>
                        </p:par>
                        <p:par>
                          <p:cTn id="49" fill="hold" nodeType="afterGroup">
                            <p:stCondLst>
                              <p:cond delay="500"/>
                            </p:stCondLst>
                            <p:childTnLst>
                              <p:par>
                                <p:cTn id="50" presetID="1" presetClass="exit" presetSubtype="0" fill="hold" grpId="1" nodeType="afterEffect">
                                  <p:stCondLst>
                                    <p:cond delay="1"/>
                                  </p:stCondLst>
                                  <p:childTnLst>
                                    <p:set>
                                      <p:cBhvr>
                                        <p:cTn id="51" dur="1" fill="hold">
                                          <p:stCondLst>
                                            <p:cond delay="499"/>
                                          </p:stCondLst>
                                        </p:cTn>
                                        <p:tgtEl>
                                          <p:spTgt spid="13"/>
                                        </p:tgtEl>
                                        <p:attrNameLst>
                                          <p:attrName>style.visibility</p:attrName>
                                        </p:attrNameLst>
                                      </p:cBhvr>
                                      <p:to>
                                        <p:strVal val="hidden"/>
                                      </p:to>
                                    </p:set>
                                  </p:childTnLst>
                                </p:cTn>
                              </p:par>
                            </p:childTnLst>
                          </p:cTn>
                        </p:par>
                        <p:par>
                          <p:cTn id="52" fill="hold" nodeType="afterGroup">
                            <p:stCondLst>
                              <p:cond delay="1001"/>
                            </p:stCondLst>
                            <p:childTnLst>
                              <p:par>
                                <p:cTn id="53" presetID="1" presetClass="exit" presetSubtype="0" fill="hold" grpId="1" nodeType="afterEffect">
                                  <p:stCondLst>
                                    <p:cond delay="1"/>
                                  </p:stCondLst>
                                  <p:childTnLst>
                                    <p:set>
                                      <p:cBhvr>
                                        <p:cTn id="54" dur="1" fill="hold">
                                          <p:stCondLst>
                                            <p:cond delay="499"/>
                                          </p:stCondLst>
                                        </p:cTn>
                                        <p:tgtEl>
                                          <p:spTgt spid="15"/>
                                        </p:tgtEl>
                                        <p:attrNameLst>
                                          <p:attrName>style.visibility</p:attrName>
                                        </p:attrNameLst>
                                      </p:cBhvr>
                                      <p:to>
                                        <p:strVal val="hidden"/>
                                      </p:to>
                                    </p:set>
                                  </p:childTnLst>
                                </p:cTn>
                              </p:par>
                            </p:childTnLst>
                          </p:cTn>
                        </p:par>
                        <p:par>
                          <p:cTn id="55" fill="hold" nodeType="afterGroup">
                            <p:stCondLst>
                              <p:cond delay="1502"/>
                            </p:stCondLst>
                            <p:childTnLst>
                              <p:par>
                                <p:cTn id="56" presetID="1" presetClass="exit" presetSubtype="0" fill="hold" grpId="1" nodeType="afterEffect">
                                  <p:stCondLst>
                                    <p:cond delay="1"/>
                                  </p:stCondLst>
                                  <p:childTnLst>
                                    <p:set>
                                      <p:cBhvr>
                                        <p:cTn id="57" dur="1" fill="hold">
                                          <p:stCondLst>
                                            <p:cond delay="499"/>
                                          </p:stCondLst>
                                        </p:cTn>
                                        <p:tgtEl>
                                          <p:spTgt spid="19"/>
                                        </p:tgtEl>
                                        <p:attrNameLst>
                                          <p:attrName>style.visibility</p:attrName>
                                        </p:attrNameLst>
                                      </p:cBhvr>
                                      <p:to>
                                        <p:strVal val="hidden"/>
                                      </p:to>
                                    </p:set>
                                  </p:childTnLst>
                                </p:cTn>
                              </p:par>
                            </p:childTnLst>
                          </p:cTn>
                        </p:par>
                        <p:par>
                          <p:cTn id="58" fill="hold" nodeType="afterGroup">
                            <p:stCondLst>
                              <p:cond delay="2003"/>
                            </p:stCondLst>
                            <p:childTnLst>
                              <p:par>
                                <p:cTn id="59" presetID="1" presetClass="exit" presetSubtype="0" fill="hold" grpId="1" nodeType="afterEffect">
                                  <p:stCondLst>
                                    <p:cond delay="1"/>
                                  </p:stCondLst>
                                  <p:childTnLst>
                                    <p:set>
                                      <p:cBhvr>
                                        <p:cTn id="60" dur="1" fill="hold">
                                          <p:stCondLst>
                                            <p:cond delay="499"/>
                                          </p:stCondLst>
                                        </p:cTn>
                                        <p:tgtEl>
                                          <p:spTgt spid="20"/>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autoUpdateAnimBg="0"/>
      <p:bldP spid="13" grpId="0" animBg="1"/>
      <p:bldP spid="13" grpId="1" animBg="1"/>
      <p:bldP spid="14" grpId="0" animBg="1"/>
      <p:bldP spid="14" grpId="1" animBg="1"/>
      <p:bldP spid="15" grpId="0" animBg="1"/>
      <p:bldP spid="15" grpId="1" animBg="1"/>
      <p:bldP spid="16" grpId="0" animBg="1" autoUpdateAnimBg="0"/>
      <p:bldP spid="17" grpId="0" animBg="1" autoUpdateAnimBg="0"/>
      <p:bldP spid="18" grpId="0" animBg="1" autoUpdateAnimBg="0"/>
      <p:bldP spid="19" grpId="0" animBg="1"/>
      <p:bldP spid="19" grpId="1" animBg="1"/>
      <p:bldP spid="20" grpId="0" animBg="1"/>
      <p:bldP spid="20" grpId="1"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4294967295"/>
          </p:nvPr>
        </p:nvSpPr>
        <p:spPr>
          <a:xfrm>
            <a:off x="611188" y="6442075"/>
            <a:ext cx="266700" cy="279400"/>
          </a:xfrm>
          <a:prstGeom prst="rect">
            <a:avLst/>
          </a:prstGeom>
        </p:spPr>
        <p:txBody>
          <a:bodyPr/>
          <a:lstStyle/>
          <a:p>
            <a:pPr>
              <a:defRPr/>
            </a:pPr>
            <a:fld id="{F9BAB450-0922-6F44-AD7F-173C2DE22353}" type="slidenum">
              <a:rPr lang="en-US"/>
              <a:pPr>
                <a:defRPr/>
              </a:pPr>
              <a:t>7</a:t>
            </a:fld>
            <a:endParaRPr lang="en-US"/>
          </a:p>
        </p:txBody>
      </p:sp>
      <p:sp>
        <p:nvSpPr>
          <p:cNvPr id="60418" name="Line 1"/>
          <p:cNvSpPr>
            <a:spLocks noChangeShapeType="1"/>
          </p:cNvSpPr>
          <p:nvPr/>
        </p:nvSpPr>
        <p:spPr bwMode="auto">
          <a:xfrm>
            <a:off x="457200" y="6353175"/>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0419" name="Line 2"/>
          <p:cNvSpPr>
            <a:spLocks noChangeShapeType="1"/>
          </p:cNvSpPr>
          <p:nvPr/>
        </p:nvSpPr>
        <p:spPr bwMode="auto">
          <a:xfrm>
            <a:off x="457200" y="1143000"/>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0420" name="Rectangle 3"/>
          <p:cNvSpPr>
            <a:spLocks/>
          </p:cNvSpPr>
          <p:nvPr/>
        </p:nvSpPr>
        <p:spPr bwMode="auto">
          <a:xfrm>
            <a:off x="2338388" y="6356350"/>
            <a:ext cx="4457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r"/>
            <a:r>
              <a:rPr lang="en-US" sz="1400">
                <a:solidFill>
                  <a:srgbClr val="464653"/>
                </a:solidFill>
                <a:latin typeface="Gill Sans MT Bold" charset="0"/>
                <a:ea typeface="ＭＳ Ｐゴシック" charset="0"/>
                <a:cs typeface="ＭＳ Ｐゴシック" charset="0"/>
                <a:sym typeface="Gill Sans MT Bold" charset="0"/>
              </a:rPr>
              <a:t>L</a:t>
            </a:r>
            <a:r>
              <a:rPr lang="en-US" sz="1200">
                <a:solidFill>
                  <a:srgbClr val="464653"/>
                </a:solidFill>
                <a:latin typeface="Gill Sans MT Bold" charset="0"/>
                <a:ea typeface="ＭＳ Ｐゴシック" charset="0"/>
                <a:cs typeface="ＭＳ Ｐゴシック" charset="0"/>
                <a:sym typeface="Gill Sans MT Bold" charset="0"/>
              </a:rPr>
              <a:t>IFE</a:t>
            </a:r>
            <a:r>
              <a:rPr lang="en-US" sz="1400">
                <a:solidFill>
                  <a:srgbClr val="464653"/>
                </a:solidFill>
                <a:latin typeface="Gill Sans MT Bold" charset="0"/>
                <a:ea typeface="ＭＳ Ｐゴシック" charset="0"/>
                <a:cs typeface="ＭＳ Ｐゴシック" charset="0"/>
                <a:sym typeface="Gill Sans MT Bold" charset="0"/>
              </a:rPr>
              <a:t>G</a:t>
            </a:r>
            <a:r>
              <a:rPr lang="en-US" sz="1200">
                <a:solidFill>
                  <a:srgbClr val="464653"/>
                </a:solidFill>
                <a:latin typeface="Gill Sans MT Bold" charset="0"/>
                <a:ea typeface="ＭＳ Ｐゴシック" charset="0"/>
                <a:cs typeface="ＭＳ Ｐゴシック" charset="0"/>
                <a:sym typeface="Gill Sans MT Bold" charset="0"/>
              </a:rPr>
              <a:t>UARD</a:t>
            </a:r>
            <a:r>
              <a:rPr lang="en-US" sz="1400">
                <a:solidFill>
                  <a:srgbClr val="464653"/>
                </a:solidFill>
                <a:latin typeface="Gill Sans MT Bold" charset="0"/>
                <a:ea typeface="ＭＳ Ｐゴシック" charset="0"/>
                <a:cs typeface="ＭＳ Ｐゴシック" charset="0"/>
                <a:sym typeface="Gill Sans MT Bold" charset="0"/>
              </a:rPr>
              <a:t>:  </a:t>
            </a:r>
            <a:r>
              <a:rPr lang="en-US" sz="1400">
                <a:solidFill>
                  <a:srgbClr val="464653"/>
                </a:solidFill>
                <a:latin typeface="Gill Sans MT" charset="0"/>
                <a:ea typeface="ＭＳ Ｐゴシック" charset="0"/>
                <a:cs typeface="ＭＳ Ｐゴシック" charset="0"/>
                <a:sym typeface="Gill Sans MT" charset="0"/>
              </a:rPr>
              <a:t>Practical Repair of Persistent Route Failures</a:t>
            </a:r>
          </a:p>
        </p:txBody>
      </p:sp>
      <p:pic>
        <p:nvPicPr>
          <p:cNvPr id="604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1260475"/>
            <a:ext cx="7894638"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
        <p:nvSpPr>
          <p:cNvPr id="60422" name="AutoShape 5"/>
          <p:cNvSpPr>
            <a:spLocks/>
          </p:cNvSpPr>
          <p:nvPr/>
        </p:nvSpPr>
        <p:spPr bwMode="auto">
          <a:xfrm>
            <a:off x="3933825" y="2708275"/>
            <a:ext cx="571500" cy="349250"/>
          </a:xfrm>
          <a:custGeom>
            <a:avLst/>
            <a:gdLst>
              <a:gd name="T0" fmla="*/ 285750 w 21600"/>
              <a:gd name="T1" fmla="*/ 93780 h 21600"/>
              <a:gd name="T2" fmla="*/ 384228 w 21600"/>
              <a:gd name="T3" fmla="*/ 0 h 21600"/>
              <a:gd name="T4" fmla="*/ 374518 w 21600"/>
              <a:gd name="T5" fmla="*/ 86100 h 21600"/>
              <a:gd name="T6" fmla="*/ 486304 w 21600"/>
              <a:gd name="T7" fmla="*/ 72065 h 21600"/>
              <a:gd name="T8" fmla="*/ 441907 w 21600"/>
              <a:gd name="T9" fmla="*/ 118276 h 21600"/>
              <a:gd name="T10" fmla="*/ 558191 w 21600"/>
              <a:gd name="T11" fmla="*/ 131567 h 21600"/>
              <a:gd name="T12" fmla="*/ 465852 w 21600"/>
              <a:gd name="T13" fmla="*/ 169370 h 21600"/>
              <a:gd name="T14" fmla="*/ 571500 w 21600"/>
              <a:gd name="T15" fmla="*/ 214886 h 21600"/>
              <a:gd name="T16" fmla="*/ 445479 w 21600"/>
              <a:gd name="T17" fmla="*/ 209259 h 21600"/>
              <a:gd name="T18" fmla="*/ 480086 w 21600"/>
              <a:gd name="T19" fmla="*/ 292578 h 21600"/>
              <a:gd name="T20" fmla="*/ 370946 w 21600"/>
              <a:gd name="T21" fmla="*/ 233755 h 21600"/>
              <a:gd name="T22" fmla="*/ 350494 w 21600"/>
              <a:gd name="T23" fmla="*/ 319127 h 21600"/>
              <a:gd name="T24" fmla="*/ 278659 w 21600"/>
              <a:gd name="T25" fmla="*/ 241484 h 21600"/>
              <a:gd name="T26" fmla="*/ 224499 w 21600"/>
              <a:gd name="T27" fmla="*/ 349250 h 21600"/>
              <a:gd name="T28" fmla="*/ 204126 w 21600"/>
              <a:gd name="T29" fmla="*/ 252673 h 21600"/>
              <a:gd name="T30" fmla="*/ 125995 w 21600"/>
              <a:gd name="T31" fmla="*/ 284849 h 21600"/>
              <a:gd name="T32" fmla="*/ 149939 w 21600"/>
              <a:gd name="T33" fmla="*/ 225347 h 21600"/>
              <a:gd name="T34" fmla="*/ 3572 w 21600"/>
              <a:gd name="T35" fmla="*/ 235857 h 21600"/>
              <a:gd name="T36" fmla="*/ 98478 w 21600"/>
              <a:gd name="T37" fmla="*/ 190390 h 21600"/>
              <a:gd name="T38" fmla="*/ 0 w 21600"/>
              <a:gd name="T39" fmla="*/ 139296 h 21600"/>
              <a:gd name="T40" fmla="*/ 122423 w 21600"/>
              <a:gd name="T41" fmla="*/ 123159 h 21600"/>
              <a:gd name="T42" fmla="*/ 9790 w 21600"/>
              <a:gd name="T43" fmla="*/ 37108 h 21600"/>
              <a:gd name="T44" fmla="*/ 193463 w 21600"/>
              <a:gd name="T45" fmla="*/ 102188 h 21600"/>
              <a:gd name="T46" fmla="*/ 220980 w 21600"/>
              <a:gd name="T47" fmla="*/ 37108 h 21600"/>
              <a:gd name="T48" fmla="*/ 285750 w 21600"/>
              <a:gd name="T49" fmla="*/ 93780 h 21600"/>
              <a:gd name="T50" fmla="*/ 285750 w 21600"/>
              <a:gd name="T51" fmla="*/ 93780 h 216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1600" h="21600">
                <a:moveTo>
                  <a:pt x="10800" y="5800"/>
                </a:moveTo>
                <a:lnTo>
                  <a:pt x="14522" y="0"/>
                </a:lnTo>
                <a:lnTo>
                  <a:pt x="14155" y="5325"/>
                </a:lnTo>
                <a:lnTo>
                  <a:pt x="18380" y="4457"/>
                </a:lnTo>
                <a:lnTo>
                  <a:pt x="16702" y="7315"/>
                </a:lnTo>
                <a:lnTo>
                  <a:pt x="21097" y="8137"/>
                </a:lnTo>
                <a:lnTo>
                  <a:pt x="17607" y="10475"/>
                </a:lnTo>
                <a:lnTo>
                  <a:pt x="21600" y="13290"/>
                </a:lnTo>
                <a:lnTo>
                  <a:pt x="16837" y="12942"/>
                </a:lnTo>
                <a:lnTo>
                  <a:pt x="18145" y="18095"/>
                </a:lnTo>
                <a:lnTo>
                  <a:pt x="14020" y="14457"/>
                </a:lnTo>
                <a:lnTo>
                  <a:pt x="13247" y="19737"/>
                </a:lnTo>
                <a:lnTo>
                  <a:pt x="10532" y="14935"/>
                </a:lnTo>
                <a:lnTo>
                  <a:pt x="8485" y="21600"/>
                </a:lnTo>
                <a:lnTo>
                  <a:pt x="7715" y="15627"/>
                </a:lnTo>
                <a:lnTo>
                  <a:pt x="4762" y="17617"/>
                </a:lnTo>
                <a:lnTo>
                  <a:pt x="5667" y="13937"/>
                </a:lnTo>
                <a:lnTo>
                  <a:pt x="135" y="14587"/>
                </a:lnTo>
                <a:lnTo>
                  <a:pt x="3722" y="11775"/>
                </a:lnTo>
                <a:lnTo>
                  <a:pt x="0" y="8615"/>
                </a:lnTo>
                <a:lnTo>
                  <a:pt x="4627" y="7617"/>
                </a:lnTo>
                <a:lnTo>
                  <a:pt x="370" y="2295"/>
                </a:lnTo>
                <a:lnTo>
                  <a:pt x="7312" y="6320"/>
                </a:lnTo>
                <a:lnTo>
                  <a:pt x="8352" y="2295"/>
                </a:lnTo>
                <a:lnTo>
                  <a:pt x="10800" y="5800"/>
                </a:lnTo>
                <a:close/>
                <a:moveTo>
                  <a:pt x="10800" y="5800"/>
                </a:moveTo>
              </a:path>
            </a:pathLst>
          </a:custGeom>
          <a:solidFill>
            <a:srgbClr val="D72314"/>
          </a:solidFill>
          <a:ln w="9525" cap="flat">
            <a:solidFill>
              <a:schemeClr val="tx1"/>
            </a:solidFill>
            <a:prstDash val="solid"/>
            <a:miter lim="800000"/>
            <a:headEnd type="none" w="med" len="med"/>
            <a:tailEnd type="none" w="med" len="med"/>
          </a:ln>
        </p:spPr>
        <p:txBody>
          <a:bodyPr lIns="0" tIns="0" rIns="0" bIns="0"/>
          <a:lstStyle/>
          <a:p>
            <a:endParaRPr lang="en-US"/>
          </a:p>
        </p:txBody>
      </p:sp>
      <p:sp>
        <p:nvSpPr>
          <p:cNvPr id="56326" name="Freeform 6"/>
          <p:cNvSpPr>
            <a:spLocks/>
          </p:cNvSpPr>
          <p:nvPr/>
        </p:nvSpPr>
        <p:spPr bwMode="auto">
          <a:xfrm>
            <a:off x="2981325" y="4156075"/>
            <a:ext cx="3810000" cy="1338263"/>
          </a:xfrm>
          <a:custGeom>
            <a:avLst/>
            <a:gdLst>
              <a:gd name="T0" fmla="*/ 0 w 21600"/>
              <a:gd name="T1" fmla="*/ 67903328 h 20515"/>
              <a:gd name="T2" fmla="*/ 120967500 w 21600"/>
              <a:gd name="T3" fmla="*/ 87776028 h 20515"/>
              <a:gd name="T4" fmla="*/ 201612500 w 21600"/>
              <a:gd name="T5" fmla="*/ 82805765 h 20515"/>
              <a:gd name="T6" fmla="*/ 241935000 w 21600"/>
              <a:gd name="T7" fmla="*/ 33124015 h 20515"/>
              <a:gd name="T8" fmla="*/ 577955833 w 21600"/>
              <a:gd name="T9" fmla="*/ 3310725 h 20515"/>
              <a:gd name="T10" fmla="*/ 672041667 w 21600"/>
              <a:gd name="T11" fmla="*/ 13251315 h 205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0515">
                <a:moveTo>
                  <a:pt x="0" y="15386"/>
                </a:moveTo>
                <a:cubicBezTo>
                  <a:pt x="1404" y="17429"/>
                  <a:pt x="2808" y="19472"/>
                  <a:pt x="3888" y="20056"/>
                </a:cubicBezTo>
                <a:cubicBezTo>
                  <a:pt x="4968" y="20640"/>
                  <a:pt x="5832" y="21029"/>
                  <a:pt x="6480" y="18888"/>
                </a:cubicBezTo>
                <a:cubicBezTo>
                  <a:pt x="7128" y="16748"/>
                  <a:pt x="5760" y="10326"/>
                  <a:pt x="7776" y="7213"/>
                </a:cubicBezTo>
                <a:cubicBezTo>
                  <a:pt x="9792" y="4099"/>
                  <a:pt x="16272" y="986"/>
                  <a:pt x="18576" y="207"/>
                </a:cubicBezTo>
                <a:cubicBezTo>
                  <a:pt x="20880" y="-571"/>
                  <a:pt x="21240" y="986"/>
                  <a:pt x="21600" y="2543"/>
                </a:cubicBezTo>
              </a:path>
            </a:pathLst>
          </a:custGeom>
          <a:noFill/>
          <a:ln w="63500" cap="flat">
            <a:solidFill>
              <a:srgbClr val="FB1814"/>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6327" name="Freeform 7"/>
          <p:cNvSpPr>
            <a:spLocks/>
          </p:cNvSpPr>
          <p:nvPr/>
        </p:nvSpPr>
        <p:spPr bwMode="auto">
          <a:xfrm>
            <a:off x="4238625" y="3089275"/>
            <a:ext cx="2514600" cy="914400"/>
          </a:xfrm>
          <a:custGeom>
            <a:avLst/>
            <a:gdLst>
              <a:gd name="T0" fmla="*/ 292741350 w 21600"/>
              <a:gd name="T1" fmla="*/ 38709600 h 21600"/>
              <a:gd name="T2" fmla="*/ 204038020 w 21600"/>
              <a:gd name="T3" fmla="*/ 29032200 h 21600"/>
              <a:gd name="T4" fmla="*/ 141938925 w 21600"/>
              <a:gd name="T5" fmla="*/ 32258000 h 21600"/>
              <a:gd name="T6" fmla="*/ 44358475 w 21600"/>
              <a:gd name="T7" fmla="*/ 1935480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cubicBezTo>
                  <a:pt x="19255" y="19200"/>
                  <a:pt x="16909" y="16800"/>
                  <a:pt x="15055" y="16200"/>
                </a:cubicBezTo>
                <a:cubicBezTo>
                  <a:pt x="13200" y="15600"/>
                  <a:pt x="12436" y="18900"/>
                  <a:pt x="10473" y="18000"/>
                </a:cubicBezTo>
                <a:cubicBezTo>
                  <a:pt x="8509" y="17100"/>
                  <a:pt x="5018" y="13800"/>
                  <a:pt x="3273" y="10800"/>
                </a:cubicBezTo>
                <a:cubicBezTo>
                  <a:pt x="1527" y="7800"/>
                  <a:pt x="764" y="3900"/>
                  <a:pt x="0" y="0"/>
                </a:cubicBezTo>
              </a:path>
            </a:pathLst>
          </a:custGeom>
          <a:noFill/>
          <a:ln w="63500" cap="flat">
            <a:solidFill>
              <a:srgbClr val="FF2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6328" name="Rectangle 8"/>
          <p:cNvSpPr>
            <a:spLocks/>
          </p:cNvSpPr>
          <p:nvPr/>
        </p:nvSpPr>
        <p:spPr bwMode="auto">
          <a:xfrm>
            <a:off x="381000" y="5729288"/>
            <a:ext cx="876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38100" tIns="38100" rIns="38100" bIns="38100" anchor="ctr"/>
          <a:lstStyle/>
          <a:p>
            <a:pPr algn="l"/>
            <a:r>
              <a:rPr lang="en-US" sz="2600">
                <a:solidFill>
                  <a:schemeClr val="tx1"/>
                </a:solidFill>
                <a:latin typeface="Gill Sans MT" charset="0"/>
                <a:ea typeface="ＭＳ Ｐゴシック" charset="0"/>
                <a:cs typeface="ＭＳ Ｐゴシック" charset="0"/>
                <a:sym typeface="Gill Sans MT" charset="0"/>
              </a:rPr>
              <a:t>Choose a path that avoids the problem.</a:t>
            </a:r>
          </a:p>
        </p:txBody>
      </p:sp>
      <p:sp>
        <p:nvSpPr>
          <p:cNvPr id="56329" name="Freeform 9"/>
          <p:cNvSpPr>
            <a:spLocks/>
          </p:cNvSpPr>
          <p:nvPr/>
        </p:nvSpPr>
        <p:spPr bwMode="auto">
          <a:xfrm>
            <a:off x="2105025" y="2159000"/>
            <a:ext cx="4572000" cy="2006600"/>
          </a:xfrm>
          <a:custGeom>
            <a:avLst/>
            <a:gdLst>
              <a:gd name="T0" fmla="*/ 967740000 w 21600"/>
              <a:gd name="T1" fmla="*/ 180038671 h 20943"/>
              <a:gd name="T2" fmla="*/ 822579000 w 21600"/>
              <a:gd name="T3" fmla="*/ 158144282 h 20943"/>
              <a:gd name="T4" fmla="*/ 709676000 w 21600"/>
              <a:gd name="T5" fmla="*/ 158144282 h 20943"/>
              <a:gd name="T6" fmla="*/ 596773000 w 21600"/>
              <a:gd name="T7" fmla="*/ 194634835 h 20943"/>
              <a:gd name="T8" fmla="*/ 419354000 w 21600"/>
              <a:gd name="T9" fmla="*/ 180038671 h 20943"/>
              <a:gd name="T10" fmla="*/ 354838000 w 21600"/>
              <a:gd name="T11" fmla="*/ 136249893 h 20943"/>
              <a:gd name="T12" fmla="*/ 258064000 w 21600"/>
              <a:gd name="T13" fmla="*/ 121653634 h 20943"/>
              <a:gd name="T14" fmla="*/ 129032000 w 21600"/>
              <a:gd name="T15" fmla="*/ 19461615 h 20943"/>
              <a:gd name="T16" fmla="*/ 0 w 21600"/>
              <a:gd name="T17" fmla="*/ 4865452 h 209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0943">
                <a:moveTo>
                  <a:pt x="21600" y="19259"/>
                </a:moveTo>
                <a:cubicBezTo>
                  <a:pt x="20460" y="18265"/>
                  <a:pt x="19320" y="17272"/>
                  <a:pt x="18360" y="16874"/>
                </a:cubicBezTo>
                <a:cubicBezTo>
                  <a:pt x="17400" y="16476"/>
                  <a:pt x="16680" y="16211"/>
                  <a:pt x="15840" y="16874"/>
                </a:cubicBezTo>
                <a:cubicBezTo>
                  <a:pt x="15000" y="17537"/>
                  <a:pt x="14400" y="20452"/>
                  <a:pt x="13320" y="20849"/>
                </a:cubicBezTo>
                <a:cubicBezTo>
                  <a:pt x="12240" y="21247"/>
                  <a:pt x="10260" y="20319"/>
                  <a:pt x="9360" y="19259"/>
                </a:cubicBezTo>
                <a:cubicBezTo>
                  <a:pt x="8460" y="18199"/>
                  <a:pt x="8520" y="15549"/>
                  <a:pt x="7920" y="14489"/>
                </a:cubicBezTo>
                <a:cubicBezTo>
                  <a:pt x="7320" y="13429"/>
                  <a:pt x="6600" y="15019"/>
                  <a:pt x="5760" y="12899"/>
                </a:cubicBezTo>
                <a:cubicBezTo>
                  <a:pt x="4920" y="10778"/>
                  <a:pt x="3840" y="3887"/>
                  <a:pt x="2880" y="1767"/>
                </a:cubicBezTo>
                <a:cubicBezTo>
                  <a:pt x="1920" y="-353"/>
                  <a:pt x="960" y="-88"/>
                  <a:pt x="0" y="177"/>
                </a:cubicBezTo>
              </a:path>
            </a:pathLst>
          </a:custGeom>
          <a:noFill/>
          <a:ln w="63500" cap="flat">
            <a:solidFill>
              <a:srgbClr val="FB1814"/>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0427" name="Rectangle 10"/>
          <p:cNvSpPr>
            <a:spLocks/>
          </p:cNvSpPr>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nchor="b"/>
          <a:lstStyle/>
          <a:p>
            <a:pPr algn="l"/>
            <a:r>
              <a:rPr lang="en-US" sz="3200">
                <a:solidFill>
                  <a:schemeClr val="tx1"/>
                </a:solidFill>
                <a:latin typeface="Bookman Old Style" charset="0"/>
                <a:ea typeface="ＭＳ Ｐゴシック" charset="0"/>
                <a:cs typeface="ＭＳ Ｐゴシック" charset="0"/>
                <a:sym typeface="Bookman Old Style" charset="0"/>
              </a:rPr>
              <a:t>Self-Repair of Forward Paths</a:t>
            </a:r>
          </a:p>
        </p:txBody>
      </p:sp>
    </p:spTree>
    <p:extLst>
      <p:ext uri="{BB962C8B-B14F-4D97-AF65-F5344CB8AC3E}">
        <p14:creationId xmlns:p14="http://schemas.microsoft.com/office/powerpoint/2010/main" val="246539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56326"/>
                                        </p:tgtEl>
                                        <p:attrNameLst>
                                          <p:attrName>style.visibility</p:attrName>
                                        </p:attrNameLst>
                                      </p:cBhvr>
                                      <p:to>
                                        <p:strVal val="visible"/>
                                      </p:to>
                                    </p:set>
                                    <p:animEffect transition="in" filter="wipe(right)">
                                      <p:cBhvr>
                                        <p:cTn id="7" dur="500"/>
                                        <p:tgtEl>
                                          <p:spTgt spid="56326"/>
                                        </p:tgtEl>
                                      </p:cBhvr>
                                    </p:animEffect>
                                  </p:childTnLst>
                                </p:cTn>
                              </p:par>
                            </p:childTnLst>
                          </p:cTn>
                        </p:par>
                        <p:par>
                          <p:cTn id="8" fill="hold" nodeType="afterGroup">
                            <p:stCondLst>
                              <p:cond delay="1000"/>
                            </p:stCondLst>
                            <p:childTnLst>
                              <p:par>
                                <p:cTn id="9" presetID="22" presetClass="entr" presetSubtype="2" fill="hold" grpId="0" nodeType="afterEffect">
                                  <p:stCondLst>
                                    <p:cond delay="500"/>
                                  </p:stCondLst>
                                  <p:childTnLst>
                                    <p:set>
                                      <p:cBhvr>
                                        <p:cTn id="10" dur="1" fill="hold">
                                          <p:stCondLst>
                                            <p:cond delay="0"/>
                                          </p:stCondLst>
                                        </p:cTn>
                                        <p:tgtEl>
                                          <p:spTgt spid="56327"/>
                                        </p:tgtEl>
                                        <p:attrNameLst>
                                          <p:attrName>style.visibility</p:attrName>
                                        </p:attrNameLst>
                                      </p:cBhvr>
                                      <p:to>
                                        <p:strVal val="visible"/>
                                      </p:to>
                                    </p:set>
                                    <p:animEffect transition="in" filter="wipe(right)">
                                      <p:cBhvr>
                                        <p:cTn id="11" dur="500"/>
                                        <p:tgtEl>
                                          <p:spTgt spid="5632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499"/>
                                          </p:stCondLst>
                                        </p:cTn>
                                        <p:tgtEl>
                                          <p:spTgt spid="56327"/>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56328"/>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56329"/>
                                        </p:tgtEl>
                                        <p:attrNameLst>
                                          <p:attrName>style.visibility</p:attrName>
                                        </p:attrNameLst>
                                      </p:cBhvr>
                                      <p:to>
                                        <p:strVal val="visible"/>
                                      </p:to>
                                    </p:set>
                                    <p:animEffect transition="in" filter="wipe(right)">
                                      <p:cBhvr>
                                        <p:cTn id="22" dur="500"/>
                                        <p:tgtEl>
                                          <p:spTgt spid="56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animBg="1"/>
      <p:bldP spid="56327" grpId="0" animBg="1"/>
      <p:bldP spid="56327" grpId="1" animBg="1"/>
      <p:bldP spid="56328" grpId="0"/>
      <p:bldP spid="56329"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 about reverse path failures?</a:t>
            </a:r>
            <a:endParaRPr lang="en-US" dirty="0"/>
          </a:p>
        </p:txBody>
      </p:sp>
      <p:sp>
        <p:nvSpPr>
          <p:cNvPr id="3" name="Content Placeholder 2"/>
          <p:cNvSpPr>
            <a:spLocks noGrp="1"/>
          </p:cNvSpPr>
          <p:nvPr>
            <p:ph idx="1"/>
          </p:nvPr>
        </p:nvSpPr>
        <p:spPr/>
        <p:txBody>
          <a:bodyPr/>
          <a:lstStyle/>
          <a:p>
            <a:pPr>
              <a:defRPr/>
            </a:pPr>
            <a:r>
              <a:rPr lang="en-US" sz="4400" dirty="0" smtClean="0"/>
              <a:t>~90% of paths on the Internet are asymmetric! </a:t>
            </a:r>
          </a:p>
          <a:p>
            <a:pPr>
              <a:defRPr/>
            </a:pPr>
            <a:endParaRPr lang="en-US" sz="4400" dirty="0"/>
          </a:p>
          <a:p>
            <a:pPr>
              <a:defRPr/>
            </a:pPr>
            <a:endParaRPr lang="en-US" sz="4400" dirty="0" smtClean="0"/>
          </a:p>
          <a:p>
            <a:pPr>
              <a:defRPr/>
            </a:pPr>
            <a:endParaRPr lang="en-US" sz="4400" dirty="0"/>
          </a:p>
          <a:p>
            <a:pPr>
              <a:defRPr/>
            </a:pPr>
            <a:endParaRPr lang="en-US" sz="4400" dirty="0" smtClean="0"/>
          </a:p>
          <a:p>
            <a:pPr>
              <a:defRPr/>
            </a:pPr>
            <a:r>
              <a:rPr lang="en-US" sz="1200" dirty="0" smtClean="0"/>
              <a:t>*Y. He, M. </a:t>
            </a:r>
            <a:r>
              <a:rPr lang="en-US" sz="1200" dirty="0" err="1" smtClean="0"/>
              <a:t>Faloutsos</a:t>
            </a:r>
            <a:r>
              <a:rPr lang="en-US" sz="1200" dirty="0" smtClean="0"/>
              <a:t>, S. Krishnamurthy, and B. </a:t>
            </a:r>
            <a:r>
              <a:rPr lang="en-US" sz="1200" dirty="0" err="1" smtClean="0"/>
              <a:t>Huffaker</a:t>
            </a:r>
            <a:r>
              <a:rPr lang="en-US" sz="1200" dirty="0" smtClean="0"/>
              <a:t>. On routing asymmetry in the Internet. In Autonomic Networks Symposium in </a:t>
            </a:r>
            <a:r>
              <a:rPr lang="en-US" sz="1200" dirty="0" err="1" smtClean="0"/>
              <a:t>Globecom</a:t>
            </a:r>
            <a:r>
              <a:rPr lang="en-US" sz="1200" dirty="0" smtClean="0"/>
              <a:t>, 2005.</a:t>
            </a:r>
            <a:endParaRPr lang="en-US" sz="1200" dirty="0"/>
          </a:p>
        </p:txBody>
      </p:sp>
      <p:sp>
        <p:nvSpPr>
          <p:cNvPr id="4" name="Slide Number Placeholder 3"/>
          <p:cNvSpPr>
            <a:spLocks noGrp="1"/>
          </p:cNvSpPr>
          <p:nvPr>
            <p:ph type="sldNum" sz="quarter" idx="4294967295"/>
          </p:nvPr>
        </p:nvSpPr>
        <p:spPr>
          <a:xfrm>
            <a:off x="611188" y="6442075"/>
            <a:ext cx="266700" cy="279400"/>
          </a:xfrm>
          <a:prstGeom prst="rect">
            <a:avLst/>
          </a:prstGeom>
        </p:spPr>
        <p:txBody>
          <a:bodyPr/>
          <a:lstStyle/>
          <a:p>
            <a:pPr>
              <a:defRPr/>
            </a:pPr>
            <a:fld id="{AF527B9B-2908-2D45-9B3A-F80C7A081F20}" type="slidenum">
              <a:rPr lang="en-US" smtClean="0"/>
              <a:pPr>
                <a:defRPr/>
              </a:pPr>
              <a:t>8</a:t>
            </a:fld>
            <a:endParaRPr lang="en-US"/>
          </a:p>
        </p:txBody>
      </p:sp>
      <p:sp>
        <p:nvSpPr>
          <p:cNvPr id="62468" name="Line 2"/>
          <p:cNvSpPr>
            <a:spLocks noChangeShapeType="1"/>
          </p:cNvSpPr>
          <p:nvPr/>
        </p:nvSpPr>
        <p:spPr bwMode="auto">
          <a:xfrm>
            <a:off x="457200" y="1143000"/>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1907968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4294967295"/>
          </p:nvPr>
        </p:nvSpPr>
        <p:spPr>
          <a:xfrm>
            <a:off x="611188" y="6442075"/>
            <a:ext cx="266700" cy="279400"/>
          </a:xfrm>
          <a:prstGeom prst="rect">
            <a:avLst/>
          </a:prstGeom>
        </p:spPr>
        <p:txBody>
          <a:bodyPr/>
          <a:lstStyle/>
          <a:p>
            <a:pPr>
              <a:defRPr/>
            </a:pPr>
            <a:fld id="{9797CFB8-04BF-E846-A63B-E310B834CFD3}" type="slidenum">
              <a:rPr lang="en-US"/>
              <a:pPr>
                <a:defRPr/>
              </a:pPr>
              <a:t>9</a:t>
            </a:fld>
            <a:endParaRPr lang="en-US"/>
          </a:p>
        </p:txBody>
      </p:sp>
      <p:sp>
        <p:nvSpPr>
          <p:cNvPr id="63490" name="Line 1"/>
          <p:cNvSpPr>
            <a:spLocks noChangeShapeType="1"/>
          </p:cNvSpPr>
          <p:nvPr/>
        </p:nvSpPr>
        <p:spPr bwMode="auto">
          <a:xfrm>
            <a:off x="457200" y="6353175"/>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3491" name="Line 2"/>
          <p:cNvSpPr>
            <a:spLocks noChangeShapeType="1"/>
          </p:cNvSpPr>
          <p:nvPr/>
        </p:nvSpPr>
        <p:spPr bwMode="auto">
          <a:xfrm>
            <a:off x="457200" y="1143000"/>
            <a:ext cx="8229600" cy="0"/>
          </a:xfrm>
          <a:prstGeom prst="line">
            <a:avLst/>
          </a:prstGeom>
          <a:noFill/>
          <a:ln w="9525">
            <a:solidFill>
              <a:srgbClr val="9FB8CD"/>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3492" name="Rectangle 3"/>
          <p:cNvSpPr>
            <a:spLocks/>
          </p:cNvSpPr>
          <p:nvPr/>
        </p:nvSpPr>
        <p:spPr bwMode="auto">
          <a:xfrm>
            <a:off x="2338388" y="6356350"/>
            <a:ext cx="4457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r"/>
            <a:r>
              <a:rPr lang="en-US" sz="1400">
                <a:solidFill>
                  <a:srgbClr val="464653"/>
                </a:solidFill>
                <a:latin typeface="Gill Sans MT Bold" charset="0"/>
                <a:ea typeface="ＭＳ Ｐゴシック" charset="0"/>
                <a:cs typeface="ＭＳ Ｐゴシック" charset="0"/>
                <a:sym typeface="Gill Sans MT Bold" charset="0"/>
              </a:rPr>
              <a:t>L</a:t>
            </a:r>
            <a:r>
              <a:rPr lang="en-US" sz="1200">
                <a:solidFill>
                  <a:srgbClr val="464653"/>
                </a:solidFill>
                <a:latin typeface="Gill Sans MT Bold" charset="0"/>
                <a:ea typeface="ＭＳ Ｐゴシック" charset="0"/>
                <a:cs typeface="ＭＳ Ｐゴシック" charset="0"/>
                <a:sym typeface="Gill Sans MT Bold" charset="0"/>
              </a:rPr>
              <a:t>IFE</a:t>
            </a:r>
            <a:r>
              <a:rPr lang="en-US" sz="1400">
                <a:solidFill>
                  <a:srgbClr val="464653"/>
                </a:solidFill>
                <a:latin typeface="Gill Sans MT Bold" charset="0"/>
                <a:ea typeface="ＭＳ Ｐゴシック" charset="0"/>
                <a:cs typeface="ＭＳ Ｐゴシック" charset="0"/>
                <a:sym typeface="Gill Sans MT Bold" charset="0"/>
              </a:rPr>
              <a:t>G</a:t>
            </a:r>
            <a:r>
              <a:rPr lang="en-US" sz="1200">
                <a:solidFill>
                  <a:srgbClr val="464653"/>
                </a:solidFill>
                <a:latin typeface="Gill Sans MT Bold" charset="0"/>
                <a:ea typeface="ＭＳ Ｐゴシック" charset="0"/>
                <a:cs typeface="ＭＳ Ｐゴシック" charset="0"/>
                <a:sym typeface="Gill Sans MT Bold" charset="0"/>
              </a:rPr>
              <a:t>UARD</a:t>
            </a:r>
            <a:r>
              <a:rPr lang="en-US" sz="1400">
                <a:solidFill>
                  <a:srgbClr val="464653"/>
                </a:solidFill>
                <a:latin typeface="Gill Sans MT Bold" charset="0"/>
                <a:ea typeface="ＭＳ Ｐゴシック" charset="0"/>
                <a:cs typeface="ＭＳ Ｐゴシック" charset="0"/>
                <a:sym typeface="Gill Sans MT Bold" charset="0"/>
              </a:rPr>
              <a:t>:  </a:t>
            </a:r>
            <a:r>
              <a:rPr lang="en-US" sz="1400">
                <a:solidFill>
                  <a:srgbClr val="464653"/>
                </a:solidFill>
                <a:latin typeface="Gill Sans MT" charset="0"/>
                <a:ea typeface="ＭＳ Ｐゴシック" charset="0"/>
                <a:cs typeface="ＭＳ Ｐゴシック" charset="0"/>
                <a:sym typeface="Gill Sans MT" charset="0"/>
              </a:rPr>
              <a:t>Practical Repair of Persistent Route Failures</a:t>
            </a:r>
          </a:p>
        </p:txBody>
      </p:sp>
      <p:pic>
        <p:nvPicPr>
          <p:cNvPr id="6349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1260475"/>
            <a:ext cx="7894638"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63494" name="Freeform 8"/>
          <p:cNvSpPr>
            <a:spLocks/>
          </p:cNvSpPr>
          <p:nvPr/>
        </p:nvSpPr>
        <p:spPr bwMode="auto">
          <a:xfrm>
            <a:off x="2971800" y="4138613"/>
            <a:ext cx="3810000" cy="1338262"/>
          </a:xfrm>
          <a:custGeom>
            <a:avLst/>
            <a:gdLst>
              <a:gd name="T0" fmla="*/ 0 w 21600"/>
              <a:gd name="T1" fmla="*/ 67903212 h 20515"/>
              <a:gd name="T2" fmla="*/ 120967500 w 21600"/>
              <a:gd name="T3" fmla="*/ 87775897 h 20515"/>
              <a:gd name="T4" fmla="*/ 201612500 w 21600"/>
              <a:gd name="T5" fmla="*/ 82805638 h 20515"/>
              <a:gd name="T6" fmla="*/ 241935000 w 21600"/>
              <a:gd name="T7" fmla="*/ 33123925 h 20515"/>
              <a:gd name="T8" fmla="*/ 577955833 w 21600"/>
              <a:gd name="T9" fmla="*/ 3310723 h 20515"/>
              <a:gd name="T10" fmla="*/ 672041667 w 21600"/>
              <a:gd name="T11" fmla="*/ 13251305 h 205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0515">
                <a:moveTo>
                  <a:pt x="0" y="15386"/>
                </a:moveTo>
                <a:cubicBezTo>
                  <a:pt x="1404" y="17429"/>
                  <a:pt x="2808" y="19472"/>
                  <a:pt x="3888" y="20056"/>
                </a:cubicBezTo>
                <a:cubicBezTo>
                  <a:pt x="4968" y="20640"/>
                  <a:pt x="5832" y="21029"/>
                  <a:pt x="6480" y="18888"/>
                </a:cubicBezTo>
                <a:cubicBezTo>
                  <a:pt x="7128" y="16748"/>
                  <a:pt x="5760" y="10326"/>
                  <a:pt x="7776" y="7213"/>
                </a:cubicBezTo>
                <a:cubicBezTo>
                  <a:pt x="9792" y="4099"/>
                  <a:pt x="16272" y="986"/>
                  <a:pt x="18576" y="207"/>
                </a:cubicBezTo>
                <a:cubicBezTo>
                  <a:pt x="20880" y="-571"/>
                  <a:pt x="21240" y="986"/>
                  <a:pt x="21600" y="2543"/>
                </a:cubicBezTo>
              </a:path>
            </a:pathLst>
          </a:custGeom>
          <a:noFill/>
          <a:ln w="63500" cap="flat">
            <a:solidFill>
              <a:srgbClr val="E01B1B"/>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3495" name="Freeform 9"/>
          <p:cNvSpPr>
            <a:spLocks/>
          </p:cNvSpPr>
          <p:nvPr/>
        </p:nvSpPr>
        <p:spPr bwMode="auto">
          <a:xfrm>
            <a:off x="1981200" y="1897063"/>
            <a:ext cx="1066800" cy="465137"/>
          </a:xfrm>
          <a:custGeom>
            <a:avLst/>
            <a:gdLst>
              <a:gd name="T0" fmla="*/ 0 w 21600"/>
              <a:gd name="T1" fmla="*/ 6150584 h 20227"/>
              <a:gd name="T2" fmla="*/ 37635371 w 21600"/>
              <a:gd name="T3" fmla="*/ 878878 h 20227"/>
              <a:gd name="T4" fmla="*/ 52688067 w 21600"/>
              <a:gd name="T5" fmla="*/ 11422267 h 20227"/>
              <a:gd name="T6" fmla="*/ 0 60000 65536"/>
              <a:gd name="T7" fmla="*/ 0 60000 65536"/>
              <a:gd name="T8" fmla="*/ 0 60000 65536"/>
            </a:gdLst>
            <a:ahLst/>
            <a:cxnLst>
              <a:cxn ang="T6">
                <a:pos x="T0" y="T1"/>
              </a:cxn>
              <a:cxn ang="T7">
                <a:pos x="T2" y="T3"/>
              </a:cxn>
              <a:cxn ang="T8">
                <a:pos x="T4" y="T5"/>
              </a:cxn>
            </a:cxnLst>
            <a:rect l="0" t="0" r="r" b="b"/>
            <a:pathLst>
              <a:path w="21600" h="20227">
                <a:moveTo>
                  <a:pt x="0" y="10258"/>
                </a:moveTo>
                <a:cubicBezTo>
                  <a:pt x="5914" y="4442"/>
                  <a:pt x="11829" y="-1373"/>
                  <a:pt x="15429" y="289"/>
                </a:cubicBezTo>
                <a:cubicBezTo>
                  <a:pt x="19029" y="1950"/>
                  <a:pt x="20314" y="11089"/>
                  <a:pt x="21600" y="20227"/>
                </a:cubicBezTo>
              </a:path>
            </a:pathLst>
          </a:custGeom>
          <a:noFill/>
          <a:ln w="63500" cap="flat">
            <a:solidFill>
              <a:srgbClr val="E01B1B"/>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3496" name="Freeform 10"/>
          <p:cNvSpPr>
            <a:spLocks/>
          </p:cNvSpPr>
          <p:nvPr/>
        </p:nvSpPr>
        <p:spPr bwMode="auto">
          <a:xfrm>
            <a:off x="3035300" y="2349500"/>
            <a:ext cx="914400" cy="457200"/>
          </a:xfrm>
          <a:custGeom>
            <a:avLst/>
            <a:gdLst>
              <a:gd name="T0" fmla="*/ 0 w 21600"/>
              <a:gd name="T1" fmla="*/ 0 h 21600"/>
              <a:gd name="T2" fmla="*/ 3225800 w 21600"/>
              <a:gd name="T3" fmla="*/ 4838700 h 21600"/>
              <a:gd name="T4" fmla="*/ 19354800 w 21600"/>
              <a:gd name="T5" fmla="*/ 6451600 h 21600"/>
              <a:gd name="T6" fmla="*/ 38709600 w 21600"/>
              <a:gd name="T7" fmla="*/ 96774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0" y="4200"/>
                  <a:pt x="0" y="8400"/>
                  <a:pt x="1800" y="10800"/>
                </a:cubicBezTo>
                <a:cubicBezTo>
                  <a:pt x="3600" y="13200"/>
                  <a:pt x="7500" y="12600"/>
                  <a:pt x="10800" y="14400"/>
                </a:cubicBezTo>
                <a:cubicBezTo>
                  <a:pt x="14100" y="16200"/>
                  <a:pt x="19800" y="20400"/>
                  <a:pt x="21600" y="21600"/>
                </a:cubicBezTo>
              </a:path>
            </a:pathLst>
          </a:custGeom>
          <a:noFill/>
          <a:ln w="63500" cap="flat">
            <a:solidFill>
              <a:srgbClr val="E01B1B"/>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3497" name="AutoShape 11"/>
          <p:cNvSpPr>
            <a:spLocks/>
          </p:cNvSpPr>
          <p:nvPr/>
        </p:nvSpPr>
        <p:spPr bwMode="auto">
          <a:xfrm>
            <a:off x="3962400" y="2667000"/>
            <a:ext cx="571500" cy="347663"/>
          </a:xfrm>
          <a:custGeom>
            <a:avLst/>
            <a:gdLst>
              <a:gd name="T0" fmla="*/ 285750 w 21600"/>
              <a:gd name="T1" fmla="*/ 93354 h 21600"/>
              <a:gd name="T2" fmla="*/ 384228 w 21600"/>
              <a:gd name="T3" fmla="*/ 0 h 21600"/>
              <a:gd name="T4" fmla="*/ 374518 w 21600"/>
              <a:gd name="T5" fmla="*/ 85709 h 21600"/>
              <a:gd name="T6" fmla="*/ 486304 w 21600"/>
              <a:gd name="T7" fmla="*/ 71738 h 21600"/>
              <a:gd name="T8" fmla="*/ 441907 w 21600"/>
              <a:gd name="T9" fmla="*/ 117739 h 21600"/>
              <a:gd name="T10" fmla="*/ 558191 w 21600"/>
              <a:gd name="T11" fmla="*/ 130969 h 21600"/>
              <a:gd name="T12" fmla="*/ 465852 w 21600"/>
              <a:gd name="T13" fmla="*/ 168600 h 21600"/>
              <a:gd name="T14" fmla="*/ 571500 w 21600"/>
              <a:gd name="T15" fmla="*/ 213909 h 21600"/>
              <a:gd name="T16" fmla="*/ 445479 w 21600"/>
              <a:gd name="T17" fmla="*/ 208308 h 21600"/>
              <a:gd name="T18" fmla="*/ 480086 w 21600"/>
              <a:gd name="T19" fmla="*/ 291248 h 21600"/>
              <a:gd name="T20" fmla="*/ 370946 w 21600"/>
              <a:gd name="T21" fmla="*/ 232693 h 21600"/>
              <a:gd name="T22" fmla="*/ 350494 w 21600"/>
              <a:gd name="T23" fmla="*/ 317677 h 21600"/>
              <a:gd name="T24" fmla="*/ 278659 w 21600"/>
              <a:gd name="T25" fmla="*/ 240386 h 21600"/>
              <a:gd name="T26" fmla="*/ 224499 w 21600"/>
              <a:gd name="T27" fmla="*/ 347663 h 21600"/>
              <a:gd name="T28" fmla="*/ 204126 w 21600"/>
              <a:gd name="T29" fmla="*/ 251525 h 21600"/>
              <a:gd name="T30" fmla="*/ 125995 w 21600"/>
              <a:gd name="T31" fmla="*/ 283555 h 21600"/>
              <a:gd name="T32" fmla="*/ 149939 w 21600"/>
              <a:gd name="T33" fmla="*/ 224323 h 21600"/>
              <a:gd name="T34" fmla="*/ 3572 w 21600"/>
              <a:gd name="T35" fmla="*/ 234785 h 21600"/>
              <a:gd name="T36" fmla="*/ 98478 w 21600"/>
              <a:gd name="T37" fmla="*/ 189525 h 21600"/>
              <a:gd name="T38" fmla="*/ 0 w 21600"/>
              <a:gd name="T39" fmla="*/ 138663 h 21600"/>
              <a:gd name="T40" fmla="*/ 122423 w 21600"/>
              <a:gd name="T41" fmla="*/ 122599 h 21600"/>
              <a:gd name="T42" fmla="*/ 9790 w 21600"/>
              <a:gd name="T43" fmla="*/ 36939 h 21600"/>
              <a:gd name="T44" fmla="*/ 193463 w 21600"/>
              <a:gd name="T45" fmla="*/ 101724 h 21600"/>
              <a:gd name="T46" fmla="*/ 220980 w 21600"/>
              <a:gd name="T47" fmla="*/ 36939 h 21600"/>
              <a:gd name="T48" fmla="*/ 285750 w 21600"/>
              <a:gd name="T49" fmla="*/ 93354 h 21600"/>
              <a:gd name="T50" fmla="*/ 285750 w 21600"/>
              <a:gd name="T51" fmla="*/ 93354 h 216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1600" h="21600">
                <a:moveTo>
                  <a:pt x="10800" y="5800"/>
                </a:moveTo>
                <a:lnTo>
                  <a:pt x="14522" y="0"/>
                </a:lnTo>
                <a:lnTo>
                  <a:pt x="14155" y="5325"/>
                </a:lnTo>
                <a:lnTo>
                  <a:pt x="18380" y="4457"/>
                </a:lnTo>
                <a:lnTo>
                  <a:pt x="16702" y="7315"/>
                </a:lnTo>
                <a:lnTo>
                  <a:pt x="21097" y="8137"/>
                </a:lnTo>
                <a:lnTo>
                  <a:pt x="17607" y="10475"/>
                </a:lnTo>
                <a:lnTo>
                  <a:pt x="21600" y="13290"/>
                </a:lnTo>
                <a:lnTo>
                  <a:pt x="16837" y="12942"/>
                </a:lnTo>
                <a:lnTo>
                  <a:pt x="18145" y="18095"/>
                </a:lnTo>
                <a:lnTo>
                  <a:pt x="14020" y="14457"/>
                </a:lnTo>
                <a:lnTo>
                  <a:pt x="13247" y="19737"/>
                </a:lnTo>
                <a:lnTo>
                  <a:pt x="10532" y="14935"/>
                </a:lnTo>
                <a:lnTo>
                  <a:pt x="8485" y="21600"/>
                </a:lnTo>
                <a:lnTo>
                  <a:pt x="7715" y="15627"/>
                </a:lnTo>
                <a:lnTo>
                  <a:pt x="4762" y="17617"/>
                </a:lnTo>
                <a:lnTo>
                  <a:pt x="5667" y="13937"/>
                </a:lnTo>
                <a:lnTo>
                  <a:pt x="135" y="14587"/>
                </a:lnTo>
                <a:lnTo>
                  <a:pt x="3722" y="11775"/>
                </a:lnTo>
                <a:lnTo>
                  <a:pt x="0" y="8615"/>
                </a:lnTo>
                <a:lnTo>
                  <a:pt x="4627" y="7617"/>
                </a:lnTo>
                <a:lnTo>
                  <a:pt x="370" y="2295"/>
                </a:lnTo>
                <a:lnTo>
                  <a:pt x="7312" y="6320"/>
                </a:lnTo>
                <a:lnTo>
                  <a:pt x="8352" y="2295"/>
                </a:lnTo>
                <a:lnTo>
                  <a:pt x="10800" y="5800"/>
                </a:lnTo>
                <a:close/>
                <a:moveTo>
                  <a:pt x="10800" y="5800"/>
                </a:moveTo>
              </a:path>
            </a:pathLst>
          </a:custGeom>
          <a:solidFill>
            <a:srgbClr val="D72314"/>
          </a:solidFill>
          <a:ln w="9525" cap="flat">
            <a:solidFill>
              <a:schemeClr val="tx1"/>
            </a:solidFill>
            <a:prstDash val="solid"/>
            <a:miter lim="800000"/>
            <a:headEnd type="none" w="med" len="med"/>
            <a:tailEnd type="none" w="med" len="med"/>
          </a:ln>
        </p:spPr>
        <p:txBody>
          <a:bodyPr lIns="0" tIns="0" rIns="0" bIns="0"/>
          <a:lstStyle/>
          <a:p>
            <a:endParaRPr lang="en-US"/>
          </a:p>
        </p:txBody>
      </p:sp>
      <p:sp>
        <p:nvSpPr>
          <p:cNvPr id="63498" name="Rectangle 13"/>
          <p:cNvSpPr>
            <a:spLocks/>
          </p:cNvSpPr>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nchor="b"/>
          <a:lstStyle/>
          <a:p>
            <a:pPr algn="l"/>
            <a:r>
              <a:rPr lang="en-US" sz="3200">
                <a:solidFill>
                  <a:schemeClr val="tx1"/>
                </a:solidFill>
                <a:latin typeface="Bookman Old Style" charset="0"/>
                <a:ea typeface="ＭＳ Ｐゴシック" charset="0"/>
                <a:cs typeface="ＭＳ Ｐゴシック" charset="0"/>
                <a:sym typeface="Bookman Old Style" charset="0"/>
              </a:rPr>
              <a:t>Ideal Self-Repair of Reverse Paths</a:t>
            </a:r>
          </a:p>
        </p:txBody>
      </p:sp>
    </p:spTree>
    <p:extLst>
      <p:ext uri="{BB962C8B-B14F-4D97-AF65-F5344CB8AC3E}">
        <p14:creationId xmlns:p14="http://schemas.microsoft.com/office/powerpoint/2010/main" val="347521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8308</TotalTime>
  <Words>1286</Words>
  <Application>Microsoft Macintosh PowerPoint</Application>
  <PresentationFormat>On-screen Show (4:3)</PresentationFormat>
  <Paragraphs>204</Paragraphs>
  <Slides>21</Slides>
  <Notes>17</Notes>
  <HiddenSlides>1</HiddenSlides>
  <MMClips>1</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Origin</vt:lpstr>
      <vt:lpstr>LIFEGUARD: Practical Repair of  Persistent Route Failures</vt:lpstr>
      <vt:lpstr>PowerPoint Presentation</vt:lpstr>
      <vt:lpstr>PowerPoint Presentation</vt:lpstr>
      <vt:lpstr>How common are these outages?</vt:lpstr>
      <vt:lpstr>Reasons for Long-Lasting Outages</vt:lpstr>
      <vt:lpstr>Establishing Inter-Network Routes</vt:lpstr>
      <vt:lpstr>PowerPoint Presentation</vt:lpstr>
      <vt:lpstr>What about reverse path failures?</vt:lpstr>
      <vt:lpstr>PowerPoint Presentation</vt:lpstr>
      <vt:lpstr>A Mechanism for Failure Avoidance</vt:lpstr>
      <vt:lpstr>PowerPoint Presentation</vt:lpstr>
      <vt:lpstr>BGP Doesn’t Have AVOID!</vt:lpstr>
      <vt:lpstr>PowerPoint Presentation</vt:lpstr>
      <vt:lpstr>PowerPoint Presentation</vt:lpstr>
      <vt:lpstr>That’s outage avoidance</vt:lpstr>
      <vt:lpstr>Locating Internet Failures</vt:lpstr>
      <vt:lpstr>PowerPoint Presentation</vt:lpstr>
      <vt:lpstr>PowerPoint Presentation</vt:lpstr>
      <vt:lpstr>PowerPoint Presentation</vt:lpstr>
      <vt:lpstr>PowerPoint Presentation</vt:lpstr>
      <vt:lpstr>How LIFEGUARD Locates Failures</vt:lpstr>
    </vt:vector>
  </TitlesOfParts>
  <Company>UW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Choffnes</dc:creator>
  <cp:lastModifiedBy>R. Colin Scott</cp:lastModifiedBy>
  <cp:revision>89</cp:revision>
  <dcterms:created xsi:type="dcterms:W3CDTF">2011-10-11T15:33:38Z</dcterms:created>
  <dcterms:modified xsi:type="dcterms:W3CDTF">2012-11-16T19:58:16Z</dcterms:modified>
</cp:coreProperties>
</file>