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notesSlides/notesSlide7.xml" ContentType="application/vnd.openxmlformats-officedocument.presentationml.notesSlide+xml"/>
  <Override PartName="/ppt/embeddings/Microsoft_Equation1.bin" ContentType="application/vnd.openxmlformats-officedocument.oleObject"/>
  <Override PartName="/ppt/notesSlides/notesSlide8.xml" ContentType="application/vnd.openxmlformats-officedocument.presentationml.notesSlide+xml"/>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notesSlides/notesSlide9.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71" r:id="rId3"/>
    <p:sldId id="270" r:id="rId4"/>
    <p:sldId id="288" r:id="rId5"/>
    <p:sldId id="290" r:id="rId6"/>
    <p:sldId id="289" r:id="rId7"/>
    <p:sldId id="301" r:id="rId8"/>
    <p:sldId id="291" r:id="rId9"/>
    <p:sldId id="292" r:id="rId10"/>
    <p:sldId id="293" r:id="rId11"/>
    <p:sldId id="294" r:id="rId12"/>
    <p:sldId id="295" r:id="rId13"/>
    <p:sldId id="304" r:id="rId14"/>
    <p:sldId id="297" r:id="rId15"/>
    <p:sldId id="260" r:id="rId16"/>
    <p:sldId id="268" r:id="rId17"/>
    <p:sldId id="296" r:id="rId18"/>
    <p:sldId id="273" r:id="rId19"/>
    <p:sldId id="274" r:id="rId20"/>
    <p:sldId id="275" r:id="rId21"/>
    <p:sldId id="276" r:id="rId22"/>
    <p:sldId id="277" r:id="rId23"/>
    <p:sldId id="278" r:id="rId24"/>
    <p:sldId id="279" r:id="rId25"/>
    <p:sldId id="302" r:id="rId26"/>
    <p:sldId id="303" r:id="rId27"/>
    <p:sldId id="282" r:id="rId28"/>
    <p:sldId id="298" r:id="rId29"/>
    <p:sldId id="299" r:id="rId30"/>
    <p:sldId id="283" r:id="rId31"/>
    <p:sldId id="28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14" d="100"/>
          <a:sy n="114" d="100"/>
        </p:scale>
        <p:origin x="-1184" y="12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 Id="rId3"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 Id="rId2"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 Id="rId2" Type="http://schemas.openxmlformats.org/officeDocument/2006/relationships/image" Target="../media/image32.emf"/><Relationship Id="rId3" Type="http://schemas.openxmlformats.org/officeDocument/2006/relationships/image" Target="../media/image3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7.emf"/><Relationship Id="rId4" Type="http://schemas.openxmlformats.org/officeDocument/2006/relationships/image" Target="../media/image38.emf"/><Relationship Id="rId5" Type="http://schemas.openxmlformats.org/officeDocument/2006/relationships/image" Target="../media/image39.emf"/><Relationship Id="rId6" Type="http://schemas.openxmlformats.org/officeDocument/2006/relationships/image" Target="../media/image34.emf"/><Relationship Id="rId1" Type="http://schemas.openxmlformats.org/officeDocument/2006/relationships/image" Target="../media/image35.emf"/><Relationship Id="rId2"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7FF762-1AFA-0E4E-9746-07A1AAD6D49D}" type="datetimeFigureOut">
              <a:rPr lang="en-US" smtClean="0"/>
              <a:t>2/28/12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97EF24-E888-6140-BEBF-E66BCC1ED013}" type="slidenum">
              <a:rPr lang="en-US" smtClean="0"/>
              <a:t>‹#›</a:t>
            </a:fld>
            <a:endParaRPr lang="en-US"/>
          </a:p>
        </p:txBody>
      </p:sp>
    </p:spTree>
    <p:extLst>
      <p:ext uri="{BB962C8B-B14F-4D97-AF65-F5344CB8AC3E}">
        <p14:creationId xmlns:p14="http://schemas.microsoft.com/office/powerpoint/2010/main" val="115792270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Unlike a tightly meshed</a:t>
            </a:r>
            <a:r>
              <a:rPr lang="en-US" baseline="0" dirty="0" smtClean="0"/>
              <a:t> cluster, where failures are relatively rare… Networks will ALWAYS be inconsistent.</a:t>
            </a:r>
          </a:p>
          <a:p>
            <a:endParaRPr lang="en-US" baseline="0" dirty="0" smtClean="0"/>
          </a:p>
          <a:p>
            <a:r>
              <a:rPr lang="en-US" baseline="0" dirty="0" smtClean="0"/>
              <a:t>In our world, it’s a fact of life that it will be inconsistent!!! When do we reach a point when this breaks our system?</a:t>
            </a:r>
          </a:p>
          <a:p>
            <a:endParaRPr lang="en-US" baseline="0" dirty="0" smtClean="0"/>
          </a:p>
          <a:p>
            <a:r>
              <a:rPr lang="en-US" baseline="0" dirty="0" smtClean="0"/>
              <a:t>What pushes your system over the edge?</a:t>
            </a:r>
          </a:p>
          <a:p>
            <a:endParaRPr lang="en-US" baseline="0" dirty="0" smtClean="0"/>
          </a:p>
          <a:p>
            <a:r>
              <a:rPr lang="en-US" baseline="0" dirty="0" smtClean="0"/>
              <a:t>So, how bad is it? Does it matter? What can we do about it?</a:t>
            </a:r>
          </a:p>
          <a:p>
            <a:endParaRPr lang="en-US" baseline="0" dirty="0" smtClean="0"/>
          </a:p>
          <a:p>
            <a:r>
              <a:rPr lang="en-US" baseline="0" dirty="0" smtClean="0"/>
              <a:t>Not necessarily a bad thing, but it can be!</a:t>
            </a:r>
          </a:p>
          <a:p>
            <a:endParaRPr lang="en-US" dirty="0" smtClean="0"/>
          </a:p>
          <a:p>
            <a:r>
              <a:rPr lang="en-US" dirty="0" smtClean="0"/>
              <a:t>NOT binary!</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10</a:t>
            </a:fld>
            <a:endParaRPr lang="en-US"/>
          </a:p>
        </p:txBody>
      </p:sp>
    </p:spTree>
    <p:extLst>
      <p:ext uri="{BB962C8B-B14F-4D97-AF65-F5344CB8AC3E}">
        <p14:creationId xmlns:p14="http://schemas.microsoft.com/office/powerpoint/2010/main" val="3816030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the</a:t>
            </a:r>
            <a:r>
              <a:rPr lang="en-US" baseline="0" dirty="0" smtClean="0"/>
              <a:t> goal of this work is to get an understanding of how network catastrophes come about. So what we want to do is put the system into different scenarios. In particular, we’re interested in the kind of corner cases that bring about storms.</a:t>
            </a:r>
          </a:p>
          <a:p>
            <a:endParaRPr lang="en-US" baseline="0" dirty="0" smtClean="0"/>
          </a:p>
          <a:p>
            <a:r>
              <a:rPr lang="en-US" baseline="0" dirty="0" smtClean="0"/>
              <a:t>Repeat: benign vs. pernicious</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26</a:t>
            </a:fld>
            <a:endParaRPr lang="en-US"/>
          </a:p>
        </p:txBody>
      </p:sp>
    </p:spTree>
    <p:extLst>
      <p:ext uri="{BB962C8B-B14F-4D97-AF65-F5344CB8AC3E}">
        <p14:creationId xmlns:p14="http://schemas.microsoft.com/office/powerpoint/2010/main" val="3319301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really high-level depiction of our system. Essentially</a:t>
            </a:r>
            <a:r>
              <a:rPr lang="en-US" baseline="0" dirty="0" smtClean="0"/>
              <a:t> what we’re going to do is simulate the entire execution of the physical network. In a single process, we model switches in the network. We then run control servers on top of this, but we interpose on all of the communication channels.</a:t>
            </a:r>
            <a:endParaRPr lang="en-US" dirty="0" smtClean="0"/>
          </a:p>
          <a:p>
            <a:endParaRPr lang="en-US" dirty="0" smtClean="0"/>
          </a:p>
          <a:p>
            <a:r>
              <a:rPr lang="en-US" dirty="0" err="1" smtClean="0"/>
              <a:t>Mechanisn</a:t>
            </a:r>
            <a:r>
              <a:rPr lang="en-US" baseline="0" dirty="0" smtClean="0"/>
              <a:t> </a:t>
            </a:r>
            <a:r>
              <a:rPr lang="en-US" baseline="0" dirty="0" smtClean="0"/>
              <a:t>to explore those research questions! Not a software </a:t>
            </a:r>
            <a:r>
              <a:rPr lang="en-US" baseline="0" dirty="0" err="1" smtClean="0"/>
              <a:t>artefact</a:t>
            </a:r>
            <a:r>
              <a:rPr lang="en-US" baseline="0" dirty="0" smtClean="0"/>
              <a:t>….</a:t>
            </a:r>
          </a:p>
          <a:p>
            <a:endParaRPr lang="en-US" baseline="0" dirty="0" smtClean="0"/>
          </a:p>
          <a:p>
            <a:r>
              <a:rPr lang="en-US" baseline="0" dirty="0" smtClean="0"/>
              <a:t>Mark properties: delay, re-ordering, failure modes, ….</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27</a:t>
            </a:fld>
            <a:endParaRPr lang="en-US"/>
          </a:p>
        </p:txBody>
      </p:sp>
    </p:spTree>
    <p:extLst>
      <p:ext uri="{BB962C8B-B14F-4D97-AF65-F5344CB8AC3E}">
        <p14:creationId xmlns:p14="http://schemas.microsoft.com/office/powerpoint/2010/main" val="163500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a:t>
            </a:r>
            <a:r>
              <a:rPr lang="en-US" baseline="0" dirty="0" smtClean="0"/>
              <a:t> way a network operator might use this…</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28</a:t>
            </a:fld>
            <a:endParaRPr lang="en-US"/>
          </a:p>
        </p:txBody>
      </p:sp>
    </p:spTree>
    <p:extLst>
      <p:ext uri="{BB962C8B-B14F-4D97-AF65-F5344CB8AC3E}">
        <p14:creationId xmlns:p14="http://schemas.microsoft.com/office/powerpoint/2010/main" val="2370607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rest of the talk</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12</a:t>
            </a:fld>
            <a:endParaRPr lang="en-US"/>
          </a:p>
        </p:txBody>
      </p:sp>
    </p:spTree>
    <p:extLst>
      <p:ext uri="{BB962C8B-B14F-4D97-AF65-F5344CB8AC3E}">
        <p14:creationId xmlns:p14="http://schemas.microsoft.com/office/powerpoint/2010/main" val="2171974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tools require two things from the network. To calibrate the barometer, we need some notion of how the network is supposed to behave. And for the lightning rod to be tractable, we’re going to need to a global view of the network state.</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14</a:t>
            </a:fld>
            <a:endParaRPr lang="en-US"/>
          </a:p>
        </p:txBody>
      </p:sp>
    </p:spTree>
    <p:extLst>
      <p:ext uri="{BB962C8B-B14F-4D97-AF65-F5344CB8AC3E}">
        <p14:creationId xmlns:p14="http://schemas.microsoft.com/office/powerpoint/2010/main" val="1400038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live in Scott </a:t>
            </a:r>
            <a:r>
              <a:rPr lang="en-US" dirty="0" err="1" smtClean="0"/>
              <a:t>Shenker’s</a:t>
            </a:r>
            <a:r>
              <a:rPr lang="en-US" dirty="0" smtClean="0"/>
              <a:t> world, SDN has a very nice layered architecture.</a:t>
            </a:r>
          </a:p>
          <a:p>
            <a:endParaRPr lang="en-US" dirty="0" smtClean="0"/>
          </a:p>
          <a:p>
            <a:r>
              <a:rPr lang="en-US" dirty="0" smtClean="0"/>
              <a:t>INTERFACES, narrow, well-defined</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17</a:t>
            </a:fld>
            <a:endParaRPr lang="en-US"/>
          </a:p>
        </p:txBody>
      </p:sp>
    </p:spTree>
    <p:extLst>
      <p:ext uri="{BB962C8B-B14F-4D97-AF65-F5344CB8AC3E}">
        <p14:creationId xmlns:p14="http://schemas.microsoft.com/office/powerpoint/2010/main" val="193626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t>
            </a:r>
            <a:r>
              <a:rPr lang="en-US" baseline="0" dirty="0" smtClean="0"/>
              <a:t> so back to our tools. What exactly do we mean by </a:t>
            </a:r>
            <a:r>
              <a:rPr lang="en-US" baseline="0" dirty="0" err="1" smtClean="0"/>
              <a:t>inconsitencies</a:t>
            </a:r>
            <a:r>
              <a:rPr lang="en-US" baseline="0" dirty="0" smtClean="0"/>
              <a:t>? We mean something</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18</a:t>
            </a:fld>
            <a:endParaRPr lang="en-US"/>
          </a:p>
        </p:txBody>
      </p:sp>
    </p:spTree>
    <p:extLst>
      <p:ext uri="{BB962C8B-B14F-4D97-AF65-F5344CB8AC3E}">
        <p14:creationId xmlns:p14="http://schemas.microsoft.com/office/powerpoint/2010/main" val="2593748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let’s be</a:t>
            </a:r>
            <a:r>
              <a:rPr lang="en-US" baseline="0" dirty="0" smtClean="0"/>
              <a:t> a little more formal than that. You can think of…</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19</a:t>
            </a:fld>
            <a:endParaRPr lang="en-US"/>
          </a:p>
        </p:txBody>
      </p:sp>
    </p:spTree>
    <p:extLst>
      <p:ext uri="{BB962C8B-B14F-4D97-AF65-F5344CB8AC3E}">
        <p14:creationId xmlns:p14="http://schemas.microsoft.com/office/powerpoint/2010/main" val="1317080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really care about is the behavior of the network. This is just a mapping, from packets</a:t>
            </a:r>
            <a:r>
              <a:rPr lang="en-US" baseline="0" dirty="0" smtClean="0"/>
              <a:t> and edges, to their final destinations. Basically the set of all possible paths.</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21</a:t>
            </a:fld>
            <a:endParaRPr lang="en-US"/>
          </a:p>
        </p:txBody>
      </p:sp>
    </p:spTree>
    <p:extLst>
      <p:ext uri="{BB962C8B-B14F-4D97-AF65-F5344CB8AC3E}">
        <p14:creationId xmlns:p14="http://schemas.microsoft.com/office/powerpoint/2010/main" val="464661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 SDN: like I mentioned</a:t>
            </a:r>
            <a:r>
              <a:rPr lang="en-US" baseline="0" dirty="0" smtClean="0"/>
              <a:t> before, layered architecture. At each layer is a representation of the network state. These are just graphs!</a:t>
            </a:r>
          </a:p>
        </p:txBody>
      </p:sp>
      <p:sp>
        <p:nvSpPr>
          <p:cNvPr id="4" name="Slide Number Placeholder 3"/>
          <p:cNvSpPr>
            <a:spLocks noGrp="1"/>
          </p:cNvSpPr>
          <p:nvPr>
            <p:ph type="sldNum" sz="quarter" idx="10"/>
          </p:nvPr>
        </p:nvSpPr>
        <p:spPr/>
        <p:txBody>
          <a:bodyPr/>
          <a:lstStyle/>
          <a:p>
            <a:fld id="{BA97EF24-E888-6140-BEBF-E66BCC1ED013}" type="slidenum">
              <a:rPr lang="en-US" smtClean="0"/>
              <a:t>22</a:t>
            </a:fld>
            <a:endParaRPr lang="en-US"/>
          </a:p>
        </p:txBody>
      </p:sp>
    </p:spTree>
    <p:extLst>
      <p:ext uri="{BB962C8B-B14F-4D97-AF65-F5344CB8AC3E}">
        <p14:creationId xmlns:p14="http://schemas.microsoft.com/office/powerpoint/2010/main" val="980418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a:t>
            </a:r>
            <a:r>
              <a:rPr lang="en-US" baseline="0" dirty="0" smtClean="0"/>
              <a:t> isomorphism! The correspondence usually not going to be one to one. This is why we only care about the final location of the packet.</a:t>
            </a:r>
            <a:endParaRPr lang="en-US" dirty="0"/>
          </a:p>
        </p:txBody>
      </p:sp>
      <p:sp>
        <p:nvSpPr>
          <p:cNvPr id="4" name="Slide Number Placeholder 3"/>
          <p:cNvSpPr>
            <a:spLocks noGrp="1"/>
          </p:cNvSpPr>
          <p:nvPr>
            <p:ph type="sldNum" sz="quarter" idx="10"/>
          </p:nvPr>
        </p:nvSpPr>
        <p:spPr/>
        <p:txBody>
          <a:bodyPr/>
          <a:lstStyle/>
          <a:p>
            <a:fld id="{BA97EF24-E888-6140-BEBF-E66BCC1ED013}" type="slidenum">
              <a:rPr lang="en-US" smtClean="0"/>
              <a:t>23</a:t>
            </a:fld>
            <a:endParaRPr lang="en-US"/>
          </a:p>
        </p:txBody>
      </p:sp>
    </p:spTree>
    <p:extLst>
      <p:ext uri="{BB962C8B-B14F-4D97-AF65-F5344CB8AC3E}">
        <p14:creationId xmlns:p14="http://schemas.microsoft.com/office/powerpoint/2010/main" val="2509362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57319"/>
            <a:ext cx="8915400" cy="877824"/>
          </a:xfrm>
        </p:spPr>
        <p:txBody>
          <a:bodyPr/>
          <a:lstStyle/>
          <a:p>
            <a:r>
              <a:rPr lang="en-US" smtClean="0"/>
              <a:t>Click to edit Master title style</a:t>
            </a:r>
            <a:endParaRPr/>
          </a:p>
        </p:txBody>
      </p:sp>
      <p:sp>
        <p:nvSpPr>
          <p:cNvPr id="3" name="Subtitle 2"/>
          <p:cNvSpPr>
            <a:spLocks noGrp="1"/>
          </p:cNvSpPr>
          <p:nvPr>
            <p:ph type="subTitle" idx="1"/>
          </p:nvPr>
        </p:nvSpPr>
        <p:spPr>
          <a:xfrm>
            <a:off x="914400" y="3034553"/>
            <a:ext cx="8001000" cy="3823447"/>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2/28/12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5487987" y="2048256"/>
            <a:ext cx="3427413" cy="4206240"/>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914400" y="2039112"/>
            <a:ext cx="457200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spcBef>
                <a:spcPts val="2000"/>
              </a:spcBef>
              <a:buClr>
                <a:schemeClr val="accent1"/>
              </a:buClr>
              <a:buFont typeface="Wingdings 2" pitchFamily="18" charset="2"/>
              <a:buNone/>
            </a:pPr>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2/28/12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2/28/12</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2/28/12</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3986784"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4928616" y="1129553"/>
            <a:ext cx="3986784" cy="2980944"/>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2" name="Title 1"/>
          <p:cNvSpPr>
            <a:spLocks noGrp="1"/>
          </p:cNvSpPr>
          <p:nvPr>
            <p:ph type="ctrTitle"/>
          </p:nvPr>
        </p:nvSpPr>
        <p:spPr>
          <a:xfrm>
            <a:off x="0" y="4114800"/>
            <a:ext cx="8915400" cy="877824"/>
          </a:xfrm>
        </p:spPr>
        <p:txBody>
          <a:bodyPr tIns="137160" bIns="137160" anchor="b" anchorCtr="0">
            <a:normAutofit/>
          </a:bodyPr>
          <a:lstStyle>
            <a:lvl1pPr>
              <a:defRPr sz="2400"/>
            </a:lvl1pPr>
          </a:lstStyle>
          <a:p>
            <a:r>
              <a:rPr lang="en-US" smtClean="0"/>
              <a:t>Click to edit Master title style</a:t>
            </a:r>
            <a:endParaRPr/>
          </a:p>
        </p:txBody>
      </p:sp>
      <p:sp>
        <p:nvSpPr>
          <p:cNvPr id="3" name="Subtitle 2"/>
          <p:cNvSpPr>
            <a:spLocks noGrp="1"/>
          </p:cNvSpPr>
          <p:nvPr>
            <p:ph type="subTitle" idx="1"/>
          </p:nvPr>
        </p:nvSpPr>
        <p:spPr>
          <a:xfrm>
            <a:off x="914400" y="5002305"/>
            <a:ext cx="8001000" cy="1855695"/>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137160" rIns="274320" bIns="137160" rtlCol="0" anchor="t" anchorCtr="0">
            <a:normAutofit/>
          </a:bodyPr>
          <a:lstStyle>
            <a:lvl1pPr marL="0" indent="0" algn="l" defTabSz="914400" rtl="0" eaLnBrk="1" latinLnBrk="0" hangingPunct="1">
              <a:spcBef>
                <a:spcPts val="300"/>
              </a:spcBef>
              <a:buNone/>
              <a:defRPr sz="16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6580094" y="188259"/>
            <a:ext cx="2133600" cy="365125"/>
          </a:xfrm>
        </p:spPr>
        <p:txBody>
          <a:bodyPr/>
          <a:lstStyle/>
          <a:p>
            <a:fld id="{70FAA508-F0CD-46EA-95FB-26B559A0B5D9}" type="datetimeFigureOut">
              <a:rPr lang="en-US" smtClean="0"/>
              <a:t>2/28/12</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6601968" cy="2980944"/>
          </a:xfrm>
        </p:spPr>
        <p:txBody>
          <a:bodyPr>
            <a:normAutofit/>
          </a:bodyPr>
          <a:lstStyle>
            <a:lvl1pPr marL="0" indent="0">
              <a:buNone/>
              <a:defRPr sz="1800"/>
            </a:lvl1pPr>
          </a:lstStyle>
          <a:p>
            <a:r>
              <a:rPr lang="en-US" smtClean="0"/>
              <a:t>Drag picture to placeholder or click icon to add</a:t>
            </a:r>
            <a:endParaRPr/>
          </a:p>
        </p:txBody>
      </p:sp>
      <p:sp>
        <p:nvSpPr>
          <p:cNvPr id="7" name="Picture Placeholder 8"/>
          <p:cNvSpPr>
            <a:spLocks noGrp="1"/>
          </p:cNvSpPr>
          <p:nvPr>
            <p:ph type="pic" sz="quarter" idx="14"/>
          </p:nvPr>
        </p:nvSpPr>
        <p:spPr>
          <a:xfrm>
            <a:off x="7543800" y="1129553"/>
            <a:ext cx="1371600" cy="1481328"/>
          </a:xfrm>
        </p:spPr>
        <p:txBody>
          <a:bodyPr>
            <a:normAutofit/>
          </a:bodyPr>
          <a:lstStyle>
            <a:lvl1pPr marL="0" indent="0">
              <a:buNone/>
              <a:defRPr sz="1800"/>
            </a:lvl1pPr>
          </a:lstStyle>
          <a:p>
            <a:r>
              <a:rPr lang="en-US" smtClean="0"/>
              <a:t>Drag picture to placeholder or click icon to add</a:t>
            </a:r>
            <a:endParaRPr/>
          </a:p>
        </p:txBody>
      </p:sp>
      <p:sp>
        <p:nvSpPr>
          <p:cNvPr id="8" name="Picture Placeholder 8"/>
          <p:cNvSpPr>
            <a:spLocks noGrp="1"/>
          </p:cNvSpPr>
          <p:nvPr>
            <p:ph type="pic" sz="quarter" idx="15"/>
          </p:nvPr>
        </p:nvSpPr>
        <p:spPr>
          <a:xfrm>
            <a:off x="7543800" y="2629169"/>
            <a:ext cx="1371600" cy="1481328"/>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2/28/12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7553" y="1129554"/>
            <a:ext cx="914400" cy="5533278"/>
          </a:xfrm>
        </p:spPr>
        <p:txBody>
          <a:bodyPr vert="eaVert" lIns="274320" tIns="685800" bIns="685800"/>
          <a:lstStyle/>
          <a:p>
            <a:r>
              <a:rPr lang="en-US" smtClean="0"/>
              <a:t>Click to edit Master title style</a:t>
            </a:r>
            <a:endParaRPr/>
          </a:p>
        </p:txBody>
      </p:sp>
      <p:sp>
        <p:nvSpPr>
          <p:cNvPr id="3" name="Vertical Text Placeholder 2"/>
          <p:cNvSpPr>
            <a:spLocks noGrp="1"/>
          </p:cNvSpPr>
          <p:nvPr>
            <p:ph type="body" orient="vert" idx="1"/>
          </p:nvPr>
        </p:nvSpPr>
        <p:spPr>
          <a:xfrm>
            <a:off x="1117600" y="1734671"/>
            <a:ext cx="6426200" cy="4542304"/>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2/28/12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2/28/12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0" y="5025435"/>
            <a:ext cx="8915400" cy="914400"/>
          </a:xfrm>
        </p:spPr>
        <p:txBody>
          <a:bodyPr/>
          <a:lstStyle/>
          <a:p>
            <a:r>
              <a:rPr lang="en-US" smtClean="0"/>
              <a:t>Click to edit Master title style</a:t>
            </a:r>
            <a:endParaRPr/>
          </a:p>
        </p:txBody>
      </p:sp>
      <p:sp>
        <p:nvSpPr>
          <p:cNvPr id="3" name="Subtitle 2"/>
          <p:cNvSpPr>
            <a:spLocks noGrp="1"/>
          </p:cNvSpPr>
          <p:nvPr>
            <p:ph type="subTitle" idx="1"/>
          </p:nvPr>
        </p:nvSpPr>
        <p:spPr>
          <a:xfrm>
            <a:off x="914400" y="5943600"/>
            <a:ext cx="8001000" cy="91440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92608" tIns="91440" rIns="274320" bIns="91440" rtlCol="0" anchor="t" anchorCtr="0"/>
          <a:lstStyle>
            <a:lvl1pPr marL="0" indent="0" algn="l" defTabSz="914400" rtl="0" eaLnBrk="1" latinLnBrk="0" hangingPunct="1">
              <a:spcBef>
                <a:spcPts val="300"/>
              </a:spcBef>
              <a:buNone/>
              <a:defRPr sz="1800" kern="1200">
                <a:solidFill>
                  <a:schemeClr val="tx1">
                    <a:lumMod val="65000"/>
                    <a:lumOff val="3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70FAA508-F0CD-46EA-95FB-26B559A0B5D9}" type="datetimeFigureOut">
              <a:rPr lang="en-US" smtClean="0"/>
              <a:t>2/28/12</a:t>
            </a:fld>
            <a:endParaRPr lang="en-US"/>
          </a:p>
        </p:txBody>
      </p:sp>
      <p:sp>
        <p:nvSpPr>
          <p:cNvPr id="5" name="Footer Placeholder 4"/>
          <p:cNvSpPr>
            <a:spLocks noGrp="1"/>
          </p:cNvSpPr>
          <p:nvPr>
            <p:ph type="ftr" sz="quarter" idx="11"/>
          </p:nvPr>
        </p:nvSpPr>
        <p:spPr/>
        <p:txBody>
          <a:bodyPr/>
          <a:lstStyle/>
          <a:p>
            <a:endParaRPr lang="en-US"/>
          </a:p>
        </p:txBody>
      </p:sp>
      <p:sp>
        <p:nvSpPr>
          <p:cNvPr id="9" name="Picture Placeholder 8"/>
          <p:cNvSpPr>
            <a:spLocks noGrp="1"/>
          </p:cNvSpPr>
          <p:nvPr>
            <p:ph type="pic" sz="quarter" idx="13"/>
          </p:nvPr>
        </p:nvSpPr>
        <p:spPr>
          <a:xfrm>
            <a:off x="927100" y="1129553"/>
            <a:ext cx="7988300" cy="3886200"/>
          </a:xfrm>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3200399"/>
            <a:ext cx="8915400" cy="2286000"/>
          </a:xfrm>
          <a:solidFill>
            <a:schemeClr val="tx2"/>
          </a:solidFill>
        </p:spPr>
        <p:txBody>
          <a:bodyPr vert="horz" lIns="1188720" tIns="45720" rIns="274320" bIns="45720" rtlCol="0" anchor="b" anchorCtr="0">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914400" y="5484607"/>
            <a:ext cx="8001000" cy="777240"/>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91440" rIns="274320" bIns="91440" rtlCol="0" anchor="ctr" anchorCtr="0">
            <a:normAutofit/>
          </a:bodyPr>
          <a:lstStyle>
            <a:lvl1pPr marL="0" indent="0" algn="l" defTabSz="914400" rtl="0" eaLnBrk="1" latinLnBrk="0" hangingPunct="1">
              <a:spcBef>
                <a:spcPts val="3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FAA508-F0CD-46EA-95FB-26B559A0B5D9}" type="datetimeFigureOut">
              <a:rPr lang="en-US" smtClean="0"/>
              <a:t>2/28/12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117600"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5147534" y="2595563"/>
            <a:ext cx="3566160" cy="3681412"/>
          </a:xfrm>
        </p:spPr>
        <p:txBody>
          <a:bodyPr>
            <a:normAutofit/>
          </a:bodyPr>
          <a:lstStyle>
            <a:lvl1pPr>
              <a:defRPr sz="18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2/28/12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120588"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588"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5147534" y="2017713"/>
            <a:ext cx="3566160" cy="877887"/>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47534" y="3065929"/>
            <a:ext cx="3566160" cy="3211046"/>
          </a:xfrm>
        </p:spPr>
        <p:txBody>
          <a:bodyPr>
            <a:normAutofit/>
          </a:bodyPr>
          <a:lstStyle>
            <a:lvl1pPr>
              <a:defRPr sz="1800"/>
            </a:lvl1pPr>
            <a:lvl2pPr>
              <a:defRPr sz="1800"/>
            </a:lvl2pPr>
            <a:lvl3pPr>
              <a:defRPr sz="1800"/>
            </a:lvl3pPr>
            <a:lvl4pPr>
              <a:defRPr sz="1800"/>
            </a:lvl4pPr>
            <a:lvl5pPr>
              <a:defRPr sz="1800"/>
            </a:lvl5pPr>
            <a:lvl6pPr marL="2055813" indent="-344488">
              <a:defRPr sz="1600"/>
            </a:lvl6pPr>
            <a:lvl7pPr marL="2055813" indent="-344488">
              <a:defRPr sz="1600"/>
            </a:lvl7pPr>
            <a:lvl8pPr marL="2055813" indent="-344488">
              <a:defRPr sz="1600"/>
            </a:lvl8pPr>
            <a:lvl9pPr marL="2055813" indent="-344488">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a:xfrm>
            <a:off x="6580094" y="188259"/>
            <a:ext cx="2133600" cy="365125"/>
          </a:xfrm>
        </p:spPr>
        <p:txBody>
          <a:bodyPr/>
          <a:lstStyle/>
          <a:p>
            <a:fld id="{70FAA508-F0CD-46EA-95FB-26B559A0B5D9}" type="datetimeFigureOut">
              <a:rPr lang="en-US" smtClean="0"/>
              <a:t>2/28/12</a:t>
            </a:fld>
            <a:endParaRPr lang="en-US"/>
          </a:p>
        </p:txBody>
      </p:sp>
      <p:sp>
        <p:nvSpPr>
          <p:cNvPr id="8" name="Footer Placeholder 7"/>
          <p:cNvSpPr>
            <a:spLocks noGrp="1"/>
          </p:cNvSpPr>
          <p:nvPr>
            <p:ph type="ftr" sz="quarter" idx="11"/>
          </p:nvPr>
        </p:nvSpPr>
        <p:spPr>
          <a:xfrm>
            <a:off x="1120588" y="188259"/>
            <a:ext cx="2895600" cy="365125"/>
          </a:xfrm>
        </p:spPr>
        <p:txBody>
          <a:bodyPr/>
          <a:lstStyle/>
          <a:p>
            <a:endParaRPr lang="en-US"/>
          </a:p>
        </p:txBody>
      </p:sp>
      <p:sp>
        <p:nvSpPr>
          <p:cNvPr id="9" name="Slide Number Placeholder 8"/>
          <p:cNvSpPr>
            <a:spLocks noGrp="1"/>
          </p:cNvSpPr>
          <p:nvPr>
            <p:ph type="sldNum" sz="quarter" idx="12"/>
          </p:nvPr>
        </p:nvSpPr>
        <p:spPr/>
        <p:txBody>
          <a:bodyPr/>
          <a:lstStyle/>
          <a:p>
            <a:fld id="{4A822907-8A9D-4F6B-98F6-913902AD56B5}" type="slidenum">
              <a:rPr lang="en-US" smtClean="0"/>
              <a:t>‹#›</a:t>
            </a:fld>
            <a:endParaRPr lang="en-US"/>
          </a:p>
        </p:txBody>
      </p:sp>
      <p:cxnSp>
        <p:nvCxnSpPr>
          <p:cNvPr id="11" name="Straight Connector 10"/>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12028"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8974" y="2904565"/>
            <a:ext cx="3383280" cy="1588"/>
          </a:xfrm>
          <a:prstGeom prst="line">
            <a:avLst/>
          </a:prstGeom>
          <a:ln w="381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0FAA508-F0CD-46EA-95FB-26B559A0B5D9}" type="datetimeFigureOut">
              <a:rPr lang="en-US" smtClean="0"/>
              <a:t>2/28/12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AA508-F0CD-46EA-95FB-26B559A0B5D9}" type="datetimeFigureOut">
              <a:rPr lang="en-US" smtClean="0"/>
              <a:t>2/28/12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1124712"/>
            <a:ext cx="8915400" cy="914400"/>
          </a:xfrm>
          <a:solidFill>
            <a:schemeClr val="tx2"/>
          </a:solidFill>
        </p:spPr>
        <p:txBody>
          <a:bodyPr vert="horz" lIns="1188720" tIns="45720" rIns="274320" bIns="45720" rtlCol="0" anchor="ctr">
            <a:normAutofit/>
          </a:bodyPr>
          <a:lstStyle>
            <a:lvl1pPr marL="0" indent="0"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5147534" y="2590800"/>
            <a:ext cx="3566160" cy="3686175"/>
          </a:xfrm>
        </p:spPr>
        <p:txBody>
          <a:bodyPr/>
          <a:lstStyle>
            <a:lvl1pPr>
              <a:defRPr sz="1800"/>
            </a:lvl1pPr>
            <a:lvl2pPr>
              <a:defRPr sz="1800"/>
            </a:lvl2pPr>
            <a:lvl3pPr>
              <a:defRPr sz="1800"/>
            </a:lvl3pPr>
            <a:lvl4pPr>
              <a:defRPr sz="1800"/>
            </a:lvl4pPr>
            <a:lvl5pPr>
              <a:defRPr sz="1800"/>
            </a:lvl5pPr>
            <a:lvl6pPr marL="2055813" indent="-344488">
              <a:defRPr sz="2000"/>
            </a:lvl6pPr>
            <a:lvl7pPr marL="2055813" indent="-344488">
              <a:defRPr sz="2000"/>
            </a:lvl7pPr>
            <a:lvl8pPr marL="2055813" indent="-344488">
              <a:defRPr sz="2000"/>
            </a:lvl8pPr>
            <a:lvl9pPr marL="2055813" indent="-344488">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900952" y="2039111"/>
            <a:ext cx="3566160" cy="4224528"/>
          </a:xfr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92608" tIns="274320" rIns="274320" bIns="274320" rtlCol="0" anchor="t" anchorCtr="0">
            <a:normAutofit/>
          </a:bodyPr>
          <a:lstStyle>
            <a:lvl1pPr marL="0" indent="0" algn="l" defTabSz="914400" rtl="0" eaLnBrk="1" latinLnBrk="0" hangingPunct="1">
              <a:spcBef>
                <a:spcPts val="2000"/>
              </a:spcBef>
              <a:buClr>
                <a:schemeClr val="accent1"/>
              </a:buClr>
              <a:buFont typeface="Wingdings 2" pitchFamily="18" charset="2"/>
              <a:buNone/>
              <a:defRPr sz="1800" kern="1200">
                <a:solidFill>
                  <a:schemeClr val="tx1">
                    <a:lumMod val="65000"/>
                    <a:lumOff val="3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580094" y="188259"/>
            <a:ext cx="2133600" cy="365125"/>
          </a:xfrm>
        </p:spPr>
        <p:txBody>
          <a:bodyPr/>
          <a:lstStyle/>
          <a:p>
            <a:fld id="{70FAA508-F0CD-46EA-95FB-26B559A0B5D9}" type="datetimeFigureOut">
              <a:rPr lang="en-US" smtClean="0"/>
              <a:t>2/28/12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22907-8A9D-4F6B-98F6-913902AD56B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123856"/>
            <a:ext cx="8913813" cy="914400"/>
          </a:xfrm>
          <a:prstGeom prst="rect">
            <a:avLst/>
          </a:prstGeom>
          <a:solidFill>
            <a:schemeClr val="tx2"/>
          </a:solidFill>
        </p:spPr>
        <p:txBody>
          <a:bodyPr vert="horz" lIns="1188720" tIns="45720" rIns="274320" bIns="45720" rtlCol="0" anchor="ctr">
            <a:normAutofit/>
          </a:bodyPr>
          <a:lstStyle/>
          <a:p>
            <a:r>
              <a:rPr lang="en-US" smtClean="0"/>
              <a:t>Click to edit Master title style</a:t>
            </a:r>
            <a:endParaRPr/>
          </a:p>
        </p:txBody>
      </p:sp>
      <p:sp>
        <p:nvSpPr>
          <p:cNvPr id="3" name="Text Placeholder 2"/>
          <p:cNvSpPr>
            <a:spLocks noGrp="1"/>
          </p:cNvSpPr>
          <p:nvPr>
            <p:ph type="body" idx="1"/>
          </p:nvPr>
        </p:nvSpPr>
        <p:spPr>
          <a:xfrm>
            <a:off x="1114424" y="2595562"/>
            <a:ext cx="7610476" cy="367076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580094" y="188259"/>
            <a:ext cx="2133600" cy="365125"/>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70FAA508-F0CD-46EA-95FB-26B559A0B5D9}" type="datetimeFigureOut">
              <a:rPr lang="en-US" smtClean="0"/>
              <a:t>2/28/12</a:t>
            </a:fld>
            <a:endParaRPr lang="en-US"/>
          </a:p>
        </p:txBody>
      </p:sp>
      <p:sp>
        <p:nvSpPr>
          <p:cNvPr id="5" name="Footer Placeholder 4"/>
          <p:cNvSpPr>
            <a:spLocks noGrp="1"/>
          </p:cNvSpPr>
          <p:nvPr>
            <p:ph type="ftr" sz="quarter" idx="3"/>
          </p:nvPr>
        </p:nvSpPr>
        <p:spPr>
          <a:xfrm>
            <a:off x="1120588" y="188259"/>
            <a:ext cx="2895600" cy="365125"/>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789894" y="6569075"/>
            <a:ext cx="457200" cy="365125"/>
          </a:xfrm>
          <a:prstGeom prst="rect">
            <a:avLst/>
          </a:prstGeom>
        </p:spPr>
        <p:txBody>
          <a:bodyPr vert="horz" lIns="91440" tIns="45720" rIns="91440" bIns="45720" rtlCol="0" anchor="ctr"/>
          <a:lstStyle>
            <a:lvl1pPr algn="ctr">
              <a:defRPr sz="800">
                <a:solidFill>
                  <a:schemeClr val="tx1">
                    <a:lumMod val="65000"/>
                    <a:lumOff val="35000"/>
                  </a:schemeClr>
                </a:solidFill>
              </a:defRPr>
            </a:lvl1pPr>
          </a:lstStyle>
          <a:p>
            <a:fld id="{4A822907-8A9D-4F6B-98F6-913902AD56B5}" type="slidenum">
              <a:rPr lang="en-US" smtClean="0"/>
              <a:t>‹#›</a:t>
            </a:fld>
            <a:endParaRPr lang="en-US"/>
          </a:p>
        </p:txBody>
      </p:sp>
      <p:sp>
        <p:nvSpPr>
          <p:cNvPr id="7" name="Rectangle 6"/>
          <p:cNvSpPr/>
          <p:nvPr/>
        </p:nvSpPr>
        <p:spPr>
          <a:xfrm>
            <a:off x="914400" y="0"/>
            <a:ext cx="7999413" cy="18288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914400" y="6675120"/>
            <a:ext cx="7999413" cy="18288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marL="0" indent="0"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emf"/><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emf"/><Relationship Id="rId8"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26.png"/><Relationship Id="rId5" Type="http://schemas.openxmlformats.org/officeDocument/2006/relationships/oleObject" Target="../embeddings/oleObject1.bin"/><Relationship Id="rId6" Type="http://schemas.openxmlformats.org/officeDocument/2006/relationships/image" Target="../media/image23.emf"/><Relationship Id="rId7" Type="http://schemas.openxmlformats.org/officeDocument/2006/relationships/oleObject" Target="../embeddings/oleObject2.bin"/><Relationship Id="rId8" Type="http://schemas.openxmlformats.org/officeDocument/2006/relationships/image" Target="../media/image24.emf"/><Relationship Id="rId9" Type="http://schemas.openxmlformats.org/officeDocument/2006/relationships/oleObject" Target="../embeddings/oleObject3.bin"/><Relationship Id="rId10" Type="http://schemas.openxmlformats.org/officeDocument/2006/relationships/image" Target="../media/image25.emf"/><Relationship Id="rId11" Type="http://schemas.openxmlformats.org/officeDocument/2006/relationships/image" Target="../media/image27.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8.emf"/><Relationship Id="rId5" Type="http://schemas.openxmlformats.org/officeDocument/2006/relationships/oleObject" Target="../embeddings/oleObject5.bin"/><Relationship Id="rId6" Type="http://schemas.openxmlformats.org/officeDocument/2006/relationships/image" Target="../media/image29.e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oleObject" Target="../embeddings/Microsoft_Equation1.bin"/><Relationship Id="rId5" Type="http://schemas.openxmlformats.org/officeDocument/2006/relationships/image" Target="../media/image3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22.emf"/><Relationship Id="rId5" Type="http://schemas.openxmlformats.org/officeDocument/2006/relationships/oleObject" Target="../embeddings/oleObject6.bin"/><Relationship Id="rId6" Type="http://schemas.openxmlformats.org/officeDocument/2006/relationships/image" Target="../media/image31.emf"/><Relationship Id="rId7" Type="http://schemas.openxmlformats.org/officeDocument/2006/relationships/oleObject" Target="../embeddings/oleObject7.bin"/><Relationship Id="rId8" Type="http://schemas.openxmlformats.org/officeDocument/2006/relationships/image" Target="../media/image32.emf"/><Relationship Id="rId9" Type="http://schemas.openxmlformats.org/officeDocument/2006/relationships/oleObject" Target="../embeddings/oleObject8.bin"/><Relationship Id="rId10" Type="http://schemas.openxmlformats.org/officeDocument/2006/relationships/image" Target="../media/image33.e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9.bin"/><Relationship Id="rId5" Type="http://schemas.openxmlformats.org/officeDocument/2006/relationships/image" Target="../media/image34.e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1" Type="http://schemas.openxmlformats.org/officeDocument/2006/relationships/oleObject" Target="../embeddings/oleObject14.bin"/><Relationship Id="rId12" Type="http://schemas.openxmlformats.org/officeDocument/2006/relationships/image" Target="../media/image39.emf"/><Relationship Id="rId13" Type="http://schemas.openxmlformats.org/officeDocument/2006/relationships/oleObject" Target="../embeddings/oleObject15.bin"/><Relationship Id="rId14" Type="http://schemas.openxmlformats.org/officeDocument/2006/relationships/image" Target="../media/image34.emf"/><Relationship Id="rId15" Type="http://schemas.openxmlformats.org/officeDocument/2006/relationships/image" Target="../media/image40.png"/><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oleObject" Target="../embeddings/oleObject10.bin"/><Relationship Id="rId4" Type="http://schemas.openxmlformats.org/officeDocument/2006/relationships/image" Target="../media/image35.emf"/><Relationship Id="rId5" Type="http://schemas.openxmlformats.org/officeDocument/2006/relationships/oleObject" Target="../embeddings/oleObject11.bin"/><Relationship Id="rId6" Type="http://schemas.openxmlformats.org/officeDocument/2006/relationships/image" Target="../media/image36.emf"/><Relationship Id="rId7" Type="http://schemas.openxmlformats.org/officeDocument/2006/relationships/oleObject" Target="../embeddings/oleObject12.bin"/><Relationship Id="rId8" Type="http://schemas.openxmlformats.org/officeDocument/2006/relationships/image" Target="../media/image37.emf"/><Relationship Id="rId9" Type="http://schemas.openxmlformats.org/officeDocument/2006/relationships/oleObject" Target="../embeddings/oleObject13.bin"/><Relationship Id="rId10" Type="http://schemas.openxmlformats.org/officeDocument/2006/relationships/image" Target="../media/image38.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1.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Network Troubleshooting</a:t>
            </a:r>
            <a:endParaRPr lang="en-US" dirty="0"/>
          </a:p>
        </p:txBody>
      </p:sp>
      <p:sp>
        <p:nvSpPr>
          <p:cNvPr id="3" name="Subtitle 2"/>
          <p:cNvSpPr>
            <a:spLocks noGrp="1"/>
          </p:cNvSpPr>
          <p:nvPr>
            <p:ph type="subTitle" idx="1"/>
          </p:nvPr>
        </p:nvSpPr>
        <p:spPr/>
        <p:txBody>
          <a:bodyPr/>
          <a:lstStyle/>
          <a:p>
            <a:r>
              <a:rPr lang="en-US" dirty="0" smtClean="0"/>
              <a:t>Colin Scott, Andreas </a:t>
            </a:r>
            <a:r>
              <a:rPr lang="en-US" dirty="0" err="1" smtClean="0"/>
              <a:t>Wundsam</a:t>
            </a:r>
            <a:r>
              <a:rPr lang="en-US" dirty="0" smtClean="0"/>
              <a:t>, Justine Sherry, Scott </a:t>
            </a:r>
            <a:r>
              <a:rPr lang="en-US" dirty="0" err="1" smtClean="0"/>
              <a:t>Shenker</a:t>
            </a:r>
            <a:endParaRPr lang="en-US" dirty="0" smtClean="0"/>
          </a:p>
        </p:txBody>
      </p:sp>
    </p:spTree>
    <p:extLst>
      <p:ext uri="{BB962C8B-B14F-4D97-AF65-F5344CB8AC3E}">
        <p14:creationId xmlns:p14="http://schemas.microsoft.com/office/powerpoint/2010/main" val="141791832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917990" y="1871159"/>
            <a:ext cx="2081176" cy="2081176"/>
          </a:xfrm>
          <a:prstGeom prst="rect">
            <a:avLst/>
          </a:prstGeom>
        </p:spPr>
      </p:pic>
      <p:sp>
        <p:nvSpPr>
          <p:cNvPr id="2" name="Title 1"/>
          <p:cNvSpPr>
            <a:spLocks noGrp="1"/>
          </p:cNvSpPr>
          <p:nvPr>
            <p:ph type="title"/>
          </p:nvPr>
        </p:nvSpPr>
        <p:spPr/>
        <p:txBody>
          <a:bodyPr/>
          <a:lstStyle/>
          <a:p>
            <a:r>
              <a:rPr lang="en-US" dirty="0" smtClean="0"/>
              <a:t>Reality</a:t>
            </a:r>
            <a:endParaRPr lang="en-US" dirty="0"/>
          </a:p>
        </p:txBody>
      </p:sp>
      <p:pic>
        <p:nvPicPr>
          <p:cNvPr id="6" name="Picture 5" descr="reality.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54" y="2060536"/>
            <a:ext cx="6231905" cy="4797464"/>
          </a:xfrm>
          <a:prstGeom prst="rect">
            <a:avLst/>
          </a:prstGeom>
        </p:spPr>
      </p:pic>
      <p:pic>
        <p:nvPicPr>
          <p:cNvPr id="7" name="Picture 6"/>
          <p:cNvPicPr>
            <a:picLocks noChangeAspect="1"/>
          </p:cNvPicPr>
          <p:nvPr/>
        </p:nvPicPr>
        <p:blipFill>
          <a:blip r:embed="rId5"/>
          <a:stretch>
            <a:fillRect/>
          </a:stretch>
        </p:blipFill>
        <p:spPr>
          <a:xfrm>
            <a:off x="1774309" y="2762205"/>
            <a:ext cx="453897" cy="789386"/>
          </a:xfrm>
          <a:prstGeom prst="rect">
            <a:avLst/>
          </a:prstGeom>
        </p:spPr>
      </p:pic>
      <p:pic>
        <p:nvPicPr>
          <p:cNvPr id="8" name="Picture 7"/>
          <p:cNvPicPr>
            <a:picLocks noChangeAspect="1"/>
          </p:cNvPicPr>
          <p:nvPr/>
        </p:nvPicPr>
        <p:blipFill>
          <a:blip r:embed="rId5"/>
          <a:stretch>
            <a:fillRect/>
          </a:stretch>
        </p:blipFill>
        <p:spPr>
          <a:xfrm>
            <a:off x="4438172" y="5005012"/>
            <a:ext cx="453897" cy="789386"/>
          </a:xfrm>
          <a:prstGeom prst="rect">
            <a:avLst/>
          </a:prstGeom>
        </p:spPr>
      </p:pic>
      <p:pic>
        <p:nvPicPr>
          <p:cNvPr id="11" name="Picture 10"/>
          <p:cNvPicPr>
            <a:picLocks noChangeAspect="1"/>
          </p:cNvPicPr>
          <p:nvPr/>
        </p:nvPicPr>
        <p:blipFill>
          <a:blip r:embed="rId6"/>
          <a:stretch>
            <a:fillRect/>
          </a:stretch>
        </p:blipFill>
        <p:spPr>
          <a:xfrm>
            <a:off x="174868" y="4791678"/>
            <a:ext cx="609600" cy="609600"/>
          </a:xfrm>
          <a:prstGeom prst="rect">
            <a:avLst/>
          </a:prstGeom>
        </p:spPr>
      </p:pic>
      <p:pic>
        <p:nvPicPr>
          <p:cNvPr id="13" name="Picture 12"/>
          <p:cNvPicPr>
            <a:picLocks noChangeAspect="1"/>
          </p:cNvPicPr>
          <p:nvPr/>
        </p:nvPicPr>
        <p:blipFill>
          <a:blip r:embed="rId7"/>
          <a:stretch>
            <a:fillRect/>
          </a:stretch>
        </p:blipFill>
        <p:spPr>
          <a:xfrm>
            <a:off x="6181390" y="5872352"/>
            <a:ext cx="736600" cy="457200"/>
          </a:xfrm>
          <a:prstGeom prst="rect">
            <a:avLst/>
          </a:prstGeom>
        </p:spPr>
      </p:pic>
      <p:pic>
        <p:nvPicPr>
          <p:cNvPr id="14" name="Picture 13"/>
          <p:cNvPicPr>
            <a:picLocks noChangeAspect="1"/>
          </p:cNvPicPr>
          <p:nvPr/>
        </p:nvPicPr>
        <p:blipFill>
          <a:blip r:embed="rId8"/>
          <a:stretch>
            <a:fillRect/>
          </a:stretch>
        </p:blipFill>
        <p:spPr>
          <a:xfrm>
            <a:off x="1774309" y="3551591"/>
            <a:ext cx="2432786" cy="2863023"/>
          </a:xfrm>
          <a:prstGeom prst="rect">
            <a:avLst/>
          </a:prstGeom>
        </p:spPr>
      </p:pic>
      <p:sp>
        <p:nvSpPr>
          <p:cNvPr id="3" name="TextBox 2"/>
          <p:cNvSpPr txBox="1"/>
          <p:nvPr/>
        </p:nvSpPr>
        <p:spPr>
          <a:xfrm>
            <a:off x="6740322" y="4358681"/>
            <a:ext cx="2015208" cy="646331"/>
          </a:xfrm>
          <a:prstGeom prst="rect">
            <a:avLst/>
          </a:prstGeom>
          <a:noFill/>
        </p:spPr>
        <p:txBody>
          <a:bodyPr wrap="none" rtlCol="0">
            <a:spAutoFit/>
          </a:bodyPr>
          <a:lstStyle/>
          <a:p>
            <a:r>
              <a:rPr lang="en-US" dirty="0" smtClean="0"/>
              <a:t>Inconsistencies</a:t>
            </a:r>
          </a:p>
          <a:p>
            <a:r>
              <a:rPr lang="en-US" dirty="0" smtClean="0"/>
              <a:t>are everywhere!</a:t>
            </a:r>
            <a:endParaRPr lang="en-US" dirty="0"/>
          </a:p>
        </p:txBody>
      </p:sp>
    </p:spTree>
    <p:extLst>
      <p:ext uri="{BB962C8B-B14F-4D97-AF65-F5344CB8AC3E}">
        <p14:creationId xmlns:p14="http://schemas.microsoft.com/office/powerpoint/2010/main" val="21697726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8.08747E-7 4.00416E-6 L -0.37383 -0.45131 " pathEditMode="relative" rAng="0" ptsTypes="AA">
                                      <p:cBhvr>
                                        <p:cTn id="18" dur="1400" fill="hold"/>
                                        <p:tgtEl>
                                          <p:spTgt spid="13"/>
                                        </p:tgtEl>
                                        <p:attrNameLst>
                                          <p:attrName>ppt_x</p:attrName>
                                          <p:attrName>ppt_y</p:attrName>
                                        </p:attrNameLst>
                                      </p:cBhvr>
                                      <p:rCtr x="-18691" y="-22577"/>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a:xfrm>
            <a:off x="1114424" y="2406182"/>
            <a:ext cx="7308194" cy="3670767"/>
          </a:xfrm>
        </p:spPr>
        <p:txBody>
          <a:bodyPr/>
          <a:lstStyle/>
          <a:p>
            <a:r>
              <a:rPr lang="en-US" dirty="0" smtClean="0"/>
              <a:t>How do </a:t>
            </a:r>
            <a:r>
              <a:rPr lang="en-US" b="1" dirty="0" smtClean="0"/>
              <a:t>pernicious</a:t>
            </a:r>
            <a:r>
              <a:rPr lang="en-US" dirty="0" smtClean="0"/>
              <a:t> </a:t>
            </a:r>
            <a:r>
              <a:rPr lang="en-US" dirty="0" smtClean="0"/>
              <a:t>inconsistencies </a:t>
            </a:r>
            <a:r>
              <a:rPr lang="en-US" dirty="0" smtClean="0"/>
              <a:t>come about</a:t>
            </a:r>
            <a:r>
              <a:rPr lang="en-US" dirty="0" smtClean="0"/>
              <a:t>?</a:t>
            </a:r>
          </a:p>
          <a:p>
            <a:r>
              <a:rPr lang="en-US" dirty="0" smtClean="0"/>
              <a:t>How do they differ from </a:t>
            </a:r>
            <a:r>
              <a:rPr lang="en-US" b="1" dirty="0" smtClean="0"/>
              <a:t>benign </a:t>
            </a:r>
            <a:r>
              <a:rPr lang="en-US" dirty="0" smtClean="0"/>
              <a:t>inconsistencies?</a:t>
            </a:r>
            <a:endParaRPr lang="en-US" dirty="0" smtClean="0"/>
          </a:p>
        </p:txBody>
      </p:sp>
      <p:pic>
        <p:nvPicPr>
          <p:cNvPr id="4" name="Picture 3"/>
          <p:cNvPicPr>
            <a:picLocks noChangeAspect="1"/>
          </p:cNvPicPr>
          <p:nvPr/>
        </p:nvPicPr>
        <p:blipFill>
          <a:blip r:embed="rId2"/>
          <a:stretch>
            <a:fillRect/>
          </a:stretch>
        </p:blipFill>
        <p:spPr>
          <a:xfrm>
            <a:off x="481571" y="3486788"/>
            <a:ext cx="3428931" cy="3130080"/>
          </a:xfrm>
          <a:prstGeom prst="rect">
            <a:avLst/>
          </a:prstGeom>
        </p:spPr>
      </p:pic>
      <p:pic>
        <p:nvPicPr>
          <p:cNvPr id="5" name="Picture 4"/>
          <p:cNvPicPr>
            <a:picLocks noChangeAspect="1"/>
          </p:cNvPicPr>
          <p:nvPr/>
        </p:nvPicPr>
        <p:blipFill>
          <a:blip r:embed="rId3"/>
          <a:stretch>
            <a:fillRect/>
          </a:stretch>
        </p:blipFill>
        <p:spPr>
          <a:xfrm>
            <a:off x="5191720" y="3486788"/>
            <a:ext cx="3740692" cy="3130080"/>
          </a:xfrm>
          <a:prstGeom prst="rect">
            <a:avLst/>
          </a:prstGeom>
        </p:spPr>
      </p:pic>
      <p:cxnSp>
        <p:nvCxnSpPr>
          <p:cNvPr id="8" name="Straight Connector 7"/>
          <p:cNvCxnSpPr/>
          <p:nvPr/>
        </p:nvCxnSpPr>
        <p:spPr>
          <a:xfrm flipH="1">
            <a:off x="4489836" y="3598187"/>
            <a:ext cx="11140" cy="301868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972295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728032" y="2428497"/>
            <a:ext cx="1466612" cy="2758517"/>
          </a:xfrm>
          <a:prstGeom prst="rect">
            <a:avLst/>
          </a:prstGeom>
        </p:spPr>
      </p:pic>
      <p:sp>
        <p:nvSpPr>
          <p:cNvPr id="2" name="Title 1"/>
          <p:cNvSpPr>
            <a:spLocks noGrp="1"/>
          </p:cNvSpPr>
          <p:nvPr>
            <p:ph type="title"/>
          </p:nvPr>
        </p:nvSpPr>
        <p:spPr/>
        <p:txBody>
          <a:bodyPr/>
          <a:lstStyle/>
          <a:p>
            <a:r>
              <a:rPr lang="en-US" dirty="0" smtClean="0"/>
              <a:t>Tools</a:t>
            </a:r>
            <a:endParaRPr lang="en-US" dirty="0"/>
          </a:p>
        </p:txBody>
      </p:sp>
      <p:sp>
        <p:nvSpPr>
          <p:cNvPr id="3" name="Content Placeholder 2"/>
          <p:cNvSpPr>
            <a:spLocks noGrp="1"/>
          </p:cNvSpPr>
          <p:nvPr>
            <p:ph idx="1"/>
          </p:nvPr>
        </p:nvSpPr>
        <p:spPr>
          <a:xfrm>
            <a:off x="4786637" y="2595562"/>
            <a:ext cx="3164217" cy="3670767"/>
          </a:xfrm>
        </p:spPr>
        <p:txBody>
          <a:bodyPr>
            <a:normAutofit lnSpcReduction="10000"/>
          </a:bodyPr>
          <a:lstStyle/>
          <a:p>
            <a:r>
              <a:rPr lang="en-US" u="sng" dirty="0" smtClean="0"/>
              <a:t>Lightning rod</a:t>
            </a:r>
            <a:r>
              <a:rPr lang="en-US" dirty="0"/>
              <a:t> </a:t>
            </a:r>
            <a:endParaRPr lang="en-US" dirty="0" smtClean="0"/>
          </a:p>
          <a:p>
            <a:pPr marL="0" indent="0">
              <a:buNone/>
            </a:pPr>
            <a:r>
              <a:rPr lang="en-US" dirty="0" smtClean="0"/>
              <a:t>“Simulator”</a:t>
            </a:r>
            <a:endParaRPr lang="en-US" dirty="0"/>
          </a:p>
          <a:p>
            <a:pPr marL="0" indent="0">
              <a:buNone/>
            </a:pPr>
            <a:r>
              <a:rPr lang="en-US" dirty="0" smtClean="0"/>
              <a:t>Platform </a:t>
            </a:r>
            <a:r>
              <a:rPr lang="en-US" dirty="0" smtClean="0"/>
              <a:t>to experiment with:</a:t>
            </a:r>
          </a:p>
          <a:p>
            <a:pPr lvl="1"/>
            <a:r>
              <a:rPr lang="en-US" dirty="0" smtClean="0"/>
              <a:t>Network configuration</a:t>
            </a:r>
          </a:p>
          <a:p>
            <a:pPr lvl="1"/>
            <a:r>
              <a:rPr lang="en-US" dirty="0" smtClean="0"/>
              <a:t>Traffic mixes</a:t>
            </a:r>
            <a:endParaRPr lang="en-US" dirty="0" smtClean="0"/>
          </a:p>
          <a:p>
            <a:pPr lvl="1"/>
            <a:r>
              <a:rPr lang="en-US" dirty="0" smtClean="0"/>
              <a:t>Event orderings</a:t>
            </a:r>
          </a:p>
          <a:p>
            <a:pPr lvl="1"/>
            <a:r>
              <a:rPr lang="en-US" dirty="0" smtClean="0"/>
              <a:t>Failures</a:t>
            </a:r>
          </a:p>
          <a:p>
            <a:pPr lvl="1"/>
            <a:r>
              <a:rPr lang="en-US" dirty="0" smtClean="0"/>
              <a:t>…</a:t>
            </a:r>
          </a:p>
          <a:p>
            <a:pPr lvl="1"/>
            <a:endParaRPr lang="en-US" dirty="0" smtClean="0"/>
          </a:p>
          <a:p>
            <a:pPr lvl="1"/>
            <a:endParaRPr lang="en-US" dirty="0" smtClean="0"/>
          </a:p>
        </p:txBody>
      </p:sp>
      <p:pic>
        <p:nvPicPr>
          <p:cNvPr id="6" name="Picture 5"/>
          <p:cNvPicPr>
            <a:picLocks noChangeAspect="1"/>
          </p:cNvPicPr>
          <p:nvPr/>
        </p:nvPicPr>
        <p:blipFill>
          <a:blip r:embed="rId4"/>
          <a:stretch>
            <a:fillRect/>
          </a:stretch>
        </p:blipFill>
        <p:spPr>
          <a:xfrm>
            <a:off x="2619130" y="2826790"/>
            <a:ext cx="2072197" cy="2027729"/>
          </a:xfrm>
          <a:prstGeom prst="rect">
            <a:avLst/>
          </a:prstGeom>
        </p:spPr>
      </p:pic>
      <p:sp>
        <p:nvSpPr>
          <p:cNvPr id="8" name="Content Placeholder 2"/>
          <p:cNvSpPr txBox="1">
            <a:spLocks/>
          </p:cNvSpPr>
          <p:nvPr/>
        </p:nvSpPr>
        <p:spPr>
          <a:xfrm>
            <a:off x="0" y="2595562"/>
            <a:ext cx="2775104" cy="3670767"/>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50000"/>
                </a:schemeClr>
              </a:buClr>
              <a:buFont typeface="Wingdings 2" pitchFamily="18" charset="2"/>
              <a:buChar char=""/>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Font typeface="Wingdings 2" pitchFamily="18" charset="2"/>
              <a:buChar char=""/>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50000"/>
                </a:schemeClr>
              </a:buClr>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Font typeface="Wingdings 2" pitchFamily="18" charset="2"/>
              <a:buChar char=""/>
              <a:defRPr lang="en-US" sz="1800" kern="1200" dirty="0">
                <a:solidFill>
                  <a:schemeClr val="tx1">
                    <a:lumMod val="65000"/>
                    <a:lumOff val="35000"/>
                  </a:schemeClr>
                </a:solidFill>
                <a:latin typeface="+mn-lt"/>
                <a:ea typeface="+mn-ea"/>
                <a:cs typeface="+mn-cs"/>
              </a:defRPr>
            </a:lvl9pPr>
          </a:lstStyle>
          <a:p>
            <a:r>
              <a:rPr lang="en-US" u="sng" dirty="0" smtClean="0"/>
              <a:t>Barometer</a:t>
            </a:r>
          </a:p>
          <a:p>
            <a:pPr marL="0" indent="0">
              <a:buNone/>
            </a:pPr>
            <a:r>
              <a:rPr lang="en-US" dirty="0" smtClean="0"/>
              <a:t>“Invariant Checker”</a:t>
            </a:r>
          </a:p>
          <a:p>
            <a:pPr marL="0" indent="0">
              <a:buNone/>
            </a:pPr>
            <a:r>
              <a:rPr lang="en-US" dirty="0" smtClean="0"/>
              <a:t>Mechanism to detect inconsistencies</a:t>
            </a:r>
            <a:endParaRPr lang="en-US" dirty="0" smtClean="0"/>
          </a:p>
        </p:txBody>
      </p:sp>
    </p:spTree>
    <p:extLst>
      <p:ext uri="{BB962C8B-B14F-4D97-AF65-F5344CB8AC3E}">
        <p14:creationId xmlns:p14="http://schemas.microsoft.com/office/powerpoint/2010/main" val="25918376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Overview</a:t>
            </a:r>
            <a:endParaRPr lang="en-US" dirty="0"/>
          </a:p>
        </p:txBody>
      </p:sp>
      <p:sp>
        <p:nvSpPr>
          <p:cNvPr id="3" name="Content Placeholder 2"/>
          <p:cNvSpPr>
            <a:spLocks noGrp="1"/>
          </p:cNvSpPr>
          <p:nvPr>
            <p:ph idx="1"/>
          </p:nvPr>
        </p:nvSpPr>
        <p:spPr/>
        <p:txBody>
          <a:bodyPr/>
          <a:lstStyle/>
          <a:p>
            <a:r>
              <a:rPr lang="en-US" dirty="0" smtClean="0"/>
              <a:t>SDN as an enabler</a:t>
            </a:r>
          </a:p>
          <a:p>
            <a:r>
              <a:rPr lang="en-US" dirty="0"/>
              <a:t>Barometer:</a:t>
            </a:r>
          </a:p>
          <a:p>
            <a:pPr lvl="1"/>
            <a:r>
              <a:rPr lang="en-US" dirty="0"/>
              <a:t>Formalism for invariant checking</a:t>
            </a:r>
          </a:p>
          <a:p>
            <a:pPr lvl="1"/>
            <a:r>
              <a:rPr lang="en-US" dirty="0"/>
              <a:t>Mechanism</a:t>
            </a:r>
          </a:p>
          <a:p>
            <a:r>
              <a:rPr lang="en-US" dirty="0"/>
              <a:t>Lightning Rod:</a:t>
            </a:r>
          </a:p>
          <a:p>
            <a:pPr lvl="1"/>
            <a:r>
              <a:rPr lang="en-US" dirty="0"/>
              <a:t>Simulator for exercising the barometer</a:t>
            </a:r>
          </a:p>
          <a:p>
            <a:r>
              <a:rPr lang="en-US" dirty="0" smtClean="0"/>
              <a:t>Conclusion</a:t>
            </a:r>
            <a:endParaRPr lang="en-US" dirty="0"/>
          </a:p>
          <a:p>
            <a:pPr marL="349250" lvl="1" indent="0">
              <a:buNone/>
            </a:pPr>
            <a:endParaRPr lang="en-US" dirty="0" smtClean="0"/>
          </a:p>
        </p:txBody>
      </p:sp>
    </p:spTree>
    <p:extLst>
      <p:ext uri="{BB962C8B-B14F-4D97-AF65-F5344CB8AC3E}">
        <p14:creationId xmlns:p14="http://schemas.microsoft.com/office/powerpoint/2010/main" val="55764572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we’ll need from the network</a:t>
            </a:r>
            <a:endParaRPr lang="en-US" dirty="0"/>
          </a:p>
        </p:txBody>
      </p:sp>
      <p:sp>
        <p:nvSpPr>
          <p:cNvPr id="3" name="Content Placeholder 2"/>
          <p:cNvSpPr>
            <a:spLocks noGrp="1"/>
          </p:cNvSpPr>
          <p:nvPr>
            <p:ph idx="1"/>
          </p:nvPr>
        </p:nvSpPr>
        <p:spPr/>
        <p:txBody>
          <a:bodyPr>
            <a:normAutofit/>
          </a:bodyPr>
          <a:lstStyle/>
          <a:p>
            <a:r>
              <a:rPr lang="en-US" dirty="0" smtClean="0"/>
              <a:t>Policy specification </a:t>
            </a:r>
            <a:endParaRPr lang="en-US" dirty="0" smtClean="0"/>
          </a:p>
          <a:p>
            <a:r>
              <a:rPr lang="en-US" dirty="0" smtClean="0"/>
              <a:t>Global </a:t>
            </a:r>
            <a:r>
              <a:rPr lang="en-US" dirty="0" smtClean="0"/>
              <a:t>view of </a:t>
            </a:r>
            <a:r>
              <a:rPr lang="en-US" dirty="0" smtClean="0"/>
              <a:t>network state</a:t>
            </a:r>
            <a:endParaRPr lang="en-US" dirty="0" smtClean="0"/>
          </a:p>
        </p:txBody>
      </p:sp>
    </p:spTree>
    <p:extLst>
      <p:ext uri="{BB962C8B-B14F-4D97-AF65-F5344CB8AC3E}">
        <p14:creationId xmlns:p14="http://schemas.microsoft.com/office/powerpoint/2010/main" val="102114435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Enter Software-defined Networking</a:t>
            </a:r>
            <a:endParaRPr lang="en-US" dirty="0"/>
          </a:p>
        </p:txBody>
      </p:sp>
      <p:pic>
        <p:nvPicPr>
          <p:cNvPr id="4" name="Content Placeholder 3"/>
          <p:cNvPicPr>
            <a:picLocks noGrp="1" noChangeAspect="1"/>
          </p:cNvPicPr>
          <p:nvPr>
            <p:ph idx="1"/>
          </p:nvPr>
        </p:nvPicPr>
        <p:blipFill>
          <a:blip r:embed="rId2"/>
          <a:srcRect l="-63760" r="-63760"/>
          <a:stretch>
            <a:fillRect/>
          </a:stretch>
        </p:blipFill>
        <p:spPr>
          <a:xfrm>
            <a:off x="-1071791" y="2126391"/>
            <a:ext cx="11183705" cy="4687514"/>
          </a:xfrm>
        </p:spPr>
      </p:pic>
    </p:spTree>
    <p:extLst>
      <p:ext uri="{BB962C8B-B14F-4D97-AF65-F5344CB8AC3E}">
        <p14:creationId xmlns:p14="http://schemas.microsoft.com/office/powerpoint/2010/main" val="42330316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Software-defined Networking</a:t>
            </a:r>
            <a:endParaRPr lang="en-US" dirty="0"/>
          </a:p>
        </p:txBody>
      </p:sp>
      <p:pic>
        <p:nvPicPr>
          <p:cNvPr id="4" name="Picture 3"/>
          <p:cNvPicPr>
            <a:picLocks noChangeAspect="1"/>
          </p:cNvPicPr>
          <p:nvPr/>
        </p:nvPicPr>
        <p:blipFill>
          <a:blip r:embed="rId2"/>
          <a:stretch>
            <a:fillRect/>
          </a:stretch>
        </p:blipFill>
        <p:spPr>
          <a:xfrm>
            <a:off x="0" y="2038256"/>
            <a:ext cx="9144000" cy="4843390"/>
          </a:xfrm>
          <a:prstGeom prst="rect">
            <a:avLst/>
          </a:prstGeom>
        </p:spPr>
      </p:pic>
    </p:spTree>
    <p:extLst>
      <p:ext uri="{BB962C8B-B14F-4D97-AF65-F5344CB8AC3E}">
        <p14:creationId xmlns:p14="http://schemas.microsoft.com/office/powerpoint/2010/main" val="415356751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SDN Layering</a:t>
            </a:r>
            <a:endParaRPr lang="en-US" dirty="0"/>
          </a:p>
        </p:txBody>
      </p:sp>
      <p:pic>
        <p:nvPicPr>
          <p:cNvPr id="4" name="Picture 3"/>
          <p:cNvPicPr>
            <a:picLocks noChangeAspect="1"/>
          </p:cNvPicPr>
          <p:nvPr/>
        </p:nvPicPr>
        <p:blipFill>
          <a:blip r:embed="rId3"/>
          <a:stretch>
            <a:fillRect/>
          </a:stretch>
        </p:blipFill>
        <p:spPr>
          <a:xfrm>
            <a:off x="2369871" y="2315829"/>
            <a:ext cx="3424570" cy="4123152"/>
          </a:xfrm>
          <a:prstGeom prst="rect">
            <a:avLst/>
          </a:prstGeom>
        </p:spPr>
      </p:pic>
      <p:sp>
        <p:nvSpPr>
          <p:cNvPr id="6" name="TextBox 5"/>
          <p:cNvSpPr txBox="1"/>
          <p:nvPr/>
        </p:nvSpPr>
        <p:spPr>
          <a:xfrm>
            <a:off x="531627" y="4664962"/>
            <a:ext cx="1690036" cy="369332"/>
          </a:xfrm>
          <a:prstGeom prst="rect">
            <a:avLst/>
          </a:prstGeom>
          <a:noFill/>
        </p:spPr>
        <p:txBody>
          <a:bodyPr wrap="none" rtlCol="0">
            <a:spAutoFit/>
          </a:bodyPr>
          <a:lstStyle/>
          <a:p>
            <a:r>
              <a:rPr lang="en-US" dirty="0" smtClean="0"/>
              <a:t>Physical View</a:t>
            </a:r>
            <a:endParaRPr lang="en-US" dirty="0"/>
          </a:p>
        </p:txBody>
      </p:sp>
      <p:sp>
        <p:nvSpPr>
          <p:cNvPr id="7" name="TextBox 6"/>
          <p:cNvSpPr txBox="1"/>
          <p:nvPr/>
        </p:nvSpPr>
        <p:spPr>
          <a:xfrm>
            <a:off x="300074" y="5951502"/>
            <a:ext cx="2069797" cy="369332"/>
          </a:xfrm>
          <a:prstGeom prst="rect">
            <a:avLst/>
          </a:prstGeom>
          <a:noFill/>
        </p:spPr>
        <p:txBody>
          <a:bodyPr wrap="none" rtlCol="0">
            <a:spAutoFit/>
          </a:bodyPr>
          <a:lstStyle/>
          <a:p>
            <a:r>
              <a:rPr lang="en-US" dirty="0" smtClean="0"/>
              <a:t>Physical Network</a:t>
            </a:r>
            <a:endParaRPr lang="en-US" dirty="0"/>
          </a:p>
        </p:txBody>
      </p:sp>
      <p:sp>
        <p:nvSpPr>
          <p:cNvPr id="8" name="TextBox 7"/>
          <p:cNvSpPr txBox="1"/>
          <p:nvPr/>
        </p:nvSpPr>
        <p:spPr>
          <a:xfrm>
            <a:off x="584790" y="3704119"/>
            <a:ext cx="1501132" cy="369332"/>
          </a:xfrm>
          <a:prstGeom prst="rect">
            <a:avLst/>
          </a:prstGeom>
          <a:noFill/>
        </p:spPr>
        <p:txBody>
          <a:bodyPr wrap="none" rtlCol="0">
            <a:spAutoFit/>
          </a:bodyPr>
          <a:lstStyle/>
          <a:p>
            <a:r>
              <a:rPr lang="en-US" dirty="0" smtClean="0"/>
              <a:t>Virtual </a:t>
            </a:r>
            <a:r>
              <a:rPr lang="en-US" dirty="0" smtClean="0"/>
              <a:t>View</a:t>
            </a:r>
            <a:endParaRPr lang="en-US" dirty="0"/>
          </a:p>
        </p:txBody>
      </p:sp>
      <p:sp>
        <p:nvSpPr>
          <p:cNvPr id="9" name="TextBox 8"/>
          <p:cNvSpPr txBox="1"/>
          <p:nvPr/>
        </p:nvSpPr>
        <p:spPr>
          <a:xfrm>
            <a:off x="144107" y="2627868"/>
            <a:ext cx="2373742" cy="369332"/>
          </a:xfrm>
          <a:prstGeom prst="rect">
            <a:avLst/>
          </a:prstGeom>
          <a:noFill/>
        </p:spPr>
        <p:txBody>
          <a:bodyPr wrap="none" rtlCol="0">
            <a:spAutoFit/>
          </a:bodyPr>
          <a:lstStyle/>
          <a:p>
            <a:r>
              <a:rPr lang="en-US" dirty="0" smtClean="0"/>
              <a:t>Control Application</a:t>
            </a:r>
            <a:endParaRPr lang="en-US" dirty="0"/>
          </a:p>
        </p:txBody>
      </p:sp>
      <p:sp>
        <p:nvSpPr>
          <p:cNvPr id="11" name="Content Placeholder 2"/>
          <p:cNvSpPr>
            <a:spLocks noGrp="1"/>
          </p:cNvSpPr>
          <p:nvPr>
            <p:ph idx="1"/>
          </p:nvPr>
        </p:nvSpPr>
        <p:spPr>
          <a:xfrm>
            <a:off x="5794440" y="2595562"/>
            <a:ext cx="3349560" cy="3843419"/>
          </a:xfrm>
        </p:spPr>
        <p:txBody>
          <a:bodyPr>
            <a:normAutofit/>
          </a:bodyPr>
          <a:lstStyle/>
          <a:p>
            <a:r>
              <a:rPr lang="en-US" dirty="0"/>
              <a:t>Very simple policy </a:t>
            </a:r>
            <a:r>
              <a:rPr lang="en-US" dirty="0" smtClean="0"/>
              <a:t>specification</a:t>
            </a:r>
          </a:p>
          <a:p>
            <a:endParaRPr lang="en-US" dirty="0" smtClean="0"/>
          </a:p>
          <a:p>
            <a:r>
              <a:rPr lang="en-US" dirty="0"/>
              <a:t>Global </a:t>
            </a:r>
            <a:r>
              <a:rPr lang="en-US" dirty="0" smtClean="0"/>
              <a:t>view </a:t>
            </a:r>
            <a:r>
              <a:rPr lang="en-US" dirty="0"/>
              <a:t>of the network </a:t>
            </a:r>
            <a:r>
              <a:rPr lang="en-US" dirty="0" smtClean="0"/>
              <a:t>state</a:t>
            </a:r>
            <a:endParaRPr lang="en-US" dirty="0" smtClean="0"/>
          </a:p>
          <a:p>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26015467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Barometer</a:t>
            </a:r>
            <a:endParaRPr lang="en-US" dirty="0"/>
          </a:p>
        </p:txBody>
      </p:sp>
      <p:sp>
        <p:nvSpPr>
          <p:cNvPr id="3" name="Content Placeholder 2"/>
          <p:cNvSpPr>
            <a:spLocks noGrp="1"/>
          </p:cNvSpPr>
          <p:nvPr>
            <p:ph idx="1"/>
          </p:nvPr>
        </p:nvSpPr>
        <p:spPr/>
        <p:txBody>
          <a:bodyPr/>
          <a:lstStyle/>
          <a:p>
            <a:r>
              <a:rPr lang="en-US" dirty="0" smtClean="0"/>
              <a:t>Inconsistency:</a:t>
            </a:r>
            <a:endParaRPr lang="en-US" dirty="0" smtClean="0"/>
          </a:p>
          <a:p>
            <a:pPr lvl="1"/>
            <a:r>
              <a:rPr lang="en-US" dirty="0" smtClean="0"/>
              <a:t>“The network </a:t>
            </a:r>
            <a:r>
              <a:rPr lang="en-US" dirty="0" smtClean="0"/>
              <a:t>doesn’t do what </a:t>
            </a:r>
            <a:r>
              <a:rPr lang="en-US" dirty="0" smtClean="0"/>
              <a:t>the control program tells it to”</a:t>
            </a:r>
            <a:endParaRPr lang="en-US" dirty="0"/>
          </a:p>
        </p:txBody>
      </p:sp>
      <p:pic>
        <p:nvPicPr>
          <p:cNvPr id="5" name="Picture 4"/>
          <p:cNvPicPr>
            <a:picLocks noChangeAspect="1"/>
          </p:cNvPicPr>
          <p:nvPr/>
        </p:nvPicPr>
        <p:blipFill>
          <a:blip r:embed="rId3"/>
          <a:stretch>
            <a:fillRect/>
          </a:stretch>
        </p:blipFill>
        <p:spPr>
          <a:xfrm>
            <a:off x="3321014" y="3974333"/>
            <a:ext cx="2072197" cy="2027729"/>
          </a:xfrm>
          <a:prstGeom prst="rect">
            <a:avLst/>
          </a:prstGeom>
        </p:spPr>
      </p:pic>
    </p:spTree>
    <p:extLst>
      <p:ext uri="{BB962C8B-B14F-4D97-AF65-F5344CB8AC3E}">
        <p14:creationId xmlns:p14="http://schemas.microsoft.com/office/powerpoint/2010/main" val="76506118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Formally</a:t>
            </a:r>
            <a:endParaRPr lang="en-US" dirty="0"/>
          </a:p>
        </p:txBody>
      </p:sp>
      <p:pic>
        <p:nvPicPr>
          <p:cNvPr id="6" name="Picture 5"/>
          <p:cNvPicPr>
            <a:picLocks noChangeAspect="1"/>
          </p:cNvPicPr>
          <p:nvPr/>
        </p:nvPicPr>
        <p:blipFill>
          <a:blip r:embed="rId4"/>
          <a:stretch>
            <a:fillRect/>
          </a:stretch>
        </p:blipFill>
        <p:spPr>
          <a:xfrm>
            <a:off x="348056" y="4289188"/>
            <a:ext cx="2916569" cy="1821367"/>
          </a:xfrm>
          <a:prstGeom prst="rect">
            <a:avLst/>
          </a:prstGeom>
        </p:spPr>
      </p:pic>
      <p:graphicFrame>
        <p:nvGraphicFramePr>
          <p:cNvPr id="12" name="Object 11"/>
          <p:cNvGraphicFramePr>
            <a:graphicFrameLocks noChangeAspect="1"/>
          </p:cNvGraphicFramePr>
          <p:nvPr>
            <p:extLst>
              <p:ext uri="{D42A27DB-BD31-4B8C-83A1-F6EECF244321}">
                <p14:modId xmlns:p14="http://schemas.microsoft.com/office/powerpoint/2010/main" val="2577971319"/>
              </p:ext>
            </p:extLst>
          </p:nvPr>
        </p:nvGraphicFramePr>
        <p:xfrm>
          <a:off x="3922012" y="3431732"/>
          <a:ext cx="1616075" cy="382588"/>
        </p:xfrm>
        <a:graphic>
          <a:graphicData uri="http://schemas.openxmlformats.org/presentationml/2006/ole">
            <mc:AlternateContent xmlns:mc="http://schemas.openxmlformats.org/markup-compatibility/2006">
              <mc:Choice xmlns:v="urn:schemas-microsoft-com:vml" Requires="v">
                <p:oleObj spid="_x0000_s1072" name="Equation" r:id="rId5" imgW="965200" imgH="228600" progId="Equation.3">
                  <p:embed/>
                </p:oleObj>
              </mc:Choice>
              <mc:Fallback>
                <p:oleObj name="Equation" r:id="rId5" imgW="965200" imgH="228600" progId="Equation.3">
                  <p:embed/>
                  <p:pic>
                    <p:nvPicPr>
                      <p:cNvPr id="0" name=""/>
                      <p:cNvPicPr/>
                      <p:nvPr/>
                    </p:nvPicPr>
                    <p:blipFill>
                      <a:blip r:embed="rId6"/>
                      <a:stretch>
                        <a:fillRect/>
                      </a:stretch>
                    </p:blipFill>
                    <p:spPr>
                      <a:xfrm>
                        <a:off x="3922012" y="3431732"/>
                        <a:ext cx="1616075" cy="382588"/>
                      </a:xfrm>
                      <a:prstGeom prst="rect">
                        <a:avLst/>
                      </a:prstGeom>
                    </p:spPr>
                  </p:pic>
                </p:oleObj>
              </mc:Fallback>
            </mc:AlternateContent>
          </a:graphicData>
        </a:graphic>
      </p:graphicFrame>
      <p:sp>
        <p:nvSpPr>
          <p:cNvPr id="13" name="TextBox 12"/>
          <p:cNvSpPr txBox="1"/>
          <p:nvPr/>
        </p:nvSpPr>
        <p:spPr>
          <a:xfrm>
            <a:off x="3830580" y="4630910"/>
            <a:ext cx="1847719" cy="923330"/>
          </a:xfrm>
          <a:prstGeom prst="rect">
            <a:avLst/>
          </a:prstGeom>
          <a:noFill/>
        </p:spPr>
        <p:txBody>
          <a:bodyPr wrap="none" rtlCol="0">
            <a:spAutoFit/>
          </a:bodyPr>
          <a:lstStyle/>
          <a:p>
            <a:r>
              <a:rPr lang="en-US" dirty="0" smtClean="0"/>
              <a:t>0110110101101</a:t>
            </a:r>
          </a:p>
          <a:p>
            <a:r>
              <a:rPr lang="en-US" dirty="0" smtClean="0"/>
              <a:t>1001101110110</a:t>
            </a:r>
          </a:p>
          <a:p>
            <a:r>
              <a:rPr lang="en-US" dirty="0" smtClean="0"/>
              <a:t>10011110001…</a:t>
            </a:r>
            <a:endParaRPr lang="en-US" dirty="0"/>
          </a:p>
        </p:txBody>
      </p:sp>
      <p:graphicFrame>
        <p:nvGraphicFramePr>
          <p:cNvPr id="14" name="Object 13"/>
          <p:cNvGraphicFramePr>
            <a:graphicFrameLocks noChangeAspect="1"/>
          </p:cNvGraphicFramePr>
          <p:nvPr>
            <p:extLst>
              <p:ext uri="{D42A27DB-BD31-4B8C-83A1-F6EECF244321}">
                <p14:modId xmlns:p14="http://schemas.microsoft.com/office/powerpoint/2010/main" val="446638634"/>
              </p:ext>
            </p:extLst>
          </p:nvPr>
        </p:nvGraphicFramePr>
        <p:xfrm>
          <a:off x="1192552" y="3429480"/>
          <a:ext cx="1228370" cy="377960"/>
        </p:xfrm>
        <a:graphic>
          <a:graphicData uri="http://schemas.openxmlformats.org/presentationml/2006/ole">
            <mc:AlternateContent xmlns:mc="http://schemas.openxmlformats.org/markup-compatibility/2006">
              <mc:Choice xmlns:v="urn:schemas-microsoft-com:vml" Requires="v">
                <p:oleObj spid="_x0000_s1073" name="Equation" r:id="rId7" imgW="660400" imgH="203200" progId="Equation.3">
                  <p:embed/>
                </p:oleObj>
              </mc:Choice>
              <mc:Fallback>
                <p:oleObj name="Equation" r:id="rId7" imgW="660400" imgH="203200" progId="Equation.3">
                  <p:embed/>
                  <p:pic>
                    <p:nvPicPr>
                      <p:cNvPr id="0" name=""/>
                      <p:cNvPicPr/>
                      <p:nvPr/>
                    </p:nvPicPr>
                    <p:blipFill>
                      <a:blip r:embed="rId8"/>
                      <a:stretch>
                        <a:fillRect/>
                      </a:stretch>
                    </p:blipFill>
                    <p:spPr>
                      <a:xfrm>
                        <a:off x="1192552" y="3429480"/>
                        <a:ext cx="1228370" cy="377960"/>
                      </a:xfrm>
                      <a:prstGeom prst="rect">
                        <a:avLst/>
                      </a:prstGeom>
                    </p:spPr>
                  </p:pic>
                </p:oleObj>
              </mc:Fallback>
            </mc:AlternateContent>
          </a:graphicData>
        </a:graphic>
      </p:graphicFrame>
      <p:sp>
        <p:nvSpPr>
          <p:cNvPr id="15" name="TextBox 14"/>
          <p:cNvSpPr txBox="1"/>
          <p:nvPr/>
        </p:nvSpPr>
        <p:spPr>
          <a:xfrm>
            <a:off x="1192552" y="2695872"/>
            <a:ext cx="1401815" cy="369332"/>
          </a:xfrm>
          <a:prstGeom prst="rect">
            <a:avLst/>
          </a:prstGeom>
          <a:noFill/>
        </p:spPr>
        <p:txBody>
          <a:bodyPr wrap="square" rtlCol="0">
            <a:spAutoFit/>
          </a:bodyPr>
          <a:lstStyle/>
          <a:p>
            <a:r>
              <a:rPr lang="en-US" dirty="0" smtClean="0"/>
              <a:t>Networks:</a:t>
            </a:r>
            <a:endParaRPr lang="en-US" dirty="0"/>
          </a:p>
        </p:txBody>
      </p:sp>
      <p:sp>
        <p:nvSpPr>
          <p:cNvPr id="16" name="TextBox 15"/>
          <p:cNvSpPr txBox="1"/>
          <p:nvPr/>
        </p:nvSpPr>
        <p:spPr>
          <a:xfrm>
            <a:off x="4166072" y="2695872"/>
            <a:ext cx="1401815" cy="369332"/>
          </a:xfrm>
          <a:prstGeom prst="rect">
            <a:avLst/>
          </a:prstGeom>
          <a:noFill/>
        </p:spPr>
        <p:txBody>
          <a:bodyPr wrap="square" rtlCol="0">
            <a:spAutoFit/>
          </a:bodyPr>
          <a:lstStyle/>
          <a:p>
            <a:r>
              <a:rPr lang="en-US" dirty="0" smtClean="0"/>
              <a:t>Packets:</a:t>
            </a:r>
            <a:endParaRPr lang="en-US" dirty="0"/>
          </a:p>
        </p:txBody>
      </p:sp>
      <p:sp>
        <p:nvSpPr>
          <p:cNvPr id="17" name="TextBox 16"/>
          <p:cNvSpPr txBox="1"/>
          <p:nvPr/>
        </p:nvSpPr>
        <p:spPr>
          <a:xfrm>
            <a:off x="6667138" y="2695872"/>
            <a:ext cx="1401815" cy="369332"/>
          </a:xfrm>
          <a:prstGeom prst="rect">
            <a:avLst/>
          </a:prstGeom>
          <a:noFill/>
        </p:spPr>
        <p:txBody>
          <a:bodyPr wrap="square" rtlCol="0">
            <a:spAutoFit/>
          </a:bodyPr>
          <a:lstStyle/>
          <a:p>
            <a:r>
              <a:rPr lang="en-US" dirty="0" smtClean="0"/>
              <a:t>Switches:</a:t>
            </a:r>
            <a:endParaRPr lang="en-US" dirty="0"/>
          </a:p>
        </p:txBody>
      </p:sp>
      <p:sp>
        <p:nvSpPr>
          <p:cNvPr id="18" name="TextBox 17"/>
          <p:cNvSpPr txBox="1"/>
          <p:nvPr/>
        </p:nvSpPr>
        <p:spPr>
          <a:xfrm>
            <a:off x="1718930" y="6261395"/>
            <a:ext cx="5626811" cy="369332"/>
          </a:xfrm>
          <a:prstGeom prst="rect">
            <a:avLst/>
          </a:prstGeom>
          <a:noFill/>
        </p:spPr>
        <p:txBody>
          <a:bodyPr wrap="none" rtlCol="0">
            <a:spAutoFit/>
          </a:bodyPr>
          <a:lstStyle/>
          <a:p>
            <a:r>
              <a:rPr lang="en-US" dirty="0"/>
              <a:t>* </a:t>
            </a:r>
            <a:r>
              <a:rPr lang="en-US" dirty="0" err="1"/>
              <a:t>Peyman</a:t>
            </a:r>
            <a:r>
              <a:rPr lang="en-US" dirty="0"/>
              <a:t> et al., Header Space Analysis, NSDI ‘12</a:t>
            </a:r>
          </a:p>
        </p:txBody>
      </p:sp>
      <p:graphicFrame>
        <p:nvGraphicFramePr>
          <p:cNvPr id="20" name="Object 19"/>
          <p:cNvGraphicFramePr>
            <a:graphicFrameLocks noChangeAspect="1"/>
          </p:cNvGraphicFramePr>
          <p:nvPr>
            <p:extLst>
              <p:ext uri="{D42A27DB-BD31-4B8C-83A1-F6EECF244321}">
                <p14:modId xmlns:p14="http://schemas.microsoft.com/office/powerpoint/2010/main" val="3401438458"/>
              </p:ext>
            </p:extLst>
          </p:nvPr>
        </p:nvGraphicFramePr>
        <p:xfrm>
          <a:off x="6364288" y="3511550"/>
          <a:ext cx="2138362" cy="342900"/>
        </p:xfrm>
        <a:graphic>
          <a:graphicData uri="http://schemas.openxmlformats.org/presentationml/2006/ole">
            <mc:AlternateContent xmlns:mc="http://schemas.openxmlformats.org/markup-compatibility/2006">
              <mc:Choice xmlns:v="urn:schemas-microsoft-com:vml" Requires="v">
                <p:oleObj spid="_x0000_s1074" name="Equation" r:id="rId9" imgW="1422400" imgH="228600" progId="Equation.3">
                  <p:embed/>
                </p:oleObj>
              </mc:Choice>
              <mc:Fallback>
                <p:oleObj name="Equation" r:id="rId9" imgW="1422400" imgH="228600" progId="Equation.3">
                  <p:embed/>
                  <p:pic>
                    <p:nvPicPr>
                      <p:cNvPr id="0" name=""/>
                      <p:cNvPicPr/>
                      <p:nvPr/>
                    </p:nvPicPr>
                    <p:blipFill>
                      <a:blip r:embed="rId10"/>
                      <a:stretch>
                        <a:fillRect/>
                      </a:stretch>
                    </p:blipFill>
                    <p:spPr>
                      <a:xfrm>
                        <a:off x="6364288" y="3511550"/>
                        <a:ext cx="2138362" cy="342900"/>
                      </a:xfrm>
                      <a:prstGeom prst="rect">
                        <a:avLst/>
                      </a:prstGeom>
                    </p:spPr>
                  </p:pic>
                </p:oleObj>
              </mc:Fallback>
            </mc:AlternateContent>
          </a:graphicData>
        </a:graphic>
      </p:graphicFrame>
      <p:pic>
        <p:nvPicPr>
          <p:cNvPr id="21" name="Picture 20"/>
          <p:cNvPicPr>
            <a:picLocks noChangeAspect="1"/>
          </p:cNvPicPr>
          <p:nvPr/>
        </p:nvPicPr>
        <p:blipFill>
          <a:blip r:embed="rId11"/>
          <a:stretch>
            <a:fillRect/>
          </a:stretch>
        </p:blipFill>
        <p:spPr>
          <a:xfrm>
            <a:off x="6783544" y="4885070"/>
            <a:ext cx="1230931" cy="594242"/>
          </a:xfrm>
          <a:prstGeom prst="rect">
            <a:avLst/>
          </a:prstGeom>
        </p:spPr>
      </p:pic>
    </p:spTree>
    <p:extLst>
      <p:ext uri="{BB962C8B-B14F-4D97-AF65-F5344CB8AC3E}">
        <p14:creationId xmlns:p14="http://schemas.microsoft.com/office/powerpoint/2010/main" val="4789803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Request</a:t>
            </a:r>
            <a:endParaRPr lang="en-US" dirty="0"/>
          </a:p>
        </p:txBody>
      </p:sp>
      <p:pic>
        <p:nvPicPr>
          <p:cNvPr id="6" name="Picture 5"/>
          <p:cNvPicPr>
            <a:picLocks noChangeAspect="1"/>
          </p:cNvPicPr>
          <p:nvPr/>
        </p:nvPicPr>
        <p:blipFill>
          <a:blip r:embed="rId2"/>
          <a:stretch>
            <a:fillRect/>
          </a:stretch>
        </p:blipFill>
        <p:spPr>
          <a:xfrm>
            <a:off x="2683527" y="2954348"/>
            <a:ext cx="3302000" cy="3924300"/>
          </a:xfrm>
          <a:prstGeom prst="rect">
            <a:avLst/>
          </a:prstGeom>
        </p:spPr>
      </p:pic>
      <p:sp>
        <p:nvSpPr>
          <p:cNvPr id="7" name="Oval Callout 6"/>
          <p:cNvSpPr/>
          <p:nvPr/>
        </p:nvSpPr>
        <p:spPr>
          <a:xfrm>
            <a:off x="248370" y="2182798"/>
            <a:ext cx="2690364" cy="1742364"/>
          </a:xfrm>
          <a:prstGeom prst="wedgeEllipseCallout">
            <a:avLst>
              <a:gd name="adj1" fmla="val 83631"/>
              <a:gd name="adj2" fmla="val 86815"/>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But don’t carrier hotels blah-</a:t>
            </a:r>
            <a:r>
              <a:rPr lang="en-US" dirty="0" err="1" smtClean="0">
                <a:solidFill>
                  <a:schemeClr val="tx1"/>
                </a:solidFill>
              </a:rPr>
              <a:t>dee</a:t>
            </a:r>
            <a:r>
              <a:rPr lang="en-US" dirty="0" smtClean="0">
                <a:solidFill>
                  <a:schemeClr val="tx1"/>
                </a:solidFill>
              </a:rPr>
              <a:t>-blah?</a:t>
            </a:r>
            <a:endParaRPr lang="en-US" dirty="0">
              <a:solidFill>
                <a:schemeClr val="tx1"/>
              </a:solidFill>
            </a:endParaRPr>
          </a:p>
        </p:txBody>
      </p:sp>
      <p:sp>
        <p:nvSpPr>
          <p:cNvPr id="10" name="Oval Callout 9"/>
          <p:cNvSpPr/>
          <p:nvPr/>
        </p:nvSpPr>
        <p:spPr>
          <a:xfrm>
            <a:off x="6249987" y="4114518"/>
            <a:ext cx="2261156" cy="2015725"/>
          </a:xfrm>
          <a:prstGeom prst="wedgeEllipseCallout">
            <a:avLst>
              <a:gd name="adj1" fmla="val -118550"/>
              <a:gd name="adj2" fmla="val -19679"/>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Crazy idea! What if you did blah-</a:t>
            </a:r>
            <a:r>
              <a:rPr lang="en-US" dirty="0" err="1" smtClean="0">
                <a:solidFill>
                  <a:schemeClr val="tx1"/>
                </a:solidFill>
              </a:rPr>
              <a:t>dee</a:t>
            </a:r>
            <a:r>
              <a:rPr lang="en-US" dirty="0" smtClean="0">
                <a:solidFill>
                  <a:schemeClr val="tx1"/>
                </a:solidFill>
              </a:rPr>
              <a:t>-blah?</a:t>
            </a:r>
            <a:endParaRPr lang="en-US" dirty="0">
              <a:solidFill>
                <a:schemeClr val="tx1"/>
              </a:solidFill>
            </a:endParaRPr>
          </a:p>
        </p:txBody>
      </p:sp>
    </p:spTree>
    <p:extLst>
      <p:ext uri="{BB962C8B-B14F-4D97-AF65-F5344CB8AC3E}">
        <p14:creationId xmlns:p14="http://schemas.microsoft.com/office/powerpoint/2010/main" val="20333114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Formally</a:t>
            </a:r>
            <a:endParaRPr lang="en-US" dirty="0"/>
          </a:p>
        </p:txBody>
      </p:sp>
      <p:sp>
        <p:nvSpPr>
          <p:cNvPr id="4" name="Rectangle 3"/>
          <p:cNvSpPr/>
          <p:nvPr/>
        </p:nvSpPr>
        <p:spPr>
          <a:xfrm>
            <a:off x="566389" y="2895823"/>
            <a:ext cx="2490285" cy="369332"/>
          </a:xfrm>
          <a:prstGeom prst="rect">
            <a:avLst/>
          </a:prstGeom>
        </p:spPr>
        <p:txBody>
          <a:bodyPr wrap="none">
            <a:spAutoFit/>
          </a:bodyPr>
          <a:lstStyle/>
          <a:p>
            <a:r>
              <a:rPr lang="en-US" dirty="0" smtClean="0"/>
              <a:t>Network Forwarding:</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644952774"/>
              </p:ext>
            </p:extLst>
          </p:nvPr>
        </p:nvGraphicFramePr>
        <p:xfrm>
          <a:off x="767611" y="3596905"/>
          <a:ext cx="1996853" cy="2181747"/>
        </p:xfrm>
        <a:graphic>
          <a:graphicData uri="http://schemas.openxmlformats.org/presentationml/2006/ole">
            <mc:AlternateContent xmlns:mc="http://schemas.openxmlformats.org/markup-compatibility/2006">
              <mc:Choice xmlns:v="urn:schemas-microsoft-com:vml" Requires="v">
                <p:oleObj spid="_x0000_s2068" name="Equation" r:id="rId3" imgW="685800" imgH="749300" progId="Equation.3">
                  <p:embed/>
                </p:oleObj>
              </mc:Choice>
              <mc:Fallback>
                <p:oleObj name="Equation" r:id="rId3" imgW="685800" imgH="749300" progId="Equation.3">
                  <p:embed/>
                  <p:pic>
                    <p:nvPicPr>
                      <p:cNvPr id="0" name=""/>
                      <p:cNvPicPr/>
                      <p:nvPr/>
                    </p:nvPicPr>
                    <p:blipFill>
                      <a:blip r:embed="rId4"/>
                      <a:stretch>
                        <a:fillRect/>
                      </a:stretch>
                    </p:blipFill>
                    <p:spPr>
                      <a:xfrm>
                        <a:off x="767611" y="3596905"/>
                        <a:ext cx="1996853" cy="2181747"/>
                      </a:xfrm>
                      <a:prstGeom prst="rect">
                        <a:avLst/>
                      </a:prstGeom>
                    </p:spPr>
                  </p:pic>
                </p:oleObj>
              </mc:Fallback>
            </mc:AlternateContent>
          </a:graphicData>
        </a:graphic>
      </p:graphicFrame>
      <p:sp>
        <p:nvSpPr>
          <p:cNvPr id="6" name="TextBox 5"/>
          <p:cNvSpPr txBox="1"/>
          <p:nvPr/>
        </p:nvSpPr>
        <p:spPr>
          <a:xfrm>
            <a:off x="5487581" y="2895823"/>
            <a:ext cx="2199152" cy="369332"/>
          </a:xfrm>
          <a:prstGeom prst="rect">
            <a:avLst/>
          </a:prstGeom>
          <a:noFill/>
        </p:spPr>
        <p:txBody>
          <a:bodyPr wrap="none" rtlCol="0">
            <a:spAutoFit/>
          </a:bodyPr>
          <a:lstStyle/>
          <a:p>
            <a:r>
              <a:rPr lang="en-US" dirty="0" smtClean="0"/>
              <a:t>Network Traversal:</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969823325"/>
              </p:ext>
            </p:extLst>
          </p:nvPr>
        </p:nvGraphicFramePr>
        <p:xfrm>
          <a:off x="4660900" y="3887788"/>
          <a:ext cx="4068763" cy="1550987"/>
        </p:xfrm>
        <a:graphic>
          <a:graphicData uri="http://schemas.openxmlformats.org/presentationml/2006/ole">
            <mc:AlternateContent xmlns:mc="http://schemas.openxmlformats.org/markup-compatibility/2006">
              <mc:Choice xmlns:v="urn:schemas-microsoft-com:vml" Requires="v">
                <p:oleObj spid="_x0000_s2069" name="Equation" r:id="rId5" imgW="1231900" imgH="469900" progId="Equation.3">
                  <p:embed/>
                </p:oleObj>
              </mc:Choice>
              <mc:Fallback>
                <p:oleObj name="Equation" r:id="rId5" imgW="1231900" imgH="469900" progId="Equation.3">
                  <p:embed/>
                  <p:pic>
                    <p:nvPicPr>
                      <p:cNvPr id="0" name=""/>
                      <p:cNvPicPr/>
                      <p:nvPr/>
                    </p:nvPicPr>
                    <p:blipFill>
                      <a:blip r:embed="rId6"/>
                      <a:stretch>
                        <a:fillRect/>
                      </a:stretch>
                    </p:blipFill>
                    <p:spPr>
                      <a:xfrm>
                        <a:off x="4660900" y="3887788"/>
                        <a:ext cx="4068763" cy="1550987"/>
                      </a:xfrm>
                      <a:prstGeom prst="rect">
                        <a:avLst/>
                      </a:prstGeom>
                    </p:spPr>
                  </p:pic>
                </p:oleObj>
              </mc:Fallback>
            </mc:AlternateContent>
          </a:graphicData>
        </a:graphic>
      </p:graphicFrame>
      <p:sp>
        <p:nvSpPr>
          <p:cNvPr id="8" name="TextBox 7"/>
          <p:cNvSpPr txBox="1"/>
          <p:nvPr/>
        </p:nvSpPr>
        <p:spPr>
          <a:xfrm>
            <a:off x="1718930" y="6261395"/>
            <a:ext cx="5626811" cy="369332"/>
          </a:xfrm>
          <a:prstGeom prst="rect">
            <a:avLst/>
          </a:prstGeom>
          <a:noFill/>
        </p:spPr>
        <p:txBody>
          <a:bodyPr wrap="none" rtlCol="0">
            <a:spAutoFit/>
          </a:bodyPr>
          <a:lstStyle/>
          <a:p>
            <a:r>
              <a:rPr lang="en-US" dirty="0"/>
              <a:t>* </a:t>
            </a:r>
            <a:r>
              <a:rPr lang="en-US" dirty="0" err="1"/>
              <a:t>Peyman</a:t>
            </a:r>
            <a:r>
              <a:rPr lang="en-US" dirty="0"/>
              <a:t> et al., Header Space Analysis, NSDI ‘12</a:t>
            </a:r>
          </a:p>
        </p:txBody>
      </p:sp>
    </p:spTree>
    <p:extLst>
      <p:ext uri="{BB962C8B-B14F-4D97-AF65-F5344CB8AC3E}">
        <p14:creationId xmlns:p14="http://schemas.microsoft.com/office/powerpoint/2010/main" val="41214516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Formally</a:t>
            </a:r>
            <a:endParaRPr lang="en-US" dirty="0"/>
          </a:p>
        </p:txBody>
      </p:sp>
      <p:sp>
        <p:nvSpPr>
          <p:cNvPr id="5" name="TextBox 4"/>
          <p:cNvSpPr txBox="1"/>
          <p:nvPr/>
        </p:nvSpPr>
        <p:spPr>
          <a:xfrm>
            <a:off x="797442" y="2947581"/>
            <a:ext cx="2215495" cy="369332"/>
          </a:xfrm>
          <a:prstGeom prst="rect">
            <a:avLst/>
          </a:prstGeom>
          <a:noFill/>
        </p:spPr>
        <p:txBody>
          <a:bodyPr wrap="none" rtlCol="0">
            <a:spAutoFit/>
          </a:bodyPr>
          <a:lstStyle/>
          <a:p>
            <a:r>
              <a:rPr lang="en-US" dirty="0" smtClean="0"/>
              <a:t>Network Behavior:</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433592751"/>
              </p:ext>
            </p:extLst>
          </p:nvPr>
        </p:nvGraphicFramePr>
        <p:xfrm>
          <a:off x="2701925" y="4268788"/>
          <a:ext cx="3892550" cy="806450"/>
        </p:xfrm>
        <a:graphic>
          <a:graphicData uri="http://schemas.openxmlformats.org/presentationml/2006/ole">
            <mc:AlternateContent xmlns:mc="http://schemas.openxmlformats.org/markup-compatibility/2006">
              <mc:Choice xmlns:v="urn:schemas-microsoft-com:vml" Requires="v">
                <p:oleObj spid="_x0000_s3088" name="Equation" r:id="rId4" imgW="1104900" imgH="228600" progId="Equation.3">
                  <p:embed/>
                </p:oleObj>
              </mc:Choice>
              <mc:Fallback>
                <p:oleObj name="Equation" r:id="rId4" imgW="1104900" imgH="228600" progId="Equation.3">
                  <p:embed/>
                  <p:pic>
                    <p:nvPicPr>
                      <p:cNvPr id="0" name=""/>
                      <p:cNvPicPr/>
                      <p:nvPr/>
                    </p:nvPicPr>
                    <p:blipFill>
                      <a:blip r:embed="rId5"/>
                      <a:stretch>
                        <a:fillRect/>
                      </a:stretch>
                    </p:blipFill>
                    <p:spPr>
                      <a:xfrm>
                        <a:off x="2701925" y="4268788"/>
                        <a:ext cx="3892550" cy="806450"/>
                      </a:xfrm>
                      <a:prstGeom prst="rect">
                        <a:avLst/>
                      </a:prstGeom>
                    </p:spPr>
                  </p:pic>
                </p:oleObj>
              </mc:Fallback>
            </mc:AlternateContent>
          </a:graphicData>
        </a:graphic>
      </p:graphicFrame>
    </p:spTree>
    <p:extLst>
      <p:ext uri="{BB962C8B-B14F-4D97-AF65-F5344CB8AC3E}">
        <p14:creationId xmlns:p14="http://schemas.microsoft.com/office/powerpoint/2010/main" val="146723475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SDN Layering</a:t>
            </a:r>
            <a:endParaRPr lang="en-US" dirty="0"/>
          </a:p>
        </p:txBody>
      </p:sp>
      <p:pic>
        <p:nvPicPr>
          <p:cNvPr id="5" name="Picture 4"/>
          <p:cNvPicPr>
            <a:picLocks noChangeAspect="1"/>
          </p:cNvPicPr>
          <p:nvPr/>
        </p:nvPicPr>
        <p:blipFill>
          <a:blip r:embed="rId4"/>
          <a:stretch>
            <a:fillRect/>
          </a:stretch>
        </p:blipFill>
        <p:spPr>
          <a:xfrm>
            <a:off x="2742315" y="2333174"/>
            <a:ext cx="3424570" cy="4123152"/>
          </a:xfrm>
          <a:prstGeom prst="rect">
            <a:avLst/>
          </a:prstGeom>
        </p:spPr>
      </p:pic>
      <p:sp>
        <p:nvSpPr>
          <p:cNvPr id="6" name="TextBox 5"/>
          <p:cNvSpPr txBox="1"/>
          <p:nvPr/>
        </p:nvSpPr>
        <p:spPr>
          <a:xfrm>
            <a:off x="531627" y="4664962"/>
            <a:ext cx="1690036" cy="369332"/>
          </a:xfrm>
          <a:prstGeom prst="rect">
            <a:avLst/>
          </a:prstGeom>
          <a:noFill/>
        </p:spPr>
        <p:txBody>
          <a:bodyPr wrap="none" rtlCol="0">
            <a:spAutoFit/>
          </a:bodyPr>
          <a:lstStyle/>
          <a:p>
            <a:r>
              <a:rPr lang="en-US" dirty="0" smtClean="0"/>
              <a:t>Physical View</a:t>
            </a:r>
            <a:endParaRPr lang="en-US" dirty="0"/>
          </a:p>
        </p:txBody>
      </p:sp>
      <p:sp>
        <p:nvSpPr>
          <p:cNvPr id="7" name="TextBox 6"/>
          <p:cNvSpPr txBox="1"/>
          <p:nvPr/>
        </p:nvSpPr>
        <p:spPr>
          <a:xfrm>
            <a:off x="300074" y="5951502"/>
            <a:ext cx="2069797" cy="369332"/>
          </a:xfrm>
          <a:prstGeom prst="rect">
            <a:avLst/>
          </a:prstGeom>
          <a:noFill/>
        </p:spPr>
        <p:txBody>
          <a:bodyPr wrap="none" rtlCol="0">
            <a:spAutoFit/>
          </a:bodyPr>
          <a:lstStyle/>
          <a:p>
            <a:r>
              <a:rPr lang="en-US" dirty="0" smtClean="0"/>
              <a:t>Physical Network</a:t>
            </a:r>
            <a:endParaRPr lang="en-US" dirty="0"/>
          </a:p>
        </p:txBody>
      </p:sp>
      <p:sp>
        <p:nvSpPr>
          <p:cNvPr id="8" name="TextBox 7"/>
          <p:cNvSpPr txBox="1"/>
          <p:nvPr/>
        </p:nvSpPr>
        <p:spPr>
          <a:xfrm>
            <a:off x="584790" y="3704119"/>
            <a:ext cx="1501132" cy="369332"/>
          </a:xfrm>
          <a:prstGeom prst="rect">
            <a:avLst/>
          </a:prstGeom>
          <a:noFill/>
        </p:spPr>
        <p:txBody>
          <a:bodyPr wrap="none" rtlCol="0">
            <a:spAutoFit/>
          </a:bodyPr>
          <a:lstStyle/>
          <a:p>
            <a:r>
              <a:rPr lang="en-US" dirty="0" smtClean="0"/>
              <a:t>Virtual View</a:t>
            </a:r>
            <a:endParaRPr lang="en-US" dirty="0"/>
          </a:p>
        </p:txBody>
      </p:sp>
      <p:sp>
        <p:nvSpPr>
          <p:cNvPr id="9" name="TextBox 8"/>
          <p:cNvSpPr txBox="1"/>
          <p:nvPr/>
        </p:nvSpPr>
        <p:spPr>
          <a:xfrm>
            <a:off x="144107" y="2627868"/>
            <a:ext cx="2373742" cy="369332"/>
          </a:xfrm>
          <a:prstGeom prst="rect">
            <a:avLst/>
          </a:prstGeom>
          <a:noFill/>
        </p:spPr>
        <p:txBody>
          <a:bodyPr wrap="none" rtlCol="0">
            <a:spAutoFit/>
          </a:bodyPr>
          <a:lstStyle/>
          <a:p>
            <a:r>
              <a:rPr lang="en-US" dirty="0" smtClean="0"/>
              <a:t>Control Application</a:t>
            </a:r>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3224215096"/>
              </p:ext>
            </p:extLst>
          </p:nvPr>
        </p:nvGraphicFramePr>
        <p:xfrm>
          <a:off x="6741189" y="5833362"/>
          <a:ext cx="1274577" cy="551168"/>
        </p:xfrm>
        <a:graphic>
          <a:graphicData uri="http://schemas.openxmlformats.org/presentationml/2006/ole">
            <mc:AlternateContent xmlns:mc="http://schemas.openxmlformats.org/markup-compatibility/2006">
              <mc:Choice xmlns:v="urn:schemas-microsoft-com:vml" Requires="v">
                <p:oleObj spid="_x0000_s4138" name="Equation" r:id="rId5" imgW="469900" imgH="203200" progId="Equation.3">
                  <p:embed/>
                </p:oleObj>
              </mc:Choice>
              <mc:Fallback>
                <p:oleObj name="Equation" r:id="rId5" imgW="469900" imgH="203200" progId="Equation.3">
                  <p:embed/>
                  <p:pic>
                    <p:nvPicPr>
                      <p:cNvPr id="0" name=""/>
                      <p:cNvPicPr/>
                      <p:nvPr/>
                    </p:nvPicPr>
                    <p:blipFill>
                      <a:blip r:embed="rId6"/>
                      <a:stretch>
                        <a:fillRect/>
                      </a:stretch>
                    </p:blipFill>
                    <p:spPr>
                      <a:xfrm>
                        <a:off x="6741189" y="5833362"/>
                        <a:ext cx="1274577" cy="551168"/>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243158035"/>
              </p:ext>
            </p:extLst>
          </p:nvPr>
        </p:nvGraphicFramePr>
        <p:xfrm>
          <a:off x="6735282" y="4664962"/>
          <a:ext cx="1159245" cy="529941"/>
        </p:xfrm>
        <a:graphic>
          <a:graphicData uri="http://schemas.openxmlformats.org/presentationml/2006/ole">
            <mc:AlternateContent xmlns:mc="http://schemas.openxmlformats.org/markup-compatibility/2006">
              <mc:Choice xmlns:v="urn:schemas-microsoft-com:vml" Requires="v">
                <p:oleObj spid="_x0000_s4139" name="Equation" r:id="rId7" imgW="444500" imgH="203200" progId="Equation.3">
                  <p:embed/>
                </p:oleObj>
              </mc:Choice>
              <mc:Fallback>
                <p:oleObj name="Equation" r:id="rId7" imgW="444500" imgH="203200" progId="Equation.3">
                  <p:embed/>
                  <p:pic>
                    <p:nvPicPr>
                      <p:cNvPr id="0" name=""/>
                      <p:cNvPicPr/>
                      <p:nvPr/>
                    </p:nvPicPr>
                    <p:blipFill>
                      <a:blip r:embed="rId8"/>
                      <a:stretch>
                        <a:fillRect/>
                      </a:stretch>
                    </p:blipFill>
                    <p:spPr>
                      <a:xfrm>
                        <a:off x="6735282" y="4664962"/>
                        <a:ext cx="1159245" cy="529941"/>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2179053063"/>
              </p:ext>
            </p:extLst>
          </p:nvPr>
        </p:nvGraphicFramePr>
        <p:xfrm>
          <a:off x="6719333" y="3597349"/>
          <a:ext cx="1106228" cy="536353"/>
        </p:xfrm>
        <a:graphic>
          <a:graphicData uri="http://schemas.openxmlformats.org/presentationml/2006/ole">
            <mc:AlternateContent xmlns:mc="http://schemas.openxmlformats.org/markup-compatibility/2006">
              <mc:Choice xmlns:v="urn:schemas-microsoft-com:vml" Requires="v">
                <p:oleObj spid="_x0000_s4140" name="Equation" r:id="rId9" imgW="419100" imgH="203200" progId="Equation.3">
                  <p:embed/>
                </p:oleObj>
              </mc:Choice>
              <mc:Fallback>
                <p:oleObj name="Equation" r:id="rId9" imgW="419100" imgH="203200" progId="Equation.3">
                  <p:embed/>
                  <p:pic>
                    <p:nvPicPr>
                      <p:cNvPr id="0" name=""/>
                      <p:cNvPicPr/>
                      <p:nvPr/>
                    </p:nvPicPr>
                    <p:blipFill>
                      <a:blip r:embed="rId10"/>
                      <a:stretch>
                        <a:fillRect/>
                      </a:stretch>
                    </p:blipFill>
                    <p:spPr>
                      <a:xfrm>
                        <a:off x="6719333" y="3597349"/>
                        <a:ext cx="1106228" cy="536353"/>
                      </a:xfrm>
                      <a:prstGeom prst="rect">
                        <a:avLst/>
                      </a:prstGeom>
                    </p:spPr>
                  </p:pic>
                </p:oleObj>
              </mc:Fallback>
            </mc:AlternateContent>
          </a:graphicData>
        </a:graphic>
      </p:graphicFrame>
    </p:spTree>
    <p:extLst>
      <p:ext uri="{BB962C8B-B14F-4D97-AF65-F5344CB8AC3E}">
        <p14:creationId xmlns:p14="http://schemas.microsoft.com/office/powerpoint/2010/main" val="361310553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Invariant</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62425563"/>
              </p:ext>
            </p:extLst>
          </p:nvPr>
        </p:nvGraphicFramePr>
        <p:xfrm>
          <a:off x="319088" y="3205053"/>
          <a:ext cx="8650287" cy="1663700"/>
        </p:xfrm>
        <a:graphic>
          <a:graphicData uri="http://schemas.openxmlformats.org/presentationml/2006/ole">
            <mc:AlternateContent xmlns:mc="http://schemas.openxmlformats.org/markup-compatibility/2006">
              <mc:Choice xmlns:v="urn:schemas-microsoft-com:vml" Requires="v">
                <p:oleObj spid="_x0000_s5135" name="Equation" r:id="rId4" imgW="990600" imgH="190500" progId="Equation.3">
                  <p:embed/>
                </p:oleObj>
              </mc:Choice>
              <mc:Fallback>
                <p:oleObj name="Equation" r:id="rId4" imgW="990600" imgH="190500" progId="Equation.3">
                  <p:embed/>
                  <p:pic>
                    <p:nvPicPr>
                      <p:cNvPr id="0" name=""/>
                      <p:cNvPicPr/>
                      <p:nvPr/>
                    </p:nvPicPr>
                    <p:blipFill>
                      <a:blip r:embed="rId5"/>
                      <a:stretch>
                        <a:fillRect/>
                      </a:stretch>
                    </p:blipFill>
                    <p:spPr>
                      <a:xfrm>
                        <a:off x="319088" y="3205053"/>
                        <a:ext cx="8650287" cy="1663700"/>
                      </a:xfrm>
                      <a:prstGeom prst="rect">
                        <a:avLst/>
                      </a:prstGeom>
                    </p:spPr>
                  </p:pic>
                </p:oleObj>
              </mc:Fallback>
            </mc:AlternateContent>
          </a:graphicData>
        </a:graphic>
      </p:graphicFrame>
      <p:sp>
        <p:nvSpPr>
          <p:cNvPr id="3" name="TextBox 2"/>
          <p:cNvSpPr txBox="1"/>
          <p:nvPr/>
        </p:nvSpPr>
        <p:spPr>
          <a:xfrm>
            <a:off x="565406" y="5300878"/>
            <a:ext cx="8144093" cy="646331"/>
          </a:xfrm>
          <a:prstGeom prst="rect">
            <a:avLst/>
          </a:prstGeom>
          <a:noFill/>
        </p:spPr>
        <p:txBody>
          <a:bodyPr wrap="square" rtlCol="0">
            <a:spAutoFit/>
          </a:bodyPr>
          <a:lstStyle/>
          <a:p>
            <a:pPr algn="ctr"/>
            <a:r>
              <a:rPr lang="en-US" dirty="0" smtClean="0"/>
              <a:t>“All paths in the virtual network should have a corresponding path in the physical network”</a:t>
            </a:r>
            <a:endParaRPr lang="en-US" dirty="0"/>
          </a:p>
        </p:txBody>
      </p:sp>
    </p:spTree>
    <p:extLst>
      <p:ext uri="{BB962C8B-B14F-4D97-AF65-F5344CB8AC3E}">
        <p14:creationId xmlns:p14="http://schemas.microsoft.com/office/powerpoint/2010/main" val="202724986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Correspondence	</a:t>
            </a:r>
            <a:endParaRPr lang="en-US" dirty="0"/>
          </a:p>
        </p:txBody>
      </p:sp>
      <p:sp>
        <p:nvSpPr>
          <p:cNvPr id="3" name="Content Placeholder 2"/>
          <p:cNvSpPr>
            <a:spLocks noGrp="1"/>
          </p:cNvSpPr>
          <p:nvPr>
            <p:ph idx="1"/>
          </p:nvPr>
        </p:nvSpPr>
        <p:spPr/>
        <p:txBody>
          <a:bodyPr>
            <a:normAutofit/>
          </a:bodyPr>
          <a:lstStyle/>
          <a:p>
            <a:r>
              <a:rPr lang="en-US" dirty="0" smtClean="0"/>
              <a:t>Take snapshot of</a:t>
            </a:r>
          </a:p>
          <a:p>
            <a:r>
              <a:rPr lang="en-US" dirty="0" smtClean="0"/>
              <a:t>Compute </a:t>
            </a:r>
          </a:p>
          <a:p>
            <a:r>
              <a:rPr lang="en-US" dirty="0"/>
              <a:t>Compute</a:t>
            </a:r>
          </a:p>
          <a:p>
            <a:pPr lvl="1"/>
            <a:r>
              <a:rPr lang="en-US" dirty="0"/>
              <a:t>For each access link</a:t>
            </a:r>
          </a:p>
          <a:p>
            <a:pPr lvl="2"/>
            <a:r>
              <a:rPr lang="en-US" dirty="0"/>
              <a:t>Insert symbolic packet</a:t>
            </a:r>
          </a:p>
          <a:p>
            <a:pPr lvl="2"/>
            <a:r>
              <a:rPr lang="en-US" dirty="0"/>
              <a:t>Iteratively apply </a:t>
            </a:r>
          </a:p>
          <a:p>
            <a:r>
              <a:rPr lang="en-US" dirty="0" smtClean="0"/>
              <a:t>Check </a:t>
            </a:r>
          </a:p>
        </p:txBody>
      </p:sp>
      <p:graphicFrame>
        <p:nvGraphicFramePr>
          <p:cNvPr id="4" name="Object 3"/>
          <p:cNvGraphicFramePr>
            <a:graphicFrameLocks noChangeAspect="1"/>
          </p:cNvGraphicFramePr>
          <p:nvPr>
            <p:extLst>
              <p:ext uri="{D42A27DB-BD31-4B8C-83A1-F6EECF244321}">
                <p14:modId xmlns:p14="http://schemas.microsoft.com/office/powerpoint/2010/main" val="1642459184"/>
              </p:ext>
            </p:extLst>
          </p:nvPr>
        </p:nvGraphicFramePr>
        <p:xfrm>
          <a:off x="4085708" y="2652233"/>
          <a:ext cx="1277988" cy="323997"/>
        </p:xfrm>
        <a:graphic>
          <a:graphicData uri="http://schemas.openxmlformats.org/presentationml/2006/ole">
            <mc:AlternateContent xmlns:mc="http://schemas.openxmlformats.org/markup-compatibility/2006">
              <mc:Choice xmlns:v="urn:schemas-microsoft-com:vml" Requires="v">
                <p:oleObj spid="_x0000_s6197" name="Equation" r:id="rId3" imgW="901700" imgH="228600" progId="Equation.3">
                  <p:embed/>
                </p:oleObj>
              </mc:Choice>
              <mc:Fallback>
                <p:oleObj name="Equation" r:id="rId3" imgW="901700" imgH="228600" progId="Equation.3">
                  <p:embed/>
                  <p:pic>
                    <p:nvPicPr>
                      <p:cNvPr id="0" name=""/>
                      <p:cNvPicPr/>
                      <p:nvPr/>
                    </p:nvPicPr>
                    <p:blipFill>
                      <a:blip r:embed="rId4"/>
                      <a:stretch>
                        <a:fillRect/>
                      </a:stretch>
                    </p:blipFill>
                    <p:spPr>
                      <a:xfrm>
                        <a:off x="4085708" y="2652233"/>
                        <a:ext cx="1277988" cy="32399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603471720"/>
              </p:ext>
            </p:extLst>
          </p:nvPr>
        </p:nvGraphicFramePr>
        <p:xfrm>
          <a:off x="4054844" y="3213395"/>
          <a:ext cx="1356276" cy="329905"/>
        </p:xfrm>
        <a:graphic>
          <a:graphicData uri="http://schemas.openxmlformats.org/presentationml/2006/ole">
            <mc:AlternateContent xmlns:mc="http://schemas.openxmlformats.org/markup-compatibility/2006">
              <mc:Choice xmlns:v="urn:schemas-microsoft-com:vml" Requires="v">
                <p:oleObj spid="_x0000_s6198" name="Equation" r:id="rId5" imgW="939800" imgH="228600" progId="Equation.3">
                  <p:embed/>
                </p:oleObj>
              </mc:Choice>
              <mc:Fallback>
                <p:oleObj name="Equation" r:id="rId5" imgW="939800" imgH="228600" progId="Equation.3">
                  <p:embed/>
                  <p:pic>
                    <p:nvPicPr>
                      <p:cNvPr id="0" name=""/>
                      <p:cNvPicPr/>
                      <p:nvPr/>
                    </p:nvPicPr>
                    <p:blipFill>
                      <a:blip r:embed="rId6"/>
                      <a:stretch>
                        <a:fillRect/>
                      </a:stretch>
                    </p:blipFill>
                    <p:spPr>
                      <a:xfrm>
                        <a:off x="4054844" y="3213395"/>
                        <a:ext cx="1356276" cy="32990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73609743"/>
              </p:ext>
            </p:extLst>
          </p:nvPr>
        </p:nvGraphicFramePr>
        <p:xfrm>
          <a:off x="4083197" y="3721781"/>
          <a:ext cx="1221267" cy="318591"/>
        </p:xfrm>
        <a:graphic>
          <a:graphicData uri="http://schemas.openxmlformats.org/presentationml/2006/ole">
            <mc:AlternateContent xmlns:mc="http://schemas.openxmlformats.org/markup-compatibility/2006">
              <mc:Choice xmlns:v="urn:schemas-microsoft-com:vml" Requires="v">
                <p:oleObj spid="_x0000_s6199" name="Equation" r:id="rId7" imgW="876300" imgH="228600" progId="Equation.3">
                  <p:embed/>
                </p:oleObj>
              </mc:Choice>
              <mc:Fallback>
                <p:oleObj name="Equation" r:id="rId7" imgW="876300" imgH="228600" progId="Equation.3">
                  <p:embed/>
                  <p:pic>
                    <p:nvPicPr>
                      <p:cNvPr id="0" name=""/>
                      <p:cNvPicPr/>
                      <p:nvPr/>
                    </p:nvPicPr>
                    <p:blipFill>
                      <a:blip r:embed="rId8"/>
                      <a:stretch>
                        <a:fillRect/>
                      </a:stretch>
                    </p:blipFill>
                    <p:spPr>
                      <a:xfrm>
                        <a:off x="4083197" y="3721781"/>
                        <a:ext cx="1221267" cy="318591"/>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762899396"/>
              </p:ext>
            </p:extLst>
          </p:nvPr>
        </p:nvGraphicFramePr>
        <p:xfrm>
          <a:off x="4803295" y="4418418"/>
          <a:ext cx="330606" cy="352646"/>
        </p:xfrm>
        <a:graphic>
          <a:graphicData uri="http://schemas.openxmlformats.org/presentationml/2006/ole">
            <mc:AlternateContent xmlns:mc="http://schemas.openxmlformats.org/markup-compatibility/2006">
              <mc:Choice xmlns:v="urn:schemas-microsoft-com:vml" Requires="v">
                <p:oleObj spid="_x0000_s6200" name="Equation" r:id="rId9" imgW="190500" imgH="203200" progId="Equation.3">
                  <p:embed/>
                </p:oleObj>
              </mc:Choice>
              <mc:Fallback>
                <p:oleObj name="Equation" r:id="rId9" imgW="190500" imgH="203200" progId="Equation.3">
                  <p:embed/>
                  <p:pic>
                    <p:nvPicPr>
                      <p:cNvPr id="0" name=""/>
                      <p:cNvPicPr/>
                      <p:nvPr/>
                    </p:nvPicPr>
                    <p:blipFill>
                      <a:blip r:embed="rId10"/>
                      <a:stretch>
                        <a:fillRect/>
                      </a:stretch>
                    </p:blipFill>
                    <p:spPr>
                      <a:xfrm>
                        <a:off x="4803295" y="4418418"/>
                        <a:ext cx="330606" cy="35264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597686594"/>
              </p:ext>
            </p:extLst>
          </p:nvPr>
        </p:nvGraphicFramePr>
        <p:xfrm>
          <a:off x="4784355" y="4855323"/>
          <a:ext cx="278662" cy="238853"/>
        </p:xfrm>
        <a:graphic>
          <a:graphicData uri="http://schemas.openxmlformats.org/presentationml/2006/ole">
            <mc:AlternateContent xmlns:mc="http://schemas.openxmlformats.org/markup-compatibility/2006">
              <mc:Choice xmlns:v="urn:schemas-microsoft-com:vml" Requires="v">
                <p:oleObj spid="_x0000_s6201" name="Equation" r:id="rId11" imgW="177800" imgH="152400" progId="Equation.3">
                  <p:embed/>
                </p:oleObj>
              </mc:Choice>
              <mc:Fallback>
                <p:oleObj name="Equation" r:id="rId11" imgW="177800" imgH="152400" progId="Equation.3">
                  <p:embed/>
                  <p:pic>
                    <p:nvPicPr>
                      <p:cNvPr id="0" name=""/>
                      <p:cNvPicPr/>
                      <p:nvPr/>
                    </p:nvPicPr>
                    <p:blipFill>
                      <a:blip r:embed="rId12"/>
                      <a:stretch>
                        <a:fillRect/>
                      </a:stretch>
                    </p:blipFill>
                    <p:spPr>
                      <a:xfrm>
                        <a:off x="4784355" y="4855323"/>
                        <a:ext cx="278662" cy="23885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523422266"/>
              </p:ext>
            </p:extLst>
          </p:nvPr>
        </p:nvGraphicFramePr>
        <p:xfrm>
          <a:off x="3913074" y="5353623"/>
          <a:ext cx="1680833" cy="323273"/>
        </p:xfrm>
        <a:graphic>
          <a:graphicData uri="http://schemas.openxmlformats.org/presentationml/2006/ole">
            <mc:AlternateContent xmlns:mc="http://schemas.openxmlformats.org/markup-compatibility/2006">
              <mc:Choice xmlns:v="urn:schemas-microsoft-com:vml" Requires="v">
                <p:oleObj spid="_x0000_s6202" name="Equation" r:id="rId13" imgW="990600" imgH="190500" progId="Equation.3">
                  <p:embed/>
                </p:oleObj>
              </mc:Choice>
              <mc:Fallback>
                <p:oleObj name="Equation" r:id="rId13" imgW="990600" imgH="190500" progId="Equation.3">
                  <p:embed/>
                  <p:pic>
                    <p:nvPicPr>
                      <p:cNvPr id="0" name=""/>
                      <p:cNvPicPr/>
                      <p:nvPr/>
                    </p:nvPicPr>
                    <p:blipFill>
                      <a:blip r:embed="rId14"/>
                      <a:stretch>
                        <a:fillRect/>
                      </a:stretch>
                    </p:blipFill>
                    <p:spPr>
                      <a:xfrm>
                        <a:off x="3913074" y="5353623"/>
                        <a:ext cx="1680833" cy="323273"/>
                      </a:xfrm>
                      <a:prstGeom prst="rect">
                        <a:avLst/>
                      </a:prstGeom>
                    </p:spPr>
                  </p:pic>
                </p:oleObj>
              </mc:Fallback>
            </mc:AlternateContent>
          </a:graphicData>
        </a:graphic>
      </p:graphicFrame>
      <p:pic>
        <p:nvPicPr>
          <p:cNvPr id="5" name="Picture 4"/>
          <p:cNvPicPr>
            <a:picLocks noChangeAspect="1"/>
          </p:cNvPicPr>
          <p:nvPr/>
        </p:nvPicPr>
        <p:blipFill>
          <a:blip r:embed="rId15"/>
          <a:stretch>
            <a:fillRect/>
          </a:stretch>
        </p:blipFill>
        <p:spPr>
          <a:xfrm>
            <a:off x="5724216" y="3238988"/>
            <a:ext cx="3437424" cy="2286911"/>
          </a:xfrm>
          <a:prstGeom prst="rect">
            <a:avLst/>
          </a:prstGeom>
        </p:spPr>
      </p:pic>
      <p:cxnSp>
        <p:nvCxnSpPr>
          <p:cNvPr id="14" name="Straight Arrow Connector 13"/>
          <p:cNvCxnSpPr/>
          <p:nvPr/>
        </p:nvCxnSpPr>
        <p:spPr>
          <a:xfrm>
            <a:off x="5433402" y="4722780"/>
            <a:ext cx="709870" cy="0"/>
          </a:xfrm>
          <a:prstGeom prst="straightConnector1">
            <a:avLst/>
          </a:prstGeom>
          <a:ln w="41275">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5101209" y="4096510"/>
            <a:ext cx="454797" cy="1015663"/>
          </a:xfrm>
          <a:prstGeom prst="rect">
            <a:avLst/>
          </a:prstGeom>
          <a:noFill/>
        </p:spPr>
        <p:txBody>
          <a:bodyPr wrap="none" rtlCol="0">
            <a:spAutoFit/>
          </a:bodyPr>
          <a:lstStyle/>
          <a:p>
            <a:r>
              <a:rPr lang="en-US" sz="6000" dirty="0" smtClean="0"/>
              <a:t>}</a:t>
            </a:r>
            <a:endParaRPr lang="en-US" sz="6000" dirty="0"/>
          </a:p>
        </p:txBody>
      </p:sp>
    </p:spTree>
    <p:extLst>
      <p:ext uri="{BB962C8B-B14F-4D97-AF65-F5344CB8AC3E}">
        <p14:creationId xmlns:p14="http://schemas.microsoft.com/office/powerpoint/2010/main" val="15119676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Barometer Wrap Up</a:t>
            </a:r>
            <a:endParaRPr lang="en-US" dirty="0"/>
          </a:p>
        </p:txBody>
      </p:sp>
      <p:sp>
        <p:nvSpPr>
          <p:cNvPr id="3" name="Content Placeholder 2"/>
          <p:cNvSpPr>
            <a:spLocks noGrp="1"/>
          </p:cNvSpPr>
          <p:nvPr>
            <p:ph idx="1"/>
          </p:nvPr>
        </p:nvSpPr>
        <p:spPr/>
        <p:txBody>
          <a:bodyPr/>
          <a:lstStyle/>
          <a:p>
            <a:r>
              <a:rPr lang="en-US" dirty="0" smtClean="0"/>
              <a:t>Mechanism to detect inconsistencies</a:t>
            </a:r>
            <a:r>
              <a:rPr lang="en-US" dirty="0"/>
              <a:t> </a:t>
            </a:r>
            <a:r>
              <a:rPr lang="en-US" i="1" dirty="0" smtClean="0"/>
              <a:t>at a particular point in time.</a:t>
            </a:r>
          </a:p>
          <a:p>
            <a:r>
              <a:rPr lang="en-US" dirty="0" smtClean="0"/>
              <a:t>Now what?</a:t>
            </a:r>
          </a:p>
        </p:txBody>
      </p:sp>
    </p:spTree>
    <p:extLst>
      <p:ext uri="{BB962C8B-B14F-4D97-AF65-F5344CB8AC3E}">
        <p14:creationId xmlns:p14="http://schemas.microsoft.com/office/powerpoint/2010/main" val="71776588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Lightning Rod</a:t>
            </a:r>
            <a:endParaRPr lang="en-US" dirty="0"/>
          </a:p>
        </p:txBody>
      </p:sp>
      <p:sp>
        <p:nvSpPr>
          <p:cNvPr id="3" name="Content Placeholder 2"/>
          <p:cNvSpPr>
            <a:spLocks noGrp="1"/>
          </p:cNvSpPr>
          <p:nvPr>
            <p:ph idx="1"/>
          </p:nvPr>
        </p:nvSpPr>
        <p:spPr/>
        <p:txBody>
          <a:bodyPr/>
          <a:lstStyle/>
          <a:p>
            <a:r>
              <a:rPr lang="en-US" dirty="0" smtClean="0"/>
              <a:t>We want to explore system executions</a:t>
            </a:r>
          </a:p>
          <a:p>
            <a:r>
              <a:rPr lang="en-US" dirty="0" smtClean="0"/>
              <a:t>In particular, we’re looking for corner cases</a:t>
            </a:r>
            <a:endParaRPr lang="en-US" dirty="0"/>
          </a:p>
        </p:txBody>
      </p:sp>
      <p:pic>
        <p:nvPicPr>
          <p:cNvPr id="4" name="Picture 3"/>
          <p:cNvPicPr>
            <a:picLocks noChangeAspect="1"/>
          </p:cNvPicPr>
          <p:nvPr/>
        </p:nvPicPr>
        <p:blipFill>
          <a:blip r:embed="rId3"/>
          <a:stretch>
            <a:fillRect/>
          </a:stretch>
        </p:blipFill>
        <p:spPr>
          <a:xfrm>
            <a:off x="3516723" y="3965804"/>
            <a:ext cx="1466612" cy="2758517"/>
          </a:xfrm>
          <a:prstGeom prst="rect">
            <a:avLst/>
          </a:prstGeom>
        </p:spPr>
      </p:pic>
    </p:spTree>
    <p:extLst>
      <p:ext uri="{BB962C8B-B14F-4D97-AF65-F5344CB8AC3E}">
        <p14:creationId xmlns:p14="http://schemas.microsoft.com/office/powerpoint/2010/main" val="33851113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Lightning Rod</a:t>
            </a:r>
            <a:endParaRPr lang="en-US" dirty="0"/>
          </a:p>
        </p:txBody>
      </p:sp>
      <p:pic>
        <p:nvPicPr>
          <p:cNvPr id="6" name="Picture 5" descr="Debugger_Architectur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191" y="2057086"/>
            <a:ext cx="7431068" cy="4704876"/>
          </a:xfrm>
          <a:prstGeom prst="rect">
            <a:avLst/>
          </a:prstGeom>
        </p:spPr>
      </p:pic>
    </p:spTree>
    <p:extLst>
      <p:ext uri="{BB962C8B-B14F-4D97-AF65-F5344CB8AC3E}">
        <p14:creationId xmlns:p14="http://schemas.microsoft.com/office/powerpoint/2010/main" val="2206426547"/>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the </a:t>
            </a:r>
            <a:r>
              <a:rPr lang="en-US" dirty="0" smtClean="0"/>
              <a:t>Lightning </a:t>
            </a:r>
            <a:r>
              <a:rPr lang="en-US" dirty="0"/>
              <a:t>R</a:t>
            </a:r>
            <a:r>
              <a:rPr lang="en-US" dirty="0" smtClean="0"/>
              <a:t>od</a:t>
            </a:r>
            <a:endParaRPr lang="en-US" dirty="0"/>
          </a:p>
        </p:txBody>
      </p:sp>
      <p:sp>
        <p:nvSpPr>
          <p:cNvPr id="3" name="Content Placeholder 2"/>
          <p:cNvSpPr>
            <a:spLocks noGrp="1"/>
          </p:cNvSpPr>
          <p:nvPr>
            <p:ph idx="1"/>
          </p:nvPr>
        </p:nvSpPr>
        <p:spPr/>
        <p:txBody>
          <a:bodyPr>
            <a:normAutofit/>
          </a:bodyPr>
          <a:lstStyle/>
          <a:p>
            <a:r>
              <a:rPr lang="en-US" dirty="0" smtClean="0"/>
              <a:t>Insert input </a:t>
            </a:r>
            <a:r>
              <a:rPr lang="en-US" dirty="0" smtClean="0"/>
              <a:t>traffic. </a:t>
            </a:r>
            <a:r>
              <a:rPr lang="en-US" dirty="0" smtClean="0"/>
              <a:t>Either:</a:t>
            </a:r>
            <a:endParaRPr lang="en-US" dirty="0"/>
          </a:p>
          <a:p>
            <a:pPr lvl="1"/>
            <a:r>
              <a:rPr lang="en-US" dirty="0" smtClean="0"/>
              <a:t>Fuzzed</a:t>
            </a:r>
          </a:p>
          <a:p>
            <a:pPr lvl="1"/>
            <a:r>
              <a:rPr lang="en-US" dirty="0" smtClean="0"/>
              <a:t>Production </a:t>
            </a:r>
            <a:r>
              <a:rPr lang="en-US" dirty="0" smtClean="0"/>
              <a:t>traces</a:t>
            </a:r>
            <a:endParaRPr lang="en-US" dirty="0"/>
          </a:p>
          <a:p>
            <a:r>
              <a:rPr lang="en-US" dirty="0"/>
              <a:t>Manipulate events:</a:t>
            </a:r>
          </a:p>
          <a:p>
            <a:pPr lvl="1"/>
            <a:r>
              <a:rPr lang="en-US" dirty="0"/>
              <a:t>Cause delays, drops</a:t>
            </a:r>
          </a:p>
          <a:p>
            <a:pPr lvl="1"/>
            <a:r>
              <a:rPr lang="en-US" dirty="0"/>
              <a:t>Induce failures</a:t>
            </a:r>
          </a:p>
          <a:p>
            <a:pPr lvl="1"/>
            <a:r>
              <a:rPr lang="en-US" dirty="0"/>
              <a:t>Filter out irrelevant </a:t>
            </a:r>
            <a:r>
              <a:rPr lang="en-US" dirty="0" smtClean="0"/>
              <a:t>events</a:t>
            </a:r>
          </a:p>
          <a:p>
            <a:r>
              <a:rPr lang="en-US" dirty="0" smtClean="0"/>
              <a:t>Track inconsistencies</a:t>
            </a:r>
            <a:endParaRPr lang="en-US" dirty="0" smtClean="0"/>
          </a:p>
          <a:p>
            <a:pPr lvl="1"/>
            <a:endParaRPr lang="en-US" dirty="0" smtClean="0"/>
          </a:p>
          <a:p>
            <a:pPr lvl="1"/>
            <a:endParaRPr lang="en-US" dirty="0" smtClean="0"/>
          </a:p>
          <a:p>
            <a:pPr lvl="1"/>
            <a:endParaRPr lang="en-US" dirty="0"/>
          </a:p>
        </p:txBody>
      </p:sp>
      <p:grpSp>
        <p:nvGrpSpPr>
          <p:cNvPr id="4" name="Group 55"/>
          <p:cNvGrpSpPr/>
          <p:nvPr/>
        </p:nvGrpSpPr>
        <p:grpSpPr>
          <a:xfrm>
            <a:off x="7220106" y="2998403"/>
            <a:ext cx="1538105" cy="2486025"/>
            <a:chOff x="4083050" y="2822575"/>
            <a:chExt cx="1384300" cy="2159000"/>
          </a:xfrm>
        </p:grpSpPr>
        <p:sp>
          <p:nvSpPr>
            <p:cNvPr id="5" name="Trapezoid 4"/>
            <p:cNvSpPr/>
            <p:nvPr/>
          </p:nvSpPr>
          <p:spPr>
            <a:xfrm rot="16200000">
              <a:off x="3695700" y="3209925"/>
              <a:ext cx="2159000" cy="1384300"/>
            </a:xfrm>
            <a:prstGeom prst="trapezoid">
              <a:avLst/>
            </a:prstGeom>
            <a:gradFill>
              <a:gsLst>
                <a:gs pos="0">
                  <a:schemeClr val="accent3">
                    <a:lumMod val="75000"/>
                    <a:alpha val="50000"/>
                  </a:schemeClr>
                </a:gs>
                <a:gs pos="100000">
                  <a:schemeClr val="accent3">
                    <a:lumMod val="40000"/>
                    <a:lumOff val="60000"/>
                    <a:alpha val="50000"/>
                  </a:schemeClr>
                </a:gs>
              </a:gsLst>
            </a:gra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368800" y="338137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4914900" y="35782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4584700" y="39719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a:stCxn id="6" idx="6"/>
            </p:cNvCxnSpPr>
            <p:nvPr/>
          </p:nvCxnSpPr>
          <p:spPr>
            <a:xfrm>
              <a:off x="4584700" y="3578225"/>
              <a:ext cx="330200" cy="196850"/>
            </a:xfrm>
            <a:prstGeom prst="line">
              <a:avLst/>
            </a:prstGeom>
            <a:ln>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8" idx="7"/>
              <a:endCxn id="7" idx="3"/>
            </p:cNvCxnSpPr>
            <p:nvPr/>
          </p:nvCxnSpPr>
          <p:spPr>
            <a:xfrm rot="5400000" flipH="1" flipV="1">
              <a:off x="4800094" y="3883157"/>
              <a:ext cx="115312" cy="177536"/>
            </a:xfrm>
            <a:prstGeom prst="line">
              <a:avLst/>
            </a:prstGeom>
            <a:ln>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grpSp>
      <p:grpSp>
        <p:nvGrpSpPr>
          <p:cNvPr id="11" name="Group 48"/>
          <p:cNvGrpSpPr/>
          <p:nvPr/>
        </p:nvGrpSpPr>
        <p:grpSpPr>
          <a:xfrm>
            <a:off x="6179343" y="2998403"/>
            <a:ext cx="1538105" cy="2486025"/>
            <a:chOff x="4083050" y="2822575"/>
            <a:chExt cx="1384300" cy="2159000"/>
          </a:xfrm>
        </p:grpSpPr>
        <p:sp>
          <p:nvSpPr>
            <p:cNvPr id="12" name="Trapezoid 11"/>
            <p:cNvSpPr/>
            <p:nvPr/>
          </p:nvSpPr>
          <p:spPr>
            <a:xfrm rot="16200000">
              <a:off x="3695700" y="3209925"/>
              <a:ext cx="2159000" cy="1384300"/>
            </a:xfrm>
            <a:prstGeom prst="trapezoid">
              <a:avLst/>
            </a:prstGeom>
            <a:gradFill>
              <a:gsLst>
                <a:gs pos="0">
                  <a:schemeClr val="accent3">
                    <a:lumMod val="75000"/>
                    <a:alpha val="50000"/>
                  </a:schemeClr>
                </a:gs>
                <a:gs pos="100000">
                  <a:schemeClr val="accent3">
                    <a:lumMod val="40000"/>
                    <a:lumOff val="60000"/>
                    <a:alpha val="50000"/>
                  </a:schemeClr>
                </a:gs>
              </a:gsLst>
            </a:gra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4368800" y="338137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914900" y="35782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4584700" y="39719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Connector 15"/>
            <p:cNvCxnSpPr>
              <a:stCxn id="13" idx="6"/>
            </p:cNvCxnSpPr>
            <p:nvPr/>
          </p:nvCxnSpPr>
          <p:spPr>
            <a:xfrm>
              <a:off x="4584700" y="3578225"/>
              <a:ext cx="330200" cy="196850"/>
            </a:xfrm>
            <a:prstGeom prst="line">
              <a:avLst/>
            </a:prstGeom>
            <a:ln>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grpSp>
      <p:grpSp>
        <p:nvGrpSpPr>
          <p:cNvPr id="17" name="Group 47"/>
          <p:cNvGrpSpPr/>
          <p:nvPr/>
        </p:nvGrpSpPr>
        <p:grpSpPr>
          <a:xfrm>
            <a:off x="5138579" y="2998403"/>
            <a:ext cx="1538105" cy="2486025"/>
            <a:chOff x="4083050" y="2822575"/>
            <a:chExt cx="1384300" cy="2159000"/>
          </a:xfrm>
        </p:grpSpPr>
        <p:sp>
          <p:nvSpPr>
            <p:cNvPr id="18" name="Trapezoid 17"/>
            <p:cNvSpPr/>
            <p:nvPr/>
          </p:nvSpPr>
          <p:spPr>
            <a:xfrm rot="16200000">
              <a:off x="3695700" y="3209925"/>
              <a:ext cx="2159000" cy="1384300"/>
            </a:xfrm>
            <a:prstGeom prst="trapezoid">
              <a:avLst/>
            </a:prstGeom>
            <a:gradFill>
              <a:gsLst>
                <a:gs pos="0">
                  <a:schemeClr val="accent3">
                    <a:lumMod val="75000"/>
                    <a:alpha val="50000"/>
                  </a:schemeClr>
                </a:gs>
                <a:gs pos="100000">
                  <a:schemeClr val="accent3">
                    <a:lumMod val="40000"/>
                    <a:lumOff val="60000"/>
                    <a:alpha val="50000"/>
                  </a:schemeClr>
                </a:gs>
              </a:gsLst>
            </a:gradFill>
            <a:ln>
              <a:solidFill>
                <a:schemeClr val="accent1">
                  <a:shade val="95000"/>
                  <a:satMod val="105000"/>
                  <a:alpha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368800" y="338137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4914900" y="35782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4584700" y="3971925"/>
              <a:ext cx="215900" cy="393700"/>
            </a:xfrm>
            <a:prstGeom prst="ellipse">
              <a:avLst/>
            </a:prstGeom>
            <a:gradFill>
              <a:gsLst>
                <a:gs pos="0">
                  <a:schemeClr val="accent1">
                    <a:tint val="100000"/>
                    <a:shade val="100000"/>
                    <a:satMod val="130000"/>
                    <a:alpha val="50000"/>
                  </a:schemeClr>
                </a:gs>
                <a:gs pos="100000">
                  <a:schemeClr val="accent1">
                    <a:tint val="50000"/>
                    <a:shade val="100000"/>
                    <a:satMod val="350000"/>
                    <a:alpha val="55000"/>
                  </a:schemeClr>
                </a:gs>
              </a:gsLst>
              <a:lin ang="0" scaled="0"/>
            </a:gradFill>
            <a:ln>
              <a:solidFill>
                <a:schemeClr val="accent1">
                  <a:shade val="95000"/>
                  <a:satMod val="105000"/>
                  <a:alpha val="41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19" idx="6"/>
            </p:cNvCxnSpPr>
            <p:nvPr/>
          </p:nvCxnSpPr>
          <p:spPr>
            <a:xfrm>
              <a:off x="4584700" y="3578225"/>
              <a:ext cx="330200" cy="196850"/>
            </a:xfrm>
            <a:prstGeom prst="line">
              <a:avLst/>
            </a:prstGeom>
            <a:ln>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21" idx="7"/>
              <a:endCxn id="20" idx="3"/>
            </p:cNvCxnSpPr>
            <p:nvPr/>
          </p:nvCxnSpPr>
          <p:spPr>
            <a:xfrm rot="5400000" flipH="1" flipV="1">
              <a:off x="4800094" y="3883157"/>
              <a:ext cx="115312" cy="177536"/>
            </a:xfrm>
            <a:prstGeom prst="line">
              <a:avLst/>
            </a:prstGeom>
            <a:ln>
              <a:solidFill>
                <a:schemeClr val="accent1">
                  <a:alpha val="50000"/>
                </a:schemeClr>
              </a:solidFill>
            </a:ln>
          </p:spPr>
          <p:style>
            <a:lnRef idx="2">
              <a:schemeClr val="accent1"/>
            </a:lnRef>
            <a:fillRef idx="0">
              <a:schemeClr val="accent1"/>
            </a:fillRef>
            <a:effectRef idx="1">
              <a:schemeClr val="accent1"/>
            </a:effectRef>
            <a:fontRef idx="minor">
              <a:schemeClr val="tx1"/>
            </a:fontRef>
          </p:style>
        </p:cxnSp>
      </p:grpSp>
      <p:sp>
        <p:nvSpPr>
          <p:cNvPr id="24" name="TextBox 23"/>
          <p:cNvSpPr txBox="1"/>
          <p:nvPr/>
        </p:nvSpPr>
        <p:spPr>
          <a:xfrm>
            <a:off x="6302741" y="5576970"/>
            <a:ext cx="348172" cy="369332"/>
          </a:xfrm>
          <a:prstGeom prst="rect">
            <a:avLst/>
          </a:prstGeom>
          <a:noFill/>
        </p:spPr>
        <p:txBody>
          <a:bodyPr wrap="none" rtlCol="0">
            <a:spAutoFit/>
          </a:bodyPr>
          <a:lstStyle/>
          <a:p>
            <a:r>
              <a:rPr lang="en-US" dirty="0" smtClean="0"/>
              <a:t>t</a:t>
            </a:r>
            <a:r>
              <a:rPr lang="en-US" baseline="-25000" dirty="0" smtClean="0"/>
              <a:t>0</a:t>
            </a:r>
            <a:endParaRPr lang="en-US" dirty="0"/>
          </a:p>
        </p:txBody>
      </p:sp>
      <p:sp>
        <p:nvSpPr>
          <p:cNvPr id="25" name="TextBox 24"/>
          <p:cNvSpPr txBox="1"/>
          <p:nvPr/>
        </p:nvSpPr>
        <p:spPr>
          <a:xfrm>
            <a:off x="7369276" y="5576970"/>
            <a:ext cx="348172" cy="369332"/>
          </a:xfrm>
          <a:prstGeom prst="rect">
            <a:avLst/>
          </a:prstGeom>
          <a:noFill/>
        </p:spPr>
        <p:txBody>
          <a:bodyPr wrap="none" rtlCol="0">
            <a:spAutoFit/>
          </a:bodyPr>
          <a:lstStyle/>
          <a:p>
            <a:r>
              <a:rPr lang="en-US" dirty="0" smtClean="0"/>
              <a:t>t</a:t>
            </a:r>
            <a:r>
              <a:rPr lang="en-US" baseline="-25000" dirty="0"/>
              <a:t>1</a:t>
            </a:r>
            <a:endParaRPr lang="en-US" dirty="0"/>
          </a:p>
        </p:txBody>
      </p:sp>
      <p:sp>
        <p:nvSpPr>
          <p:cNvPr id="26" name="TextBox 25"/>
          <p:cNvSpPr txBox="1"/>
          <p:nvPr/>
        </p:nvSpPr>
        <p:spPr>
          <a:xfrm>
            <a:off x="8376728" y="5576278"/>
            <a:ext cx="348172" cy="369332"/>
          </a:xfrm>
          <a:prstGeom prst="rect">
            <a:avLst/>
          </a:prstGeom>
          <a:noFill/>
        </p:spPr>
        <p:txBody>
          <a:bodyPr wrap="none" rtlCol="0">
            <a:spAutoFit/>
          </a:bodyPr>
          <a:lstStyle/>
          <a:p>
            <a:r>
              <a:rPr lang="en-US" dirty="0" smtClean="0"/>
              <a:t>t</a:t>
            </a:r>
            <a:r>
              <a:rPr lang="en-US" baseline="-25000" dirty="0" smtClean="0"/>
              <a:t>2</a:t>
            </a:r>
            <a:endParaRPr lang="en-US" dirty="0"/>
          </a:p>
        </p:txBody>
      </p:sp>
    </p:spTree>
    <p:extLst>
      <p:ext uri="{BB962C8B-B14F-4D97-AF65-F5344CB8AC3E}">
        <p14:creationId xmlns:p14="http://schemas.microsoft.com/office/powerpoint/2010/main" val="8998008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3" name="Content Placeholder 2"/>
          <p:cNvSpPr>
            <a:spLocks noGrp="1"/>
          </p:cNvSpPr>
          <p:nvPr>
            <p:ph idx="1"/>
          </p:nvPr>
        </p:nvSpPr>
        <p:spPr/>
        <p:txBody>
          <a:bodyPr>
            <a:normAutofit/>
          </a:bodyPr>
          <a:lstStyle/>
          <a:p>
            <a:r>
              <a:rPr lang="en-US" dirty="0"/>
              <a:t>Goal:</a:t>
            </a:r>
          </a:p>
          <a:p>
            <a:pPr lvl="1"/>
            <a:r>
              <a:rPr lang="en-US" dirty="0"/>
              <a:t>Understand inconsistencies in the network</a:t>
            </a:r>
            <a:endParaRPr lang="en-US" dirty="0" smtClean="0"/>
          </a:p>
          <a:p>
            <a:r>
              <a:rPr lang="en-US" dirty="0" smtClean="0"/>
              <a:t>Barometer: “Invariant checker”</a:t>
            </a:r>
            <a:endParaRPr lang="en-US" dirty="0"/>
          </a:p>
          <a:p>
            <a:pPr lvl="1"/>
            <a:r>
              <a:rPr lang="en-US" dirty="0"/>
              <a:t>Infer inconsistencies at any point in </a:t>
            </a:r>
            <a:r>
              <a:rPr lang="en-US" dirty="0" smtClean="0"/>
              <a:t>time</a:t>
            </a:r>
            <a:endParaRPr lang="en-US" dirty="0" smtClean="0"/>
          </a:p>
          <a:p>
            <a:r>
              <a:rPr lang="en-US" dirty="0" smtClean="0"/>
              <a:t>Lightning Rod: “Simulator”</a:t>
            </a:r>
            <a:endParaRPr lang="en-US" dirty="0"/>
          </a:p>
          <a:p>
            <a:pPr lvl="1"/>
            <a:r>
              <a:rPr lang="en-US" dirty="0" smtClean="0"/>
              <a:t>Explore system executions</a:t>
            </a:r>
            <a:endParaRPr lang="en-US" dirty="0" smtClean="0"/>
          </a:p>
          <a:p>
            <a:pPr lvl="1"/>
            <a:endParaRPr lang="en-US" dirty="0" smtClean="0"/>
          </a:p>
          <a:p>
            <a:r>
              <a:rPr lang="en-US" dirty="0" smtClean="0"/>
              <a:t>Enabled by observation: SDN provides layering</a:t>
            </a:r>
          </a:p>
          <a:p>
            <a:endParaRPr lang="en-US" dirty="0"/>
          </a:p>
          <a:p>
            <a:endParaRPr lang="en-US" dirty="0" smtClean="0"/>
          </a:p>
        </p:txBody>
      </p:sp>
    </p:spTree>
    <p:extLst>
      <p:ext uri="{BB962C8B-B14F-4D97-AF65-F5344CB8AC3E}">
        <p14:creationId xmlns:p14="http://schemas.microsoft.com/office/powerpoint/2010/main" val="22995192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trike="sngStrike" dirty="0" smtClean="0"/>
              <a:t>Request</a:t>
            </a:r>
            <a:r>
              <a:rPr lang="en-US" dirty="0" smtClean="0"/>
              <a:t>	 Invitation</a:t>
            </a:r>
            <a:endParaRPr lang="en-US" dirty="0"/>
          </a:p>
        </p:txBody>
      </p:sp>
      <p:sp>
        <p:nvSpPr>
          <p:cNvPr id="3" name="Content Placeholder 2"/>
          <p:cNvSpPr>
            <a:spLocks noGrp="1"/>
          </p:cNvSpPr>
          <p:nvPr>
            <p:ph idx="1"/>
          </p:nvPr>
        </p:nvSpPr>
        <p:spPr/>
        <p:txBody>
          <a:bodyPr/>
          <a:lstStyle/>
          <a:p>
            <a:r>
              <a:rPr lang="en-US" dirty="0" smtClean="0"/>
              <a:t>Derail my talk!</a:t>
            </a:r>
          </a:p>
        </p:txBody>
      </p:sp>
      <p:pic>
        <p:nvPicPr>
          <p:cNvPr id="4" name="Picture 3"/>
          <p:cNvPicPr>
            <a:picLocks noChangeAspect="1"/>
          </p:cNvPicPr>
          <p:nvPr/>
        </p:nvPicPr>
        <p:blipFill>
          <a:blip r:embed="rId2"/>
          <a:stretch>
            <a:fillRect/>
          </a:stretch>
        </p:blipFill>
        <p:spPr>
          <a:xfrm>
            <a:off x="5103813" y="3279936"/>
            <a:ext cx="3810000" cy="3352800"/>
          </a:xfrm>
          <a:prstGeom prst="rect">
            <a:avLst/>
          </a:prstGeom>
        </p:spPr>
      </p:pic>
    </p:spTree>
    <p:extLst>
      <p:ext uri="{BB962C8B-B14F-4D97-AF65-F5344CB8AC3E}">
        <p14:creationId xmlns:p14="http://schemas.microsoft.com/office/powerpoint/2010/main" val="359371160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normAutofit/>
          </a:bodyPr>
          <a:lstStyle/>
          <a:p>
            <a:r>
              <a:rPr lang="en-US" dirty="0"/>
              <a:t>Evaluate: run debugger on third-party controllers</a:t>
            </a:r>
          </a:p>
          <a:p>
            <a:pPr lvl="1"/>
            <a:r>
              <a:rPr lang="en-US" dirty="0"/>
              <a:t>Multi-tenant virtualized network</a:t>
            </a:r>
          </a:p>
          <a:p>
            <a:pPr lvl="1"/>
            <a:r>
              <a:rPr lang="en-US" dirty="0"/>
              <a:t>Scale-out BGP router</a:t>
            </a:r>
          </a:p>
          <a:p>
            <a:pPr lvl="1"/>
            <a:r>
              <a:rPr lang="en-US" dirty="0"/>
              <a:t>Ethane</a:t>
            </a:r>
          </a:p>
          <a:p>
            <a:pPr lvl="1"/>
            <a:r>
              <a:rPr lang="en-US" dirty="0" smtClean="0"/>
              <a:t>…</a:t>
            </a:r>
          </a:p>
          <a:p>
            <a:r>
              <a:rPr lang="en-US" dirty="0" smtClean="0"/>
              <a:t>Gather library of corner-case traces</a:t>
            </a:r>
          </a:p>
          <a:p>
            <a:r>
              <a:rPr lang="en-US" dirty="0" smtClean="0"/>
              <a:t>Get people to use it!</a:t>
            </a:r>
          </a:p>
          <a:p>
            <a:pPr marL="349250" lvl="1" indent="0">
              <a:buNone/>
            </a:pPr>
            <a:endParaRPr lang="en-US" dirty="0"/>
          </a:p>
        </p:txBody>
      </p:sp>
    </p:spTree>
    <p:extLst>
      <p:ext uri="{BB962C8B-B14F-4D97-AF65-F5344CB8AC3E}">
        <p14:creationId xmlns:p14="http://schemas.microsoft.com/office/powerpoint/2010/main" val="424393938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pic>
        <p:nvPicPr>
          <p:cNvPr id="4" name="Picture 3"/>
          <p:cNvPicPr>
            <a:picLocks noChangeAspect="1"/>
          </p:cNvPicPr>
          <p:nvPr/>
        </p:nvPicPr>
        <p:blipFill>
          <a:blip r:embed="rId2"/>
          <a:stretch>
            <a:fillRect/>
          </a:stretch>
        </p:blipFill>
        <p:spPr>
          <a:xfrm>
            <a:off x="2241624" y="2695856"/>
            <a:ext cx="4318407" cy="3877110"/>
          </a:xfrm>
          <a:prstGeom prst="rect">
            <a:avLst/>
          </a:prstGeom>
        </p:spPr>
      </p:pic>
    </p:spTree>
    <p:extLst>
      <p:ext uri="{BB962C8B-B14F-4D97-AF65-F5344CB8AC3E}">
        <p14:creationId xmlns:p14="http://schemas.microsoft.com/office/powerpoint/2010/main" val="28393901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 Day</a:t>
            </a:r>
            <a:endParaRPr lang="en-US" dirty="0"/>
          </a:p>
        </p:txBody>
      </p:sp>
      <p:pic>
        <p:nvPicPr>
          <p:cNvPr id="8" name="Picture 7"/>
          <p:cNvPicPr>
            <a:picLocks noChangeAspect="1"/>
          </p:cNvPicPr>
          <p:nvPr/>
        </p:nvPicPr>
        <p:blipFill>
          <a:blip r:embed="rId2"/>
          <a:stretch>
            <a:fillRect/>
          </a:stretch>
        </p:blipFill>
        <p:spPr>
          <a:xfrm>
            <a:off x="6215520" y="2123448"/>
            <a:ext cx="2698293" cy="2550786"/>
          </a:xfrm>
          <a:prstGeom prst="rect">
            <a:avLst/>
          </a:prstGeom>
        </p:spPr>
      </p:pic>
      <p:pic>
        <p:nvPicPr>
          <p:cNvPr id="9" name="Picture 8" descr="networ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87" y="3979046"/>
            <a:ext cx="5156200" cy="2095500"/>
          </a:xfrm>
          <a:prstGeom prst="rect">
            <a:avLst/>
          </a:prstGeom>
        </p:spPr>
      </p:pic>
    </p:spTree>
    <p:extLst>
      <p:ext uri="{BB962C8B-B14F-4D97-AF65-F5344CB8AC3E}">
        <p14:creationId xmlns:p14="http://schemas.microsoft.com/office/powerpoint/2010/main" val="19651462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Day</a:t>
            </a:r>
            <a:endParaRPr lang="en-US" dirty="0"/>
          </a:p>
        </p:txBody>
      </p:sp>
      <p:pic>
        <p:nvPicPr>
          <p:cNvPr id="6" name="Picture 5" descr="network.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387" y="3979046"/>
            <a:ext cx="5156200" cy="2095500"/>
          </a:xfrm>
          <a:prstGeom prst="rect">
            <a:avLst/>
          </a:prstGeom>
        </p:spPr>
      </p:pic>
      <p:pic>
        <p:nvPicPr>
          <p:cNvPr id="7" name="Picture 6" descr="parti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87" y="3979046"/>
            <a:ext cx="5156200" cy="2349500"/>
          </a:xfrm>
          <a:prstGeom prst="rect">
            <a:avLst/>
          </a:prstGeom>
        </p:spPr>
      </p:pic>
      <p:pic>
        <p:nvPicPr>
          <p:cNvPr id="8" name="Picture 7"/>
          <p:cNvPicPr>
            <a:picLocks noChangeAspect="1"/>
          </p:cNvPicPr>
          <p:nvPr/>
        </p:nvPicPr>
        <p:blipFill>
          <a:blip r:embed="rId4"/>
          <a:stretch>
            <a:fillRect/>
          </a:stretch>
        </p:blipFill>
        <p:spPr>
          <a:xfrm>
            <a:off x="6138707" y="2143078"/>
            <a:ext cx="2662706" cy="2574277"/>
          </a:xfrm>
          <a:prstGeom prst="rect">
            <a:avLst/>
          </a:prstGeom>
        </p:spPr>
      </p:pic>
    </p:spTree>
    <p:extLst>
      <p:ext uri="{BB962C8B-B14F-4D97-AF65-F5344CB8AC3E}">
        <p14:creationId xmlns:p14="http://schemas.microsoft.com/office/powerpoint/2010/main" val="18331275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Bad Day</a:t>
            </a:r>
            <a:endParaRPr lang="en-US" dirty="0"/>
          </a:p>
        </p:txBody>
      </p:sp>
      <p:pic>
        <p:nvPicPr>
          <p:cNvPr id="4" name="Picture 3"/>
          <p:cNvPicPr>
            <a:picLocks noChangeAspect="1"/>
          </p:cNvPicPr>
          <p:nvPr/>
        </p:nvPicPr>
        <p:blipFill>
          <a:blip r:embed="rId2"/>
          <a:stretch>
            <a:fillRect/>
          </a:stretch>
        </p:blipFill>
        <p:spPr>
          <a:xfrm>
            <a:off x="6138707" y="2143078"/>
            <a:ext cx="2662706" cy="2574277"/>
          </a:xfrm>
          <a:prstGeom prst="rect">
            <a:avLst/>
          </a:prstGeom>
        </p:spPr>
      </p:pic>
      <p:pic>
        <p:nvPicPr>
          <p:cNvPr id="9" name="Picture 8" descr="partition.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87" y="3979046"/>
            <a:ext cx="5156200" cy="2349500"/>
          </a:xfrm>
          <a:prstGeom prst="rect">
            <a:avLst/>
          </a:prstGeom>
        </p:spPr>
      </p:pic>
      <p:pic>
        <p:nvPicPr>
          <p:cNvPr id="10" name="Picture 9" descr="loop.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387" y="3979046"/>
            <a:ext cx="5156200" cy="2286000"/>
          </a:xfrm>
          <a:prstGeom prst="rect">
            <a:avLst/>
          </a:prstGeom>
        </p:spPr>
      </p:pic>
    </p:spTree>
    <p:extLst>
      <p:ext uri="{BB962C8B-B14F-4D97-AF65-F5344CB8AC3E}">
        <p14:creationId xmlns:p14="http://schemas.microsoft.com/office/powerpoint/2010/main" val="421718254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Nice Day</a:t>
            </a:r>
            <a:endParaRPr lang="en-US" dirty="0"/>
          </a:p>
        </p:txBody>
      </p:sp>
      <p:pic>
        <p:nvPicPr>
          <p:cNvPr id="8" name="Picture 7"/>
          <p:cNvPicPr>
            <a:picLocks noChangeAspect="1"/>
          </p:cNvPicPr>
          <p:nvPr/>
        </p:nvPicPr>
        <p:blipFill>
          <a:blip r:embed="rId2"/>
          <a:stretch>
            <a:fillRect/>
          </a:stretch>
        </p:blipFill>
        <p:spPr>
          <a:xfrm>
            <a:off x="6215520" y="2123448"/>
            <a:ext cx="2698293" cy="2550786"/>
          </a:xfrm>
          <a:prstGeom prst="rect">
            <a:avLst/>
          </a:prstGeom>
        </p:spPr>
      </p:pic>
      <p:pic>
        <p:nvPicPr>
          <p:cNvPr id="9" name="Picture 8" descr="networ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387" y="3979046"/>
            <a:ext cx="5156200" cy="2095500"/>
          </a:xfrm>
          <a:prstGeom prst="rect">
            <a:avLst/>
          </a:prstGeom>
        </p:spPr>
      </p:pic>
    </p:spTree>
    <p:extLst>
      <p:ext uri="{BB962C8B-B14F-4D97-AF65-F5344CB8AC3E}">
        <p14:creationId xmlns:p14="http://schemas.microsoft.com/office/powerpoint/2010/main" val="77295674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Reality</a:t>
            </a:r>
            <a:endParaRPr lang="en-US" dirty="0"/>
          </a:p>
        </p:txBody>
      </p:sp>
      <p:pic>
        <p:nvPicPr>
          <p:cNvPr id="9" name="Picture 8"/>
          <p:cNvPicPr>
            <a:picLocks noChangeAspect="1"/>
          </p:cNvPicPr>
          <p:nvPr/>
        </p:nvPicPr>
        <p:blipFill>
          <a:blip r:embed="rId2"/>
          <a:stretch>
            <a:fillRect/>
          </a:stretch>
        </p:blipFill>
        <p:spPr>
          <a:xfrm>
            <a:off x="200538" y="2105096"/>
            <a:ext cx="8522889" cy="4729678"/>
          </a:xfrm>
          <a:prstGeom prst="rect">
            <a:avLst/>
          </a:prstGeom>
        </p:spPr>
      </p:pic>
    </p:spTree>
    <p:extLst>
      <p:ext uri="{BB962C8B-B14F-4D97-AF65-F5344CB8AC3E}">
        <p14:creationId xmlns:p14="http://schemas.microsoft.com/office/powerpoint/2010/main" val="77496934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Reality</a:t>
            </a:r>
            <a:endParaRPr lang="en-US" dirty="0"/>
          </a:p>
        </p:txBody>
      </p:sp>
      <p:sp>
        <p:nvSpPr>
          <p:cNvPr id="4" name="Content Placeholder 3"/>
          <p:cNvSpPr txBox="1">
            <a:spLocks noGrp="1"/>
          </p:cNvSpPr>
          <p:nvPr>
            <p:ph idx="1"/>
          </p:nvPr>
        </p:nvSpPr>
        <p:spPr>
          <a:xfrm>
            <a:off x="6280166" y="2393951"/>
            <a:ext cx="2978030" cy="3354765"/>
          </a:xfrm>
          <a:prstGeom prst="rect">
            <a:avLst/>
          </a:prstGeom>
          <a:noFill/>
        </p:spPr>
        <p:txBody>
          <a:bodyPr wrap="square" rtlCol="0">
            <a:spAutoFit/>
          </a:bodyPr>
          <a:lstStyle/>
          <a:p>
            <a:pPr marL="285750" indent="-285750">
              <a:buFont typeface="Arial"/>
              <a:buChar char="•"/>
            </a:pPr>
            <a:r>
              <a:rPr lang="en-US" sz="1600" dirty="0" smtClean="0"/>
              <a:t>Huge Scale</a:t>
            </a:r>
          </a:p>
          <a:p>
            <a:pPr marL="285750" indent="-285750">
              <a:buFont typeface="Arial"/>
              <a:buChar char="•"/>
            </a:pPr>
            <a:r>
              <a:rPr lang="en-US" sz="1600" dirty="0"/>
              <a:t>Completely </a:t>
            </a:r>
            <a:r>
              <a:rPr lang="en-US" sz="1600" dirty="0" smtClean="0"/>
              <a:t>Distributed</a:t>
            </a:r>
          </a:p>
          <a:p>
            <a:pPr marL="285750" indent="-285750">
              <a:buFont typeface="Arial"/>
              <a:buChar char="•"/>
            </a:pPr>
            <a:r>
              <a:rPr lang="en-US" sz="1600" dirty="0"/>
              <a:t>Highly D</a:t>
            </a:r>
            <a:r>
              <a:rPr lang="en-US" sz="1600" dirty="0" smtClean="0"/>
              <a:t>ynamic</a:t>
            </a:r>
            <a:endParaRPr lang="en-US" sz="1600" dirty="0" smtClean="0"/>
          </a:p>
          <a:p>
            <a:pPr marL="285750" indent="-285750">
              <a:buFont typeface="Arial"/>
              <a:buChar char="•"/>
            </a:pPr>
            <a:r>
              <a:rPr lang="en-US" sz="1600" dirty="0" smtClean="0"/>
              <a:t>Heterogeneous</a:t>
            </a:r>
          </a:p>
          <a:p>
            <a:pPr marL="285750" indent="-285750">
              <a:buFont typeface="Arial"/>
              <a:buChar char="•"/>
            </a:pPr>
            <a:r>
              <a:rPr lang="en-US" sz="1600" dirty="0" smtClean="0"/>
              <a:t>Virtualized</a:t>
            </a:r>
          </a:p>
          <a:p>
            <a:pPr marL="285750" indent="-285750">
              <a:buFont typeface="Arial"/>
              <a:buChar char="•"/>
            </a:pPr>
            <a:r>
              <a:rPr lang="en-US" sz="1600" dirty="0" smtClean="0"/>
              <a:t>Multi</a:t>
            </a:r>
            <a:r>
              <a:rPr lang="en-US" sz="1600" dirty="0" smtClean="0"/>
              <a:t>-tenant</a:t>
            </a:r>
          </a:p>
          <a:p>
            <a:pPr marL="285750" indent="-285750">
              <a:buFont typeface="Arial"/>
              <a:buChar char="•"/>
            </a:pPr>
            <a:r>
              <a:rPr lang="en-US" sz="1600" dirty="0" smtClean="0"/>
              <a:t>…</a:t>
            </a:r>
            <a:r>
              <a:rPr lang="en-US" sz="1600" dirty="0" smtClean="0"/>
              <a:t>.</a:t>
            </a:r>
          </a:p>
        </p:txBody>
      </p:sp>
      <p:pic>
        <p:nvPicPr>
          <p:cNvPr id="3" name="Picture 2"/>
          <p:cNvPicPr>
            <a:picLocks noChangeAspect="1"/>
          </p:cNvPicPr>
          <p:nvPr/>
        </p:nvPicPr>
        <p:blipFill>
          <a:blip r:embed="rId2"/>
          <a:stretch>
            <a:fillRect/>
          </a:stretch>
        </p:blipFill>
        <p:spPr>
          <a:xfrm>
            <a:off x="71502" y="2127375"/>
            <a:ext cx="6052690" cy="4604336"/>
          </a:xfrm>
          <a:prstGeom prst="rect">
            <a:avLst/>
          </a:prstGeom>
        </p:spPr>
      </p:pic>
    </p:spTree>
    <p:extLst>
      <p:ext uri="{BB962C8B-B14F-4D97-AF65-F5344CB8AC3E}">
        <p14:creationId xmlns:p14="http://schemas.microsoft.com/office/powerpoint/2010/main" val="152250083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erception">
  <a:themeElements>
    <a:clrScheme name="Perception">
      <a:dk1>
        <a:sysClr val="windowText" lastClr="000000"/>
      </a:dk1>
      <a:lt1>
        <a:sysClr val="window" lastClr="FFFFFF"/>
      </a:lt1>
      <a:dk2>
        <a:srgbClr val="333333"/>
      </a:dk2>
      <a:lt2>
        <a:srgbClr val="BBC0AC"/>
      </a:lt2>
      <a:accent1>
        <a:srgbClr val="A2C816"/>
      </a:accent1>
      <a:accent2>
        <a:srgbClr val="E07602"/>
      </a:accent2>
      <a:accent3>
        <a:srgbClr val="E4C402"/>
      </a:accent3>
      <a:accent4>
        <a:srgbClr val="7DC1EF"/>
      </a:accent4>
      <a:accent5>
        <a:srgbClr val="21449B"/>
      </a:accent5>
      <a:accent6>
        <a:srgbClr val="A2B170"/>
      </a:accent6>
      <a:hlink>
        <a:srgbClr val="8DA440"/>
      </a:hlink>
      <a:folHlink>
        <a:srgbClr val="4C4F3F"/>
      </a:folHlink>
    </a:clrScheme>
    <a:fontScheme name="Perception">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erception">
      <a:fillStyleLst>
        <a:solidFill>
          <a:schemeClr val="phClr"/>
        </a:solidFill>
        <a:solidFill>
          <a:schemeClr val="phClr">
            <a:shade val="90000"/>
          </a:schemeClr>
        </a:solidFill>
        <a:solidFill>
          <a:schemeClr val="phClr">
            <a:shade val="80000"/>
          </a:schemeClr>
        </a:solidFill>
      </a:fillStyleLst>
      <a:lnStyleLst>
        <a:ln w="12700" cap="flat" cmpd="sng" algn="ctr">
          <a:solidFill>
            <a:schemeClr val="phClr">
              <a:satMod val="105000"/>
            </a:schemeClr>
          </a:solidFill>
          <a:prstDash val="solid"/>
        </a:ln>
        <a:ln w="25400" cap="flat" cmpd="sng" algn="ctr">
          <a:solidFill>
            <a:schemeClr val="phClr"/>
          </a:solidFill>
          <a:prstDash val="solid"/>
        </a:ln>
        <a:ln w="25400" cap="flat" cmpd="sng" algn="ctr">
          <a:solidFill>
            <a:schemeClr val="phClr">
              <a:alpha val="80000"/>
            </a:schemeClr>
          </a:solidFill>
          <a:prstDash val="solid"/>
        </a:ln>
      </a:lnStyleLst>
      <a:effectStyleLst>
        <a:effectStyle>
          <a:effectLst/>
        </a:effectStyle>
        <a:effectStyle>
          <a:effectLst/>
          <a:scene3d>
            <a:camera prst="obliqueTopRight"/>
            <a:lightRig rig="threePt" dir="tl"/>
          </a:scene3d>
          <a:sp3d>
            <a:bevelT w="25400" h="25400"/>
          </a:sp3d>
        </a:effectStyle>
        <a:effectStyle>
          <a:effectLst/>
          <a:scene3d>
            <a:camera prst="perspectiveFront" fov="4200000"/>
            <a:lightRig rig="balanced" dir="tl">
              <a:rot lat="0" lon="0" rev="18600000"/>
            </a:lightRig>
          </a:scene3d>
          <a:sp3d prstMaterial="metal">
            <a:bevelT w="63500" h="50800" prst="angle"/>
          </a:sp3d>
        </a:effectStyle>
      </a:effectStyleLst>
      <a:bgFillStyleLst>
        <a:solidFill>
          <a:schemeClr val="phClr">
            <a:tint val="90000"/>
          </a:schemeClr>
        </a:solidFill>
        <a:solidFill>
          <a:schemeClr val="phClr">
            <a:tint val="50000"/>
          </a:schemeClr>
        </a:solidFill>
        <a:solidFill>
          <a:schemeClr val="phClr">
            <a:shade val="60000"/>
          </a:schemeClr>
        </a:soli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Perception.thmx</Template>
  <TotalTime>1945</TotalTime>
  <Words>889</Words>
  <Application>Microsoft Macintosh PowerPoint</Application>
  <PresentationFormat>On-screen Show (4:3)</PresentationFormat>
  <Paragraphs>174</Paragraphs>
  <Slides>31</Slides>
  <Notes>12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34" baseType="lpstr">
      <vt:lpstr>Perception</vt:lpstr>
      <vt:lpstr>Equation</vt:lpstr>
      <vt:lpstr>Microsoft Equation</vt:lpstr>
      <vt:lpstr>Network Troubleshooting</vt:lpstr>
      <vt:lpstr>Request</vt:lpstr>
      <vt:lpstr>Request  Invitation</vt:lpstr>
      <vt:lpstr>Nice Day</vt:lpstr>
      <vt:lpstr>Bad Day</vt:lpstr>
      <vt:lpstr>Bad Day</vt:lpstr>
      <vt:lpstr>Nice Day</vt:lpstr>
      <vt:lpstr>Reality</vt:lpstr>
      <vt:lpstr>Reality</vt:lpstr>
      <vt:lpstr>Reality</vt:lpstr>
      <vt:lpstr>Research Question</vt:lpstr>
      <vt:lpstr>Tools</vt:lpstr>
      <vt:lpstr>Talk Overview</vt:lpstr>
      <vt:lpstr>What we’ll need from the network</vt:lpstr>
      <vt:lpstr>Enter Software-defined Networking</vt:lpstr>
      <vt:lpstr>Software-defined Networking</vt:lpstr>
      <vt:lpstr>SDN Layering</vt:lpstr>
      <vt:lpstr>Barometer</vt:lpstr>
      <vt:lpstr>Formally</vt:lpstr>
      <vt:lpstr>Formally</vt:lpstr>
      <vt:lpstr>Formally</vt:lpstr>
      <vt:lpstr>SDN Layering</vt:lpstr>
      <vt:lpstr>Formal Invariant</vt:lpstr>
      <vt:lpstr>Checking Correspondence </vt:lpstr>
      <vt:lpstr>Barometer Wrap Up</vt:lpstr>
      <vt:lpstr>Lightning Rod</vt:lpstr>
      <vt:lpstr>Lightning Rod</vt:lpstr>
      <vt:lpstr>Using the Lightning Rod</vt:lpstr>
      <vt:lpstr>Putting it all together</vt:lpstr>
      <vt:lpstr>Future Work</vt:lpstr>
      <vt:lpstr>Thanks!</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SDNs </dc:title>
  <dc:creator>R. Colin Scott</dc:creator>
  <cp:lastModifiedBy>R. Colin Scott</cp:lastModifiedBy>
  <cp:revision>80</cp:revision>
  <dcterms:created xsi:type="dcterms:W3CDTF">2012-02-23T00:13:04Z</dcterms:created>
  <dcterms:modified xsi:type="dcterms:W3CDTF">2012-02-29T22:31:19Z</dcterms:modified>
</cp:coreProperties>
</file>