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68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8" autoAdjust="0"/>
    <p:restoredTop sz="94609" autoAdjust="0"/>
  </p:normalViewPr>
  <p:slideViewPr>
    <p:cSldViewPr snapToGrid="0" snapToObjects="1">
      <p:cViewPr>
        <p:scale>
          <a:sx n="135" d="100"/>
          <a:sy n="135" d="100"/>
        </p:scale>
        <p:origin x="-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A3E8C-793E-D046-80B0-B969D885E90B}" type="datetimeFigureOut">
              <a:rPr lang="en-US" smtClean="0"/>
              <a:t>12/7/11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8376D-FA31-4741-81FB-078DC923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you see my </a:t>
            </a:r>
            <a:r>
              <a:rPr lang="en-US" baseline="0" dirty="0" err="1" smtClean="0"/>
              <a:t>dillemma</a:t>
            </a:r>
            <a:r>
              <a:rPr lang="en-US" baseline="0" dirty="0" smtClean="0"/>
              <a:t>. I need to make sure that the next hour isn’t a complete waste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8376D-FA31-4741-81FB-078DC9236D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though</a:t>
            </a:r>
            <a:r>
              <a:rPr lang="en-US" baseline="0" dirty="0" smtClean="0"/>
              <a:t>t I was dead in the water. Then I remembered something my peer had said last week.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it’s true, we shouldn’t be spending any time solving problems.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8376D-FA31-4741-81FB-078DC9236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nearly senior enough to 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8376D-FA31-4741-81FB-078DC9236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4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sure you guys already</a:t>
            </a:r>
            <a:r>
              <a:rPr lang="en-US" baseline="0" dirty="0" smtClean="0"/>
              <a:t> know about this, but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8376D-FA31-4741-81FB-078DC9236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2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there hope?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advisor thinks so. According to him, SDN will provide an intellectual basis to formally reason about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assume he’s right. Does that imply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Networking is </a:t>
            </a:r>
            <a:r>
              <a:rPr lang="en-US" i="1" baseline="0" dirty="0" smtClean="0"/>
              <a:t>fundamentally </a:t>
            </a:r>
            <a:r>
              <a:rPr lang="en-US" i="0" baseline="0" dirty="0" smtClean="0"/>
              <a:t>an engineering discipline, just like systems.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Even if you are able to formulate a problem, by the time you come up with a solution, the constraints will have changed such that your solution is no longer relevant.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8376D-FA31-4741-81FB-078DC9236D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finite amount of time in our lives.</a:t>
            </a:r>
            <a:r>
              <a:rPr lang="en-US" baseline="0" dirty="0" smtClean="0"/>
              <a:t> For that reason, it’s very important to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8376D-FA31-4741-81FB-078DC9236D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7987"/>
            <a:ext cx="8915400" cy="1031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 There Open Problems in Networking?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(And why the answer matters)</a:t>
            </a:r>
          </a:p>
          <a:p>
            <a:endParaRPr lang="en-US" dirty="0"/>
          </a:p>
          <a:p>
            <a:r>
              <a:rPr lang="en-US" dirty="0" smtClean="0"/>
              <a:t>Colin Scott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5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Internet Architectures be </a:t>
            </a:r>
            <a:r>
              <a:rPr lang="en-US" i="1" dirty="0" smtClean="0"/>
              <a:t>evolvable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FII</a:t>
            </a:r>
          </a:p>
          <a:p>
            <a:pPr lvl="1"/>
            <a:r>
              <a:rPr lang="en-US" dirty="0" smtClean="0"/>
              <a:t>XIA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900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Example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 Example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en-US" dirty="0" smtClean="0"/>
              <a:t>Does this fit our criteria?</a:t>
            </a:r>
          </a:p>
          <a:p>
            <a:endParaRPr lang="en-US" dirty="0"/>
          </a:p>
          <a:p>
            <a:pPr marL="749300" lvl="1" indent="-400050">
              <a:buFont typeface="+mj-lt"/>
              <a:buAutoNum type="romanLcPeriod"/>
            </a:pPr>
            <a:r>
              <a:rPr lang="en-US" dirty="0" smtClean="0"/>
              <a:t>Clear answer</a:t>
            </a:r>
            <a:endParaRPr lang="en-US" dirty="0"/>
          </a:p>
          <a:p>
            <a:pPr lvl="1"/>
            <a:endParaRPr lang="en-US" dirty="0"/>
          </a:p>
          <a:p>
            <a:pPr marL="749300" lvl="1" indent="-400050">
              <a:buFont typeface="+mj-lt"/>
              <a:buAutoNum type="romanLcPeriod" startAt="2"/>
            </a:pPr>
            <a:r>
              <a:rPr lang="en-US" dirty="0"/>
              <a:t>Important problem</a:t>
            </a:r>
          </a:p>
          <a:p>
            <a:pPr lvl="1"/>
            <a:endParaRPr lang="en-US" dirty="0"/>
          </a:p>
          <a:p>
            <a:pPr marL="749300" lvl="1" indent="-400050">
              <a:buFont typeface="+mj-lt"/>
              <a:buAutoNum type="romanLcPeriod" startAt="3"/>
            </a:pPr>
            <a:r>
              <a:rPr lang="en-US" dirty="0"/>
              <a:t>Solution </a:t>
            </a:r>
            <a:r>
              <a:rPr lang="en-US" dirty="0" smtClean="0"/>
              <a:t>doesn’t follow from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problem definition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24" y="3518368"/>
            <a:ext cx="458489" cy="4233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24" y="4016993"/>
            <a:ext cx="1130873" cy="755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76" y="4772407"/>
            <a:ext cx="3524484" cy="19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Craig </a:t>
            </a:r>
            <a:r>
              <a:rPr lang="en-US" dirty="0" err="1"/>
              <a:t>Patridge’s</a:t>
            </a:r>
            <a:r>
              <a:rPr lang="en-US" dirty="0"/>
              <a:t> “Forty Data Communications Research Questions”:</a:t>
            </a:r>
          </a:p>
          <a:p>
            <a:pPr lvl="1"/>
            <a:r>
              <a:rPr lang="en-US" dirty="0"/>
              <a:t>What is the right abstraction for programming the cloud</a:t>
            </a:r>
            <a:r>
              <a:rPr lang="en-US" dirty="0" smtClean="0"/>
              <a:t>?</a:t>
            </a:r>
          </a:p>
          <a:p>
            <a:pPr marL="3492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42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en-US" dirty="0" smtClean="0"/>
              <a:t>Does this fit our criteria?</a:t>
            </a:r>
          </a:p>
          <a:p>
            <a:endParaRPr lang="en-US" dirty="0"/>
          </a:p>
          <a:p>
            <a:pPr marL="749300" lvl="1" indent="-400050">
              <a:buFont typeface="+mj-lt"/>
              <a:buAutoNum type="romanLcPeriod"/>
            </a:pPr>
            <a:r>
              <a:rPr lang="en-US" dirty="0" smtClean="0"/>
              <a:t>Clear answer</a:t>
            </a:r>
            <a:endParaRPr lang="en-US" dirty="0"/>
          </a:p>
          <a:p>
            <a:pPr lvl="1"/>
            <a:endParaRPr lang="en-US" dirty="0"/>
          </a:p>
          <a:p>
            <a:pPr marL="749300" lvl="1" indent="-400050">
              <a:buFont typeface="+mj-lt"/>
              <a:buAutoNum type="romanLcPeriod" startAt="2"/>
            </a:pPr>
            <a:r>
              <a:rPr lang="en-US" dirty="0"/>
              <a:t>Important problem</a:t>
            </a:r>
          </a:p>
          <a:p>
            <a:pPr lvl="1"/>
            <a:endParaRPr lang="en-US" dirty="0"/>
          </a:p>
          <a:p>
            <a:pPr marL="749300" lvl="1" indent="-400050">
              <a:buFont typeface="+mj-lt"/>
              <a:buAutoNum type="romanLcPeriod" startAt="3"/>
            </a:pPr>
            <a:r>
              <a:rPr lang="en-US" dirty="0"/>
              <a:t>Solution </a:t>
            </a:r>
            <a:r>
              <a:rPr lang="en-US" dirty="0" smtClean="0"/>
              <a:t>doesn’t follow from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problem definition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24" y="3394704"/>
            <a:ext cx="1130873" cy="7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Scott claims that SDN will catalyze an “Intellectual revolution” in networking.</a:t>
            </a:r>
          </a:p>
          <a:p>
            <a:r>
              <a:rPr lang="en-US" dirty="0" smtClean="0"/>
              <a:t>Let’s assume he’s right.</a:t>
            </a:r>
          </a:p>
          <a:p>
            <a:r>
              <a:rPr lang="en-US" dirty="0" smtClean="0"/>
              <a:t>Does that imply that open problems will appear?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7" y="4887628"/>
            <a:ext cx="1843852" cy="174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Candidates?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0816" y="3244334"/>
            <a:ext cx="482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∀x(</a:t>
            </a:r>
            <a:r>
              <a:rPr lang="en-US" dirty="0" err="1"/>
              <a:t>NetworkingProblem</a:t>
            </a:r>
            <a:r>
              <a:rPr lang="en-US" dirty="0"/>
              <a:t>(x) → ¬Open(x))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is short.</a:t>
            </a:r>
          </a:p>
          <a:p>
            <a:r>
              <a:rPr lang="en-US" dirty="0" smtClean="0"/>
              <a:t>If Peter’s thesis is true, we shouldn’t waste our time </a:t>
            </a:r>
            <a:r>
              <a:rPr lang="en-US" i="1" dirty="0" smtClean="0"/>
              <a:t>solving </a:t>
            </a:r>
            <a:r>
              <a:rPr lang="en-US" dirty="0" smtClean="0"/>
              <a:t>problems (re: building implementations</a:t>
            </a:r>
            <a:r>
              <a:rPr lang="en-US" dirty="0" smtClean="0"/>
              <a:t>)  </a:t>
            </a:r>
            <a:endParaRPr lang="en-US" dirty="0" smtClean="0"/>
          </a:p>
          <a:p>
            <a:pPr lvl="1"/>
            <a:r>
              <a:rPr lang="en-US" dirty="0" smtClean="0"/>
              <a:t>We should only </a:t>
            </a:r>
            <a:r>
              <a:rPr lang="en-US" i="1" dirty="0" smtClean="0"/>
              <a:t>find </a:t>
            </a:r>
            <a:r>
              <a:rPr lang="en-US" dirty="0" smtClean="0"/>
              <a:t>and </a:t>
            </a:r>
            <a:r>
              <a:rPr lang="en-US" i="1" dirty="0" smtClean="0"/>
              <a:t>clarify </a:t>
            </a:r>
            <a:r>
              <a:rPr lang="en-US" dirty="0" smtClean="0"/>
              <a:t>problems.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6932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 descr="vy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9144000" cy="1213658"/>
          </a:xfrm>
          <a:prstGeom prst="rect">
            <a:avLst/>
          </a:prstGeom>
        </p:spPr>
      </p:pic>
      <p:pic>
        <p:nvPicPr>
          <p:cNvPr id="5" name="Picture 4" descr="respon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" y="3995429"/>
            <a:ext cx="9144000" cy="1818788"/>
          </a:xfrm>
          <a:prstGeom prst="rect">
            <a:avLst/>
          </a:prstGeom>
        </p:spPr>
      </p:pic>
      <p:sp>
        <p:nvSpPr>
          <p:cNvPr id="7" name="Donut 6"/>
          <p:cNvSpPr/>
          <p:nvPr/>
        </p:nvSpPr>
        <p:spPr>
          <a:xfrm>
            <a:off x="6359405" y="3904075"/>
            <a:ext cx="2361260" cy="608762"/>
          </a:xfrm>
          <a:prstGeom prst="donut">
            <a:avLst>
              <a:gd name="adj" fmla="val 4886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0" y="5205455"/>
            <a:ext cx="2361260" cy="608762"/>
          </a:xfrm>
          <a:prstGeom prst="donut">
            <a:avLst>
              <a:gd name="adj" fmla="val 4886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need to generate discussion for the next 50 minutes</a:t>
            </a:r>
          </a:p>
          <a:p>
            <a:pPr lvl="1"/>
            <a:r>
              <a:rPr lang="en-US" dirty="0" smtClean="0"/>
              <a:t>Hopefully we will get something valuable out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5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Bailis</a:t>
            </a:r>
            <a:r>
              <a:rPr lang="en-US" dirty="0"/>
              <a:t> </a:t>
            </a:r>
            <a:r>
              <a:rPr lang="en-US" dirty="0" smtClean="0"/>
              <a:t>(misquoted)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There are no open problems in </a:t>
            </a:r>
            <a:r>
              <a:rPr lang="en-US" dirty="0" smtClean="0"/>
              <a:t>systems </a:t>
            </a:r>
            <a:r>
              <a:rPr lang="en-US" dirty="0"/>
              <a:t>research. Once you </a:t>
            </a:r>
            <a:r>
              <a:rPr lang="en-US" i="1" dirty="0" smtClean="0"/>
              <a:t>define</a:t>
            </a:r>
            <a:r>
              <a:rPr lang="en-US" dirty="0" smtClean="0"/>
              <a:t> </a:t>
            </a:r>
            <a:r>
              <a:rPr lang="en-US" dirty="0"/>
              <a:t>the problem clearly, the </a:t>
            </a:r>
            <a:r>
              <a:rPr lang="en-US" dirty="0" smtClean="0"/>
              <a:t>solution directly follows”</a:t>
            </a:r>
            <a:endParaRPr lang="en-US" dirty="0"/>
          </a:p>
          <a:p>
            <a:r>
              <a:rPr lang="en-US" dirty="0" smtClean="0"/>
              <a:t>Corollary:</a:t>
            </a:r>
            <a:endParaRPr lang="en-US" dirty="0"/>
          </a:p>
          <a:p>
            <a:pPr lvl="1"/>
            <a:r>
              <a:rPr lang="en-US" dirty="0" smtClean="0"/>
              <a:t>The value of systems </a:t>
            </a:r>
            <a:r>
              <a:rPr lang="en-US" dirty="0"/>
              <a:t>r</a:t>
            </a:r>
            <a:r>
              <a:rPr lang="en-US" dirty="0" smtClean="0"/>
              <a:t>esearch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i="1" dirty="0" smtClean="0"/>
              <a:t>clarification of </a:t>
            </a:r>
            <a:r>
              <a:rPr lang="en-US" dirty="0" smtClean="0"/>
              <a:t>important problems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 we </a:t>
            </a:r>
            <a:r>
              <a:rPr lang="en-US" dirty="0" smtClean="0"/>
              <a:t>believe </a:t>
            </a:r>
            <a:r>
              <a:rPr lang="en-US" dirty="0" smtClean="0"/>
              <a:t>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0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Problem Statement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Solution Sketch</a:t>
            </a:r>
          </a:p>
          <a:p>
            <a:r>
              <a:rPr lang="en-US" dirty="0" smtClean="0"/>
              <a:t>I make outrageous claims</a:t>
            </a:r>
          </a:p>
          <a:p>
            <a:r>
              <a:rPr lang="en-US" dirty="0"/>
              <a:t>Argue!</a:t>
            </a:r>
          </a:p>
          <a:p>
            <a:pPr lvl="1"/>
            <a:r>
              <a:rPr lang="en-US" dirty="0"/>
              <a:t>Amongst yourselves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Conclusion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7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problem in computational complexity theory: </a:t>
            </a:r>
          </a:p>
          <a:p>
            <a:pPr lvl="1"/>
            <a:r>
              <a:rPr lang="en-US" dirty="0"/>
              <a:t>P = NP? </a:t>
            </a:r>
          </a:p>
          <a:p>
            <a:pPr marL="349250" lvl="1" indent="0">
              <a:buNone/>
            </a:pPr>
            <a:r>
              <a:rPr lang="en-US" dirty="0"/>
              <a:t>	“Can NP problems be </a:t>
            </a:r>
            <a:r>
              <a:rPr lang="en-US" dirty="0" smtClean="0"/>
              <a:t>solved </a:t>
            </a:r>
            <a:r>
              <a:rPr lang="en-US" dirty="0"/>
              <a:t>in polynomial </a:t>
            </a:r>
            <a:r>
              <a:rPr lang="en-US" dirty="0" smtClean="0"/>
              <a:t>time”</a:t>
            </a:r>
            <a:r>
              <a:rPr lang="en-US" dirty="0"/>
              <a:t>? </a:t>
            </a:r>
          </a:p>
          <a:p>
            <a:r>
              <a:rPr lang="en-US" dirty="0" smtClean="0"/>
              <a:t>Properties:</a:t>
            </a:r>
          </a:p>
          <a:p>
            <a:pPr marL="749300" lvl="1" indent="-400050">
              <a:buFont typeface="+mj-lt"/>
              <a:buAutoNum type="romanLcPeriod"/>
            </a:pPr>
            <a:r>
              <a:rPr lang="en-US" dirty="0" smtClean="0"/>
              <a:t>Clear answer (yes </a:t>
            </a:r>
            <a:r>
              <a:rPr lang="en-US" dirty="0"/>
              <a:t>or </a:t>
            </a:r>
            <a:r>
              <a:rPr lang="en-US" dirty="0" smtClean="0"/>
              <a:t>no)</a:t>
            </a:r>
            <a:endParaRPr lang="en-US" dirty="0"/>
          </a:p>
          <a:p>
            <a:pPr lvl="1"/>
            <a:endParaRPr lang="en-US" dirty="0"/>
          </a:p>
          <a:p>
            <a:pPr marL="749300" lvl="1" indent="-400050">
              <a:buFont typeface="+mj-lt"/>
              <a:buAutoNum type="romanLcPeriod" startAt="2"/>
            </a:pPr>
            <a:r>
              <a:rPr lang="en-US" dirty="0" smtClean="0"/>
              <a:t>Important problem</a:t>
            </a:r>
            <a:endParaRPr lang="en-US" dirty="0"/>
          </a:p>
          <a:p>
            <a:pPr lvl="1"/>
            <a:endParaRPr lang="en-US" dirty="0"/>
          </a:p>
          <a:p>
            <a:pPr marL="749300" lvl="1" indent="-400050">
              <a:buFont typeface="+mj-lt"/>
              <a:buAutoNum type="romanLcPeriod" startAt="3"/>
            </a:pPr>
            <a:r>
              <a:rPr lang="en-US" dirty="0" smtClean="0"/>
              <a:t>Solution doesn’t follow from problem definition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0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any problems in networking fit these criteria?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7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Collapse</a:t>
            </a:r>
          </a:p>
          <a:p>
            <a:pPr lvl="1"/>
            <a:r>
              <a:rPr lang="en-US" dirty="0" smtClean="0"/>
              <a:t>First observed on the </a:t>
            </a:r>
            <a:r>
              <a:rPr lang="en-US" dirty="0" err="1" smtClean="0"/>
              <a:t>NSFnet</a:t>
            </a:r>
            <a:r>
              <a:rPr lang="en-US" dirty="0" smtClean="0"/>
              <a:t> in October 1986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Van Jacobson discovers solution mid-1987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Hosts adopt Jacobson’s algorithm 1987-1988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Jacobson publishes in SIGCOMM 1988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this fit our criteria?</a:t>
            </a:r>
          </a:p>
          <a:p>
            <a:endParaRPr lang="en-US" dirty="0"/>
          </a:p>
          <a:p>
            <a:pPr marL="749300" lvl="1" indent="-400050">
              <a:buFont typeface="+mj-lt"/>
              <a:buAutoNum type="romanLcPeriod"/>
            </a:pPr>
            <a:r>
              <a:rPr lang="en-US" dirty="0" smtClean="0"/>
              <a:t>Clear answer</a:t>
            </a:r>
            <a:endParaRPr lang="en-US" dirty="0"/>
          </a:p>
          <a:p>
            <a:pPr lvl="1"/>
            <a:endParaRPr lang="en-US" dirty="0"/>
          </a:p>
          <a:p>
            <a:pPr marL="749300" lvl="1" indent="-400050">
              <a:buFont typeface="+mj-lt"/>
              <a:buAutoNum type="romanLcPeriod" startAt="2"/>
            </a:pPr>
            <a:r>
              <a:rPr lang="en-US" dirty="0"/>
              <a:t>Important problem</a:t>
            </a:r>
          </a:p>
          <a:p>
            <a:pPr lvl="1"/>
            <a:endParaRPr lang="en-US" dirty="0"/>
          </a:p>
          <a:p>
            <a:pPr marL="749300" lvl="1" indent="-400050">
              <a:buFont typeface="+mj-lt"/>
              <a:buAutoNum type="romanLcPeriod" startAt="3"/>
            </a:pPr>
            <a:r>
              <a:rPr lang="en-US" dirty="0"/>
              <a:t>Solution </a:t>
            </a:r>
            <a:r>
              <a:rPr lang="en-US" dirty="0" smtClean="0"/>
              <a:t>(didn’t) follow from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problem definition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24" y="3518368"/>
            <a:ext cx="458489" cy="42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3" y="4122304"/>
            <a:ext cx="458489" cy="42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24" y="4760146"/>
            <a:ext cx="1130873" cy="7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797</TotalTime>
  <Words>505</Words>
  <Application>Microsoft Macintosh PowerPoint</Application>
  <PresentationFormat>On-screen Show (4:3)</PresentationFormat>
  <Paragraphs>115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Perception</vt:lpstr>
      <vt:lpstr>Are There Open Problems in Networking?</vt:lpstr>
      <vt:lpstr>Motivation</vt:lpstr>
      <vt:lpstr>Problem Statement</vt:lpstr>
      <vt:lpstr>Solution</vt:lpstr>
      <vt:lpstr>Outline</vt:lpstr>
      <vt:lpstr>Tangent</vt:lpstr>
      <vt:lpstr>Back to Networking</vt:lpstr>
      <vt:lpstr>Historical Example</vt:lpstr>
      <vt:lpstr>Historical Example</vt:lpstr>
      <vt:lpstr>Current Example</vt:lpstr>
      <vt:lpstr>Current Example</vt:lpstr>
      <vt:lpstr>Another Try </vt:lpstr>
      <vt:lpstr>Another Try</vt:lpstr>
      <vt:lpstr>What about the future?</vt:lpstr>
      <vt:lpstr>Other Candidates?</vt:lpstr>
      <vt:lpstr>Conclusion 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There Open Problems in Networking?</dc:title>
  <dc:creator>R. Colin Scott</dc:creator>
  <cp:lastModifiedBy>R. Colin Scott</cp:lastModifiedBy>
  <cp:revision>30</cp:revision>
  <dcterms:created xsi:type="dcterms:W3CDTF">2011-12-06T22:28:34Z</dcterms:created>
  <dcterms:modified xsi:type="dcterms:W3CDTF">2011-12-07T19:59:03Z</dcterms:modified>
</cp:coreProperties>
</file>