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49" r:id="rId3"/>
    <p:sldId id="350" r:id="rId4"/>
    <p:sldId id="351" r:id="rId5"/>
    <p:sldId id="368" r:id="rId6"/>
    <p:sldId id="343" r:id="rId7"/>
    <p:sldId id="333" r:id="rId8"/>
    <p:sldId id="335" r:id="rId9"/>
    <p:sldId id="363" r:id="rId10"/>
    <p:sldId id="369" r:id="rId11"/>
    <p:sldId id="327" r:id="rId12"/>
    <p:sldId id="359" r:id="rId13"/>
    <p:sldId id="360" r:id="rId14"/>
    <p:sldId id="361" r:id="rId15"/>
    <p:sldId id="354" r:id="rId16"/>
    <p:sldId id="355" r:id="rId17"/>
    <p:sldId id="356" r:id="rId18"/>
    <p:sldId id="357" r:id="rId19"/>
    <p:sldId id="362" r:id="rId20"/>
    <p:sldId id="367" r:id="rId21"/>
    <p:sldId id="366" r:id="rId22"/>
    <p:sldId id="348" r:id="rId23"/>
    <p:sldId id="358" r:id="rId24"/>
    <p:sldId id="316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08" autoAdjust="0"/>
  </p:normalViewPr>
  <p:slideViewPr>
    <p:cSldViewPr snapToGrid="0" snapToObjects="1">
      <p:cViewPr>
        <p:scale>
          <a:sx n="114" d="100"/>
          <a:sy n="114" d="100"/>
        </p:scale>
        <p:origin x="-135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how are we going to get from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how are we going to get from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tool doesn’t require </a:t>
            </a:r>
            <a:r>
              <a:rPr lang="en-US" baseline="0" dirty="0" err="1" smtClean="0"/>
              <a:t>modificaions</a:t>
            </a:r>
            <a:r>
              <a:rPr lang="en-US" baseline="0" dirty="0" smtClean="0"/>
              <a:t> to your controller – you can run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</a:t>
            </a:r>
            <a:r>
              <a:rPr lang="en-US" baseline="0" dirty="0" smtClean="0"/>
              <a:t> free to talk to me offline about </a:t>
            </a:r>
            <a:r>
              <a:rPr lang="en-US" baseline="0" smtClean="0"/>
              <a:t>what we’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9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really high-level depiction of our system. Essentially</a:t>
            </a:r>
            <a:r>
              <a:rPr lang="en-US" baseline="0" dirty="0" smtClean="0"/>
              <a:t> what we’re going to do is simulate the entire execution of the physical network. In a single process, we model switches in the network. We then run control servers on top of this, but we interpose on all of the communication channels.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Mechanisn</a:t>
            </a:r>
            <a:r>
              <a:rPr lang="en-US" baseline="0" dirty="0" smtClean="0"/>
              <a:t> to explore those research questions! Not a software </a:t>
            </a:r>
            <a:r>
              <a:rPr lang="en-US" baseline="0" dirty="0" err="1" smtClean="0"/>
              <a:t>artefact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 properties: delay, re-ordering, failure modes,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073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Selective Recall:</a:t>
            </a:r>
            <a:br>
              <a:rPr lang="en-US" dirty="0" smtClean="0"/>
            </a:br>
            <a:r>
              <a:rPr lang="en-US" dirty="0" smtClean="0"/>
              <a:t> Automated Diagnosis for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0150"/>
            <a:ext cx="7664193" cy="2123220"/>
          </a:xfrm>
        </p:spPr>
        <p:txBody>
          <a:bodyPr/>
          <a:lstStyle/>
          <a:p>
            <a:r>
              <a:rPr lang="en-US" u="sng" dirty="0" smtClean="0"/>
              <a:t>Colin Scott</a:t>
            </a:r>
            <a:r>
              <a:rPr lang="en-US" dirty="0" smtClean="0"/>
              <a:t>, Andreas </a:t>
            </a:r>
            <a:r>
              <a:rPr lang="en-US" dirty="0" err="1" smtClean="0"/>
              <a:t>Wundsam</a:t>
            </a:r>
            <a:r>
              <a:rPr lang="en-US" dirty="0" smtClean="0"/>
              <a:t>, Sam Whitlock,                   Andrew Or, </a:t>
            </a:r>
            <a:r>
              <a:rPr lang="en-US" dirty="0" err="1" smtClean="0"/>
              <a:t>Kyriakos</a:t>
            </a:r>
            <a:r>
              <a:rPr lang="en-US" dirty="0" smtClean="0"/>
              <a:t> </a:t>
            </a:r>
            <a:r>
              <a:rPr lang="en-US" dirty="0" err="1" smtClean="0"/>
              <a:t>Zarifis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36" y="434477"/>
            <a:ext cx="1384064" cy="1384064"/>
          </a:xfrm>
          <a:prstGeom prst="rect">
            <a:avLst/>
          </a:prstGeom>
        </p:spPr>
      </p:pic>
      <p:pic>
        <p:nvPicPr>
          <p:cNvPr id="6" name="Picture 7" descr="http://opennetsummit.org/images/logo_cleansl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34476"/>
            <a:ext cx="2171665" cy="139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1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14" name="Donut 113"/>
          <p:cNvSpPr/>
          <p:nvPr/>
        </p:nvSpPr>
        <p:spPr>
          <a:xfrm>
            <a:off x="3166717" y="4406944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7" name="Donut 116"/>
          <p:cNvSpPr/>
          <p:nvPr/>
        </p:nvSpPr>
        <p:spPr>
          <a:xfrm>
            <a:off x="2944806" y="5078390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8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nut 71"/>
          <p:cNvSpPr/>
          <p:nvPr/>
        </p:nvSpPr>
        <p:spPr>
          <a:xfrm>
            <a:off x="2001390" y="2668613"/>
            <a:ext cx="1151521" cy="713943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3" name="Multiply 72"/>
          <p:cNvSpPr/>
          <p:nvPr/>
        </p:nvSpPr>
        <p:spPr>
          <a:xfrm>
            <a:off x="2318898" y="266640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resolved!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3467395" y="3087501"/>
            <a:ext cx="1051442" cy="262974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4103526">
            <a:off x="3173999" y="426876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New Routing Table!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667707" y="3030052"/>
            <a:ext cx="552095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5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nut 29"/>
          <p:cNvSpPr/>
          <p:nvPr/>
        </p:nvSpPr>
        <p:spPr>
          <a:xfrm>
            <a:off x="1437385" y="5413110"/>
            <a:ext cx="1324240" cy="697181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avoided!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2051" y="3042116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Multiply 47"/>
          <p:cNvSpPr/>
          <p:nvPr/>
        </p:nvSpPr>
        <p:spPr>
          <a:xfrm>
            <a:off x="1754016" y="5394142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16425" y="440379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Pong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Ping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3" name="TextBox 2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Blackhole</a:t>
              </a:r>
              <a:r>
                <a:rPr lang="en-US" dirty="0" smtClean="0">
                  <a:solidFill>
                    <a:srgbClr val="FF0000"/>
                  </a:solidFill>
                </a:rPr>
                <a:t> persists!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3042116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ACK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Notify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53583" y="2075373"/>
            <a:ext cx="548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are necessary conditions!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97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82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192" y="3030052"/>
            <a:ext cx="7319657" cy="222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3257" y="3074612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794" y="4431872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4338360">
            <a:off x="1683092" y="3614494"/>
            <a:ext cx="70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Pong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898917" y="2716537"/>
            <a:ext cx="564882" cy="716149"/>
          </a:xfrm>
          <a:prstGeom prst="mathMultiply">
            <a:avLst>
              <a:gd name="adj1" fmla="val 64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25123" y="3030052"/>
            <a:ext cx="5963534" cy="12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31189" y="3082435"/>
            <a:ext cx="423868" cy="13220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7347222">
            <a:off x="3770572" y="362321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463186" y="3060156"/>
            <a:ext cx="1753508" cy="1336547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282105">
            <a:off x="5403575" y="35328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…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90534" y="4396705"/>
            <a:ext cx="1898123" cy="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16425" y="445886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7314" y="5084188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Blackhole</a:t>
            </a:r>
            <a:r>
              <a:rPr lang="en-US" dirty="0" smtClean="0">
                <a:solidFill>
                  <a:srgbClr val="FF0000"/>
                </a:solidFill>
              </a:rPr>
              <a:t> persists!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41938" y="2250259"/>
            <a:ext cx="66847" cy="40994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5" idx="4"/>
          </p:cNvCxnSpPr>
          <p:nvPr/>
        </p:nvCxnSpPr>
        <p:spPr>
          <a:xfrm flipV="1">
            <a:off x="1225004" y="3124741"/>
            <a:ext cx="428579" cy="12719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7347222">
            <a:off x="998863" y="3572545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Ping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79743" y="302448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1164" y="435415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endCxn id="38" idx="0"/>
          </p:cNvCxnSpPr>
          <p:nvPr/>
        </p:nvCxnSpPr>
        <p:spPr>
          <a:xfrm>
            <a:off x="1738563" y="3087501"/>
            <a:ext cx="287102" cy="124839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1825" y="4335900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9973" y="4368853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57349" y="4370602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42854" y="4343825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41938" y="2250259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08785" y="6357323"/>
            <a:ext cx="545911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66712" y="2531871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Crash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230100" y="4469112"/>
            <a:ext cx="306945" cy="129826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7086332">
            <a:off x="2605773" y="4963065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156260" y="5712609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303110" y="3087501"/>
            <a:ext cx="760673" cy="263129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7137503">
            <a:off x="1712198" y="4813477"/>
            <a:ext cx="124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Link Down!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10028" y="5824626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31508" y="572436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12051" y="571724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4585748">
            <a:off x="3186618" y="4962507"/>
            <a:ext cx="142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Not Master...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7551" y="57744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3617653" y="4469112"/>
            <a:ext cx="281707" cy="12258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825520" y="5694967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nut 45"/>
          <p:cNvSpPr/>
          <p:nvPr/>
        </p:nvSpPr>
        <p:spPr>
          <a:xfrm>
            <a:off x="1239529" y="5457788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1378200" y="2506075"/>
            <a:ext cx="1667702" cy="891954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8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Prune an input</a:t>
            </a:r>
          </a:p>
          <a:p>
            <a:pPr marL="0" indent="0">
              <a:buNone/>
            </a:pPr>
            <a:r>
              <a:rPr lang="en-US" sz="3200" dirty="0" smtClean="0"/>
              <a:t>2. Replay the execution</a:t>
            </a:r>
          </a:p>
          <a:p>
            <a:pPr marL="0" indent="0">
              <a:buNone/>
            </a:pPr>
            <a:r>
              <a:rPr lang="en-US" sz="3200" dirty="0" smtClean="0"/>
              <a:t>3. Check for the anomaly at end</a:t>
            </a:r>
          </a:p>
          <a:p>
            <a:pPr marL="349250" lvl="1" indent="0">
              <a:buNone/>
            </a:pPr>
            <a:r>
              <a:rPr lang="en-US" sz="3200" dirty="0" err="1" smtClean="0"/>
              <a:t>i</a:t>
            </a:r>
            <a:r>
              <a:rPr lang="en-US" sz="3200" dirty="0" smtClean="0"/>
              <a:t>. If bug, </a:t>
            </a:r>
            <a:r>
              <a:rPr lang="en-US" sz="3200" dirty="0" err="1" smtClean="0"/>
              <a:t>goto</a:t>
            </a:r>
            <a:r>
              <a:rPr lang="en-US" sz="3200" dirty="0" smtClean="0"/>
              <a:t> 1</a:t>
            </a:r>
          </a:p>
          <a:p>
            <a:pPr marL="349250" lvl="1" indent="0">
              <a:buNone/>
            </a:pPr>
            <a:r>
              <a:rPr lang="en-US" sz="3200" dirty="0" smtClean="0"/>
              <a:t>ii. Else, reinsert then goto1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3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History, You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693" y="2272503"/>
            <a:ext cx="7911120" cy="45339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 smtClean="0"/>
              <a:t>Can’t inject inputs willy </a:t>
            </a:r>
            <a:r>
              <a:rPr lang="en-US" sz="4000" dirty="0" err="1" smtClean="0"/>
              <a:t>nilly</a:t>
            </a:r>
            <a:endParaRPr lang="en-US" sz="4000" dirty="0" smtClean="0"/>
          </a:p>
          <a:p>
            <a:pPr marL="0" indent="0">
              <a:lnSpc>
                <a:spcPct val="10000"/>
              </a:lnSpc>
              <a:buNone/>
            </a:pPr>
            <a:r>
              <a:rPr lang="en-US" sz="4000" dirty="0" smtClean="0"/>
              <a:t> </a:t>
            </a:r>
          </a:p>
          <a:p>
            <a:r>
              <a:rPr lang="en-US" sz="4000" dirty="0" smtClean="0"/>
              <a:t>Altered histories are subtly different</a:t>
            </a:r>
          </a:p>
          <a:p>
            <a:pPr marL="0" indent="0">
              <a:lnSpc>
                <a:spcPct val="10000"/>
              </a:lnSpc>
              <a:buNone/>
            </a:pPr>
            <a:endParaRPr lang="en-US" sz="4000" dirty="0" smtClean="0"/>
          </a:p>
          <a:p>
            <a:r>
              <a:rPr lang="en-US" sz="4000" dirty="0" smtClean="0"/>
              <a:t>How to make sense of equivalent</a:t>
            </a:r>
            <a:r>
              <a:rPr lang="en-US" sz="4000" dirty="0"/>
              <a:t> </a:t>
            </a:r>
            <a:r>
              <a:rPr lang="en-US" sz="4000" dirty="0" smtClean="0"/>
              <a:t>executions? </a:t>
            </a:r>
          </a:p>
        </p:txBody>
      </p:sp>
    </p:spTree>
    <p:extLst>
      <p:ext uri="{BB962C8B-B14F-4D97-AF65-F5344CB8AC3E}">
        <p14:creationId xmlns:p14="http://schemas.microsoft.com/office/powerpoint/2010/main" val="2525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7" y="3219397"/>
            <a:ext cx="7610476" cy="3676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dirty="0" err="1" smtClean="0"/>
              <a:t>sts</a:t>
            </a:r>
            <a:r>
              <a:rPr lang="en-US" sz="8000" dirty="0" smtClean="0"/>
              <a:t>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4073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inputs do SDN controllers see?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0" y="2183075"/>
            <a:ext cx="2705880" cy="1426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629" y="5040299"/>
            <a:ext cx="591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8.5 network error events / minute</a:t>
            </a:r>
            <a:r>
              <a:rPr lang="en-US" sz="2400" dirty="0" smtClean="0"/>
              <a:t> 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488" y="2183075"/>
            <a:ext cx="591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20,000 servers * 4 VMs / </a:t>
            </a:r>
            <a:r>
              <a:rPr lang="en-US" sz="2400" dirty="0" smtClean="0"/>
              <a:t>server </a:t>
            </a:r>
            <a:r>
              <a:rPr lang="en-US" sz="2400" dirty="0"/>
              <a:t>= 80,000 </a:t>
            </a:r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628" y="3291669"/>
            <a:ext cx="7375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(6 migrations / day / VM) +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dirty="0"/>
              <a:t>2 power </a:t>
            </a:r>
            <a:r>
              <a:rPr lang="en-US" sz="2400" dirty="0" err="1"/>
              <a:t>up|down</a:t>
            </a:r>
            <a:r>
              <a:rPr lang="en-US" sz="2400" dirty="0"/>
              <a:t> / day / VM) </a:t>
            </a:r>
            <a:r>
              <a:rPr lang="en-US" sz="2400" dirty="0" smtClean="0"/>
              <a:t>* </a:t>
            </a:r>
          </a:p>
          <a:p>
            <a:r>
              <a:rPr lang="en-US" sz="2400" dirty="0" smtClean="0"/>
              <a:t>    80,000 </a:t>
            </a:r>
            <a:r>
              <a:rPr lang="en-US" sz="2400" dirty="0"/>
              <a:t>VMs = 640,000 VM events / day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~</a:t>
            </a:r>
            <a:r>
              <a:rPr lang="en-US" sz="2400" dirty="0"/>
              <a:t>= </a:t>
            </a:r>
            <a:r>
              <a:rPr lang="en-US" sz="2400" b="1" dirty="0"/>
              <a:t>450 VM </a:t>
            </a:r>
            <a:r>
              <a:rPr lang="en-US" sz="2400" b="1" dirty="0" smtClean="0"/>
              <a:t>changes / </a:t>
            </a:r>
            <a:r>
              <a:rPr lang="en-US" sz="2400" b="1" dirty="0"/>
              <a:t>minute</a:t>
            </a:r>
            <a:r>
              <a:rPr lang="en-US" sz="2400" dirty="0"/>
              <a:t> </a:t>
            </a:r>
            <a:r>
              <a:rPr lang="en-US" sz="2400" dirty="0" smtClean="0"/>
              <a:t>[1]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628" y="5780808"/>
            <a:ext cx="724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1 policy change / tenant / </a:t>
            </a:r>
            <a:r>
              <a:rPr lang="en-US" sz="2400" dirty="0" smtClean="0"/>
              <a:t>day 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2000 </a:t>
            </a:r>
            <a:r>
              <a:rPr lang="en-US" sz="2400" dirty="0"/>
              <a:t>tenants ~= </a:t>
            </a:r>
            <a:r>
              <a:rPr lang="en-US" sz="2400" b="1" dirty="0"/>
              <a:t>1 </a:t>
            </a:r>
            <a:r>
              <a:rPr lang="en-US" sz="2400" b="1" dirty="0" smtClean="0"/>
              <a:t>policy change </a:t>
            </a:r>
            <a:r>
              <a:rPr lang="en-US" sz="2400" b="1" dirty="0"/>
              <a:t>/ minute</a:t>
            </a:r>
          </a:p>
        </p:txBody>
      </p:sp>
    </p:spTree>
    <p:extLst>
      <p:ext uri="{BB962C8B-B14F-4D97-AF65-F5344CB8AC3E}">
        <p14:creationId xmlns:p14="http://schemas.microsoft.com/office/powerpoint/2010/main" val="21746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your feedback!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428466"/>
            <a:ext cx="9144000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Developing a controller? </a:t>
            </a:r>
          </a:p>
          <a:p>
            <a:pPr marL="0" indent="0">
              <a:buNone/>
            </a:pPr>
            <a:r>
              <a:rPr lang="en-US" sz="4800" dirty="0" smtClean="0"/>
              <a:t>Try it out!</a:t>
            </a:r>
          </a:p>
          <a:p>
            <a:pPr marL="0" indent="0">
              <a:buNone/>
            </a:pPr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3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78" y="2049362"/>
            <a:ext cx="7610476" cy="3670767"/>
          </a:xfrm>
        </p:spPr>
        <p:txBody>
          <a:bodyPr>
            <a:noAutofit/>
          </a:bodyPr>
          <a:lstStyle/>
          <a:p>
            <a:r>
              <a:rPr lang="en-US" sz="3600" dirty="0" smtClean="0"/>
              <a:t>Developing </a:t>
            </a:r>
            <a:r>
              <a:rPr lang="en-US" sz="3600" dirty="0"/>
              <a:t>model of historical alterations (fingerprints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/>
              <a:t>Proving correctness of MCS </a:t>
            </a:r>
            <a:r>
              <a:rPr lang="en-US" sz="3600" dirty="0" smtClean="0"/>
              <a:t>algorithm</a:t>
            </a:r>
            <a:endParaRPr lang="en-US" sz="3600" dirty="0"/>
          </a:p>
          <a:p>
            <a:r>
              <a:rPr lang="en-US" sz="3600" dirty="0"/>
              <a:t>Evaluating whether systems in practice do/don’t meet theoretical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0489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3937"/>
            <a:ext cx="7610476" cy="2807255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automatically diagnose network </a:t>
            </a:r>
            <a:r>
              <a:rPr lang="en-US" sz="2800" dirty="0" smtClean="0"/>
              <a:t>policy violations</a:t>
            </a:r>
            <a:endParaRPr lang="en-US" sz="2800" dirty="0"/>
          </a:p>
          <a:p>
            <a:r>
              <a:rPr lang="en-US" sz="2800" dirty="0" smtClean="0"/>
              <a:t>Approach: iteratively alter history</a:t>
            </a:r>
          </a:p>
          <a:p>
            <a:r>
              <a:rPr lang="en-US" sz="2800" dirty="0" smtClean="0"/>
              <a:t>The tool is real!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457" y="5307850"/>
            <a:ext cx="8863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87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/>
              <a:t>V. </a:t>
            </a:r>
            <a:r>
              <a:rPr lang="en-US" dirty="0" err="1"/>
              <a:t>Soundararajan</a:t>
            </a:r>
            <a:r>
              <a:rPr lang="en-US" dirty="0"/>
              <a:t> and K. </a:t>
            </a:r>
            <a:r>
              <a:rPr lang="en-US" dirty="0" err="1"/>
              <a:t>Govil</a:t>
            </a:r>
            <a:r>
              <a:rPr lang="en-US" dirty="0"/>
              <a:t>. Challenges in building </a:t>
            </a:r>
            <a:r>
              <a:rPr lang="en-US" dirty="0" smtClean="0"/>
              <a:t>scalable </a:t>
            </a:r>
            <a:r>
              <a:rPr lang="en-US" dirty="0"/>
              <a:t>virtualized datacenter management. SIGOPS Operating Systems Review ’10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[2] </a:t>
            </a:r>
            <a:r>
              <a:rPr lang="en-US" dirty="0"/>
              <a:t>A. Greenberg, J. R. Hamilton, N. Jain, S. </a:t>
            </a:r>
            <a:r>
              <a:rPr lang="en-US" dirty="0" err="1"/>
              <a:t>Kandula</a:t>
            </a:r>
            <a:r>
              <a:rPr lang="en-US" dirty="0"/>
              <a:t>, C. Kim, P. </a:t>
            </a:r>
            <a:r>
              <a:rPr lang="en-US" dirty="0" err="1"/>
              <a:t>Lahiri</a:t>
            </a:r>
            <a:r>
              <a:rPr lang="en-US" dirty="0"/>
              <a:t>, D. A. </a:t>
            </a:r>
            <a:r>
              <a:rPr lang="en-US" dirty="0" err="1"/>
              <a:t>Maltz</a:t>
            </a:r>
            <a:r>
              <a:rPr lang="en-US" dirty="0"/>
              <a:t>, P. Patel, and S. </a:t>
            </a:r>
            <a:r>
              <a:rPr lang="en-US" dirty="0" err="1"/>
              <a:t>Sengupta</a:t>
            </a:r>
            <a:r>
              <a:rPr lang="en-US" dirty="0"/>
              <a:t>. VL2: a </a:t>
            </a:r>
            <a:r>
              <a:rPr lang="en-US" dirty="0" smtClean="0"/>
              <a:t>scalable </a:t>
            </a:r>
            <a:r>
              <a:rPr lang="en-US" dirty="0"/>
              <a:t>and flexible data center network, Sec. 3.4. SIGCOMM ’09.</a:t>
            </a:r>
          </a:p>
        </p:txBody>
      </p:sp>
    </p:spTree>
    <p:extLst>
      <p:ext uri="{BB962C8B-B14F-4D97-AF65-F5344CB8AC3E}">
        <p14:creationId xmlns:p14="http://schemas.microsoft.com/office/powerpoint/2010/main" val="42167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6" name="Picture 5" descr="Debugger_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1" y="2057086"/>
            <a:ext cx="7431068" cy="47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inputs do SDN controllers see?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61" y="3118825"/>
            <a:ext cx="852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= ~500 inputs / minute</a:t>
            </a:r>
            <a:endParaRPr lang="en-US" sz="7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1013" y="2796115"/>
            <a:ext cx="7553618" cy="3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7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goes wrong!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45" y="2035273"/>
            <a:ext cx="4067010" cy="48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0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Triage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in policy? </a:t>
            </a:r>
            <a:r>
              <a:rPr lang="en-US" sz="3600" dirty="0" smtClean="0"/>
              <a:t>    Change </a:t>
            </a:r>
            <a:r>
              <a:rPr lang="en-US" sz="3600" dirty="0" smtClean="0"/>
              <a:t>it</a:t>
            </a:r>
          </a:p>
          <a:p>
            <a:r>
              <a:rPr lang="en-US" sz="3600" dirty="0" smtClean="0"/>
              <a:t>Problem in network hardware? </a:t>
            </a:r>
            <a:r>
              <a:rPr lang="en-US" sz="3600" dirty="0" smtClean="0"/>
              <a:t>     	Call </a:t>
            </a:r>
            <a:r>
              <a:rPr lang="en-US" sz="3600" dirty="0" smtClean="0"/>
              <a:t>up vendor</a:t>
            </a:r>
          </a:p>
          <a:p>
            <a:r>
              <a:rPr lang="en-US" sz="3600" b="1" dirty="0" smtClean="0"/>
              <a:t>Else: problem in control software</a:t>
            </a:r>
            <a:endParaRPr lang="en-US" sz="3600" b="1" dirty="0"/>
          </a:p>
        </p:txBody>
      </p:sp>
      <p:sp>
        <p:nvSpPr>
          <p:cNvPr id="5" name="Right Arrow 4"/>
          <p:cNvSpPr/>
          <p:nvPr/>
        </p:nvSpPr>
        <p:spPr>
          <a:xfrm>
            <a:off x="5704207" y="2790590"/>
            <a:ext cx="590475" cy="339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498789" y="4109871"/>
            <a:ext cx="590475" cy="339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2595526"/>
            <a:ext cx="6963307" cy="395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Manual analysis of log files</a:t>
            </a:r>
          </a:p>
        </p:txBody>
      </p:sp>
    </p:spTree>
    <p:extLst>
      <p:ext uri="{BB962C8B-B14F-4D97-AF65-F5344CB8AC3E}">
        <p14:creationId xmlns:p14="http://schemas.microsoft.com/office/powerpoint/2010/main" val="216086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/>
              <a:t>Logs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24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6958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Identify the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set of inputs that trigger the bug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568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18624"/>
              </p:ext>
            </p:extLst>
          </p:nvPr>
        </p:nvGraphicFramePr>
        <p:xfrm>
          <a:off x="90488" y="2736850"/>
          <a:ext cx="9017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12179300" imgH="4051300" progId="Equation.3">
                  <p:embed/>
                </p:oleObj>
              </mc:Choice>
              <mc:Fallback>
                <p:oleObj name="Equation" r:id="rId3" imgW="12179300" imgH="405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8" y="2736850"/>
                        <a:ext cx="90170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42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8954</TotalTime>
  <Words>724</Words>
  <Application>Microsoft Macintosh PowerPoint</Application>
  <PresentationFormat>On-screen Show (4:3)</PresentationFormat>
  <Paragraphs>182</Paragraphs>
  <Slides>25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Perception</vt:lpstr>
      <vt:lpstr>Equation</vt:lpstr>
      <vt:lpstr>Selective Recall:  Automated Diagnosis for Controllers</vt:lpstr>
      <vt:lpstr>What inputs do SDN controllers see?</vt:lpstr>
      <vt:lpstr>What inputs do SDN controllers see?</vt:lpstr>
      <vt:lpstr>Something goes wrong!</vt:lpstr>
      <vt:lpstr>First Step: Triage</vt:lpstr>
      <vt:lpstr>Best practice: Logs</vt:lpstr>
      <vt:lpstr>Best practice: Logs</vt:lpstr>
      <vt:lpstr>Goal</vt:lpstr>
      <vt:lpstr>Minimal Causal Set</vt:lpstr>
      <vt:lpstr>Minimal Causal Set</vt:lpstr>
      <vt:lpstr>Minimal Causal Set</vt:lpstr>
      <vt:lpstr>Minimal Causal Set</vt:lpstr>
      <vt:lpstr>Minimal Causal Set</vt:lpstr>
      <vt:lpstr>Minimal Causal Set</vt:lpstr>
      <vt:lpstr>Input</vt:lpstr>
      <vt:lpstr>Output</vt:lpstr>
      <vt:lpstr>High-Level Approach</vt:lpstr>
      <vt:lpstr>Altering History, You Say?</vt:lpstr>
      <vt:lpstr>Demo</vt:lpstr>
      <vt:lpstr>We want your feedback!</vt:lpstr>
      <vt:lpstr>Current Work</vt:lpstr>
      <vt:lpstr>Summary / Future Work</vt:lpstr>
      <vt:lpstr>References </vt:lpstr>
      <vt:lpstr>Backup</vt:lpstr>
      <vt:lpstr>Simulator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R. Colin Scott</cp:lastModifiedBy>
  <cp:revision>190</cp:revision>
  <cp:lastPrinted>2012-07-19T23:21:06Z</cp:lastPrinted>
  <dcterms:created xsi:type="dcterms:W3CDTF">2012-02-23T00:13:04Z</dcterms:created>
  <dcterms:modified xsi:type="dcterms:W3CDTF">2012-11-12T17:02:22Z</dcterms:modified>
</cp:coreProperties>
</file>