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Microsoft_Equation1.bin" ContentType="application/vnd.openxmlformats-officedocument.oleObject"/>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4.xml" ContentType="application/vnd.openxmlformats-officedocument.presentationml.tags+xml"/>
  <Override PartName="/ppt/notesSlides/notesSlide29.xml" ContentType="application/vnd.openxmlformats-officedocument.presentationml.notesSlide+xml"/>
  <Override PartName="/ppt/tags/tag5.xml" ContentType="application/vnd.openxmlformats-officedocument.presentationml.tags+xml"/>
  <Override PartName="/ppt/notesSlides/notesSlide30.xml" ContentType="application/vnd.openxmlformats-officedocument.presentationml.notesSlide+xml"/>
  <Override PartName="/ppt/tags/tag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embeddings/oleObject1.bin" ContentType="application/vnd.openxmlformats-officedocument.oleObject"/>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rts/chart2.xml" ContentType="application/vnd.openxmlformats-officedocument.drawingml.chart+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85"/>
  </p:notesMasterIdLst>
  <p:handoutMasterIdLst>
    <p:handoutMasterId r:id="rId86"/>
  </p:handoutMasterIdLst>
  <p:sldIdLst>
    <p:sldId id="370" r:id="rId2"/>
    <p:sldId id="546" r:id="rId3"/>
    <p:sldId id="510" r:id="rId4"/>
    <p:sldId id="423" r:id="rId5"/>
    <p:sldId id="469" r:id="rId6"/>
    <p:sldId id="343" r:id="rId7"/>
    <p:sldId id="470" r:id="rId8"/>
    <p:sldId id="333" r:id="rId9"/>
    <p:sldId id="464" r:id="rId10"/>
    <p:sldId id="335" r:id="rId11"/>
    <p:sldId id="509" r:id="rId12"/>
    <p:sldId id="452" r:id="rId13"/>
    <p:sldId id="511" r:id="rId14"/>
    <p:sldId id="512" r:id="rId15"/>
    <p:sldId id="513" r:id="rId16"/>
    <p:sldId id="487" r:id="rId17"/>
    <p:sldId id="547" r:id="rId18"/>
    <p:sldId id="516" r:id="rId19"/>
    <p:sldId id="536" r:id="rId20"/>
    <p:sldId id="532" r:id="rId21"/>
    <p:sldId id="456" r:id="rId22"/>
    <p:sldId id="548" r:id="rId23"/>
    <p:sldId id="486" r:id="rId24"/>
    <p:sldId id="533" r:id="rId25"/>
    <p:sldId id="448" r:id="rId26"/>
    <p:sldId id="479" r:id="rId27"/>
    <p:sldId id="446" r:id="rId28"/>
    <p:sldId id="472" r:id="rId29"/>
    <p:sldId id="465" r:id="rId30"/>
    <p:sldId id="466" r:id="rId31"/>
    <p:sldId id="282" r:id="rId32"/>
    <p:sldId id="473" r:id="rId33"/>
    <p:sldId id="458" r:id="rId34"/>
    <p:sldId id="409" r:id="rId35"/>
    <p:sldId id="438" r:id="rId36"/>
    <p:sldId id="474" r:id="rId37"/>
    <p:sldId id="391" r:id="rId38"/>
    <p:sldId id="460" r:id="rId39"/>
    <p:sldId id="459" r:id="rId40"/>
    <p:sldId id="433" r:id="rId41"/>
    <p:sldId id="462" r:id="rId42"/>
    <p:sldId id="477" r:id="rId43"/>
    <p:sldId id="478" r:id="rId44"/>
    <p:sldId id="534" r:id="rId45"/>
    <p:sldId id="526" r:id="rId46"/>
    <p:sldId id="542" r:id="rId47"/>
    <p:sldId id="541" r:id="rId48"/>
    <p:sldId id="527" r:id="rId49"/>
    <p:sldId id="537" r:id="rId50"/>
    <p:sldId id="543" r:id="rId51"/>
    <p:sldId id="528" r:id="rId52"/>
    <p:sldId id="544" r:id="rId53"/>
    <p:sldId id="529" r:id="rId54"/>
    <p:sldId id="538" r:id="rId55"/>
    <p:sldId id="539" r:id="rId56"/>
    <p:sldId id="540" r:id="rId57"/>
    <p:sldId id="535" r:id="rId58"/>
    <p:sldId id="498" r:id="rId59"/>
    <p:sldId id="525" r:id="rId60"/>
    <p:sldId id="316" r:id="rId61"/>
    <p:sldId id="374" r:id="rId62"/>
    <p:sldId id="503" r:id="rId63"/>
    <p:sldId id="421" r:id="rId64"/>
    <p:sldId id="504" r:id="rId65"/>
    <p:sldId id="505" r:id="rId66"/>
    <p:sldId id="506" r:id="rId67"/>
    <p:sldId id="507" r:id="rId68"/>
    <p:sldId id="508" r:id="rId69"/>
    <p:sldId id="490" r:id="rId70"/>
    <p:sldId id="489" r:id="rId71"/>
    <p:sldId id="390" r:id="rId72"/>
    <p:sldId id="392" r:id="rId73"/>
    <p:sldId id="393" r:id="rId74"/>
    <p:sldId id="397" r:id="rId75"/>
    <p:sldId id="414" r:id="rId76"/>
    <p:sldId id="422" r:id="rId77"/>
    <p:sldId id="491" r:id="rId78"/>
    <p:sldId id="492" r:id="rId79"/>
    <p:sldId id="493" r:id="rId80"/>
    <p:sldId id="494" r:id="rId81"/>
    <p:sldId id="495" r:id="rId82"/>
    <p:sldId id="496" r:id="rId83"/>
    <p:sldId id="497"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autoAdjust="0"/>
    <p:restoredTop sz="91419" autoAdjust="0"/>
  </p:normalViewPr>
  <p:slideViewPr>
    <p:cSldViewPr snapToGrid="0" snapToObjects="1">
      <p:cViewPr>
        <p:scale>
          <a:sx n="140" d="100"/>
          <a:sy n="140" d="100"/>
        </p:scale>
        <p:origin x="-80" y="976"/>
      </p:cViewPr>
      <p:guideLst>
        <p:guide orient="horz" pos="2160"/>
        <p:guide pos="2880"/>
      </p:guideLst>
    </p:cSldViewPr>
  </p:slideViewPr>
  <p:outlineViewPr>
    <p:cViewPr>
      <p:scale>
        <a:sx n="33" d="100"/>
        <a:sy n="33" d="100"/>
      </p:scale>
      <p:origin x="0" y="11888"/>
    </p:cViewPr>
  </p:outlineViewPr>
  <p:notesTextViewPr>
    <p:cViewPr>
      <p:scale>
        <a:sx n="100" d="100"/>
        <a:sy n="100" d="100"/>
      </p:scale>
      <p:origin x="0" y="0"/>
    </p:cViewPr>
  </p:notesTextViewPr>
  <p:sorterViewPr>
    <p:cViewPr>
      <p:scale>
        <a:sx n="66" d="100"/>
        <a:sy n="66" d="100"/>
      </p:scale>
      <p:origin x="0" y="1776"/>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handoutMaster" Target="handoutMasters/handoutMaster1.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s:Documents:Talks:sts:sigcomm_2014:bar_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Input size</c:v>
                </c:pt>
              </c:strCache>
            </c:strRef>
          </c:tx>
          <c:spPr>
            <a:solidFill>
              <a:srgbClr val="3366FF"/>
            </a:solidFill>
          </c:spPr>
          <c:invertIfNegative val="0"/>
          <c:cat>
            <c:strRef>
              <c:f>Sheet1!$A$2:$A$18</c:f>
              <c:strCache>
                <c:ptCount val="17"/>
                <c:pt idx="0">
                  <c:v>Pyretic Loop</c:v>
                </c:pt>
                <c:pt idx="1">
                  <c:v>POX Premature PacketIn</c:v>
                </c:pt>
                <c:pt idx="2">
                  <c:v>POX In-Flight Blackhole</c:v>
                </c:pt>
                <c:pt idx="3">
                  <c:v>POX Migration Blackhole</c:v>
                </c:pt>
                <c:pt idx="4">
                  <c:v>NOX Discovery Loop</c:v>
                </c:pt>
                <c:pt idx="5">
                  <c:v>Floodlight Loop</c:v>
                </c:pt>
                <c:pt idx="6">
                  <c:v>ONOS Database Locking</c:v>
                </c:pt>
                <c:pt idx="7">
                  <c:v>Floodlight Failover</c:v>
                </c:pt>
                <c:pt idx="8">
                  <c:v>ONOS Master Election</c:v>
                </c:pt>
                <c:pt idx="9">
                  <c:v>POX Load Balancer</c:v>
                </c:pt>
                <c:pt idx="10">
                  <c:v>Delicate Timer Interleaving</c:v>
                </c:pt>
                <c:pt idx="11">
                  <c:v>Reactive Routing Trigger</c:v>
                </c:pt>
                <c:pt idx="12">
                  <c:v>Overlapping Flow Entries</c:v>
                </c:pt>
                <c:pt idx="13">
                  <c:v>Null Pointer</c:v>
                </c:pt>
                <c:pt idx="14">
                  <c:v>Multithreaded Race Condition</c:v>
                </c:pt>
                <c:pt idx="15">
                  <c:v>Memory Leak</c:v>
                </c:pt>
                <c:pt idx="16">
                  <c:v>Memory Corruption</c:v>
                </c:pt>
              </c:strCache>
            </c:strRef>
          </c:cat>
          <c:val>
            <c:numRef>
              <c:f>Sheet1!$B$2:$B$18</c:f>
              <c:numCache>
                <c:formatCode>General</c:formatCode>
                <c:ptCount val="17"/>
                <c:pt idx="0">
                  <c:v>36.0</c:v>
                </c:pt>
                <c:pt idx="1">
                  <c:v>102.0</c:v>
                </c:pt>
                <c:pt idx="2">
                  <c:v>27.0</c:v>
                </c:pt>
                <c:pt idx="3">
                  <c:v>29.0</c:v>
                </c:pt>
                <c:pt idx="4">
                  <c:v>150.0</c:v>
                </c:pt>
                <c:pt idx="5">
                  <c:v>117.0</c:v>
                </c:pt>
                <c:pt idx="6">
                  <c:v>1.0</c:v>
                </c:pt>
                <c:pt idx="7">
                  <c:v>202.0</c:v>
                </c:pt>
                <c:pt idx="8">
                  <c:v>20.0</c:v>
                </c:pt>
                <c:pt idx="9">
                  <c:v>106.0</c:v>
                </c:pt>
                <c:pt idx="10">
                  <c:v>39.0</c:v>
                </c:pt>
                <c:pt idx="11">
                  <c:v>40.0</c:v>
                </c:pt>
                <c:pt idx="12">
                  <c:v>27.0</c:v>
                </c:pt>
                <c:pt idx="13">
                  <c:v>62.0</c:v>
                </c:pt>
                <c:pt idx="14">
                  <c:v>350.0</c:v>
                </c:pt>
                <c:pt idx="15">
                  <c:v>350.0</c:v>
                </c:pt>
                <c:pt idx="16">
                  <c:v>341.0</c:v>
                </c:pt>
              </c:numCache>
            </c:numRef>
          </c:val>
        </c:ser>
        <c:ser>
          <c:idx val="1"/>
          <c:order val="1"/>
          <c:tx>
            <c:strRef>
              <c:f>Sheet1!$C$1</c:f>
              <c:strCache>
                <c:ptCount val="1"/>
                <c:pt idx="0">
                  <c:v>MCS size</c:v>
                </c:pt>
              </c:strCache>
            </c:strRef>
          </c:tx>
          <c:spPr>
            <a:solidFill>
              <a:srgbClr val="008000"/>
            </a:solidFill>
          </c:spPr>
          <c:invertIfNegative val="0"/>
          <c:cat>
            <c:strRef>
              <c:f>Sheet1!$A$2:$A$18</c:f>
              <c:strCache>
                <c:ptCount val="17"/>
                <c:pt idx="0">
                  <c:v>Pyretic Loop</c:v>
                </c:pt>
                <c:pt idx="1">
                  <c:v>POX Premature PacketIn</c:v>
                </c:pt>
                <c:pt idx="2">
                  <c:v>POX In-Flight Blackhole</c:v>
                </c:pt>
                <c:pt idx="3">
                  <c:v>POX Migration Blackhole</c:v>
                </c:pt>
                <c:pt idx="4">
                  <c:v>NOX Discovery Loop</c:v>
                </c:pt>
                <c:pt idx="5">
                  <c:v>Floodlight Loop</c:v>
                </c:pt>
                <c:pt idx="6">
                  <c:v>ONOS Database Locking</c:v>
                </c:pt>
                <c:pt idx="7">
                  <c:v>Floodlight Failover</c:v>
                </c:pt>
                <c:pt idx="8">
                  <c:v>ONOS Master Election</c:v>
                </c:pt>
                <c:pt idx="9">
                  <c:v>POX Load Balancer</c:v>
                </c:pt>
                <c:pt idx="10">
                  <c:v>Delicate Timer Interleaving</c:v>
                </c:pt>
                <c:pt idx="11">
                  <c:v>Reactive Routing Trigger</c:v>
                </c:pt>
                <c:pt idx="12">
                  <c:v>Overlapping Flow Entries</c:v>
                </c:pt>
                <c:pt idx="13">
                  <c:v>Null Pointer</c:v>
                </c:pt>
                <c:pt idx="14">
                  <c:v>Multithreaded Race Condition</c:v>
                </c:pt>
                <c:pt idx="15">
                  <c:v>Memory Leak</c:v>
                </c:pt>
                <c:pt idx="16">
                  <c:v>Memory Corruption</c:v>
                </c:pt>
              </c:strCache>
            </c:strRef>
          </c:cat>
          <c:val>
            <c:numRef>
              <c:f>Sheet1!$C$2:$C$18</c:f>
              <c:numCache>
                <c:formatCode>General</c:formatCode>
                <c:ptCount val="17"/>
                <c:pt idx="0">
                  <c:v>1.0</c:v>
                </c:pt>
                <c:pt idx="1">
                  <c:v>2.0</c:v>
                </c:pt>
                <c:pt idx="2">
                  <c:v>11.0</c:v>
                </c:pt>
                <c:pt idx="3">
                  <c:v>3.0</c:v>
                </c:pt>
                <c:pt idx="4">
                  <c:v>18.0</c:v>
                </c:pt>
                <c:pt idx="5">
                  <c:v>13.0</c:v>
                </c:pt>
                <c:pt idx="6">
                  <c:v>1.0</c:v>
                </c:pt>
                <c:pt idx="7">
                  <c:v>2.0</c:v>
                </c:pt>
                <c:pt idx="8">
                  <c:v>2.0</c:v>
                </c:pt>
                <c:pt idx="9">
                  <c:v>24.0</c:v>
                </c:pt>
                <c:pt idx="10">
                  <c:v>0.0</c:v>
                </c:pt>
                <c:pt idx="11">
                  <c:v>7.0</c:v>
                </c:pt>
                <c:pt idx="12">
                  <c:v>2.0</c:v>
                </c:pt>
                <c:pt idx="13">
                  <c:v>2.0</c:v>
                </c:pt>
                <c:pt idx="14">
                  <c:v>2.0</c:v>
                </c:pt>
                <c:pt idx="15">
                  <c:v>32.0</c:v>
                </c:pt>
                <c:pt idx="16">
                  <c:v>2.0</c:v>
                </c:pt>
              </c:numCache>
            </c:numRef>
          </c:val>
        </c:ser>
        <c:dLbls>
          <c:showLegendKey val="0"/>
          <c:showVal val="0"/>
          <c:showCatName val="0"/>
          <c:showSerName val="0"/>
          <c:showPercent val="0"/>
          <c:showBubbleSize val="0"/>
        </c:dLbls>
        <c:gapWidth val="150"/>
        <c:axId val="-2063109592"/>
        <c:axId val="-2063106616"/>
      </c:barChart>
      <c:catAx>
        <c:axId val="-2063109592"/>
        <c:scaling>
          <c:orientation val="minMax"/>
        </c:scaling>
        <c:delete val="0"/>
        <c:axPos val="b"/>
        <c:majorTickMark val="out"/>
        <c:minorTickMark val="none"/>
        <c:tickLblPos val="nextTo"/>
        <c:crossAx val="-2063106616"/>
        <c:crosses val="autoZero"/>
        <c:auto val="1"/>
        <c:lblAlgn val="ctr"/>
        <c:lblOffset val="100"/>
        <c:noMultiLvlLbl val="0"/>
      </c:catAx>
      <c:valAx>
        <c:axId val="-2063106616"/>
        <c:scaling>
          <c:orientation val="minMax"/>
        </c:scaling>
        <c:delete val="0"/>
        <c:axPos val="l"/>
        <c:majorGridlines/>
        <c:title>
          <c:tx>
            <c:rich>
              <a:bodyPr rot="-5400000" vert="horz"/>
              <a:lstStyle/>
              <a:p>
                <a:pPr>
                  <a:defRPr/>
                </a:pPr>
                <a:r>
                  <a:rPr lang="en-US"/>
                  <a:t>Number of Input</a:t>
                </a:r>
                <a:r>
                  <a:rPr lang="en-US" baseline="0"/>
                  <a:t> Events</a:t>
                </a:r>
                <a:endParaRPr lang="en-US"/>
              </a:p>
            </c:rich>
          </c:tx>
          <c:layout/>
          <c:overlay val="0"/>
        </c:title>
        <c:numFmt formatCode="General" sourceLinked="1"/>
        <c:majorTickMark val="out"/>
        <c:minorTickMark val="none"/>
        <c:tickLblPos val="nextTo"/>
        <c:crossAx val="-206310959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Sheet1!$C$1</c:f>
              <c:strCache>
                <c:ptCount val="1"/>
                <c:pt idx="0">
                  <c:v>MCS size</c:v>
                </c:pt>
              </c:strCache>
            </c:strRef>
          </c:tx>
          <c:spPr>
            <a:solidFill>
              <a:srgbClr val="008000"/>
            </a:solidFill>
          </c:spPr>
          <c:invertIfNegative val="0"/>
          <c:val>
            <c:numRef>
              <c:f>Sheet1!$C$2:$C$18</c:f>
              <c:numCache>
                <c:formatCode>General</c:formatCode>
                <c:ptCount val="17"/>
                <c:pt idx="0">
                  <c:v>1.0</c:v>
                </c:pt>
                <c:pt idx="1">
                  <c:v>2.0</c:v>
                </c:pt>
                <c:pt idx="2">
                  <c:v>11.0</c:v>
                </c:pt>
                <c:pt idx="3">
                  <c:v>3.0</c:v>
                </c:pt>
                <c:pt idx="4">
                  <c:v>18.0</c:v>
                </c:pt>
                <c:pt idx="5">
                  <c:v>13.0</c:v>
                </c:pt>
                <c:pt idx="6">
                  <c:v>1.0</c:v>
                </c:pt>
                <c:pt idx="7">
                  <c:v>2.0</c:v>
                </c:pt>
                <c:pt idx="8">
                  <c:v>2.0</c:v>
                </c:pt>
                <c:pt idx="9">
                  <c:v>24.0</c:v>
                </c:pt>
                <c:pt idx="10">
                  <c:v>0.0</c:v>
                </c:pt>
                <c:pt idx="11">
                  <c:v>7.0</c:v>
                </c:pt>
                <c:pt idx="12">
                  <c:v>2.0</c:v>
                </c:pt>
                <c:pt idx="13">
                  <c:v>2.0</c:v>
                </c:pt>
                <c:pt idx="14">
                  <c:v>2.0</c:v>
                </c:pt>
                <c:pt idx="15">
                  <c:v>32.0</c:v>
                </c:pt>
                <c:pt idx="16">
                  <c:v>2.0</c:v>
                </c:pt>
              </c:numCache>
            </c:numRef>
          </c:val>
        </c:ser>
        <c:ser>
          <c:idx val="1"/>
          <c:order val="1"/>
          <c:tx>
            <c:strRef>
              <c:f>Sheet1!$D$1</c:f>
              <c:strCache>
                <c:ptCount val="1"/>
                <c:pt idx="0">
                  <c:v>Naïve MCS</c:v>
                </c:pt>
              </c:strCache>
            </c:strRef>
          </c:tx>
          <c:spPr>
            <a:solidFill>
              <a:srgbClr val="FF0000"/>
            </a:solidFill>
          </c:spPr>
          <c:invertIfNegative val="0"/>
          <c:val>
            <c:numRef>
              <c:f>Sheet1!$D$2:$D$18</c:f>
              <c:numCache>
                <c:formatCode>General</c:formatCode>
                <c:ptCount val="17"/>
                <c:pt idx="0">
                  <c:v>2.0</c:v>
                </c:pt>
                <c:pt idx="1">
                  <c:v>0.0</c:v>
                </c:pt>
                <c:pt idx="2">
                  <c:v>0.0</c:v>
                </c:pt>
                <c:pt idx="3">
                  <c:v>0.0</c:v>
                </c:pt>
                <c:pt idx="4">
                  <c:v>0.0</c:v>
                </c:pt>
                <c:pt idx="5">
                  <c:v>0.0</c:v>
                </c:pt>
                <c:pt idx="6">
                  <c:v>1.0</c:v>
                </c:pt>
                <c:pt idx="7">
                  <c:v>0.0</c:v>
                </c:pt>
                <c:pt idx="8">
                  <c:v>2.0</c:v>
                </c:pt>
                <c:pt idx="9">
                  <c:v>26.0</c:v>
                </c:pt>
                <c:pt idx="10">
                  <c:v>0.0</c:v>
                </c:pt>
                <c:pt idx="11">
                  <c:v>2.0</c:v>
                </c:pt>
                <c:pt idx="12">
                  <c:v>3.0</c:v>
                </c:pt>
                <c:pt idx="13">
                  <c:v>2.0</c:v>
                </c:pt>
                <c:pt idx="14">
                  <c:v>2.0</c:v>
                </c:pt>
                <c:pt idx="15">
                  <c:v>33.0</c:v>
                </c:pt>
                <c:pt idx="16">
                  <c:v>2.0</c:v>
                </c:pt>
              </c:numCache>
            </c:numRef>
          </c:val>
        </c:ser>
        <c:dLbls>
          <c:showLegendKey val="0"/>
          <c:showVal val="0"/>
          <c:showCatName val="0"/>
          <c:showSerName val="0"/>
          <c:showPercent val="0"/>
          <c:showBubbleSize val="0"/>
        </c:dLbls>
        <c:gapWidth val="150"/>
        <c:axId val="-2062759816"/>
        <c:axId val="-2062756840"/>
      </c:barChart>
      <c:catAx>
        <c:axId val="-2062759816"/>
        <c:scaling>
          <c:orientation val="minMax"/>
        </c:scaling>
        <c:delete val="0"/>
        <c:axPos val="b"/>
        <c:majorTickMark val="out"/>
        <c:minorTickMark val="none"/>
        <c:tickLblPos val="nextTo"/>
        <c:crossAx val="-2062756840"/>
        <c:crosses val="autoZero"/>
        <c:auto val="1"/>
        <c:lblAlgn val="ctr"/>
        <c:lblOffset val="100"/>
        <c:noMultiLvlLbl val="0"/>
      </c:catAx>
      <c:valAx>
        <c:axId val="-2062756840"/>
        <c:scaling>
          <c:orientation val="minMax"/>
        </c:scaling>
        <c:delete val="0"/>
        <c:axPos val="l"/>
        <c:majorGridlines/>
        <c:title>
          <c:tx>
            <c:rich>
              <a:bodyPr rot="-5400000" vert="horz"/>
              <a:lstStyle/>
              <a:p>
                <a:pPr>
                  <a:defRPr/>
                </a:pPr>
                <a:r>
                  <a:rPr lang="en-US"/>
                  <a:t>Number of Input Events</a:t>
                </a:r>
              </a:p>
            </c:rich>
          </c:tx>
          <c:layout/>
          <c:overlay val="0"/>
        </c:title>
        <c:numFmt formatCode="General" sourceLinked="1"/>
        <c:majorTickMark val="out"/>
        <c:minorTickMark val="none"/>
        <c:tickLblPos val="nextTo"/>
        <c:crossAx val="-2062759816"/>
        <c:crosses val="autoZero"/>
        <c:crossBetween val="between"/>
      </c:valAx>
    </c:plotArea>
    <c:legend>
      <c:legendPos val="r"/>
      <c:layout>
        <c:manualLayout>
          <c:xMode val="edge"/>
          <c:yMode val="edge"/>
          <c:x val="0.861432320490778"/>
          <c:y val="0.432846045761128"/>
          <c:w val="0.127456569613236"/>
          <c:h val="0.116889585511071"/>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F707E6E-8DE5-B748-A84B-22DBD5BFC2A3}" type="datetimeFigureOut">
              <a:rPr lang="en-US" smtClean="0"/>
              <a:t>10/29/14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625945-C29F-D445-A3B9-D83AE4D7443F}" type="slidenum">
              <a:rPr lang="en-US" smtClean="0"/>
              <a:t>‹#›</a:t>
            </a:fld>
            <a:endParaRPr lang="en-US"/>
          </a:p>
        </p:txBody>
      </p:sp>
    </p:spTree>
    <p:extLst>
      <p:ext uri="{BB962C8B-B14F-4D97-AF65-F5344CB8AC3E}">
        <p14:creationId xmlns:p14="http://schemas.microsoft.com/office/powerpoint/2010/main" val="8749603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FF762-1AFA-0E4E-9746-07A1AAD6D49D}" type="datetimeFigureOut">
              <a:rPr lang="en-US" smtClean="0"/>
              <a:t>10/28/14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97EF24-E888-6140-BEBF-E66BCC1ED013}" type="slidenum">
              <a:rPr lang="en-US" smtClean="0"/>
              <a:t>‹#›</a:t>
            </a:fld>
            <a:endParaRPr lang="en-US"/>
          </a:p>
        </p:txBody>
      </p:sp>
    </p:spTree>
    <p:extLst>
      <p:ext uri="{BB962C8B-B14F-4D97-AF65-F5344CB8AC3E}">
        <p14:creationId xmlns:p14="http://schemas.microsoft.com/office/powerpoint/2010/main" val="11579227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a:t>
            </a:fld>
            <a:endParaRPr lang="en-US"/>
          </a:p>
        </p:txBody>
      </p:sp>
    </p:spTree>
    <p:extLst>
      <p:ext uri="{BB962C8B-B14F-4D97-AF65-F5344CB8AC3E}">
        <p14:creationId xmlns:p14="http://schemas.microsoft.com/office/powerpoint/2010/main" val="508493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there is lots of work, but we do not believe that anyone has approached minimization in the way that we do.</a:t>
            </a:r>
            <a:endParaRPr lang="en-US" dirty="0" smtClean="0"/>
          </a:p>
          <a:p>
            <a:endParaRPr lang="en-US" dirty="0" smtClean="0"/>
          </a:p>
          <a:p>
            <a:r>
              <a:rPr lang="en-US" dirty="0" smtClean="0"/>
              <a:t>“</a:t>
            </a:r>
            <a:r>
              <a:rPr lang="en-US" dirty="0" smtClean="0"/>
              <a:t>For the rest of this talk,</a:t>
            </a:r>
            <a:r>
              <a:rPr lang="en-US" baseline="0" dirty="0" smtClean="0"/>
              <a:t> </a:t>
            </a:r>
            <a:r>
              <a:rPr lang="en-US" dirty="0" smtClean="0"/>
              <a:t>I’m going to first try to convince you that there is a real problem with the way troubleshooting</a:t>
            </a:r>
            <a:r>
              <a:rPr lang="en-US" baseline="0" dirty="0" smtClean="0"/>
              <a:t> is done today.</a:t>
            </a:r>
          </a:p>
          <a:p>
            <a:r>
              <a:rPr lang="en-US" baseline="0" dirty="0" smtClean="0"/>
              <a:t>I’ll start by spending a bit more time detailing what exactly it is we’re trying to do.</a:t>
            </a:r>
          </a:p>
          <a:p>
            <a:r>
              <a:rPr lang="en-US" baseline="0" dirty="0" smtClean="0"/>
              <a:t>Then I’ll present the general approach.</a:t>
            </a:r>
          </a:p>
          <a:p>
            <a:r>
              <a:rPr lang="en-US" baseline="0" dirty="0" smtClean="0"/>
              <a:t>Then I’ll present the details of how we apply this general approach to one domain: SDN control </a:t>
            </a:r>
            <a:r>
              <a:rPr lang="en-US" baseline="0" dirty="0" err="1" smtClean="0"/>
              <a:t>softwrae</a:t>
            </a:r>
            <a:endParaRPr lang="en-US" baseline="0" dirty="0" smtClean="0"/>
          </a:p>
          <a:p>
            <a:r>
              <a:rPr lang="en-US" baseline="0" dirty="0" smtClean="0"/>
              <a:t>Then I’ll present future work.</a:t>
            </a:r>
          </a:p>
        </p:txBody>
      </p:sp>
      <p:sp>
        <p:nvSpPr>
          <p:cNvPr id="4" name="Slide Number Placeholder 3"/>
          <p:cNvSpPr>
            <a:spLocks noGrp="1"/>
          </p:cNvSpPr>
          <p:nvPr>
            <p:ph type="sldNum" sz="quarter" idx="10"/>
          </p:nvPr>
        </p:nvSpPr>
        <p:spPr/>
        <p:txBody>
          <a:bodyPr/>
          <a:lstStyle/>
          <a:p>
            <a:fld id="{BA97EF24-E888-6140-BEBF-E66BCC1ED013}" type="slidenum">
              <a:rPr lang="en-US" smtClean="0"/>
              <a:t>12</a:t>
            </a:fld>
            <a:endParaRPr lang="en-US"/>
          </a:p>
        </p:txBody>
      </p:sp>
    </p:spTree>
    <p:extLst>
      <p:ext uri="{BB962C8B-B14F-4D97-AF65-F5344CB8AC3E}">
        <p14:creationId xmlns:p14="http://schemas.microsoft.com/office/powerpoint/2010/main" val="455550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what we really care about is smallness, not </a:t>
            </a:r>
            <a:r>
              <a:rPr lang="en-US" baseline="0" dirty="0" err="1" smtClean="0"/>
              <a:t>minimality</a:t>
            </a:r>
            <a:r>
              <a:rPr lang="en-US" baseline="0" dirty="0" smtClean="0"/>
              <a:t>. But we achieve smallness by aiming for this formal property of </a:t>
            </a:r>
            <a:r>
              <a:rPr lang="en-US" baseline="0" dirty="0" err="1" smtClean="0"/>
              <a:t>minimality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13</a:t>
            </a:fld>
            <a:endParaRPr lang="en-US"/>
          </a:p>
        </p:txBody>
      </p:sp>
    </p:spTree>
    <p:extLst>
      <p:ext uri="{BB962C8B-B14F-4D97-AF65-F5344CB8AC3E}">
        <p14:creationId xmlns:p14="http://schemas.microsoft.com/office/powerpoint/2010/main" val="352501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14</a:t>
            </a:fld>
            <a:endParaRPr lang="en-US"/>
          </a:p>
        </p:txBody>
      </p:sp>
    </p:spTree>
    <p:extLst>
      <p:ext uri="{BB962C8B-B14F-4D97-AF65-F5344CB8AC3E}">
        <p14:creationId xmlns:p14="http://schemas.microsoft.com/office/powerpoint/2010/main" val="3723089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developer</a:t>
            </a:r>
            <a:r>
              <a:rPr lang="en-US" baseline="0" dirty="0" smtClean="0"/>
              <a:t> is not given this nice, concise log!</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15</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a:t>
            </a:r>
            <a:r>
              <a:rPr lang="en-US" baseline="0" dirty="0" smtClean="0"/>
              <a:t> the </a:t>
            </a:r>
            <a:r>
              <a:rPr lang="en-US" baseline="0" dirty="0" err="1" smtClean="0"/>
              <a:t>testbed</a:t>
            </a:r>
            <a:r>
              <a:rPr lang="en-US" baseline="0" dirty="0" smtClean="0"/>
              <a:t> that the companies already have in place to find bugs. We assume that the </a:t>
            </a:r>
          </a:p>
        </p:txBody>
      </p:sp>
      <p:sp>
        <p:nvSpPr>
          <p:cNvPr id="4" name="Slide Number Placeholder 3"/>
          <p:cNvSpPr>
            <a:spLocks noGrp="1"/>
          </p:cNvSpPr>
          <p:nvPr>
            <p:ph type="sldNum" sz="quarter" idx="10"/>
          </p:nvPr>
        </p:nvSpPr>
        <p:spPr/>
        <p:txBody>
          <a:bodyPr/>
          <a:lstStyle/>
          <a:p>
            <a:fld id="{BA97EF24-E888-6140-BEBF-E66BCC1ED013}" type="slidenum">
              <a:rPr lang="en-US" smtClean="0"/>
              <a:t>16</a:t>
            </a:fld>
            <a:endParaRPr lang="en-US"/>
          </a:p>
        </p:txBody>
      </p:sp>
    </p:spTree>
    <p:extLst>
      <p:ext uri="{BB962C8B-B14F-4D97-AF65-F5344CB8AC3E}">
        <p14:creationId xmlns:p14="http://schemas.microsoft.com/office/powerpoint/2010/main" val="227236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Describe what kinds of bugs these</a:t>
            </a:r>
            <a:r>
              <a:rPr lang="en-US" baseline="0" dirty="0" smtClean="0"/>
              <a:t> might be: loop, </a:t>
            </a:r>
            <a:r>
              <a:rPr lang="en-US" baseline="0" dirty="0" err="1" smtClean="0"/>
              <a:t>blackhole</a:t>
            </a:r>
            <a:r>
              <a:rPr lang="en-US" baseline="0" dirty="0" smtClean="0"/>
              <a:t>, breach of tenant isolation.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Take more time.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Unit test, their own code. Integration test, it's on your local machine. QA, random inputs, hard to understand, QA infrastructure gives us infrastructure to replay. Then production is too late.</a:t>
            </a:r>
          </a:p>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18</a:t>
            </a:fld>
            <a:endParaRPr lang="en-US"/>
          </a:p>
        </p:txBody>
      </p:sp>
    </p:spTree>
    <p:extLst>
      <p:ext uri="{BB962C8B-B14F-4D97-AF65-F5344CB8AC3E}">
        <p14:creationId xmlns:p14="http://schemas.microsoft.com/office/powerpoint/2010/main" val="2080912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p>
        </p:txBody>
      </p:sp>
      <p:sp>
        <p:nvSpPr>
          <p:cNvPr id="4" name="Slide Number Placeholder 3"/>
          <p:cNvSpPr>
            <a:spLocks noGrp="1"/>
          </p:cNvSpPr>
          <p:nvPr>
            <p:ph type="sldNum" sz="quarter" idx="10"/>
          </p:nvPr>
        </p:nvSpPr>
        <p:spPr/>
        <p:txBody>
          <a:bodyPr/>
          <a:lstStyle/>
          <a:p>
            <a:fld id="{BA97EF24-E888-6140-BEBF-E66BCC1ED013}" type="slidenum">
              <a:rPr lang="en-US" smtClean="0"/>
              <a:t>19</a:t>
            </a:fld>
            <a:endParaRPr lang="en-US"/>
          </a:p>
        </p:txBody>
      </p:sp>
    </p:spTree>
    <p:extLst>
      <p:ext uri="{BB962C8B-B14F-4D97-AF65-F5344CB8AC3E}">
        <p14:creationId xmlns:p14="http://schemas.microsoft.com/office/powerpoint/2010/main" val="2020085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this talk,</a:t>
            </a:r>
            <a:r>
              <a:rPr lang="en-US" baseline="0" dirty="0" smtClean="0"/>
              <a:t> </a:t>
            </a:r>
            <a:r>
              <a:rPr lang="en-US" dirty="0" smtClean="0"/>
              <a:t>I’m going to first try to convince you that there is a real problem with the way troubleshooting</a:t>
            </a:r>
            <a:r>
              <a:rPr lang="en-US" baseline="0" dirty="0" smtClean="0"/>
              <a:t> is done today.</a:t>
            </a:r>
          </a:p>
          <a:p>
            <a:r>
              <a:rPr lang="en-US" baseline="0" dirty="0" smtClean="0"/>
              <a:t>I’ll start by spending a bit more time detailing what exactly it is we’re trying to do.</a:t>
            </a:r>
          </a:p>
          <a:p>
            <a:r>
              <a:rPr lang="en-US" baseline="0" dirty="0" smtClean="0"/>
              <a:t>Then I’ll present the general approach.</a:t>
            </a:r>
          </a:p>
          <a:p>
            <a:r>
              <a:rPr lang="en-US" baseline="0" dirty="0" smtClean="0"/>
              <a:t>Then I’ll present the details of how we apply this general approach to one domain: SDN control </a:t>
            </a:r>
            <a:r>
              <a:rPr lang="en-US" baseline="0" dirty="0" err="1" smtClean="0"/>
              <a:t>softwrae</a:t>
            </a:r>
            <a:endParaRPr lang="en-US" baseline="0" dirty="0" smtClean="0"/>
          </a:p>
          <a:p>
            <a:r>
              <a:rPr lang="en-US" baseline="0" dirty="0" smtClean="0"/>
              <a:t>Then I’ll present future work.</a:t>
            </a:r>
          </a:p>
        </p:txBody>
      </p:sp>
      <p:sp>
        <p:nvSpPr>
          <p:cNvPr id="4" name="Slide Number Placeholder 3"/>
          <p:cNvSpPr>
            <a:spLocks noGrp="1"/>
          </p:cNvSpPr>
          <p:nvPr>
            <p:ph type="sldNum" sz="quarter" idx="10"/>
          </p:nvPr>
        </p:nvSpPr>
        <p:spPr/>
        <p:txBody>
          <a:bodyPr/>
          <a:lstStyle/>
          <a:p>
            <a:fld id="{BA97EF24-E888-6140-BEBF-E66BCC1ED013}" type="slidenum">
              <a:rPr lang="en-US" smtClean="0"/>
              <a:t>20</a:t>
            </a:fld>
            <a:endParaRPr lang="en-US"/>
          </a:p>
        </p:txBody>
      </p:sp>
    </p:spTree>
    <p:extLst>
      <p:ext uri="{BB962C8B-B14F-4D97-AF65-F5344CB8AC3E}">
        <p14:creationId xmlns:p14="http://schemas.microsoft.com/office/powerpoint/2010/main" val="455550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say “start system from known state”</a:t>
            </a:r>
          </a:p>
          <a:p>
            <a:endParaRPr lang="en-US" baseline="0" dirty="0" smtClean="0"/>
          </a:p>
          <a:p>
            <a:r>
              <a:rPr lang="en-US" baseline="0" dirty="0" smtClean="0"/>
              <a:t>TODO</a:t>
            </a:r>
            <a:r>
              <a:rPr lang="en-US" baseline="0" dirty="0" smtClean="0"/>
              <a:t>: describe what would happen during interference, in a concise way.</a:t>
            </a:r>
          </a:p>
          <a:p>
            <a:endParaRPr lang="en-US" baseline="0" dirty="0"/>
          </a:p>
          <a:p>
            <a:r>
              <a:rPr lang="en-US" baseline="0" dirty="0"/>
              <a:t>Right now the cuts we make are based on time. But you could imagine doing this slicing based on nodes in the topology, or combinations of types of events.</a:t>
            </a:r>
            <a:endParaRPr lang="en-US" dirty="0"/>
          </a:p>
          <a:p>
            <a:r>
              <a:rPr lang="en-US" dirty="0"/>
              <a:t>If an</a:t>
            </a:r>
            <a:r>
              <a:rPr lang="en-US" baseline="0" dirty="0"/>
              <a:t>y of you are aware of the work, this technique is called delta debugging.</a:t>
            </a:r>
          </a:p>
          <a:p>
            <a:r>
              <a:rPr lang="en-US" dirty="0"/>
              <a:t>When</a:t>
            </a:r>
            <a:r>
              <a:rPr lang="en-US" baseline="0" dirty="0"/>
              <a:t> you apply delta debugging to a distributed system rather than a single program, you run into some challenges. </a:t>
            </a:r>
          </a:p>
        </p:txBody>
      </p:sp>
      <p:sp>
        <p:nvSpPr>
          <p:cNvPr id="4" name="Slide Number Placeholder 3"/>
          <p:cNvSpPr>
            <a:spLocks noGrp="1"/>
          </p:cNvSpPr>
          <p:nvPr>
            <p:ph type="sldNum" sz="quarter" idx="10"/>
          </p:nvPr>
        </p:nvSpPr>
        <p:spPr/>
        <p:txBody>
          <a:bodyPr/>
          <a:lstStyle/>
          <a:p>
            <a:fld id="{BA97EF24-E888-6140-BEBF-E66BCC1ED013}" type="slidenum">
              <a:rPr lang="en-US" smtClean="0"/>
              <a:t>21</a:t>
            </a:fld>
            <a:endParaRPr lang="en-US"/>
          </a:p>
        </p:txBody>
      </p:sp>
    </p:spTree>
    <p:extLst>
      <p:ext uri="{BB962C8B-B14F-4D97-AF65-F5344CB8AC3E}">
        <p14:creationId xmlns:p14="http://schemas.microsoft.com/office/powerpoint/2010/main" val="2727622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Verbal: And this is our contribution</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23</a:t>
            </a:fld>
            <a:endParaRPr lang="en-US"/>
          </a:p>
        </p:txBody>
      </p:sp>
    </p:spTree>
    <p:extLst>
      <p:ext uri="{BB962C8B-B14F-4D97-AF65-F5344CB8AC3E}">
        <p14:creationId xmlns:p14="http://schemas.microsoft.com/office/powerpoint/2010/main" val="94446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interested</a:t>
            </a:r>
            <a:r>
              <a:rPr lang="en-US" baseline="0" dirty="0" smtClean="0"/>
              <a:t> in bugs that cause safety violations. Messages might be lost, etc.</a:t>
            </a:r>
          </a:p>
        </p:txBody>
      </p:sp>
      <p:sp>
        <p:nvSpPr>
          <p:cNvPr id="4" name="Slide Number Placeholder 3"/>
          <p:cNvSpPr>
            <a:spLocks noGrp="1"/>
          </p:cNvSpPr>
          <p:nvPr>
            <p:ph type="sldNum" sz="quarter" idx="10"/>
          </p:nvPr>
        </p:nvSpPr>
        <p:spPr/>
        <p:txBody>
          <a:bodyPr/>
          <a:lstStyle/>
          <a:p>
            <a:fld id="{BA97EF24-E888-6140-BEBF-E66BCC1ED013}" type="slidenum">
              <a:rPr lang="en-US" smtClean="0"/>
              <a:t>4</a:t>
            </a:fld>
            <a:endParaRPr lang="en-US"/>
          </a:p>
        </p:txBody>
      </p:sp>
    </p:spTree>
    <p:extLst>
      <p:ext uri="{BB962C8B-B14F-4D97-AF65-F5344CB8AC3E}">
        <p14:creationId xmlns:p14="http://schemas.microsoft.com/office/powerpoint/2010/main" val="131193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started out in SDN, but</a:t>
            </a:r>
            <a:r>
              <a:rPr lang="en-US" baseline="0" dirty="0" smtClean="0"/>
              <a:t> afterwards realized that the techniques we were developing aren’t specific to SDN for the most part.</a:t>
            </a:r>
            <a:endParaRPr lang="en-US" dirty="0" smtClean="0"/>
          </a:p>
          <a:p>
            <a:endParaRPr lang="en-US" dirty="0" smtClean="0"/>
          </a:p>
          <a:p>
            <a:r>
              <a:rPr lang="en-US" dirty="0" smtClean="0"/>
              <a:t>“</a:t>
            </a:r>
            <a:r>
              <a:rPr lang="en-US" dirty="0" smtClean="0"/>
              <a:t>For the rest of this talk,</a:t>
            </a:r>
            <a:r>
              <a:rPr lang="en-US" baseline="0" dirty="0" smtClean="0"/>
              <a:t> </a:t>
            </a:r>
            <a:r>
              <a:rPr lang="en-US" dirty="0" smtClean="0"/>
              <a:t>I’m going to first try to convince you that there is a real problem with the way troubleshooting</a:t>
            </a:r>
            <a:r>
              <a:rPr lang="en-US" baseline="0" dirty="0" smtClean="0"/>
              <a:t> is done today.</a:t>
            </a:r>
          </a:p>
          <a:p>
            <a:r>
              <a:rPr lang="en-US" baseline="0" dirty="0" smtClean="0"/>
              <a:t>I’ll start by spending a bit more time detailing what exactly it is we’re trying to do.</a:t>
            </a:r>
          </a:p>
          <a:p>
            <a:r>
              <a:rPr lang="en-US" baseline="0" dirty="0" smtClean="0"/>
              <a:t>Then I’ll present the general approach.</a:t>
            </a:r>
          </a:p>
          <a:p>
            <a:r>
              <a:rPr lang="en-US" baseline="0" dirty="0" smtClean="0"/>
              <a:t>Then I’ll present the details of how we apply this general approach to one domain: SDN control </a:t>
            </a:r>
            <a:r>
              <a:rPr lang="en-US" baseline="0" dirty="0" err="1" smtClean="0"/>
              <a:t>softwrae</a:t>
            </a:r>
            <a:endParaRPr lang="en-US" baseline="0" dirty="0" smtClean="0"/>
          </a:p>
          <a:p>
            <a:r>
              <a:rPr lang="en-US" baseline="0" dirty="0" smtClean="0"/>
              <a:t>Then I’ll present future work.</a:t>
            </a:r>
          </a:p>
        </p:txBody>
      </p:sp>
      <p:sp>
        <p:nvSpPr>
          <p:cNvPr id="4" name="Slide Number Placeholder 3"/>
          <p:cNvSpPr>
            <a:spLocks noGrp="1"/>
          </p:cNvSpPr>
          <p:nvPr>
            <p:ph type="sldNum" sz="quarter" idx="10"/>
          </p:nvPr>
        </p:nvSpPr>
        <p:spPr/>
        <p:txBody>
          <a:bodyPr/>
          <a:lstStyle/>
          <a:p>
            <a:fld id="{BA97EF24-E888-6140-BEBF-E66BCC1ED013}" type="slidenum">
              <a:rPr lang="en-US" smtClean="0"/>
              <a:t>24</a:t>
            </a:fld>
            <a:endParaRPr lang="en-US"/>
          </a:p>
        </p:txBody>
      </p:sp>
    </p:spTree>
    <p:extLst>
      <p:ext uri="{BB962C8B-B14F-4D97-AF65-F5344CB8AC3E}">
        <p14:creationId xmlns:p14="http://schemas.microsoft.com/office/powerpoint/2010/main" val="455550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Say more? Multiple controllers for scale/HA,</a:t>
            </a:r>
            <a:r>
              <a:rPr lang="en-US" baseline="0" dirty="0" smtClean="0"/>
              <a:t> managing multiple switches, with no single entity having a global view.</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25</a:t>
            </a:fld>
            <a:endParaRPr lang="en-US"/>
          </a:p>
        </p:txBody>
      </p:sp>
    </p:spTree>
    <p:extLst>
      <p:ext uri="{BB962C8B-B14F-4D97-AF65-F5344CB8AC3E}">
        <p14:creationId xmlns:p14="http://schemas.microsoft.com/office/powerpoint/2010/main" val="2634996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everything below this line is what the test coordinator has control over.</a:t>
            </a:r>
            <a:endParaRPr lang="en-US" dirty="0" smtClean="0"/>
          </a:p>
          <a:p>
            <a:r>
              <a:rPr lang="en-US" dirty="0" smtClean="0"/>
              <a:t>We </a:t>
            </a:r>
            <a:r>
              <a:rPr lang="en-US" dirty="0" smtClean="0"/>
              <a:t>use the *same*</a:t>
            </a:r>
            <a:r>
              <a:rPr lang="en-US" baseline="0" dirty="0" smtClean="0"/>
              <a:t>, preexisting </a:t>
            </a:r>
            <a:r>
              <a:rPr lang="en-US" dirty="0" smtClean="0"/>
              <a:t>QA</a:t>
            </a:r>
            <a:r>
              <a:rPr lang="en-US" baseline="0" dirty="0" smtClean="0"/>
              <a:t> infrastructure that companies already have in place. We just need to employ our techniques to this </a:t>
            </a:r>
            <a:r>
              <a:rPr lang="en-US" baseline="0" dirty="0" err="1" smtClean="0"/>
              <a:t>infrastucture</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26</a:t>
            </a:fld>
            <a:endParaRPr lang="en-US"/>
          </a:p>
        </p:txBody>
      </p:sp>
    </p:spTree>
    <p:extLst>
      <p:ext uri="{BB962C8B-B14F-4D97-AF65-F5344CB8AC3E}">
        <p14:creationId xmlns:p14="http://schemas.microsoft.com/office/powerpoint/2010/main" val="2020085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NOTE: as you can probably tell, these are general </a:t>
            </a:r>
            <a:r>
              <a:rPr lang="en-US" sz="1200" kern="1200" baseline="0" dirty="0" smtClean="0">
                <a:solidFill>
                  <a:schemeClr val="tx1"/>
                </a:solidFill>
                <a:latin typeface="+mn-lt"/>
                <a:ea typeface="+mn-ea"/>
                <a:cs typeface="+mn-cs"/>
              </a:rPr>
              <a:t>challenges. Here we develop practical heuristics for dealing with them that are </a:t>
            </a:r>
            <a:r>
              <a:rPr lang="en-US" sz="1200" kern="1200" baseline="0" dirty="0" err="1" smtClean="0">
                <a:solidFill>
                  <a:schemeClr val="tx1"/>
                </a:solidFill>
                <a:latin typeface="+mn-lt"/>
                <a:ea typeface="+mn-ea"/>
                <a:cs typeface="+mn-cs"/>
              </a:rPr>
              <a:t>emperically</a:t>
            </a:r>
            <a:r>
              <a:rPr lang="en-US" sz="1200" kern="1200" baseline="0" dirty="0" smtClean="0">
                <a:solidFill>
                  <a:schemeClr val="tx1"/>
                </a:solidFill>
                <a:latin typeface="+mn-lt"/>
                <a:ea typeface="+mn-ea"/>
                <a:cs typeface="+mn-cs"/>
              </a:rPr>
              <a:t> validated. We’re currently working on developing a model to show how to provide provable </a:t>
            </a:r>
            <a:r>
              <a:rPr lang="en-US" sz="1200" kern="1200" baseline="0" dirty="0" err="1" smtClean="0">
                <a:solidFill>
                  <a:schemeClr val="tx1"/>
                </a:solidFill>
                <a:latin typeface="+mn-lt"/>
                <a:ea typeface="+mn-ea"/>
                <a:cs typeface="+mn-cs"/>
              </a:rPr>
              <a:t>guarentees</a:t>
            </a:r>
            <a:r>
              <a:rPr lang="en-US" sz="1200" kern="1200" baseline="0" dirty="0" smtClean="0">
                <a:solidFill>
                  <a:schemeClr val="tx1"/>
                </a:solidFill>
                <a:latin typeface="+mn-lt"/>
                <a:ea typeface="+mn-ea"/>
                <a:cs typeface="+mn-cs"/>
              </a:rPr>
              <a:t> on how we cope with them.</a:t>
            </a:r>
          </a:p>
          <a:p>
            <a:r>
              <a:rPr lang="en-US" sz="1200" kern="1200" baseline="0" dirty="0" smtClean="0">
                <a:solidFill>
                  <a:schemeClr val="tx1"/>
                </a:solidFill>
                <a:latin typeface="+mn-lt"/>
                <a:ea typeface="+mn-ea"/>
                <a:cs typeface="+mn-cs"/>
              </a:rPr>
              <a:t>TODO: cut these </a:t>
            </a:r>
            <a:r>
              <a:rPr lang="en-US" sz="1200" kern="1200" baseline="0" dirty="0" err="1" smtClean="0">
                <a:solidFill>
                  <a:schemeClr val="tx1"/>
                </a:solidFill>
                <a:latin typeface="+mn-lt"/>
                <a:ea typeface="+mn-ea"/>
                <a:cs typeface="+mn-cs"/>
              </a:rPr>
              <a:t>subbullets</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27</a:t>
            </a:fld>
            <a:endParaRPr lang="en-US"/>
          </a:p>
        </p:txBody>
      </p:sp>
    </p:spTree>
    <p:extLst>
      <p:ext uri="{BB962C8B-B14F-4D97-AF65-F5344CB8AC3E}">
        <p14:creationId xmlns:p14="http://schemas.microsoft.com/office/powerpoint/2010/main" val="77347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28</a:t>
            </a:fld>
            <a:endParaRPr lang="en-US"/>
          </a:p>
        </p:txBody>
      </p:sp>
    </p:spTree>
    <p:extLst>
      <p:ext uri="{BB962C8B-B14F-4D97-AF65-F5344CB8AC3E}">
        <p14:creationId xmlns:p14="http://schemas.microsoft.com/office/powerpoint/2010/main" val="77347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29</a:t>
            </a:fld>
            <a:endParaRPr lang="en-US"/>
          </a:p>
        </p:txBody>
      </p:sp>
    </p:spTree>
    <p:extLst>
      <p:ext uri="{BB962C8B-B14F-4D97-AF65-F5344CB8AC3E}">
        <p14:creationId xmlns:p14="http://schemas.microsoft.com/office/powerpoint/2010/main" val="4108576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as we replay subsequences, we’re going to try to keep as many of these causal dependencies from the original intact. Next slide: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30</a:t>
            </a:fld>
            <a:endParaRPr lang="en-US"/>
          </a:p>
        </p:txBody>
      </p:sp>
    </p:spTree>
    <p:extLst>
      <p:ext uri="{BB962C8B-B14F-4D97-AF65-F5344CB8AC3E}">
        <p14:creationId xmlns:p14="http://schemas.microsoft.com/office/powerpoint/2010/main" val="1717253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interposition gives us messages during the *recording* phase.=</a:t>
            </a:r>
          </a:p>
          <a:p>
            <a:endParaRPr lang="en-US" baseline="0" dirty="0" smtClean="0"/>
          </a:p>
          <a:p>
            <a:r>
              <a:rPr lang="en-US" baseline="0" dirty="0" smtClean="0"/>
              <a:t>And we achieve this by interposing on the internal events. As we observe messages, we allow them through in a way that is consistent with the causal dependencies from the original execution.</a:t>
            </a:r>
          </a:p>
          <a:p>
            <a:endParaRPr lang="en-US" baseline="0" dirty="0" smtClean="0"/>
          </a:p>
          <a:p>
            <a:r>
              <a:rPr lang="en-US" baseline="0" dirty="0" smtClean="0"/>
              <a:t>If you were a company with a QA </a:t>
            </a:r>
            <a:r>
              <a:rPr lang="en-US" baseline="0" dirty="0" err="1" smtClean="0"/>
              <a:t>testbed</a:t>
            </a:r>
            <a:r>
              <a:rPr lang="en-US" baseline="0" dirty="0" smtClean="0"/>
              <a:t>, you would just need to add interposition. We built our own, since no open source were available for SDN </a:t>
            </a:r>
          </a:p>
        </p:txBody>
      </p:sp>
      <p:sp>
        <p:nvSpPr>
          <p:cNvPr id="4" name="Slide Number Placeholder 3"/>
          <p:cNvSpPr>
            <a:spLocks noGrp="1"/>
          </p:cNvSpPr>
          <p:nvPr>
            <p:ph type="sldNum" sz="quarter" idx="10"/>
          </p:nvPr>
        </p:nvSpPr>
        <p:spPr/>
        <p:txBody>
          <a:bodyPr/>
          <a:lstStyle/>
          <a:p>
            <a:fld id="{BA97EF24-E888-6140-BEBF-E66BCC1ED013}" type="slidenum">
              <a:rPr lang="en-US" smtClean="0"/>
              <a:t>31</a:t>
            </a:fld>
            <a:endParaRPr lang="en-US"/>
          </a:p>
        </p:txBody>
      </p:sp>
    </p:spTree>
    <p:extLst>
      <p:ext uri="{BB962C8B-B14F-4D97-AF65-F5344CB8AC3E}">
        <p14:creationId xmlns:p14="http://schemas.microsoft.com/office/powerpoint/2010/main" val="163500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32</a:t>
            </a:fld>
            <a:endParaRPr lang="en-US"/>
          </a:p>
        </p:txBody>
      </p:sp>
    </p:spTree>
    <p:extLst>
      <p:ext uri="{BB962C8B-B14F-4D97-AF65-F5344CB8AC3E}">
        <p14:creationId xmlns:p14="http://schemas.microsoft.com/office/powerpoint/2010/main" val="77347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33</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describe briefly what SDN is here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5</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34</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Say: take a snapshot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35</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36</a:t>
            </a:fld>
            <a:endParaRPr lang="en-US"/>
          </a:p>
        </p:txBody>
      </p:sp>
    </p:spTree>
    <p:extLst>
      <p:ext uri="{BB962C8B-B14F-4D97-AF65-F5344CB8AC3E}">
        <p14:creationId xmlns:p14="http://schemas.microsoft.com/office/powerpoint/2010/main" val="77347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Other tricks: </a:t>
            </a:r>
          </a:p>
          <a:p>
            <a:r>
              <a:rPr lang="en-US" dirty="0" smtClean="0"/>
              <a:t>  - multiplexed</a:t>
            </a:r>
            <a:r>
              <a:rPr lang="en-US" baseline="0" dirty="0" smtClean="0"/>
              <a:t> sockets</a:t>
            </a:r>
          </a:p>
          <a:p>
            <a:r>
              <a:rPr lang="en-US" baseline="0" dirty="0" smtClean="0"/>
              <a:t> - override </a:t>
            </a:r>
            <a:r>
              <a:rPr lang="en-US" baseline="0" dirty="0" err="1" smtClean="0"/>
              <a:t>gettimeofday</a:t>
            </a:r>
            <a:r>
              <a:rPr lang="en-US" baseline="0" dirty="0" smtClean="0"/>
              <a:t> and rand</a:t>
            </a:r>
          </a:p>
          <a:p>
            <a:r>
              <a:rPr lang="en-US" baseline="0" dirty="0" smtClean="0"/>
              <a:t>  - interpose on logging library</a:t>
            </a:r>
          </a:p>
          <a:p>
            <a:r>
              <a:rPr lang="en-US" baseline="0" dirty="0" smtClean="0"/>
              <a:t>  - interpose on intra-controller messages</a:t>
            </a:r>
          </a:p>
        </p:txBody>
      </p:sp>
      <p:sp>
        <p:nvSpPr>
          <p:cNvPr id="4" name="Slide Number Placeholder 3"/>
          <p:cNvSpPr>
            <a:spLocks noGrp="1"/>
          </p:cNvSpPr>
          <p:nvPr>
            <p:ph type="sldNum" sz="quarter" idx="10"/>
          </p:nvPr>
        </p:nvSpPr>
        <p:spPr/>
        <p:txBody>
          <a:bodyPr/>
          <a:lstStyle/>
          <a:p>
            <a:fld id="{BA97EF24-E888-6140-BEBF-E66BCC1ED013}" type="slidenum">
              <a:rPr lang="en-US" smtClean="0"/>
              <a:t>37</a:t>
            </a:fld>
            <a:endParaRPr lang="en-US"/>
          </a:p>
        </p:txBody>
      </p:sp>
    </p:spTree>
    <p:extLst>
      <p:ext uri="{BB962C8B-B14F-4D97-AF65-F5344CB8AC3E}">
        <p14:creationId xmlns:p14="http://schemas.microsoft.com/office/powerpoint/2010/main" val="3116920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38</a:t>
            </a:fld>
            <a:endParaRPr lang="en-US"/>
          </a:p>
        </p:txBody>
      </p:sp>
    </p:spTree>
    <p:extLst>
      <p:ext uri="{BB962C8B-B14F-4D97-AF65-F5344CB8AC3E}">
        <p14:creationId xmlns:p14="http://schemas.microsoft.com/office/powerpoint/2010/main" val="781988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first try to convince you that there is a real problem with the way troubleshooting</a:t>
            </a:r>
            <a:r>
              <a:rPr lang="en-US" baseline="0" dirty="0" smtClean="0"/>
              <a:t> is done today.</a:t>
            </a:r>
          </a:p>
          <a:p>
            <a:r>
              <a:rPr lang="en-US" baseline="0" dirty="0" smtClean="0"/>
              <a:t>Then I’m going to describe a system and the techniques we apply within this system to make troubleshooting easier.</a:t>
            </a:r>
          </a:p>
          <a:p>
            <a:r>
              <a:rPr lang="en-US" baseline="0" dirty="0" smtClean="0"/>
              <a:t>Then I’ll end by showing you how well the system works.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39</a:t>
            </a:fld>
            <a:endParaRPr lang="en-US"/>
          </a:p>
        </p:txBody>
      </p:sp>
    </p:spTree>
    <p:extLst>
      <p:ext uri="{BB962C8B-B14F-4D97-AF65-F5344CB8AC3E}">
        <p14:creationId xmlns:p14="http://schemas.microsoft.com/office/powerpoint/2010/main" val="4555501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40</a:t>
            </a:fld>
            <a:endParaRPr lang="en-US"/>
          </a:p>
        </p:txBody>
      </p:sp>
    </p:spTree>
    <p:extLst>
      <p:ext uri="{BB962C8B-B14F-4D97-AF65-F5344CB8AC3E}">
        <p14:creationId xmlns:p14="http://schemas.microsoft.com/office/powerpoint/2010/main" val="3116920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that in all cases except</a:t>
            </a:r>
            <a:r>
              <a:rPr lang="en-US" baseline="0" dirty="0" smtClean="0"/>
              <a:t> for one, were were able to substantially decrease the initial input size. And note that these initial input sizes are small compared to what you would find in a production QA </a:t>
            </a:r>
            <a:r>
              <a:rPr lang="en-US" baseline="0" dirty="0" err="1" smtClean="0"/>
              <a:t>testbed</a:t>
            </a:r>
            <a:r>
              <a:rPr lang="en-US" baseline="0" dirty="0" smtClean="0"/>
              <a:t>. We found the bugs quickly. And we also showed that </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41</a:t>
            </a:fld>
            <a:endParaRPr lang="en-US"/>
          </a:p>
        </p:txBody>
      </p:sp>
    </p:spTree>
    <p:extLst>
      <p:ext uri="{BB962C8B-B14F-4D97-AF65-F5344CB8AC3E}">
        <p14:creationId xmlns:p14="http://schemas.microsoft.com/office/powerpoint/2010/main" val="2532041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this talk,</a:t>
            </a:r>
            <a:r>
              <a:rPr lang="en-US" baseline="0" dirty="0" smtClean="0"/>
              <a:t> </a:t>
            </a:r>
            <a:r>
              <a:rPr lang="en-US" dirty="0" smtClean="0"/>
              <a:t>I’m going to first try to convince you that there is a real problem with the way troubleshooting</a:t>
            </a:r>
            <a:r>
              <a:rPr lang="en-US" baseline="0" dirty="0" smtClean="0"/>
              <a:t> is done today.</a:t>
            </a:r>
          </a:p>
          <a:p>
            <a:r>
              <a:rPr lang="en-US" baseline="0" dirty="0" smtClean="0"/>
              <a:t>I’ll start by spending a bit more time detailing what exactly it is we’re trying to do.</a:t>
            </a:r>
          </a:p>
          <a:p>
            <a:r>
              <a:rPr lang="en-US" baseline="0" dirty="0" smtClean="0"/>
              <a:t>Then I’ll present the general approach.</a:t>
            </a:r>
          </a:p>
          <a:p>
            <a:r>
              <a:rPr lang="en-US" baseline="0" dirty="0" smtClean="0"/>
              <a:t>Then I’ll present the details of how we apply this general approach to one domain: SDN control </a:t>
            </a:r>
            <a:r>
              <a:rPr lang="en-US" baseline="0" dirty="0" err="1" smtClean="0"/>
              <a:t>softwrae</a:t>
            </a:r>
            <a:endParaRPr lang="en-US" baseline="0" dirty="0" smtClean="0"/>
          </a:p>
          <a:p>
            <a:r>
              <a:rPr lang="en-US" baseline="0" dirty="0" smtClean="0"/>
              <a:t>Then I’ll present future work.</a:t>
            </a:r>
          </a:p>
        </p:txBody>
      </p:sp>
      <p:sp>
        <p:nvSpPr>
          <p:cNvPr id="4" name="Slide Number Placeholder 3"/>
          <p:cNvSpPr>
            <a:spLocks noGrp="1"/>
          </p:cNvSpPr>
          <p:nvPr>
            <p:ph type="sldNum" sz="quarter" idx="10"/>
          </p:nvPr>
        </p:nvSpPr>
        <p:spPr/>
        <p:txBody>
          <a:bodyPr/>
          <a:lstStyle/>
          <a:p>
            <a:fld id="{BA97EF24-E888-6140-BEBF-E66BCC1ED013}" type="slidenum">
              <a:rPr lang="en-US" smtClean="0"/>
              <a:t>44</a:t>
            </a:fld>
            <a:endParaRPr lang="en-US"/>
          </a:p>
        </p:txBody>
      </p:sp>
    </p:spTree>
    <p:extLst>
      <p:ext uri="{BB962C8B-B14F-4D97-AF65-F5344CB8AC3E}">
        <p14:creationId xmlns:p14="http://schemas.microsoft.com/office/powerpoint/2010/main" val="4555501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Can’t explain why they work or how close they’re to optimal</a:t>
            </a:r>
          </a:p>
          <a:p>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Would like approach</a:t>
            </a:r>
            <a:r>
              <a:rPr lang="en-US" baseline="0" dirty="0" smtClean="0"/>
              <a:t> </a:t>
            </a:r>
            <a:r>
              <a:rPr lang="en-US" dirty="0" smtClean="0"/>
              <a:t>to apply to general distributed systems</a:t>
            </a:r>
          </a:p>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45</a:t>
            </a:fld>
            <a:endParaRPr lang="en-US"/>
          </a:p>
        </p:txBody>
      </p:sp>
    </p:spTree>
    <p:extLst>
      <p:ext uri="{BB962C8B-B14F-4D97-AF65-F5344CB8AC3E}">
        <p14:creationId xmlns:p14="http://schemas.microsoft.com/office/powerpoint/2010/main" val="10072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what I saw</a:t>
            </a:r>
            <a:r>
              <a:rPr lang="en-US" baseline="0" dirty="0" smtClean="0"/>
              <a:t> at </a:t>
            </a:r>
            <a:r>
              <a:rPr lang="en-US" baseline="0" dirty="0" err="1" smtClean="0"/>
              <a:t>Nicira</a:t>
            </a:r>
            <a:r>
              <a:rPr lang="en-US" baseline="0" dirty="0" smtClean="0"/>
              <a:t> and Google, the most common way to troubleshoot these problems is for a human to analyze log files</a:t>
            </a:r>
          </a:p>
        </p:txBody>
      </p:sp>
      <p:sp>
        <p:nvSpPr>
          <p:cNvPr id="4" name="Slide Number Placeholder 3"/>
          <p:cNvSpPr>
            <a:spLocks noGrp="1"/>
          </p:cNvSpPr>
          <p:nvPr>
            <p:ph type="sldNum" sz="quarter" idx="10"/>
          </p:nvPr>
        </p:nvSpPr>
        <p:spPr/>
        <p:txBody>
          <a:bodyPr/>
          <a:lstStyle/>
          <a:p>
            <a:fld id="{BA97EF24-E888-6140-BEBF-E66BCC1ED013}" type="slidenum">
              <a:rPr lang="en-US" smtClean="0"/>
              <a:t>6</a:t>
            </a:fld>
            <a:endParaRPr lang="en-US"/>
          </a:p>
        </p:txBody>
      </p:sp>
    </p:spTree>
    <p:extLst>
      <p:ext uri="{BB962C8B-B14F-4D97-AF65-F5344CB8AC3E}">
        <p14:creationId xmlns:p14="http://schemas.microsoft.com/office/powerpoint/2010/main" val="4180195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Can’t explain why they work or how close they’re to optimal</a:t>
            </a:r>
          </a:p>
          <a:p>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Would like approach</a:t>
            </a:r>
            <a:r>
              <a:rPr lang="en-US" baseline="0" dirty="0" smtClean="0"/>
              <a:t> </a:t>
            </a:r>
            <a:r>
              <a:rPr lang="en-US" dirty="0" smtClean="0"/>
              <a:t>to apply to general distributed systems</a:t>
            </a:r>
          </a:p>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46</a:t>
            </a:fld>
            <a:endParaRPr lang="en-US"/>
          </a:p>
        </p:txBody>
      </p:sp>
    </p:spTree>
    <p:extLst>
      <p:ext uri="{BB962C8B-B14F-4D97-AF65-F5344CB8AC3E}">
        <p14:creationId xmlns:p14="http://schemas.microsoft.com/office/powerpoint/2010/main" val="1007270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47</a:t>
            </a:fld>
            <a:endParaRPr lang="en-US"/>
          </a:p>
        </p:txBody>
      </p:sp>
    </p:spTree>
    <p:extLst>
      <p:ext uri="{BB962C8B-B14F-4D97-AF65-F5344CB8AC3E}">
        <p14:creationId xmlns:p14="http://schemas.microsoft.com/office/powerpoint/2010/main" val="42193871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CAREFUL</a:t>
            </a:r>
            <a:r>
              <a:rPr lang="en-US" baseline="0" dirty="0" smtClean="0"/>
              <a:t>: say “whether a schedule exists” rather than “subsequence triggers the bug”</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48</a:t>
            </a:fld>
            <a:endParaRPr lang="en-US"/>
          </a:p>
        </p:txBody>
      </p:sp>
    </p:spTree>
    <p:extLst>
      <p:ext uri="{BB962C8B-B14F-4D97-AF65-F5344CB8AC3E}">
        <p14:creationId xmlns:p14="http://schemas.microsoft.com/office/powerpoint/2010/main" val="10113514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49</a:t>
            </a:fld>
            <a:endParaRPr lang="en-US"/>
          </a:p>
        </p:txBody>
      </p:sp>
    </p:spTree>
    <p:extLst>
      <p:ext uri="{BB962C8B-B14F-4D97-AF65-F5344CB8AC3E}">
        <p14:creationId xmlns:p14="http://schemas.microsoft.com/office/powerpoint/2010/main" val="14863977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Even if we’re only using model</a:t>
            </a:r>
            <a:r>
              <a:rPr lang="en-US" baseline="0" dirty="0" smtClean="0"/>
              <a:t> checker </a:t>
            </a:r>
            <a:r>
              <a:rPr lang="en-US" dirty="0" smtClean="0"/>
              <a:t>to find a specific bug rather than all bugs (as is </a:t>
            </a:r>
          </a:p>
          <a:p>
            <a:endParaRPr lang="en-US" dirty="0" smtClean="0"/>
          </a:p>
          <a:p>
            <a:r>
              <a:rPr lang="en-US" dirty="0" smtClean="0"/>
              <a:t>By</a:t>
            </a:r>
            <a:r>
              <a:rPr lang="en-US" baseline="0" dirty="0" smtClean="0"/>
              <a:t> using bounded model checking, we sacrifice some soundness properties, i.e. </a:t>
            </a:r>
            <a:r>
              <a:rPr lang="en-US" baseline="0" dirty="0" err="1" smtClean="0"/>
              <a:t>guarentees</a:t>
            </a:r>
            <a:r>
              <a:rPr lang="en-US" baseline="0" dirty="0" smtClean="0"/>
              <a:t> on </a:t>
            </a:r>
            <a:r>
              <a:rPr lang="en-US" baseline="0" dirty="0" err="1" smtClean="0"/>
              <a:t>minimality</a:t>
            </a:r>
            <a:r>
              <a:rPr lang="en-US" baseline="0" dirty="0" smtClean="0"/>
              <a:t>, in favor of </a:t>
            </a:r>
            <a:r>
              <a:rPr lang="en-US" baseline="0" dirty="0" err="1" smtClean="0"/>
              <a:t>applicibility</a:t>
            </a:r>
            <a:r>
              <a:rPr lang="en-US" baseline="0" dirty="0" smtClean="0"/>
              <a:t> to real systems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51</a:t>
            </a:fld>
            <a:endParaRPr lang="en-US"/>
          </a:p>
        </p:txBody>
      </p:sp>
    </p:spTree>
    <p:extLst>
      <p:ext uri="{BB962C8B-B14F-4D97-AF65-F5344CB8AC3E}">
        <p14:creationId xmlns:p14="http://schemas.microsoft.com/office/powerpoint/2010/main" val="25048574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NOTE: </a:t>
            </a:r>
            <a:r>
              <a:rPr lang="en-US" baseline="0" dirty="0" smtClean="0"/>
              <a:t>even after applying state-of-the-art model checking optimizations like dynamic partial order reduction.</a:t>
            </a: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Now </a:t>
            </a:r>
            <a:r>
              <a:rPr lang="en-US" dirty="0" smtClean="0"/>
              <a:t>a second problem is that</a:t>
            </a:r>
            <a:r>
              <a:rPr lang="en-US" baseline="0" dirty="0" smtClean="0"/>
              <a:t> even after bounding our exploration of the state space, it’s quite possible that it’s computationally intractable to explore all possible schedules even within a fixed number of steps, </a:t>
            </a:r>
            <a:r>
              <a:rPr lang="en-US" baseline="0" dirty="0" smtClean="0"/>
              <a:t>and</a:t>
            </a:r>
            <a:endParaRPr lang="en-US" baseline="0"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53</a:t>
            </a:fld>
            <a:endParaRPr lang="en-US"/>
          </a:p>
        </p:txBody>
      </p:sp>
    </p:spTree>
    <p:extLst>
      <p:ext uri="{BB962C8B-B14F-4D97-AF65-F5344CB8AC3E}">
        <p14:creationId xmlns:p14="http://schemas.microsoft.com/office/powerpoint/2010/main" val="32383807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Luckily, because</a:t>
            </a:r>
            <a:r>
              <a:rPr lang="en-US" baseline="0" dirty="0" smtClean="0"/>
              <a:t> we’re using MCs in a different way than they are traditionally used, we have </a:t>
            </a:r>
            <a:r>
              <a:rPr lang="en-US" baseline="0" dirty="0" err="1" smtClean="0"/>
              <a:t>degress</a:t>
            </a:r>
            <a:r>
              <a:rPr lang="en-US" baseline="0" dirty="0" smtClean="0"/>
              <a:t> of freedom to explore optimizations that traditional uses of model checking don’t have access to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E.g. try to minimize edit distance from original schedule</a:t>
            </a:r>
            <a:r>
              <a:rPr lang="en-US" baseline="0" dirty="0" smtClean="0"/>
              <a:t> </a:t>
            </a:r>
            <a:r>
              <a:rPr lang="en-US" dirty="0" smtClean="0"/>
              <a:t>in hope of finding bug-triggering schedules quickly</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54</a:t>
            </a:fld>
            <a:endParaRPr lang="en-US"/>
          </a:p>
        </p:txBody>
      </p:sp>
    </p:spTree>
    <p:extLst>
      <p:ext uri="{BB962C8B-B14F-4D97-AF65-F5344CB8AC3E}">
        <p14:creationId xmlns:p14="http://schemas.microsoft.com/office/powerpoint/2010/main" val="32383807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idea here is to first observe prior executions of the systems, then use those observations to predict schedules that seem likely to produce violations. Or, if the system has certain architectural properties, e.g. atomicity in databases, use those properties to prune space of schedules to explore. </a:t>
            </a:r>
            <a:endParaRPr lang="en-US" baseline="0"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t>“Modular verification”</a:t>
            </a:r>
            <a:endParaRPr lang="en-US"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55</a:t>
            </a:fld>
            <a:endParaRPr lang="en-US"/>
          </a:p>
        </p:txBody>
      </p:sp>
    </p:spTree>
    <p:extLst>
      <p:ext uri="{BB962C8B-B14F-4D97-AF65-F5344CB8AC3E}">
        <p14:creationId xmlns:p14="http://schemas.microsoft.com/office/powerpoint/2010/main" val="32383807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CAREFUL</a:t>
            </a:r>
            <a:r>
              <a:rPr lang="en-US" baseline="0" dirty="0" smtClean="0"/>
              <a:t> about the word `heuristic`</a:t>
            </a: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t>
            </a:r>
            <a:r>
              <a:rPr lang="en-US" baseline="0" dirty="0" smtClean="0"/>
              <a:t>idea here is to first observe prior executions </a:t>
            </a:r>
            <a:endParaRPr lang="en-US"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56</a:t>
            </a:fld>
            <a:endParaRPr lang="en-US"/>
          </a:p>
        </p:txBody>
      </p:sp>
    </p:spTree>
    <p:extLst>
      <p:ext uri="{BB962C8B-B14F-4D97-AF65-F5344CB8AC3E}">
        <p14:creationId xmlns:p14="http://schemas.microsoft.com/office/powerpoint/2010/main" val="3238380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this talk,</a:t>
            </a:r>
            <a:r>
              <a:rPr lang="en-US" baseline="0" dirty="0" smtClean="0"/>
              <a:t> </a:t>
            </a:r>
            <a:r>
              <a:rPr lang="en-US" dirty="0" smtClean="0"/>
              <a:t>I’m going to first try to convince you that there is a real problem with the way troubleshooting</a:t>
            </a:r>
            <a:r>
              <a:rPr lang="en-US" baseline="0" dirty="0" smtClean="0"/>
              <a:t> is done today.</a:t>
            </a:r>
          </a:p>
          <a:p>
            <a:r>
              <a:rPr lang="en-US" baseline="0" dirty="0" smtClean="0"/>
              <a:t>I’ll start by spending a bit more time detailing what exactly it is we’re trying to do.</a:t>
            </a:r>
          </a:p>
          <a:p>
            <a:r>
              <a:rPr lang="en-US" baseline="0" dirty="0" smtClean="0"/>
              <a:t>Then I’ll present the general approach.</a:t>
            </a:r>
          </a:p>
          <a:p>
            <a:r>
              <a:rPr lang="en-US" baseline="0" dirty="0" smtClean="0"/>
              <a:t>Then I’ll present the details of how we apply this general approach to one domain: SDN control </a:t>
            </a:r>
            <a:r>
              <a:rPr lang="en-US" baseline="0" dirty="0" err="1" smtClean="0"/>
              <a:t>softwrae</a:t>
            </a:r>
            <a:endParaRPr lang="en-US" baseline="0" dirty="0" smtClean="0"/>
          </a:p>
          <a:p>
            <a:r>
              <a:rPr lang="en-US" baseline="0" dirty="0" smtClean="0"/>
              <a:t>Then I’ll present future work.</a:t>
            </a:r>
          </a:p>
        </p:txBody>
      </p:sp>
      <p:sp>
        <p:nvSpPr>
          <p:cNvPr id="4" name="Slide Number Placeholder 3"/>
          <p:cNvSpPr>
            <a:spLocks noGrp="1"/>
          </p:cNvSpPr>
          <p:nvPr>
            <p:ph type="sldNum" sz="quarter" idx="10"/>
          </p:nvPr>
        </p:nvSpPr>
        <p:spPr/>
        <p:txBody>
          <a:bodyPr/>
          <a:lstStyle/>
          <a:p>
            <a:fld id="{BA97EF24-E888-6140-BEBF-E66BCC1ED013}" type="slidenum">
              <a:rPr lang="en-US" smtClean="0"/>
              <a:t>57</a:t>
            </a:fld>
            <a:endParaRPr lang="en-US"/>
          </a:p>
        </p:txBody>
      </p:sp>
    </p:spTree>
    <p:extLst>
      <p:ext uri="{BB962C8B-B14F-4D97-AF65-F5344CB8AC3E}">
        <p14:creationId xmlns:p14="http://schemas.microsoft.com/office/powerpoint/2010/main" val="45555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developer</a:t>
            </a:r>
            <a:r>
              <a:rPr lang="en-US" baseline="0" dirty="0" smtClean="0"/>
              <a:t> is not given this nice, concise log!</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7</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work out dialogue for this part.</a:t>
            </a:r>
          </a:p>
          <a:p>
            <a:endParaRPr lang="en-US" dirty="0" smtClean="0"/>
          </a:p>
          <a:p>
            <a:r>
              <a:rPr lang="en-US" dirty="0" smtClean="0"/>
              <a:t>And</a:t>
            </a:r>
            <a:r>
              <a:rPr lang="en-US" dirty="0" smtClean="0"/>
              <a:t>, as far as we know, no one has used a</a:t>
            </a:r>
            <a:r>
              <a:rPr lang="en-US" baseline="0" dirty="0" smtClean="0"/>
              <a:t> model checker in this way to find shortest paths to specific violations. Most other work uses model checkers to find all possible bugs.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58</a:t>
            </a:fld>
            <a:endParaRPr lang="en-US"/>
          </a:p>
        </p:txBody>
      </p:sp>
    </p:spTree>
    <p:extLst>
      <p:ext uri="{BB962C8B-B14F-4D97-AF65-F5344CB8AC3E}">
        <p14:creationId xmlns:p14="http://schemas.microsoft.com/office/powerpoint/2010/main" val="4561773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59</a:t>
            </a:fld>
            <a:endParaRPr lang="en-US"/>
          </a:p>
        </p:txBody>
      </p:sp>
    </p:spTree>
    <p:extLst>
      <p:ext uri="{BB962C8B-B14F-4D97-AF65-F5344CB8AC3E}">
        <p14:creationId xmlns:p14="http://schemas.microsoft.com/office/powerpoint/2010/main" val="20529814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 we’re applying to</a:t>
            </a:r>
            <a:r>
              <a:rPr lang="en-US" baseline="0" dirty="0" smtClean="0"/>
              <a:t> other distributed systems, largely because we don’t believe our technique is specific to SDN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sum</a:t>
            </a:r>
            <a:r>
              <a:rPr lang="en-US" baseline="0" dirty="0" smtClean="0"/>
              <a:t> up, </a:t>
            </a:r>
            <a:r>
              <a:rPr lang="en-US" dirty="0" smtClean="0"/>
              <a:t>I hope I've convinced you that we identified a real problem, built a real system to minimize</a:t>
            </a:r>
            <a:r>
              <a:rPr lang="en-US" baseline="0" dirty="0" smtClean="0"/>
              <a:t> execution traces</a:t>
            </a:r>
            <a:r>
              <a:rPr lang="en-US" dirty="0" smtClean="0"/>
              <a:t>, and showed that it really works.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222222"/>
              </a:solidFill>
              <a:latin typeface="arial"/>
              <a:cs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222222"/>
                </a:solidFill>
                <a:latin typeface="arial"/>
                <a:cs typeface="arial"/>
              </a:rPr>
              <a:t>The</a:t>
            </a:r>
            <a:r>
              <a:rPr lang="en-US" baseline="0" dirty="0" smtClean="0">
                <a:solidFill>
                  <a:srgbClr val="222222"/>
                </a:solidFill>
                <a:latin typeface="arial"/>
                <a:cs typeface="arial"/>
              </a:rPr>
              <a:t> source code for the system, and </a:t>
            </a:r>
            <a:r>
              <a:rPr lang="en-US" baseline="0" dirty="0" err="1" smtClean="0">
                <a:solidFill>
                  <a:srgbClr val="222222"/>
                </a:solidFill>
                <a:latin typeface="arial"/>
                <a:cs typeface="arial"/>
              </a:rPr>
              <a:t>replayable</a:t>
            </a:r>
            <a:r>
              <a:rPr lang="en-US" baseline="0" dirty="0" smtClean="0">
                <a:solidFill>
                  <a:srgbClr val="222222"/>
                </a:solidFill>
                <a:latin typeface="arial"/>
                <a:cs typeface="arial"/>
              </a:rPr>
              <a:t> traces for all of our case studies are available online at this URL. The system is actively being used, and we’re currently </a:t>
            </a:r>
            <a:r>
              <a:rPr lang="en-US" dirty="0" smtClean="0">
                <a:solidFill>
                  <a:srgbClr val="222222"/>
                </a:solidFill>
                <a:latin typeface="arial"/>
                <a:cs typeface="arial"/>
              </a:rPr>
              <a:t>integrating into the development workflow for ONOS.</a:t>
            </a:r>
            <a:endParaRPr lang="en-US" dirty="0" smtClean="0"/>
          </a:p>
          <a:p>
            <a:r>
              <a:rPr lang="en-US" sz="1200" kern="1200" dirty="0" smtClean="0">
                <a:solidFill>
                  <a:schemeClr val="tx1"/>
                </a:solidFill>
                <a:latin typeface="+mn-lt"/>
                <a:ea typeface="+mn-ea"/>
                <a:cs typeface="+mn-cs"/>
              </a:rPr>
              <a:t>We're now doing this in a more formalized manner, not just unsatisfying empirical heuristics. </a:t>
            </a:r>
            <a:r>
              <a:rPr lang="en-US" sz="1200" kern="1200" baseline="0" dirty="0" smtClean="0">
                <a:solidFill>
                  <a:schemeClr val="tx1"/>
                </a:solidFill>
                <a:latin typeface="+mn-lt"/>
                <a:ea typeface="+mn-ea"/>
                <a:cs typeface="+mn-cs"/>
              </a:rPr>
              <a:t>because we don’t actually believe that there’s anything about our technique that’s specific</a:t>
            </a:r>
            <a:endParaRPr lang="en-US" sz="1200" kern="1200" dirty="0" smtClean="0">
              <a:solidFill>
                <a:schemeClr val="tx1"/>
              </a:solidFill>
              <a:latin typeface="+mn-lt"/>
              <a:ea typeface="+mn-ea"/>
              <a:cs typeface="+mn-cs"/>
            </a:endParaRPr>
          </a:p>
          <a:p>
            <a:endParaRPr lang="en-US" dirty="0">
              <a:solidFill>
                <a:srgbClr val="222222"/>
              </a:solidFill>
              <a:latin typeface="arial"/>
              <a:cs typeface="arial"/>
            </a:endParaRPr>
          </a:p>
        </p:txBody>
      </p:sp>
      <p:sp>
        <p:nvSpPr>
          <p:cNvPr id="4" name="Slide Number Placeholder 3"/>
          <p:cNvSpPr>
            <a:spLocks noGrp="1"/>
          </p:cNvSpPr>
          <p:nvPr>
            <p:ph type="sldNum" sz="quarter" idx="10"/>
          </p:nvPr>
        </p:nvSpPr>
        <p:spPr/>
        <p:txBody>
          <a:bodyPr/>
          <a:lstStyle/>
          <a:p>
            <a:fld id="{BA97EF24-E888-6140-BEBF-E66BCC1ED013}" type="slidenum">
              <a:rPr lang="en-US" smtClean="0"/>
              <a:t>61</a:t>
            </a:fld>
            <a:endParaRPr lang="en-US"/>
          </a:p>
        </p:txBody>
      </p:sp>
    </p:spTree>
    <p:extLst>
      <p:ext uri="{BB962C8B-B14F-4D97-AF65-F5344CB8AC3E}">
        <p14:creationId xmlns:p14="http://schemas.microsoft.com/office/powerpoint/2010/main" val="3314568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a:t>
            </a:r>
            <a:r>
              <a:rPr lang="en-US" baseline="0" dirty="0" smtClean="0"/>
              <a:t> with a real, concrete example.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62</a:t>
            </a:fld>
            <a:endParaRPr lang="en-US"/>
          </a:p>
        </p:txBody>
      </p:sp>
    </p:spTree>
    <p:extLst>
      <p:ext uri="{BB962C8B-B14F-4D97-AF65-F5344CB8AC3E}">
        <p14:creationId xmlns:p14="http://schemas.microsoft.com/office/powerpoint/2010/main" val="7453153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63</a:t>
            </a:fld>
            <a:endParaRPr lang="en-US"/>
          </a:p>
        </p:txBody>
      </p:sp>
    </p:spTree>
    <p:extLst>
      <p:ext uri="{BB962C8B-B14F-4D97-AF65-F5344CB8AC3E}">
        <p14:creationId xmlns:p14="http://schemas.microsoft.com/office/powerpoint/2010/main" val="4506618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a:t>
            </a:r>
            <a:r>
              <a:rPr lang="en-US" baseline="0" dirty="0" smtClean="0"/>
              <a:t> that our techniques are a notable improvement over naïve, especially for discovered bugs, which are the ones we care about.</a:t>
            </a:r>
            <a:endParaRPr lang="en-US" dirty="0" smtClean="0"/>
          </a:p>
          <a:p>
            <a:r>
              <a:rPr lang="en-US" dirty="0" smtClean="0"/>
              <a:t>All</a:t>
            </a:r>
            <a:r>
              <a:rPr lang="en-US" baseline="0" dirty="0" smtClean="0"/>
              <a:t> of our case studies except three were beneficial in helping us find the root cause of the bug.</a:t>
            </a:r>
          </a:p>
        </p:txBody>
      </p:sp>
      <p:sp>
        <p:nvSpPr>
          <p:cNvPr id="4" name="Slide Number Placeholder 3"/>
          <p:cNvSpPr>
            <a:spLocks noGrp="1"/>
          </p:cNvSpPr>
          <p:nvPr>
            <p:ph type="sldNum" sz="quarter" idx="10"/>
          </p:nvPr>
        </p:nvSpPr>
        <p:spPr/>
        <p:txBody>
          <a:bodyPr/>
          <a:lstStyle/>
          <a:p>
            <a:fld id="{BA97EF24-E888-6140-BEBF-E66BCC1ED013}" type="slidenum">
              <a:rPr lang="en-US" smtClean="0"/>
              <a:t>65</a:t>
            </a:fld>
            <a:endParaRPr lang="en-US"/>
          </a:p>
        </p:txBody>
      </p:sp>
    </p:spTree>
    <p:extLst>
      <p:ext uri="{BB962C8B-B14F-4D97-AF65-F5344CB8AC3E}">
        <p14:creationId xmlns:p14="http://schemas.microsoft.com/office/powerpoint/2010/main" val="21864698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t>
            </a:r>
            <a:r>
              <a:rPr lang="en-US" baseline="0" dirty="0" smtClean="0"/>
              <a:t> more time. Defend against input sizes being small.</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66</a:t>
            </a:fld>
            <a:endParaRPr lang="en-US"/>
          </a:p>
        </p:txBody>
      </p:sp>
    </p:spTree>
    <p:extLst>
      <p:ext uri="{BB962C8B-B14F-4D97-AF65-F5344CB8AC3E}">
        <p14:creationId xmlns:p14="http://schemas.microsoft.com/office/powerpoint/2010/main" val="13530347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67</a:t>
            </a:fld>
            <a:endParaRPr lang="en-US"/>
          </a:p>
        </p:txBody>
      </p:sp>
    </p:spTree>
    <p:extLst>
      <p:ext uri="{BB962C8B-B14F-4D97-AF65-F5344CB8AC3E}">
        <p14:creationId xmlns:p14="http://schemas.microsoft.com/office/powerpoint/2010/main" val="22027923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68</a:t>
            </a:fld>
            <a:endParaRPr lang="en-US"/>
          </a:p>
        </p:txBody>
      </p:sp>
    </p:spTree>
    <p:extLst>
      <p:ext uri="{BB962C8B-B14F-4D97-AF65-F5344CB8AC3E}">
        <p14:creationId xmlns:p14="http://schemas.microsoft.com/office/powerpoint/2010/main" val="3264986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once we have</a:t>
            </a:r>
            <a:r>
              <a:rPr lang="en-US" baseline="0" dirty="0" smtClean="0"/>
              <a:t> this replay infrastructure in place, we need to schedule the test inputs chosen by delta debugging in a way that maximizes our chances that we’ll be able to reproduce the bug, so that delta debugging can minimize the trace as much as possible. The formal requirement for </a:t>
            </a:r>
            <a:r>
              <a:rPr lang="en-US" baseline="0" dirty="0" err="1" smtClean="0"/>
              <a:t>guarenteeing</a:t>
            </a:r>
            <a:r>
              <a:rPr lang="en-US" baseline="0" dirty="0" smtClean="0"/>
              <a:t> this outcome is that we need to …</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69</a:t>
            </a:fld>
            <a:endParaRPr lang="en-US"/>
          </a:p>
        </p:txBody>
      </p:sp>
    </p:spTree>
    <p:extLst>
      <p:ext uri="{BB962C8B-B14F-4D97-AF65-F5344CB8AC3E}">
        <p14:creationId xmlns:p14="http://schemas.microsoft.com/office/powerpoint/2010/main" val="4108576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TODO: add forward pointer to how large real logs are.</a:t>
            </a:r>
          </a:p>
        </p:txBody>
      </p:sp>
      <p:sp>
        <p:nvSpPr>
          <p:cNvPr id="4" name="Slide Number Placeholder 3"/>
          <p:cNvSpPr>
            <a:spLocks noGrp="1"/>
          </p:cNvSpPr>
          <p:nvPr>
            <p:ph type="sldNum" sz="quarter" idx="10"/>
          </p:nvPr>
        </p:nvSpPr>
        <p:spPr/>
        <p:txBody>
          <a:bodyPr/>
          <a:lstStyle/>
          <a:p>
            <a:fld id="{BA97EF24-E888-6140-BEBF-E66BCC1ED013}" type="slidenum">
              <a:rPr lang="en-US" smtClean="0"/>
              <a:t>8</a:t>
            </a:fld>
            <a:endParaRPr lang="en-US"/>
          </a:p>
        </p:txBody>
      </p:sp>
    </p:spTree>
    <p:extLst>
      <p:ext uri="{BB962C8B-B14F-4D97-AF65-F5344CB8AC3E}">
        <p14:creationId xmlns:p14="http://schemas.microsoft.com/office/powerpoint/2010/main" val="37230890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 related work, just the most obvious thing to do.</a:t>
            </a:r>
          </a:p>
          <a:p>
            <a:endParaRPr lang="en-US" baseline="0" dirty="0" smtClean="0"/>
          </a:p>
          <a:p>
            <a:r>
              <a:rPr lang="en-US" baseline="0" dirty="0" smtClean="0"/>
              <a:t>But as we’ll show in the evaluation, this doesn’t work!</a:t>
            </a:r>
          </a:p>
          <a:p>
            <a:endParaRPr lang="en-US" baseline="0" dirty="0" smtClean="0"/>
          </a:p>
          <a:p>
            <a:r>
              <a:rPr lang="en-US" baseline="0" dirty="0" smtClean="0"/>
              <a:t>TODO: not so sure.</a:t>
            </a:r>
          </a:p>
        </p:txBody>
      </p:sp>
      <p:sp>
        <p:nvSpPr>
          <p:cNvPr id="4" name="Slide Number Placeholder 3"/>
          <p:cNvSpPr>
            <a:spLocks noGrp="1"/>
          </p:cNvSpPr>
          <p:nvPr>
            <p:ph type="sldNum" sz="quarter" idx="10"/>
          </p:nvPr>
        </p:nvSpPr>
        <p:spPr/>
        <p:txBody>
          <a:bodyPr/>
          <a:lstStyle/>
          <a:p>
            <a:fld id="{BA97EF24-E888-6140-BEBF-E66BCC1ED013}" type="slidenum">
              <a:rPr lang="en-US" smtClean="0"/>
              <a:t>70</a:t>
            </a:fld>
            <a:endParaRPr lang="en-US"/>
          </a:p>
        </p:txBody>
      </p:sp>
    </p:spTree>
    <p:extLst>
      <p:ext uri="{BB962C8B-B14F-4D97-AF65-F5344CB8AC3E}">
        <p14:creationId xmlns:p14="http://schemas.microsoft.com/office/powerpoint/2010/main" val="27276227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issue is not complexity, it’s running in parallel overnight.</a:t>
            </a:r>
            <a:r>
              <a:rPr lang="en-US" baseline="0" dirty="0" smtClean="0"/>
              <a:t> Reduce </a:t>
            </a:r>
            <a:r>
              <a:rPr lang="en-US" baseline="0" dirty="0" err="1" smtClean="0"/>
              <a:t>dev</a:t>
            </a:r>
            <a:r>
              <a:rPr lang="en-US" baseline="0" dirty="0" smtClean="0"/>
              <a:t> time at all costs!</a:t>
            </a:r>
            <a:endParaRPr lang="en-US" dirty="0" smtClean="0"/>
          </a:p>
          <a:p>
            <a:endParaRPr lang="en-US" dirty="0" smtClean="0"/>
          </a:p>
          <a:p>
            <a:r>
              <a:rPr lang="en-US" dirty="0" smtClean="0"/>
              <a:t>Optimizations:</a:t>
            </a:r>
            <a:r>
              <a:rPr lang="en-US" baseline="0" dirty="0" smtClean="0"/>
              <a:t> </a:t>
            </a:r>
          </a:p>
          <a:p>
            <a:r>
              <a:rPr lang="en-US" baseline="0" dirty="0" smtClean="0"/>
              <a:t>- can be parallelized</a:t>
            </a:r>
          </a:p>
          <a:p>
            <a:pPr marL="171450" indent="-171450">
              <a:buFontTx/>
              <a:buChar char="-"/>
            </a:pPr>
            <a:r>
              <a:rPr lang="en-US" dirty="0" smtClean="0"/>
              <a:t>Can</a:t>
            </a:r>
            <a:r>
              <a:rPr lang="en-US" baseline="0" dirty="0" smtClean="0"/>
              <a:t> take periodic snapshots</a:t>
            </a:r>
          </a:p>
          <a:p>
            <a:pPr marL="171450" indent="-171450">
              <a:buFontTx/>
              <a:buChar char="-"/>
            </a:pPr>
            <a:r>
              <a:rPr lang="en-US" baseline="0" dirty="0" smtClean="0"/>
              <a:t>Causal annotations</a:t>
            </a:r>
          </a:p>
        </p:txBody>
      </p:sp>
      <p:sp>
        <p:nvSpPr>
          <p:cNvPr id="4" name="Slide Number Placeholder 3"/>
          <p:cNvSpPr>
            <a:spLocks noGrp="1"/>
          </p:cNvSpPr>
          <p:nvPr>
            <p:ph type="sldNum" sz="quarter" idx="10"/>
          </p:nvPr>
        </p:nvSpPr>
        <p:spPr/>
        <p:txBody>
          <a:bodyPr/>
          <a:lstStyle/>
          <a:p>
            <a:fld id="{BA97EF24-E888-6140-BEBF-E66BCC1ED013}" type="slidenum">
              <a:rPr lang="en-US" smtClean="0"/>
              <a:t>71</a:t>
            </a:fld>
            <a:endParaRPr lang="en-US"/>
          </a:p>
        </p:txBody>
      </p:sp>
    </p:spTree>
    <p:extLst>
      <p:ext uri="{BB962C8B-B14F-4D97-AF65-F5344CB8AC3E}">
        <p14:creationId xmlns:p14="http://schemas.microsoft.com/office/powerpoint/2010/main" val="36911537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77</a:t>
            </a:fld>
            <a:endParaRPr lang="en-US"/>
          </a:p>
        </p:txBody>
      </p:sp>
    </p:spTree>
    <p:extLst>
      <p:ext uri="{BB962C8B-B14F-4D97-AF65-F5344CB8AC3E}">
        <p14:creationId xmlns:p14="http://schemas.microsoft.com/office/powerpoint/2010/main" val="42913677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78</a:t>
            </a:fld>
            <a:endParaRPr lang="en-US"/>
          </a:p>
        </p:txBody>
      </p:sp>
    </p:spTree>
    <p:extLst>
      <p:ext uri="{BB962C8B-B14F-4D97-AF65-F5344CB8AC3E}">
        <p14:creationId xmlns:p14="http://schemas.microsoft.com/office/powerpoint/2010/main" val="30698146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79</a:t>
            </a:fld>
            <a:endParaRPr lang="en-US"/>
          </a:p>
        </p:txBody>
      </p:sp>
    </p:spTree>
    <p:extLst>
      <p:ext uri="{BB962C8B-B14F-4D97-AF65-F5344CB8AC3E}">
        <p14:creationId xmlns:p14="http://schemas.microsoft.com/office/powerpoint/2010/main" val="42106641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80</a:t>
            </a:fld>
            <a:endParaRPr lang="en-US"/>
          </a:p>
        </p:txBody>
      </p:sp>
    </p:spTree>
    <p:extLst>
      <p:ext uri="{BB962C8B-B14F-4D97-AF65-F5344CB8AC3E}">
        <p14:creationId xmlns:p14="http://schemas.microsoft.com/office/powerpoint/2010/main" val="3178451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TODO: slide is broken.</a:t>
            </a:r>
            <a:r>
              <a:rPr lang="en-US" baseline="0" dirty="0" smtClean="0"/>
              <a:t> X on switch shouldn’t be there.</a:t>
            </a:r>
            <a:endParaRPr lang="en-US" dirty="0" smtClean="0"/>
          </a:p>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81</a:t>
            </a:fld>
            <a:endParaRPr lang="en-US"/>
          </a:p>
        </p:txBody>
      </p:sp>
    </p:spTree>
    <p:extLst>
      <p:ext uri="{BB962C8B-B14F-4D97-AF65-F5344CB8AC3E}">
        <p14:creationId xmlns:p14="http://schemas.microsoft.com/office/powerpoint/2010/main" val="25634939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slide is broken.</a:t>
            </a:r>
            <a:r>
              <a:rPr lang="en-US" baseline="0" dirty="0" smtClean="0"/>
              <a:t> X on switch shouldn’t be there.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82</a:t>
            </a:fld>
            <a:endParaRPr lang="en-US"/>
          </a:p>
        </p:txBody>
      </p:sp>
    </p:spTree>
    <p:extLst>
      <p:ext uri="{BB962C8B-B14F-4D97-AF65-F5344CB8AC3E}">
        <p14:creationId xmlns:p14="http://schemas.microsoft.com/office/powerpoint/2010/main" val="36853205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83</a:t>
            </a:fld>
            <a:endParaRPr lang="en-US"/>
          </a:p>
        </p:txBody>
      </p:sp>
    </p:spTree>
    <p:extLst>
      <p:ext uri="{BB962C8B-B14F-4D97-AF65-F5344CB8AC3E}">
        <p14:creationId xmlns:p14="http://schemas.microsoft.com/office/powerpoint/2010/main" val="382241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 expand more on experience</a:t>
            </a:r>
            <a:r>
              <a:rPr lang="en-US" baseline="0" dirty="0" smtClean="0"/>
              <a:t> in industry.</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While</a:t>
            </a:r>
            <a:r>
              <a:rPr lang="en-US" baseline="0" dirty="0" smtClean="0"/>
              <a:t> </a:t>
            </a:r>
            <a:r>
              <a:rPr lang="en-US" baseline="0" dirty="0" smtClean="0"/>
              <a:t>this kind of debugging isn’t very </a:t>
            </a:r>
            <a:r>
              <a:rPr lang="en-US" baseline="0" dirty="0" smtClean="0"/>
              <a:t>visible </a:t>
            </a:r>
            <a:r>
              <a:rPr lang="en-US" baseline="0" dirty="0" smtClean="0"/>
              <a:t>to researchers,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is a real problem in the commercial world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Our intent is to build real techniques that can be integrated into existing commercial </a:t>
            </a:r>
            <a:r>
              <a:rPr lang="en-US" baseline="0" dirty="0" err="1" smtClean="0"/>
              <a:t>testbeds</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That would cope with real software</a:t>
            </a:r>
          </a:p>
        </p:txBody>
      </p:sp>
      <p:sp>
        <p:nvSpPr>
          <p:cNvPr id="4" name="Slide Number Placeholder 3"/>
          <p:cNvSpPr>
            <a:spLocks noGrp="1"/>
          </p:cNvSpPr>
          <p:nvPr>
            <p:ph type="sldNum" sz="quarter" idx="10"/>
          </p:nvPr>
        </p:nvSpPr>
        <p:spPr/>
        <p:txBody>
          <a:bodyPr/>
          <a:lstStyle/>
          <a:p>
            <a:fld id="{BA97EF24-E888-6140-BEBF-E66BCC1ED013}" type="slidenum">
              <a:rPr lang="en-US" smtClean="0"/>
              <a:t>9</a:t>
            </a:fld>
            <a:endParaRPr lang="en-US"/>
          </a:p>
        </p:txBody>
      </p:sp>
    </p:spTree>
    <p:extLst>
      <p:ext uri="{BB962C8B-B14F-4D97-AF65-F5344CB8AC3E}">
        <p14:creationId xmlns:p14="http://schemas.microsoft.com/office/powerpoint/2010/main" val="286016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Today I’ll show you how.</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10</a:t>
            </a:fld>
            <a:endParaRPr lang="en-US"/>
          </a:p>
        </p:txBody>
      </p:sp>
    </p:spTree>
    <p:extLst>
      <p:ext uri="{BB962C8B-B14F-4D97-AF65-F5344CB8AC3E}">
        <p14:creationId xmlns:p14="http://schemas.microsoft.com/office/powerpoint/2010/main" val="1288476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idea here is that</a:t>
            </a:r>
            <a:r>
              <a:rPr lang="en-US" baseline="0" dirty="0" smtClean="0"/>
              <a:t> the smaller the event trace, the easier it will be for humans to understand. This is certainly true from our own experience, and it also corroborated by psychology research.</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11</a:t>
            </a:fld>
            <a:endParaRPr lang="en-US"/>
          </a:p>
        </p:txBody>
      </p:sp>
    </p:spTree>
    <p:extLst>
      <p:ext uri="{BB962C8B-B14F-4D97-AF65-F5344CB8AC3E}">
        <p14:creationId xmlns:p14="http://schemas.microsoft.com/office/powerpoint/2010/main" val="121408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DC119D8-A4F1-AD42-9278-22CC8099C01A}" type="datetime1">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C29AED7D-BBE8-0B41-A112-E85C28FB9C1C}" type="datetime1">
              <a:rPr lang="en-US" smtClean="0"/>
              <a:t>10/29/14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0624CF2-A26A-7B4A-9651-AC2E7296F59F}" type="datetime1">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42AB5EF7-5F9B-BF42-B6CB-86135698D86D}" type="datetime1">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55F0C4B7-9C05-0148-B360-25013EE641D2}" type="datetime1">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9C4CF12-82CA-EA4A-8186-4D0FA8011EDF}" type="datetime1">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5CFBA5-BBA6-6E4A-8353-C491C50B4995}" type="datetime1">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1532674-009B-1845-B137-28AE51E5E410}" type="datetime1">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AD19B61A-22F9-1D49-9B83-43DD2B1C67E4}" type="datetime1">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F41BB8-552D-1B4B-8A32-D505783743A0}" type="datetime1">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63809C92-32AB-A04D-829C-8581A92A11FE}" type="datetime1">
              <a:rPr lang="en-US" smtClean="0"/>
              <a:t>10/29/14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EEC2E0AF-092B-3E48-8694-643054BB269D}" type="datetime1">
              <a:rPr lang="en-US" smtClean="0"/>
              <a:t>10/29/14</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43A2F77-1B3E-C646-BBA8-2792E3F5E9D5}" type="datetime1">
              <a:rPr lang="en-US" smtClean="0"/>
              <a:t>10/29/14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DEFCC-B627-4E45-A262-D175D80C1480}" type="datetime1">
              <a:rPr lang="en-US" smtClean="0"/>
              <a:t>10/29/14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1256A19E-29B5-0B46-8D0D-C2ED5246114F}" type="datetime1">
              <a:rPr lang="en-US" smtClean="0"/>
              <a:t>10/29/14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2F0B4FCF-C96A-834A-B80B-7D8166192976}" type="datetime1">
              <a:rPr lang="en-US" smtClean="0"/>
              <a:t>10/29/14</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Lst>
  <p:hf hdr="0" ftr="0" dt="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png"/><Relationship Id="rId5" Type="http://schemas.openxmlformats.org/officeDocument/2006/relationships/oleObject" Target="../embeddings/Microsoft_Equation1.bin"/><Relationship Id="rId6" Type="http://schemas.openxmlformats.org/officeDocument/2006/relationships/image" Target="../media/image1.emf"/><Relationship Id="rId7" Type="http://schemas.openxmlformats.org/officeDocument/2006/relationships/image" Target="../media/image3.png"/><Relationship Id="rId8"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1.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chart" Target="../charts/char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chart" Target="../charts/char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7.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3.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5172" y="3000534"/>
            <a:ext cx="7331363" cy="2424180"/>
          </a:xfrm>
        </p:spPr>
        <p:txBody>
          <a:bodyPr>
            <a:noAutofit/>
          </a:bodyPr>
          <a:lstStyle/>
          <a:p>
            <a:pPr algn="ctr"/>
            <a:r>
              <a:rPr lang="en-US" sz="3200" dirty="0" smtClean="0"/>
              <a:t>Colin Scott</a:t>
            </a:r>
          </a:p>
          <a:p>
            <a:pPr algn="ctr"/>
            <a:r>
              <a:rPr lang="en-US" sz="3200" dirty="0" smtClean="0"/>
              <a:t>UC Berkeley Qualifying Exam</a:t>
            </a:r>
          </a:p>
          <a:p>
            <a:pPr algn="ctr"/>
            <a:r>
              <a:rPr lang="en-US" sz="3200" dirty="0" smtClean="0"/>
              <a:t>October 30</a:t>
            </a:r>
            <a:r>
              <a:rPr lang="en-US" sz="3200" baseline="30000" dirty="0" smtClean="0"/>
              <a:t>th</a:t>
            </a:r>
            <a:r>
              <a:rPr lang="en-US" sz="3200" dirty="0" smtClean="0"/>
              <a:t>, 2014</a:t>
            </a:r>
          </a:p>
        </p:txBody>
      </p:sp>
      <p:sp>
        <p:nvSpPr>
          <p:cNvPr id="2" name="Title 1"/>
          <p:cNvSpPr>
            <a:spLocks noGrp="1"/>
          </p:cNvSpPr>
          <p:nvPr>
            <p:ph type="ctrTitle"/>
          </p:nvPr>
        </p:nvSpPr>
        <p:spPr>
          <a:xfrm>
            <a:off x="-965199" y="589280"/>
            <a:ext cx="10170159" cy="2418080"/>
          </a:xfrm>
        </p:spPr>
        <p:txBody>
          <a:bodyPr>
            <a:noAutofit/>
          </a:bodyPr>
          <a:lstStyle/>
          <a:p>
            <a:pPr algn="ctr"/>
            <a:r>
              <a:rPr lang="en-US" sz="5200" dirty="0" smtClean="0"/>
              <a:t>Minimizing Test Cases for Distributed Systems</a:t>
            </a:r>
            <a:endParaRPr lang="en-US" sz="5200" dirty="0"/>
          </a:p>
        </p:txBody>
      </p:sp>
      <p:sp>
        <p:nvSpPr>
          <p:cNvPr id="4" name="Slide Number Placeholder 3"/>
          <p:cNvSpPr>
            <a:spLocks noGrp="1"/>
          </p:cNvSpPr>
          <p:nvPr>
            <p:ph type="sldNum" sz="quarter" idx="12"/>
          </p:nvPr>
        </p:nvSpPr>
        <p:spPr/>
        <p:txBody>
          <a:bodyPr/>
          <a:lstStyle/>
          <a:p>
            <a:fld id="{4A822907-8A9D-4F6B-98F6-913902AD56B5}" type="slidenum">
              <a:rPr lang="en-US" smtClean="0"/>
              <a:t>1</a:t>
            </a:fld>
            <a:endParaRPr lang="en-US"/>
          </a:p>
        </p:txBody>
      </p:sp>
    </p:spTree>
    <p:extLst>
      <p:ext uri="{BB962C8B-B14F-4D97-AF65-F5344CB8AC3E}">
        <p14:creationId xmlns:p14="http://schemas.microsoft.com/office/powerpoint/2010/main" val="892627475"/>
      </p:ext>
    </p:extLst>
  </p:cSld>
  <p:clrMapOvr>
    <a:masterClrMapping/>
  </p:clrMapOvr>
  <mc:AlternateContent xmlns:mc="http://schemas.openxmlformats.org/markup-compatibility/2006" xmlns:p14="http://schemas.microsoft.com/office/powerpoint/2010/main">
    <mc:Choice Requires="p14">
      <p:transition spd="slow" p14:dur="2000" advTm="18144"/>
    </mc:Choice>
    <mc:Fallback xmlns="">
      <p:transition xmlns:p14="http://schemas.microsoft.com/office/powerpoint/2010/main" spd="slow" advTm="1814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endParaRPr lang="en-US" dirty="0"/>
          </a:p>
        </p:txBody>
      </p:sp>
      <p:sp>
        <p:nvSpPr>
          <p:cNvPr id="3" name="Content Placeholder 2"/>
          <p:cNvSpPr>
            <a:spLocks noGrp="1"/>
          </p:cNvSpPr>
          <p:nvPr>
            <p:ph idx="1"/>
          </p:nvPr>
        </p:nvSpPr>
        <p:spPr>
          <a:xfrm>
            <a:off x="353164" y="2323886"/>
            <a:ext cx="9217190" cy="3372964"/>
          </a:xfrm>
        </p:spPr>
        <p:txBody>
          <a:bodyPr>
            <a:noAutofit/>
          </a:bodyPr>
          <a:lstStyle/>
          <a:p>
            <a:pPr marL="0" indent="0">
              <a:buNone/>
            </a:pPr>
            <a:r>
              <a:rPr lang="en-US" sz="6000" dirty="0" smtClean="0"/>
              <a:t>Possible to automatically identify </a:t>
            </a:r>
            <a:r>
              <a:rPr lang="en-US" sz="6000" b="1" dirty="0" smtClean="0"/>
              <a:t>minimal</a:t>
            </a:r>
            <a:r>
              <a:rPr lang="en-US" sz="6000" dirty="0" smtClean="0"/>
              <a:t> sequences of inputs that trigger bugs</a:t>
            </a:r>
          </a:p>
        </p:txBody>
      </p:sp>
      <p:sp>
        <p:nvSpPr>
          <p:cNvPr id="4" name="Slide Number Placeholder 3"/>
          <p:cNvSpPr>
            <a:spLocks noGrp="1"/>
          </p:cNvSpPr>
          <p:nvPr>
            <p:ph type="sldNum" sz="quarter" idx="12"/>
          </p:nvPr>
        </p:nvSpPr>
        <p:spPr/>
        <p:txBody>
          <a:bodyPr/>
          <a:lstStyle/>
          <a:p>
            <a:fld id="{4A822907-8A9D-4F6B-98F6-913902AD56B5}" type="slidenum">
              <a:rPr lang="en-US" smtClean="0"/>
              <a:t>10</a:t>
            </a:fld>
            <a:endParaRPr lang="en-US"/>
          </a:p>
        </p:txBody>
      </p:sp>
    </p:spTree>
    <p:extLst>
      <p:ext uri="{BB962C8B-B14F-4D97-AF65-F5344CB8AC3E}">
        <p14:creationId xmlns:p14="http://schemas.microsoft.com/office/powerpoint/2010/main" val="3595688571"/>
      </p:ext>
    </p:extLst>
  </p:cSld>
  <p:clrMapOvr>
    <a:masterClrMapping/>
  </p:clrMapOvr>
  <mc:AlternateContent xmlns:mc="http://schemas.openxmlformats.org/markup-compatibility/2006" xmlns:p14="http://schemas.microsoft.com/office/powerpoint/2010/main">
    <mc:Choice Requires="p14">
      <p:transition spd="slow" p14:dur="2000" advTm="888"/>
    </mc:Choice>
    <mc:Fallback xmlns="">
      <p:transition xmlns:p14="http://schemas.microsoft.com/office/powerpoint/2010/main" spd="slow" advTm="888"/>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minimization?</a:t>
            </a:r>
            <a:endParaRPr lang="en-US" dirty="0"/>
          </a:p>
        </p:txBody>
      </p:sp>
      <p:sp>
        <p:nvSpPr>
          <p:cNvPr id="5" name="TextBox 4"/>
          <p:cNvSpPr txBox="1"/>
          <p:nvPr/>
        </p:nvSpPr>
        <p:spPr>
          <a:xfrm>
            <a:off x="299350" y="6023449"/>
            <a:ext cx="9143999" cy="646331"/>
          </a:xfrm>
          <a:prstGeom prst="rect">
            <a:avLst/>
          </a:prstGeom>
          <a:noFill/>
        </p:spPr>
        <p:txBody>
          <a:bodyPr wrap="square" rtlCol="0">
            <a:spAutoFit/>
          </a:bodyPr>
          <a:lstStyle/>
          <a:p>
            <a:r>
              <a:rPr lang="en-US" dirty="0"/>
              <a:t>G. A. Miller. The Magical Number Seven, Plus or </a:t>
            </a:r>
            <a:r>
              <a:rPr lang="en-US" dirty="0" smtClean="0"/>
              <a:t>Minus Two</a:t>
            </a:r>
            <a:r>
              <a:rPr lang="en-US" dirty="0"/>
              <a:t>: Some Limits on Our Capacity for </a:t>
            </a:r>
            <a:r>
              <a:rPr lang="en-US" dirty="0" smtClean="0"/>
              <a:t>Processing Information</a:t>
            </a:r>
            <a:r>
              <a:rPr lang="en-US" dirty="0"/>
              <a:t>. Psychological Review ’56</a:t>
            </a:r>
            <a:r>
              <a:rPr lang="en-US" dirty="0" smtClean="0"/>
              <a:t>.</a:t>
            </a:r>
            <a:endParaRPr lang="en-US" dirty="0"/>
          </a:p>
        </p:txBody>
      </p:sp>
      <p:sp>
        <p:nvSpPr>
          <p:cNvPr id="6" name="Content Placeholder 2"/>
          <p:cNvSpPr>
            <a:spLocks noGrp="1"/>
          </p:cNvSpPr>
          <p:nvPr>
            <p:ph idx="1"/>
          </p:nvPr>
        </p:nvSpPr>
        <p:spPr>
          <a:xfrm>
            <a:off x="442068" y="2429477"/>
            <a:ext cx="8384432" cy="3720760"/>
          </a:xfrm>
        </p:spPr>
        <p:txBody>
          <a:bodyPr>
            <a:normAutofit/>
          </a:bodyPr>
          <a:lstStyle/>
          <a:p>
            <a:pPr marL="0" indent="0">
              <a:buNone/>
            </a:pPr>
            <a:r>
              <a:rPr lang="en-US" sz="6600" dirty="0" smtClean="0"/>
              <a:t>Smaller event traces are easier to understand</a:t>
            </a:r>
            <a:endParaRPr lang="en-US" sz="6600" dirty="0"/>
          </a:p>
        </p:txBody>
      </p:sp>
      <p:sp>
        <p:nvSpPr>
          <p:cNvPr id="3" name="Slide Number Placeholder 2"/>
          <p:cNvSpPr>
            <a:spLocks noGrp="1"/>
          </p:cNvSpPr>
          <p:nvPr>
            <p:ph type="sldNum" sz="quarter" idx="12"/>
          </p:nvPr>
        </p:nvSpPr>
        <p:spPr/>
        <p:txBody>
          <a:bodyPr/>
          <a:lstStyle/>
          <a:p>
            <a:fld id="{4A822907-8A9D-4F6B-98F6-913902AD56B5}" type="slidenum">
              <a:rPr lang="en-US" smtClean="0"/>
              <a:t>11</a:t>
            </a:fld>
            <a:endParaRPr lang="en-US"/>
          </a:p>
        </p:txBody>
      </p:sp>
    </p:spTree>
    <p:extLst>
      <p:ext uri="{BB962C8B-B14F-4D97-AF65-F5344CB8AC3E}">
        <p14:creationId xmlns:p14="http://schemas.microsoft.com/office/powerpoint/2010/main" val="2484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006097" y="2269006"/>
            <a:ext cx="8137904" cy="4452923"/>
          </a:xfrm>
        </p:spPr>
        <p:txBody>
          <a:bodyPr>
            <a:noAutofit/>
          </a:bodyPr>
          <a:lstStyle/>
          <a:p>
            <a:pPr>
              <a:buFont typeface="Arial"/>
              <a:buChar char="•"/>
            </a:pPr>
            <a:r>
              <a:rPr lang="en-US" sz="2800" dirty="0" smtClean="0"/>
              <a:t>What are we trying to do?</a:t>
            </a:r>
          </a:p>
          <a:p>
            <a:pPr>
              <a:buFont typeface="Arial"/>
              <a:buChar char="•"/>
            </a:pPr>
            <a:r>
              <a:rPr lang="en-US" sz="2800" dirty="0" smtClean="0"/>
              <a:t>How do we do it?</a:t>
            </a:r>
          </a:p>
          <a:p>
            <a:pPr lvl="1">
              <a:buFont typeface="Arial"/>
              <a:buChar char="•"/>
            </a:pPr>
            <a:r>
              <a:rPr lang="en-US" sz="2800" dirty="0" smtClean="0"/>
              <a:t>High-level approach</a:t>
            </a:r>
          </a:p>
          <a:p>
            <a:pPr lvl="1">
              <a:buFont typeface="Arial"/>
              <a:buChar char="•"/>
            </a:pPr>
            <a:r>
              <a:rPr lang="en-US" sz="2800" dirty="0" err="1" smtClean="0"/>
              <a:t>Blackbox</a:t>
            </a:r>
            <a:r>
              <a:rPr lang="en-US" sz="2800" dirty="0" smtClean="0"/>
              <a:t> SDN control software</a:t>
            </a:r>
          </a:p>
          <a:p>
            <a:pPr>
              <a:buFont typeface="Arial"/>
              <a:buChar char="•"/>
            </a:pPr>
            <a:r>
              <a:rPr lang="en-US" sz="2800" dirty="0" smtClean="0"/>
              <a:t>What am I going to do next?</a:t>
            </a:r>
          </a:p>
          <a:p>
            <a:pPr lvl="1">
              <a:buFont typeface="Arial"/>
              <a:buChar char="•"/>
            </a:pPr>
            <a:r>
              <a:rPr lang="en-US" sz="2800" dirty="0" smtClean="0"/>
              <a:t>Sound approach for general </a:t>
            </a:r>
            <a:r>
              <a:rPr lang="en-US" sz="2800" dirty="0" err="1" smtClean="0"/>
              <a:t>dist’systems</a:t>
            </a:r>
            <a:endParaRPr lang="en-US" sz="2800" dirty="0" smtClean="0"/>
          </a:p>
          <a:p>
            <a:pPr>
              <a:buFont typeface="Arial"/>
              <a:buChar char="•"/>
            </a:pPr>
            <a:r>
              <a:rPr lang="en-US" sz="2800" dirty="0" smtClean="0"/>
              <a:t>Has this been done before?</a:t>
            </a:r>
          </a:p>
        </p:txBody>
      </p:sp>
      <p:sp>
        <p:nvSpPr>
          <p:cNvPr id="4" name="Slide Number Placeholder 3"/>
          <p:cNvSpPr>
            <a:spLocks noGrp="1"/>
          </p:cNvSpPr>
          <p:nvPr>
            <p:ph type="sldNum" sz="quarter" idx="12"/>
          </p:nvPr>
        </p:nvSpPr>
        <p:spPr/>
        <p:txBody>
          <a:bodyPr/>
          <a:lstStyle/>
          <a:p>
            <a:fld id="{4A822907-8A9D-4F6B-98F6-913902AD56B5}" type="slidenum">
              <a:rPr lang="en-US" smtClean="0"/>
              <a:t>12</a:t>
            </a:fld>
            <a:endParaRPr lang="en-US"/>
          </a:p>
        </p:txBody>
      </p:sp>
    </p:spTree>
    <p:extLst>
      <p:ext uri="{BB962C8B-B14F-4D97-AF65-F5344CB8AC3E}">
        <p14:creationId xmlns:p14="http://schemas.microsoft.com/office/powerpoint/2010/main" val="22648283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4"/>
          <a:stretch>
            <a:fillRect/>
          </a:stretch>
        </p:blipFill>
        <p:spPr>
          <a:xfrm>
            <a:off x="7846289" y="5357092"/>
            <a:ext cx="708274" cy="992114"/>
          </a:xfrm>
          <a:prstGeom prst="rect">
            <a:avLst/>
          </a:prstGeom>
        </p:spPr>
      </p:pic>
      <p:sp>
        <p:nvSpPr>
          <p:cNvPr id="2" name="Title 1"/>
          <p:cNvSpPr>
            <a:spLocks noGrp="1"/>
          </p:cNvSpPr>
          <p:nvPr>
            <p:ph type="title"/>
          </p:nvPr>
        </p:nvSpPr>
        <p:spPr/>
        <p:txBody>
          <a:bodyPr/>
          <a:lstStyle/>
          <a:p>
            <a:r>
              <a:rPr lang="en-US" dirty="0" smtClean="0"/>
              <a:t>Minimal Causal Sequence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10208310"/>
              </p:ext>
            </p:extLst>
          </p:nvPr>
        </p:nvGraphicFramePr>
        <p:xfrm>
          <a:off x="134938" y="3062288"/>
          <a:ext cx="7804150" cy="3389312"/>
        </p:xfrm>
        <a:graphic>
          <a:graphicData uri="http://schemas.openxmlformats.org/presentationml/2006/ole">
            <mc:AlternateContent xmlns:mc="http://schemas.openxmlformats.org/markup-compatibility/2006">
              <mc:Choice xmlns:v="urn:schemas-microsoft-com:vml" Requires="v">
                <p:oleObj spid="_x0000_s9248" name="Equation" r:id="rId5" imgW="1727200" imgH="660400" progId="Equation.3">
                  <p:embed/>
                </p:oleObj>
              </mc:Choice>
              <mc:Fallback>
                <p:oleObj name="Equation" r:id="rId5" imgW="1727200" imgH="660400" progId="Equation.3">
                  <p:embed/>
                  <p:pic>
                    <p:nvPicPr>
                      <p:cNvPr id="0" name=""/>
                      <p:cNvPicPr/>
                      <p:nvPr/>
                    </p:nvPicPr>
                    <p:blipFill>
                      <a:blip r:embed="rId6"/>
                      <a:stretch>
                        <a:fillRect/>
                      </a:stretch>
                    </p:blipFill>
                    <p:spPr>
                      <a:xfrm>
                        <a:off x="134938" y="3062288"/>
                        <a:ext cx="7804150" cy="3389312"/>
                      </a:xfrm>
                      <a:prstGeom prst="rect">
                        <a:avLst/>
                      </a:prstGeom>
                    </p:spPr>
                  </p:pic>
                </p:oleObj>
              </mc:Fallback>
            </mc:AlternateContent>
          </a:graphicData>
        </a:graphic>
      </p:graphicFrame>
      <p:sp>
        <p:nvSpPr>
          <p:cNvPr id="3" name="TextBox 2"/>
          <p:cNvSpPr txBox="1"/>
          <p:nvPr/>
        </p:nvSpPr>
        <p:spPr>
          <a:xfrm>
            <a:off x="3159760" y="2038256"/>
            <a:ext cx="2397760" cy="769441"/>
          </a:xfrm>
          <a:prstGeom prst="rect">
            <a:avLst/>
          </a:prstGeom>
          <a:noFill/>
        </p:spPr>
        <p:txBody>
          <a:bodyPr wrap="square" rtlCol="0">
            <a:spAutoFit/>
          </a:bodyPr>
          <a:lstStyle/>
          <a:p>
            <a:r>
              <a:rPr lang="en-US" sz="4400" dirty="0" smtClean="0">
                <a:latin typeface="Avenir Heavy"/>
                <a:cs typeface="Avenir Heavy"/>
              </a:rPr>
              <a:t>Output:</a:t>
            </a:r>
            <a:endParaRPr lang="en-US" sz="4400" dirty="0">
              <a:latin typeface="Avenir Heavy"/>
              <a:cs typeface="Avenir Heavy"/>
            </a:endParaRPr>
          </a:p>
        </p:txBody>
      </p:sp>
      <p:sp>
        <p:nvSpPr>
          <p:cNvPr id="5" name="Rectangle 4"/>
          <p:cNvSpPr/>
          <p:nvPr/>
        </p:nvSpPr>
        <p:spPr>
          <a:xfrm>
            <a:off x="5072285" y="4006274"/>
            <a:ext cx="5015147" cy="1200329"/>
          </a:xfrm>
          <a:prstGeom prst="rect">
            <a:avLst/>
          </a:prstGeom>
        </p:spPr>
        <p:txBody>
          <a:bodyPr wrap="square">
            <a:spAutoFit/>
          </a:bodyPr>
          <a:lstStyle/>
          <a:p>
            <a:r>
              <a:rPr lang="en-US" sz="7200" dirty="0" smtClean="0">
                <a:latin typeface="CMU Serif Upright Italic"/>
                <a:ea typeface="Zapf Dingbats"/>
                <a:cs typeface="CMU Serif Upright Italic"/>
              </a:rPr>
              <a:t>V</a:t>
            </a:r>
            <a:r>
              <a:rPr lang="en-US" sz="2400" dirty="0" smtClean="0">
                <a:ea typeface="Zapf Dingbats"/>
                <a:cs typeface="Zapf Dingbats"/>
              </a:rPr>
              <a:t>(i.e. violation occurs)</a:t>
            </a:r>
            <a:endParaRPr lang="en-US" sz="2400" dirty="0"/>
          </a:p>
        </p:txBody>
      </p:sp>
      <p:sp>
        <p:nvSpPr>
          <p:cNvPr id="6" name="Rectangle 5"/>
          <p:cNvSpPr/>
          <p:nvPr/>
        </p:nvSpPr>
        <p:spPr>
          <a:xfrm>
            <a:off x="8348931" y="5183512"/>
            <a:ext cx="1014022" cy="1200329"/>
          </a:xfrm>
          <a:prstGeom prst="rect">
            <a:avLst/>
          </a:prstGeom>
        </p:spPr>
        <p:txBody>
          <a:bodyPr wrap="square">
            <a:spAutoFit/>
          </a:bodyPr>
          <a:lstStyle/>
          <a:p>
            <a:r>
              <a:rPr lang="en-US" sz="7200" dirty="0">
                <a:latin typeface="CMU Serif Upright Italic"/>
                <a:ea typeface="Zapf Dingbats"/>
                <a:cs typeface="CMU Serif Upright Italic"/>
              </a:rPr>
              <a:t>V</a:t>
            </a:r>
            <a:endParaRPr lang="en-US" sz="7200" dirty="0"/>
          </a:p>
        </p:txBody>
      </p:sp>
      <p:pic>
        <p:nvPicPr>
          <p:cNvPr id="10" name="Picture 9"/>
          <p:cNvPicPr>
            <a:picLocks noChangeAspect="1"/>
          </p:cNvPicPr>
          <p:nvPr/>
        </p:nvPicPr>
        <p:blipFill>
          <a:blip r:embed="rId7"/>
          <a:stretch>
            <a:fillRect/>
          </a:stretch>
        </p:blipFill>
        <p:spPr>
          <a:xfrm>
            <a:off x="4537365" y="4357796"/>
            <a:ext cx="554181" cy="629441"/>
          </a:xfrm>
          <a:prstGeom prst="rect">
            <a:avLst/>
          </a:prstGeom>
        </p:spPr>
      </p:pic>
      <p:sp>
        <p:nvSpPr>
          <p:cNvPr id="7" name="Slide Number Placeholder 6"/>
          <p:cNvSpPr>
            <a:spLocks noGrp="1"/>
          </p:cNvSpPr>
          <p:nvPr>
            <p:ph type="sldNum" sz="quarter" idx="12"/>
          </p:nvPr>
        </p:nvSpPr>
        <p:spPr/>
        <p:txBody>
          <a:bodyPr/>
          <a:lstStyle/>
          <a:p>
            <a:fld id="{4A822907-8A9D-4F6B-98F6-913902AD56B5}" type="slidenum">
              <a:rPr lang="en-US" smtClean="0"/>
              <a:t>13</a:t>
            </a:fld>
            <a:endParaRPr lang="en-US"/>
          </a:p>
        </p:txBody>
      </p:sp>
      <p:pic>
        <p:nvPicPr>
          <p:cNvPr id="8" name="Picture 7"/>
          <p:cNvPicPr>
            <a:picLocks noChangeAspect="1"/>
          </p:cNvPicPr>
          <p:nvPr/>
        </p:nvPicPr>
        <p:blipFill>
          <a:blip r:embed="rId8"/>
          <a:stretch>
            <a:fillRect/>
          </a:stretch>
        </p:blipFill>
        <p:spPr>
          <a:xfrm>
            <a:off x="1726472" y="3147116"/>
            <a:ext cx="613954" cy="710051"/>
          </a:xfrm>
          <a:prstGeom prst="rect">
            <a:avLst/>
          </a:prstGeom>
        </p:spPr>
      </p:pic>
    </p:spTree>
    <p:extLst>
      <p:ext uri="{BB962C8B-B14F-4D97-AF65-F5344CB8AC3E}">
        <p14:creationId xmlns:p14="http://schemas.microsoft.com/office/powerpoint/2010/main" val="2390141799"/>
      </p:ext>
    </p:extLst>
  </p:cSld>
  <p:clrMapOvr>
    <a:masterClrMapping/>
  </p:clrMapOvr>
  <mc:AlternateContent xmlns:mc="http://schemas.openxmlformats.org/markup-compatibility/2006" xmlns:p14="http://schemas.microsoft.com/office/powerpoint/2010/main">
    <mc:Choice Requires="p14">
      <p:transition spd="slow" p14:dur="2000" advTm="38662"/>
    </mc:Choice>
    <mc:Fallback xmlns="">
      <p:transition xmlns:p14="http://schemas.microsoft.com/office/powerpoint/2010/main" spd="slow" advTm="38662"/>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Causal Sequence</a:t>
            </a:r>
            <a:endParaRPr lang="en-US" dirty="0"/>
          </a:p>
        </p:txBody>
      </p:sp>
      <p:cxnSp>
        <p:nvCxnSpPr>
          <p:cNvPr id="5" name="Straight Connector 4"/>
          <p:cNvCxnSpPr/>
          <p:nvPr/>
        </p:nvCxnSpPr>
        <p:spPr>
          <a:xfrm>
            <a:off x="602512" y="256362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02512" y="3212214"/>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02512" y="2868429"/>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02512" y="3637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02512" y="4286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2512" y="3942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2512" y="4653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2512" y="5302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2512" y="4958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2512" y="5727406"/>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02512" y="6375992"/>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2512" y="603220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644502" y="2563628"/>
            <a:ext cx="1831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644502" y="2563628"/>
            <a:ext cx="336697" cy="64858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013637" y="2563628"/>
            <a:ext cx="366232"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827618" y="3942318"/>
            <a:ext cx="183116"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1013637" y="5302103"/>
            <a:ext cx="285898" cy="4253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1622645" y="5302103"/>
            <a:ext cx="474332" cy="7248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1379869" y="5324962"/>
            <a:ext cx="563526" cy="105103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579530" y="3919458"/>
            <a:ext cx="570610" cy="103886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2475023" y="4286104"/>
            <a:ext cx="691117" cy="36741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2739655" y="4972497"/>
            <a:ext cx="237461" cy="3189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2739655" y="2563628"/>
            <a:ext cx="535184" cy="64858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387707" y="5316282"/>
            <a:ext cx="261623" cy="715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5368261" y="3637517"/>
            <a:ext cx="5387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5139070" y="2563628"/>
            <a:ext cx="874232"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4920512" y="3212214"/>
            <a:ext cx="643860"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4542465" y="3942319"/>
            <a:ext cx="378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268279" y="2868429"/>
            <a:ext cx="637954" cy="107437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V="1">
            <a:off x="4636977" y="4653517"/>
            <a:ext cx="37804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963581"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192233" y="5302103"/>
            <a:ext cx="915581"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4920512" y="5298561"/>
            <a:ext cx="643860" cy="107743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65594"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63846" y="2302018"/>
            <a:ext cx="993788" cy="261610"/>
          </a:xfrm>
          <a:prstGeom prst="rect">
            <a:avLst/>
          </a:prstGeom>
          <a:noFill/>
        </p:spPr>
        <p:txBody>
          <a:bodyPr wrap="none" rtlCol="0">
            <a:spAutoFit/>
          </a:bodyPr>
          <a:lstStyle/>
          <a:p>
            <a:r>
              <a:rPr lang="en-US" sz="1100" dirty="0"/>
              <a:t>Controller A</a:t>
            </a:r>
          </a:p>
        </p:txBody>
      </p:sp>
      <p:sp>
        <p:nvSpPr>
          <p:cNvPr id="79" name="TextBox 78"/>
          <p:cNvSpPr txBox="1"/>
          <p:nvPr/>
        </p:nvSpPr>
        <p:spPr>
          <a:xfrm>
            <a:off x="152387" y="3704377"/>
            <a:ext cx="970438" cy="261610"/>
          </a:xfrm>
          <a:prstGeom prst="rect">
            <a:avLst/>
          </a:prstGeom>
          <a:noFill/>
        </p:spPr>
        <p:txBody>
          <a:bodyPr wrap="none" rtlCol="0">
            <a:spAutoFit/>
          </a:bodyPr>
          <a:lstStyle/>
          <a:p>
            <a:r>
              <a:rPr lang="en-US" sz="1100" dirty="0"/>
              <a:t>Controller B</a:t>
            </a:r>
          </a:p>
        </p:txBody>
      </p:sp>
      <p:sp>
        <p:nvSpPr>
          <p:cNvPr id="81" name="TextBox 80"/>
          <p:cNvSpPr txBox="1"/>
          <p:nvPr/>
        </p:nvSpPr>
        <p:spPr>
          <a:xfrm>
            <a:off x="118705" y="5054672"/>
            <a:ext cx="1004120" cy="261610"/>
          </a:xfrm>
          <a:prstGeom prst="rect">
            <a:avLst/>
          </a:prstGeom>
          <a:noFill/>
        </p:spPr>
        <p:txBody>
          <a:bodyPr wrap="none" rtlCol="0">
            <a:spAutoFit/>
          </a:bodyPr>
          <a:lstStyle/>
          <a:p>
            <a:r>
              <a:rPr lang="en-US" sz="1100" dirty="0"/>
              <a:t>Controller C</a:t>
            </a:r>
          </a:p>
        </p:txBody>
      </p:sp>
      <p:sp>
        <p:nvSpPr>
          <p:cNvPr id="82" name="TextBox 81"/>
          <p:cNvSpPr txBox="1"/>
          <p:nvPr/>
        </p:nvSpPr>
        <p:spPr>
          <a:xfrm>
            <a:off x="270913" y="2602754"/>
            <a:ext cx="742724" cy="261610"/>
          </a:xfrm>
          <a:prstGeom prst="rect">
            <a:avLst/>
          </a:prstGeom>
          <a:noFill/>
        </p:spPr>
        <p:txBody>
          <a:bodyPr wrap="none" rtlCol="0">
            <a:spAutoFit/>
          </a:bodyPr>
          <a:lstStyle/>
          <a:p>
            <a:r>
              <a:rPr lang="en-US" sz="1100" dirty="0" smtClean="0"/>
              <a:t>Switch 1</a:t>
            </a:r>
            <a:endParaRPr lang="en-US" sz="1100" dirty="0"/>
          </a:p>
        </p:txBody>
      </p:sp>
      <p:sp>
        <p:nvSpPr>
          <p:cNvPr id="83" name="TextBox 82"/>
          <p:cNvSpPr txBox="1"/>
          <p:nvPr/>
        </p:nvSpPr>
        <p:spPr>
          <a:xfrm>
            <a:off x="270913" y="2950604"/>
            <a:ext cx="742724" cy="261610"/>
          </a:xfrm>
          <a:prstGeom prst="rect">
            <a:avLst/>
          </a:prstGeom>
          <a:noFill/>
        </p:spPr>
        <p:txBody>
          <a:bodyPr wrap="none" rtlCol="0">
            <a:spAutoFit/>
          </a:bodyPr>
          <a:lstStyle/>
          <a:p>
            <a:r>
              <a:rPr lang="en-US" sz="1100" dirty="0" smtClean="0"/>
              <a:t>Switch 2</a:t>
            </a:r>
            <a:endParaRPr lang="en-US" sz="1100" dirty="0"/>
          </a:p>
        </p:txBody>
      </p:sp>
      <p:sp>
        <p:nvSpPr>
          <p:cNvPr id="84" name="TextBox 83"/>
          <p:cNvSpPr txBox="1"/>
          <p:nvPr/>
        </p:nvSpPr>
        <p:spPr>
          <a:xfrm>
            <a:off x="270913" y="3364614"/>
            <a:ext cx="703669" cy="261610"/>
          </a:xfrm>
          <a:prstGeom prst="rect">
            <a:avLst/>
          </a:prstGeom>
          <a:noFill/>
        </p:spPr>
        <p:txBody>
          <a:bodyPr wrap="none" rtlCol="0">
            <a:spAutoFit/>
          </a:bodyPr>
          <a:lstStyle/>
          <a:p>
            <a:r>
              <a:rPr lang="en-US" sz="1100" dirty="0" smtClean="0"/>
              <a:t>Switch3</a:t>
            </a:r>
            <a:endParaRPr lang="en-US" sz="1100" dirty="0"/>
          </a:p>
        </p:txBody>
      </p:sp>
      <p:sp>
        <p:nvSpPr>
          <p:cNvPr id="85" name="TextBox 84"/>
          <p:cNvSpPr txBox="1"/>
          <p:nvPr/>
        </p:nvSpPr>
        <p:spPr>
          <a:xfrm>
            <a:off x="270913" y="4020949"/>
            <a:ext cx="742724" cy="261610"/>
          </a:xfrm>
          <a:prstGeom prst="rect">
            <a:avLst/>
          </a:prstGeom>
          <a:noFill/>
        </p:spPr>
        <p:txBody>
          <a:bodyPr wrap="none" rtlCol="0">
            <a:spAutoFit/>
          </a:bodyPr>
          <a:lstStyle/>
          <a:p>
            <a:r>
              <a:rPr lang="en-US" sz="1100" dirty="0" smtClean="0"/>
              <a:t>Switch 4</a:t>
            </a:r>
            <a:endParaRPr lang="en-US" sz="1100" dirty="0"/>
          </a:p>
        </p:txBody>
      </p:sp>
      <p:sp>
        <p:nvSpPr>
          <p:cNvPr id="86" name="TextBox 85"/>
          <p:cNvSpPr txBox="1"/>
          <p:nvPr/>
        </p:nvSpPr>
        <p:spPr>
          <a:xfrm>
            <a:off x="270913" y="4408448"/>
            <a:ext cx="742724" cy="261610"/>
          </a:xfrm>
          <a:prstGeom prst="rect">
            <a:avLst/>
          </a:prstGeom>
          <a:noFill/>
        </p:spPr>
        <p:txBody>
          <a:bodyPr wrap="none" rtlCol="0">
            <a:spAutoFit/>
          </a:bodyPr>
          <a:lstStyle/>
          <a:p>
            <a:r>
              <a:rPr lang="en-US" sz="1100" dirty="0" smtClean="0"/>
              <a:t>Switch 5</a:t>
            </a:r>
            <a:endParaRPr lang="en-US" sz="1100" dirty="0"/>
          </a:p>
        </p:txBody>
      </p:sp>
      <p:sp>
        <p:nvSpPr>
          <p:cNvPr id="87" name="TextBox 86"/>
          <p:cNvSpPr txBox="1"/>
          <p:nvPr/>
        </p:nvSpPr>
        <p:spPr>
          <a:xfrm>
            <a:off x="270913" y="4710887"/>
            <a:ext cx="742724" cy="261610"/>
          </a:xfrm>
          <a:prstGeom prst="rect">
            <a:avLst/>
          </a:prstGeom>
          <a:noFill/>
        </p:spPr>
        <p:txBody>
          <a:bodyPr wrap="none" rtlCol="0">
            <a:spAutoFit/>
          </a:bodyPr>
          <a:lstStyle/>
          <a:p>
            <a:r>
              <a:rPr lang="en-US" sz="1100" dirty="0" smtClean="0"/>
              <a:t>Switch 6</a:t>
            </a:r>
            <a:endParaRPr lang="en-US" sz="1100" dirty="0"/>
          </a:p>
        </p:txBody>
      </p:sp>
      <p:sp>
        <p:nvSpPr>
          <p:cNvPr id="88" name="TextBox 87"/>
          <p:cNvSpPr txBox="1"/>
          <p:nvPr/>
        </p:nvSpPr>
        <p:spPr>
          <a:xfrm>
            <a:off x="270913" y="5465797"/>
            <a:ext cx="742724" cy="261610"/>
          </a:xfrm>
          <a:prstGeom prst="rect">
            <a:avLst/>
          </a:prstGeom>
          <a:noFill/>
        </p:spPr>
        <p:txBody>
          <a:bodyPr wrap="none" rtlCol="0">
            <a:spAutoFit/>
          </a:bodyPr>
          <a:lstStyle/>
          <a:p>
            <a:r>
              <a:rPr lang="en-US" sz="1100" dirty="0" smtClean="0"/>
              <a:t>Switch 7</a:t>
            </a:r>
            <a:endParaRPr lang="en-US" sz="1100" dirty="0"/>
          </a:p>
        </p:txBody>
      </p:sp>
      <p:sp>
        <p:nvSpPr>
          <p:cNvPr id="89" name="TextBox 88"/>
          <p:cNvSpPr txBox="1"/>
          <p:nvPr/>
        </p:nvSpPr>
        <p:spPr>
          <a:xfrm>
            <a:off x="270913" y="5765352"/>
            <a:ext cx="742724" cy="261610"/>
          </a:xfrm>
          <a:prstGeom prst="rect">
            <a:avLst/>
          </a:prstGeom>
          <a:noFill/>
        </p:spPr>
        <p:txBody>
          <a:bodyPr wrap="none" rtlCol="0">
            <a:spAutoFit/>
          </a:bodyPr>
          <a:lstStyle/>
          <a:p>
            <a:r>
              <a:rPr lang="en-US" sz="1100" dirty="0" smtClean="0"/>
              <a:t>Switch 8</a:t>
            </a:r>
            <a:endParaRPr lang="en-US" sz="1100" dirty="0"/>
          </a:p>
        </p:txBody>
      </p:sp>
      <p:sp>
        <p:nvSpPr>
          <p:cNvPr id="90" name="TextBox 89"/>
          <p:cNvSpPr txBox="1"/>
          <p:nvPr/>
        </p:nvSpPr>
        <p:spPr>
          <a:xfrm>
            <a:off x="270913" y="6125157"/>
            <a:ext cx="742724" cy="261610"/>
          </a:xfrm>
          <a:prstGeom prst="rect">
            <a:avLst/>
          </a:prstGeom>
          <a:noFill/>
        </p:spPr>
        <p:txBody>
          <a:bodyPr wrap="none" rtlCol="0">
            <a:spAutoFit/>
          </a:bodyPr>
          <a:lstStyle/>
          <a:p>
            <a:r>
              <a:rPr lang="en-US" sz="1100" dirty="0" smtClean="0"/>
              <a:t>Switch 9</a:t>
            </a:r>
            <a:endParaRPr lang="en-US" sz="1100" dirty="0"/>
          </a:p>
        </p:txBody>
      </p:sp>
      <p:sp>
        <p:nvSpPr>
          <p:cNvPr id="91" name="Oval 90"/>
          <p:cNvSpPr/>
          <p:nvPr/>
        </p:nvSpPr>
        <p:spPr>
          <a:xfrm>
            <a:off x="1485007"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180316"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328530"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697227" y="56993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6290929"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1528122" y="635313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7601097" y="4935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013291" y="4259699"/>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192760" y="3919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3172040" y="527924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p:nvPr/>
        </p:nvCxnSpPr>
        <p:spPr>
          <a:xfrm>
            <a:off x="1579530" y="2563628"/>
            <a:ext cx="1505022"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3" name="Oval 102"/>
          <p:cNvSpPr/>
          <p:nvPr/>
        </p:nvSpPr>
        <p:spPr>
          <a:xfrm>
            <a:off x="3084552"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 name="Straight Arrow Connector 103"/>
          <p:cNvCxnSpPr/>
          <p:nvPr/>
        </p:nvCxnSpPr>
        <p:spPr>
          <a:xfrm>
            <a:off x="3510001" y="4653517"/>
            <a:ext cx="991115"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4485769"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415478"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Arrow Connector 108"/>
          <p:cNvCxnSpPr/>
          <p:nvPr/>
        </p:nvCxnSpPr>
        <p:spPr>
          <a:xfrm>
            <a:off x="6503657" y="3637517"/>
            <a:ext cx="2126436"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6409134" y="3614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7506574" y="60041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7706235" y="284150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a:off x="3456827" y="2586487"/>
            <a:ext cx="317731"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V="1">
            <a:off x="3337442" y="2586488"/>
            <a:ext cx="437116"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V="1">
            <a:off x="4485769" y="2586487"/>
            <a:ext cx="305981"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1379869" y="2602754"/>
            <a:ext cx="852968" cy="103476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2232837" y="2864364"/>
            <a:ext cx="431210" cy="242711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579530" y="3637517"/>
            <a:ext cx="149146" cy="30528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3774558" y="2586487"/>
            <a:ext cx="248093"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V="1">
            <a:off x="4697227" y="2602755"/>
            <a:ext cx="441843" cy="6094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V="1">
            <a:off x="7885814" y="2563628"/>
            <a:ext cx="744279"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6013291" y="395028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flipV="1">
            <a:off x="4100622" y="5324962"/>
            <a:ext cx="743099" cy="40244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flipV="1">
            <a:off x="7194686" y="394280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flipV="1">
            <a:off x="6184605" y="3919458"/>
            <a:ext cx="1110511" cy="101600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6775302" y="2563628"/>
            <a:ext cx="825795" cy="105102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3510001" y="2540768"/>
            <a:ext cx="825795"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3180316" y="3919458"/>
            <a:ext cx="276511" cy="34024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5015023" y="3942800"/>
            <a:ext cx="590698" cy="3168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a:off x="6775302" y="3936750"/>
            <a:ext cx="301256" cy="73962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7584558" y="3930432"/>
            <a:ext cx="513907" cy="104206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6152180" y="5302103"/>
            <a:ext cx="513907" cy="108466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a:xfrm>
            <a:off x="6775378" y="5302103"/>
            <a:ext cx="419308" cy="74771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a:off x="5396067" y="4951104"/>
            <a:ext cx="510910" cy="3509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flipV="1">
            <a:off x="6577451" y="4977637"/>
            <a:ext cx="617235" cy="3209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V="1">
            <a:off x="7944884" y="4972498"/>
            <a:ext cx="575874" cy="3296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3387707" y="5298561"/>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flipV="1">
            <a:off x="5192233" y="5324962"/>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p:nvPr/>
        </p:nvCxnSpPr>
        <p:spPr>
          <a:xfrm flipV="1">
            <a:off x="2215116" y="3942801"/>
            <a:ext cx="1730744" cy="243319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p:nvPr/>
        </p:nvCxnSpPr>
        <p:spPr>
          <a:xfrm flipV="1">
            <a:off x="1981199" y="4653517"/>
            <a:ext cx="682848" cy="66517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p:nvPr/>
        </p:nvCxnSpPr>
        <p:spPr>
          <a:xfrm flipV="1">
            <a:off x="3387707" y="4935458"/>
            <a:ext cx="386851" cy="3895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flipV="1">
            <a:off x="4603920" y="4282559"/>
            <a:ext cx="1001801" cy="10424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a:off x="3672958" y="5279243"/>
            <a:ext cx="614325" cy="109674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p:nvPr/>
        </p:nvCxnSpPr>
        <p:spPr>
          <a:xfrm flipV="1">
            <a:off x="3371243" y="3258416"/>
            <a:ext cx="691116" cy="6843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flipV="1">
            <a:off x="4446192" y="3614657"/>
            <a:ext cx="190785" cy="32209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V="1">
            <a:off x="4603920" y="3189355"/>
            <a:ext cx="411103" cy="760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a:off x="5687871" y="4305419"/>
            <a:ext cx="721263" cy="9738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a:off x="6603988" y="3206164"/>
            <a:ext cx="378059" cy="75982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6" name="Straight Arrow Connector 225"/>
          <p:cNvCxnSpPr/>
          <p:nvPr/>
        </p:nvCxnSpPr>
        <p:spPr>
          <a:xfrm flipV="1">
            <a:off x="7005656" y="2586487"/>
            <a:ext cx="595441" cy="6196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flipV="1">
            <a:off x="6603988" y="2586487"/>
            <a:ext cx="472570" cy="25501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flipV="1">
            <a:off x="7454005" y="5302103"/>
            <a:ext cx="294184" cy="40782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flipV="1">
            <a:off x="7658974" y="5324963"/>
            <a:ext cx="439491" cy="67913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8098466" y="5302103"/>
            <a:ext cx="259906"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a:off x="8358372" y="5324963"/>
            <a:ext cx="271721" cy="10618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3" name="TextBox 242"/>
          <p:cNvSpPr txBox="1"/>
          <p:nvPr/>
        </p:nvSpPr>
        <p:spPr>
          <a:xfrm>
            <a:off x="4069005" y="1958212"/>
            <a:ext cx="487734" cy="707886"/>
          </a:xfrm>
          <a:prstGeom prst="rect">
            <a:avLst/>
          </a:prstGeom>
          <a:noFill/>
        </p:spPr>
        <p:txBody>
          <a:bodyPr wrap="none" rtlCol="0">
            <a:spAutoFit/>
          </a:bodyPr>
          <a:lstStyle/>
          <a:p>
            <a:r>
              <a:rPr lang="en-US" sz="4000" dirty="0" smtClean="0"/>
              <a:t>?</a:t>
            </a:r>
            <a:endParaRPr lang="en-US" sz="4000" dirty="0"/>
          </a:p>
        </p:txBody>
      </p:sp>
      <p:sp>
        <p:nvSpPr>
          <p:cNvPr id="115" name="TextBox 114"/>
          <p:cNvSpPr txBox="1"/>
          <p:nvPr/>
        </p:nvSpPr>
        <p:spPr>
          <a:xfrm>
            <a:off x="4153977" y="6398852"/>
            <a:ext cx="415498" cy="369332"/>
          </a:xfrm>
          <a:prstGeom prst="rect">
            <a:avLst/>
          </a:prstGeom>
          <a:noFill/>
        </p:spPr>
        <p:txBody>
          <a:bodyPr wrap="none" rtlCol="0">
            <a:spAutoFit/>
          </a:bodyPr>
          <a:lstStyle/>
          <a:p>
            <a:r>
              <a:rPr lang="en-US" dirty="0" smtClean="0"/>
              <a:t>…</a:t>
            </a:r>
            <a:endParaRPr lang="en-US" dirty="0"/>
          </a:p>
        </p:txBody>
      </p:sp>
      <p:sp>
        <p:nvSpPr>
          <p:cNvPr id="3" name="Slide Number Placeholder 2"/>
          <p:cNvSpPr>
            <a:spLocks noGrp="1"/>
          </p:cNvSpPr>
          <p:nvPr>
            <p:ph type="sldNum" sz="quarter" idx="12"/>
          </p:nvPr>
        </p:nvSpPr>
        <p:spPr/>
        <p:txBody>
          <a:bodyPr/>
          <a:lstStyle/>
          <a:p>
            <a:fld id="{4A822907-8A9D-4F6B-98F6-913902AD56B5}" type="slidenum">
              <a:rPr lang="en-US" smtClean="0"/>
              <a:t>14</a:t>
            </a:fld>
            <a:endParaRPr lang="en-US"/>
          </a:p>
        </p:txBody>
      </p:sp>
    </p:spTree>
    <p:extLst>
      <p:ext uri="{BB962C8B-B14F-4D97-AF65-F5344CB8AC3E}">
        <p14:creationId xmlns:p14="http://schemas.microsoft.com/office/powerpoint/2010/main" val="1298322770"/>
      </p:ext>
    </p:extLst>
  </p:cSld>
  <p:clrMapOvr>
    <a:masterClrMapping/>
  </p:clrMapOvr>
  <mc:AlternateContent xmlns:mc="http://schemas.openxmlformats.org/markup-compatibility/2006" xmlns:p14="http://schemas.microsoft.com/office/powerpoint/2010/main">
    <mc:Choice Requires="p14">
      <p:transition spd="slow" p14:dur="2000" advTm="11056"/>
    </mc:Choice>
    <mc:Fallback xmlns="">
      <p:transition xmlns:p14="http://schemas.microsoft.com/office/powerpoint/2010/main" spd="slow" advTm="11056"/>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flipV="1">
            <a:off x="873302" y="3022169"/>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Minimal Causal Sequence</a:t>
            </a:r>
            <a:endParaRPr lang="en-US" dirty="0"/>
          </a:p>
        </p:txBody>
      </p: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035890" y="2901203"/>
            <a:ext cx="1638062" cy="3002943"/>
            <a:chOff x="7341938" y="2250259"/>
            <a:chExt cx="1638062" cy="4107064"/>
          </a:xfrm>
        </p:grpSpPr>
        <p:sp>
          <p:nvSpPr>
            <p:cNvPr id="3" name="TextBox 2"/>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32" name="Straight Connector 31"/>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cxnSp>
        <p:nvCxnSpPr>
          <p:cNvPr id="14" name="Straight Arrow Connector 13"/>
          <p:cNvCxnSpPr/>
          <p:nvPr/>
        </p:nvCxnSpPr>
        <p:spPr>
          <a:xfrm flipV="1">
            <a:off x="2590034" y="3022169"/>
            <a:ext cx="5639551" cy="222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958610" y="481347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3963531" y="4435651"/>
            <a:ext cx="543871" cy="1351142"/>
            <a:chOff x="3988489" y="4444084"/>
            <a:chExt cx="543871" cy="1351142"/>
          </a:xfrm>
        </p:grpSpPr>
        <p:sp>
          <p:nvSpPr>
            <p:cNvPr id="67" name="TextBox 66"/>
            <p:cNvSpPr txBox="1"/>
            <p:nvPr/>
          </p:nvSpPr>
          <p:spPr>
            <a:xfrm rot="4319925">
              <a:off x="4050838" y="483080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386888" y="4343825"/>
            <a:ext cx="576643" cy="1380542"/>
            <a:chOff x="3386888" y="4343825"/>
            <a:chExt cx="576643" cy="1380542"/>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3178247" y="472804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grpSp>
      <p:grpSp>
        <p:nvGrpSpPr>
          <p:cNvPr id="55" name="Group 54"/>
          <p:cNvGrpSpPr/>
          <p:nvPr/>
        </p:nvGrpSpPr>
        <p:grpSpPr>
          <a:xfrm>
            <a:off x="3074924" y="309689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Donut 72"/>
          <p:cNvSpPr/>
          <p:nvPr/>
        </p:nvSpPr>
        <p:spPr>
          <a:xfrm>
            <a:off x="1976513" y="2561524"/>
            <a:ext cx="1326688" cy="733783"/>
          </a:xfrm>
          <a:prstGeom prst="donut">
            <a:avLst>
              <a:gd name="adj" fmla="val 4575"/>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FF"/>
              </a:solidFill>
            </a:endParaRPr>
          </a:p>
        </p:txBody>
      </p:sp>
      <p:sp>
        <p:nvSpPr>
          <p:cNvPr id="74" name="Donut 73"/>
          <p:cNvSpPr/>
          <p:nvPr/>
        </p:nvSpPr>
        <p:spPr>
          <a:xfrm>
            <a:off x="1603132" y="5432472"/>
            <a:ext cx="1526217" cy="899386"/>
          </a:xfrm>
          <a:prstGeom prst="donut">
            <a:avLst>
              <a:gd name="adj" fmla="val 3084"/>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FF"/>
              </a:solidFill>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t>15</a:t>
            </a:fld>
            <a:endParaRPr lang="en-US"/>
          </a:p>
        </p:txBody>
      </p:sp>
    </p:spTree>
    <p:custDataLst>
      <p:tags r:id="rId1"/>
    </p:custDataLst>
    <p:extLst>
      <p:ext uri="{BB962C8B-B14F-4D97-AF65-F5344CB8AC3E}">
        <p14:creationId xmlns:p14="http://schemas.microsoft.com/office/powerpoint/2010/main" val="2382997269"/>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 We’re Given:</a:t>
            </a:r>
            <a:endParaRPr lang="en-US" dirty="0"/>
          </a:p>
        </p:txBody>
      </p:sp>
      <p:sp>
        <p:nvSpPr>
          <p:cNvPr id="3" name="Content Placeholder 2"/>
          <p:cNvSpPr>
            <a:spLocks noGrp="1"/>
          </p:cNvSpPr>
          <p:nvPr>
            <p:ph idx="1"/>
          </p:nvPr>
        </p:nvSpPr>
        <p:spPr>
          <a:xfrm>
            <a:off x="952499" y="2494644"/>
            <a:ext cx="8191501" cy="4281714"/>
          </a:xfrm>
        </p:spPr>
        <p:txBody>
          <a:bodyPr>
            <a:normAutofit fontScale="92500" lnSpcReduction="10000"/>
          </a:bodyPr>
          <a:lstStyle/>
          <a:p>
            <a:pPr marL="342900" lvl="1" indent="-342900">
              <a:spcBef>
                <a:spcPts val="2000"/>
              </a:spcBef>
              <a:buClr>
                <a:schemeClr val="accent1"/>
              </a:buClr>
              <a:buFont typeface="Arial"/>
              <a:buChar char="•"/>
            </a:pPr>
            <a:r>
              <a:rPr lang="en-US" sz="2400" dirty="0"/>
              <a:t>Invariant </a:t>
            </a:r>
            <a:r>
              <a:rPr lang="en-US" sz="2400" dirty="0" smtClean="0"/>
              <a:t>violation (safety condition)</a:t>
            </a:r>
            <a:endParaRPr lang="en-US" sz="2400" dirty="0" smtClean="0"/>
          </a:p>
          <a:p>
            <a:pPr marL="342900" lvl="1" indent="-342900">
              <a:spcBef>
                <a:spcPts val="2000"/>
              </a:spcBef>
              <a:buClr>
                <a:schemeClr val="accent1"/>
              </a:buClr>
              <a:buFont typeface="Arial"/>
              <a:buChar char="•"/>
            </a:pPr>
            <a:r>
              <a:rPr lang="en-US" sz="2400" dirty="0" smtClean="0"/>
              <a:t>Partially-ordered event </a:t>
            </a:r>
            <a:r>
              <a:rPr lang="en-US" sz="2400" dirty="0"/>
              <a:t>s</a:t>
            </a:r>
            <a:r>
              <a:rPr lang="en-US" sz="2400" dirty="0" smtClean="0"/>
              <a:t>equence</a:t>
            </a:r>
            <a:r>
              <a:rPr lang="en-US" sz="2400" dirty="0" smtClean="0"/>
              <a:t>:    </a:t>
            </a:r>
            <a:endParaRPr lang="en-US" sz="2400" dirty="0"/>
          </a:p>
          <a:p>
            <a:pPr lvl="1">
              <a:buFont typeface="Arial"/>
              <a:buChar char="•"/>
            </a:pPr>
            <a:endParaRPr lang="en-US" sz="2400" dirty="0" smtClean="0"/>
          </a:p>
          <a:p>
            <a:pPr lvl="1">
              <a:buFont typeface="Arial"/>
              <a:buChar char="•"/>
            </a:pPr>
            <a:endParaRPr lang="en-US" sz="2400" dirty="0" smtClean="0"/>
          </a:p>
          <a:p>
            <a:pPr lvl="1">
              <a:buFont typeface="Arial"/>
              <a:buChar char="•"/>
            </a:pPr>
            <a:r>
              <a:rPr lang="en-US" sz="2400" dirty="0" smtClean="0"/>
              <a:t>External </a:t>
            </a:r>
            <a:r>
              <a:rPr lang="en-US" sz="2400" dirty="0" smtClean="0"/>
              <a:t>events (e.g. link failures, commands) </a:t>
            </a:r>
            <a:endParaRPr lang="en-US" sz="2400" dirty="0" smtClean="0"/>
          </a:p>
          <a:p>
            <a:pPr lvl="1">
              <a:buFont typeface="Arial"/>
              <a:buChar char="•"/>
            </a:pPr>
            <a:endParaRPr lang="en-US" sz="2400" dirty="0" smtClean="0"/>
          </a:p>
          <a:p>
            <a:pPr lvl="1">
              <a:buFont typeface="Arial"/>
              <a:buChar char="•"/>
            </a:pPr>
            <a:endParaRPr lang="en-US" sz="2400" dirty="0" smtClean="0"/>
          </a:p>
          <a:p>
            <a:pPr lvl="1">
              <a:buFont typeface="Arial"/>
              <a:buChar char="•"/>
            </a:pPr>
            <a:r>
              <a:rPr lang="en-US" sz="2400" dirty="0" smtClean="0"/>
              <a:t>Internal </a:t>
            </a:r>
            <a:r>
              <a:rPr lang="en-US" sz="2400" dirty="0" smtClean="0"/>
              <a:t>events (message deliveries</a:t>
            </a:r>
            <a:r>
              <a:rPr lang="en-US" sz="2400" dirty="0" smtClean="0"/>
              <a:t>)</a:t>
            </a:r>
          </a:p>
          <a:p>
            <a:pPr marL="349250" lvl="1" indent="0">
              <a:buNone/>
            </a:pPr>
            <a:endParaRPr lang="en-US" sz="2400" dirty="0" smtClean="0"/>
          </a:p>
          <a:p>
            <a:pPr>
              <a:buFont typeface="Arial"/>
              <a:buChar char="•"/>
            </a:pPr>
            <a:r>
              <a:rPr lang="en-US" sz="2600" dirty="0" smtClean="0"/>
              <a:t>Ability to replay event sequences</a:t>
            </a:r>
            <a:endParaRPr lang="en-US" sz="2600" dirty="0" smtClean="0"/>
          </a:p>
        </p:txBody>
      </p:sp>
      <p:pic>
        <p:nvPicPr>
          <p:cNvPr id="6" name="Picture 5"/>
          <p:cNvPicPr>
            <a:picLocks noChangeAspect="1"/>
          </p:cNvPicPr>
          <p:nvPr/>
        </p:nvPicPr>
        <p:blipFill>
          <a:blip r:embed="rId3"/>
          <a:stretch>
            <a:fillRect/>
          </a:stretch>
        </p:blipFill>
        <p:spPr>
          <a:xfrm>
            <a:off x="2095494" y="3588055"/>
            <a:ext cx="5406572" cy="442385"/>
          </a:xfrm>
          <a:prstGeom prst="rect">
            <a:avLst/>
          </a:prstGeom>
        </p:spPr>
      </p:pic>
      <p:pic>
        <p:nvPicPr>
          <p:cNvPr id="7" name="Picture 6"/>
          <p:cNvPicPr>
            <a:picLocks noChangeAspect="1"/>
          </p:cNvPicPr>
          <p:nvPr/>
        </p:nvPicPr>
        <p:blipFill>
          <a:blip r:embed="rId4"/>
          <a:stretch>
            <a:fillRect/>
          </a:stretch>
        </p:blipFill>
        <p:spPr>
          <a:xfrm>
            <a:off x="3412515" y="4641303"/>
            <a:ext cx="2276989" cy="412668"/>
          </a:xfrm>
          <a:prstGeom prst="rect">
            <a:avLst/>
          </a:prstGeom>
        </p:spPr>
      </p:pic>
      <p:pic>
        <p:nvPicPr>
          <p:cNvPr id="8" name="Picture 7"/>
          <p:cNvPicPr>
            <a:picLocks noChangeAspect="1"/>
          </p:cNvPicPr>
          <p:nvPr/>
        </p:nvPicPr>
        <p:blipFill>
          <a:blip r:embed="rId5"/>
          <a:stretch>
            <a:fillRect/>
          </a:stretch>
        </p:blipFill>
        <p:spPr>
          <a:xfrm>
            <a:off x="3410789" y="5756326"/>
            <a:ext cx="2278715" cy="387439"/>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16</a:t>
            </a:fld>
            <a:endParaRPr lang="en-US"/>
          </a:p>
        </p:txBody>
      </p:sp>
    </p:spTree>
    <p:extLst>
      <p:ext uri="{BB962C8B-B14F-4D97-AF65-F5344CB8AC3E}">
        <p14:creationId xmlns:p14="http://schemas.microsoft.com/office/powerpoint/2010/main" val="7391344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Obtain Requisites</a:t>
            </a:r>
            <a:endParaRPr lang="en-US" dirty="0"/>
          </a:p>
        </p:txBody>
      </p:sp>
      <p:cxnSp>
        <p:nvCxnSpPr>
          <p:cNvPr id="5" name="Straight Connector 4"/>
          <p:cNvCxnSpPr/>
          <p:nvPr/>
        </p:nvCxnSpPr>
        <p:spPr>
          <a:xfrm>
            <a:off x="616856" y="4327071"/>
            <a:ext cx="7964714" cy="0"/>
          </a:xfrm>
          <a:prstGeom prst="line">
            <a:avLst/>
          </a:prstGeom>
          <a:ln>
            <a:solidFill>
              <a:schemeClr val="tx1"/>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3497" y="3574143"/>
            <a:ext cx="2625088" cy="646331"/>
          </a:xfrm>
          <a:prstGeom prst="rect">
            <a:avLst/>
          </a:prstGeom>
          <a:noFill/>
        </p:spPr>
        <p:txBody>
          <a:bodyPr wrap="none" rtlCol="0">
            <a:spAutoFit/>
          </a:bodyPr>
          <a:lstStyle/>
          <a:p>
            <a:pPr algn="ctr"/>
            <a:r>
              <a:rPr lang="en-US" dirty="0" smtClean="0"/>
              <a:t>Local Machine</a:t>
            </a:r>
          </a:p>
          <a:p>
            <a:pPr algn="ctr"/>
            <a:r>
              <a:rPr lang="en-US" dirty="0" smtClean="0"/>
              <a:t>(unit/integration tests)</a:t>
            </a:r>
            <a:endParaRPr lang="en-US" dirty="0"/>
          </a:p>
        </p:txBody>
      </p:sp>
      <p:sp>
        <p:nvSpPr>
          <p:cNvPr id="8" name="TextBox 7"/>
          <p:cNvSpPr txBox="1"/>
          <p:nvPr/>
        </p:nvSpPr>
        <p:spPr>
          <a:xfrm>
            <a:off x="7510219" y="3572336"/>
            <a:ext cx="1633781" cy="646331"/>
          </a:xfrm>
          <a:prstGeom prst="rect">
            <a:avLst/>
          </a:prstGeom>
          <a:noFill/>
        </p:spPr>
        <p:txBody>
          <a:bodyPr wrap="none" rtlCol="0">
            <a:spAutoFit/>
          </a:bodyPr>
          <a:lstStyle/>
          <a:p>
            <a:pPr algn="ctr"/>
            <a:r>
              <a:rPr lang="en-US" dirty="0" smtClean="0"/>
              <a:t>Production</a:t>
            </a:r>
          </a:p>
          <a:p>
            <a:pPr algn="ctr"/>
            <a:r>
              <a:rPr lang="en-US" dirty="0" smtClean="0"/>
              <a:t> Environment</a:t>
            </a:r>
            <a:endParaRPr lang="en-US" dirty="0"/>
          </a:p>
        </p:txBody>
      </p:sp>
      <p:sp>
        <p:nvSpPr>
          <p:cNvPr id="9" name="TextBox 8"/>
          <p:cNvSpPr txBox="1"/>
          <p:nvPr/>
        </p:nvSpPr>
        <p:spPr>
          <a:xfrm>
            <a:off x="3800930" y="3737421"/>
            <a:ext cx="1490875" cy="369332"/>
          </a:xfrm>
          <a:prstGeom prst="rect">
            <a:avLst/>
          </a:prstGeom>
          <a:noFill/>
        </p:spPr>
        <p:txBody>
          <a:bodyPr wrap="none" rtlCol="0">
            <a:spAutoFit/>
          </a:bodyPr>
          <a:lstStyle/>
          <a:p>
            <a:r>
              <a:rPr lang="en-US" dirty="0" smtClean="0"/>
              <a:t>QA </a:t>
            </a:r>
            <a:r>
              <a:rPr lang="en-US" dirty="0" err="1" smtClean="0"/>
              <a:t>Testbed</a:t>
            </a:r>
            <a:endParaRPr lang="en-US" dirty="0"/>
          </a:p>
        </p:txBody>
      </p:sp>
      <p:sp>
        <p:nvSpPr>
          <p:cNvPr id="11" name="Donut 10"/>
          <p:cNvSpPr/>
          <p:nvPr/>
        </p:nvSpPr>
        <p:spPr>
          <a:xfrm>
            <a:off x="3577364" y="3029865"/>
            <a:ext cx="1956217" cy="2530927"/>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Slide Number Placeholder 11"/>
          <p:cNvSpPr>
            <a:spLocks noGrp="1"/>
          </p:cNvSpPr>
          <p:nvPr>
            <p:ph type="sldNum" sz="quarter" idx="12"/>
          </p:nvPr>
        </p:nvSpPr>
        <p:spPr/>
        <p:txBody>
          <a:bodyPr/>
          <a:lstStyle/>
          <a:p>
            <a:fld id="{4A822907-8A9D-4F6B-98F6-913902AD56B5}" type="slidenum">
              <a:rPr lang="en-US" smtClean="0"/>
              <a:t>17</a:t>
            </a:fld>
            <a:endParaRPr lang="en-US"/>
          </a:p>
        </p:txBody>
      </p:sp>
    </p:spTree>
    <p:extLst>
      <p:ext uri="{BB962C8B-B14F-4D97-AF65-F5344CB8AC3E}">
        <p14:creationId xmlns:p14="http://schemas.microsoft.com/office/powerpoint/2010/main" val="1433105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Bugs are Found</a:t>
            </a:r>
            <a:endParaRPr lang="en-US" dirty="0"/>
          </a:p>
        </p:txBody>
      </p:sp>
      <p:sp>
        <p:nvSpPr>
          <p:cNvPr id="5" name="Content Placeholder 2"/>
          <p:cNvSpPr>
            <a:spLocks noGrp="1"/>
          </p:cNvSpPr>
          <p:nvPr>
            <p:ph idx="1"/>
          </p:nvPr>
        </p:nvSpPr>
        <p:spPr>
          <a:xfrm>
            <a:off x="456783" y="2634585"/>
            <a:ext cx="8791262" cy="4216588"/>
          </a:xfrm>
        </p:spPr>
        <p:txBody>
          <a:bodyPr>
            <a:noAutofit/>
          </a:bodyPr>
          <a:lstStyle/>
          <a:p>
            <a:pPr>
              <a:buFont typeface="Arial"/>
              <a:buChar char="•"/>
            </a:pPr>
            <a:r>
              <a:rPr lang="en-US" sz="4000" dirty="0" smtClean="0"/>
              <a:t>Symptoms found:</a:t>
            </a:r>
          </a:p>
          <a:p>
            <a:pPr lvl="1">
              <a:buFont typeface="Arial"/>
              <a:buChar char="•"/>
            </a:pPr>
            <a:r>
              <a:rPr lang="en-US" sz="3800" dirty="0" smtClean="0"/>
              <a:t>On developer’s local machine (unit and integration tests)</a:t>
            </a:r>
          </a:p>
          <a:p>
            <a:pPr lvl="1">
              <a:buFont typeface="Arial"/>
              <a:buChar char="•"/>
            </a:pPr>
            <a:r>
              <a:rPr lang="en-US" sz="4000" dirty="0" smtClean="0"/>
              <a:t>In production environment</a:t>
            </a:r>
          </a:p>
          <a:p>
            <a:pPr lvl="1">
              <a:buFont typeface="Arial"/>
              <a:buChar char="•"/>
            </a:pPr>
            <a:r>
              <a:rPr lang="en-US" sz="4000" dirty="0" smtClean="0"/>
              <a:t>On quality assurance </a:t>
            </a:r>
            <a:r>
              <a:rPr lang="en-US" sz="4000" dirty="0" err="1" smtClean="0"/>
              <a:t>testbed</a:t>
            </a:r>
            <a:endParaRPr lang="en-US" sz="4000" dirty="0" smtClean="0"/>
          </a:p>
        </p:txBody>
      </p:sp>
      <p:sp>
        <p:nvSpPr>
          <p:cNvPr id="6" name="Donut 5"/>
          <p:cNvSpPr/>
          <p:nvPr/>
        </p:nvSpPr>
        <p:spPr>
          <a:xfrm>
            <a:off x="456783" y="5156926"/>
            <a:ext cx="8686800" cy="924147"/>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p:cNvSpPr>
            <a:spLocks noGrp="1"/>
          </p:cNvSpPr>
          <p:nvPr>
            <p:ph type="sldNum" sz="quarter" idx="12"/>
          </p:nvPr>
        </p:nvSpPr>
        <p:spPr/>
        <p:txBody>
          <a:bodyPr/>
          <a:lstStyle/>
          <a:p>
            <a:fld id="{4A822907-8A9D-4F6B-98F6-913902AD56B5}" type="slidenum">
              <a:rPr lang="en-US" smtClean="0"/>
              <a:t>18</a:t>
            </a:fld>
            <a:endParaRPr lang="en-US"/>
          </a:p>
        </p:txBody>
      </p:sp>
    </p:spTree>
    <p:extLst>
      <p:ext uri="{BB962C8B-B14F-4D97-AF65-F5344CB8AC3E}">
        <p14:creationId xmlns:p14="http://schemas.microsoft.com/office/powerpoint/2010/main" val="380550948"/>
      </p:ext>
    </p:extLst>
  </p:cSld>
  <p:clrMapOvr>
    <a:masterClrMapping/>
  </p:clrMapOvr>
  <mc:AlternateContent xmlns:mc="http://schemas.openxmlformats.org/markup-compatibility/2006">
    <mc:Choice xmlns:p14="http://schemas.microsoft.com/office/powerpoint/2010/main" Requires="p14">
      <p:transition spd="slow" p14:dur="2000" advTm="48354"/>
    </mc:Choice>
    <mc:Fallback>
      <p:transition xmlns:p14="http://schemas.microsoft.com/office/powerpoint/2010/main" spd="slow" advTm="4835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QA </a:t>
            </a:r>
            <a:r>
              <a:rPr lang="en-US" dirty="0" err="1" smtClean="0"/>
              <a:t>Testbed</a:t>
            </a:r>
            <a:endParaRPr lang="en-US" dirty="0"/>
          </a:p>
        </p:txBody>
      </p:sp>
      <p:grpSp>
        <p:nvGrpSpPr>
          <p:cNvPr id="5" name="Group 4"/>
          <p:cNvGrpSpPr/>
          <p:nvPr/>
        </p:nvGrpSpPr>
        <p:grpSpPr>
          <a:xfrm>
            <a:off x="721384" y="2478901"/>
            <a:ext cx="5750263" cy="2020530"/>
            <a:chOff x="2329952" y="679118"/>
            <a:chExt cx="6844149" cy="2433615"/>
          </a:xfrm>
        </p:grpSpPr>
        <p:sp>
          <p:nvSpPr>
            <p:cNvPr id="8" name="Freeform 7"/>
            <p:cNvSpPr/>
            <p:nvPr/>
          </p:nvSpPr>
          <p:spPr>
            <a:xfrm>
              <a:off x="3576774" y="1756181"/>
              <a:ext cx="205145" cy="1189532"/>
            </a:xfrm>
            <a:custGeom>
              <a:avLst/>
              <a:gdLst>
                <a:gd name="connsiteX0" fmla="*/ 0 w 1297858"/>
                <a:gd name="connsiteY0" fmla="*/ 0 h 3008671"/>
                <a:gd name="connsiteX1" fmla="*/ 235974 w 1297858"/>
                <a:gd name="connsiteY1" fmla="*/ 1622323 h 3008671"/>
                <a:gd name="connsiteX2" fmla="*/ 1297858 w 1297858"/>
                <a:gd name="connsiteY2" fmla="*/ 3008671 h 3008671"/>
              </a:gdLst>
              <a:ahLst/>
              <a:cxnLst>
                <a:cxn ang="0">
                  <a:pos x="connsiteX0" y="connsiteY0"/>
                </a:cxn>
                <a:cxn ang="0">
                  <a:pos x="connsiteX1" y="connsiteY1"/>
                </a:cxn>
                <a:cxn ang="0">
                  <a:pos x="connsiteX2" y="connsiteY2"/>
                </a:cxn>
              </a:cxnLst>
              <a:rect l="l" t="t" r="r" b="b"/>
              <a:pathLst>
                <a:path w="1297858" h="3008671">
                  <a:moveTo>
                    <a:pt x="0" y="0"/>
                  </a:moveTo>
                  <a:cubicBezTo>
                    <a:pt x="9832" y="560439"/>
                    <a:pt x="19664" y="1120878"/>
                    <a:pt x="235974" y="1622323"/>
                  </a:cubicBezTo>
                  <a:cubicBezTo>
                    <a:pt x="452284" y="2123768"/>
                    <a:pt x="1297858" y="3008671"/>
                    <a:pt x="1297858" y="3008671"/>
                  </a:cubicBezTo>
                </a:path>
              </a:pathLst>
            </a:custGeom>
            <a:noFill/>
            <a:ln w="38100">
              <a:solidFill>
                <a:schemeClr val="tx1"/>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Freeform 9"/>
            <p:cNvSpPr/>
            <p:nvPr/>
          </p:nvSpPr>
          <p:spPr>
            <a:xfrm>
              <a:off x="8616837" y="1756184"/>
              <a:ext cx="54416" cy="1356549"/>
            </a:xfrm>
            <a:custGeom>
              <a:avLst/>
              <a:gdLst>
                <a:gd name="connsiteX0" fmla="*/ 58994 w 236687"/>
                <a:gd name="connsiteY0" fmla="*/ 2271251 h 2271251"/>
                <a:gd name="connsiteX1" fmla="*/ 235974 w 236687"/>
                <a:gd name="connsiteY1" fmla="*/ 1091380 h 2271251"/>
                <a:gd name="connsiteX2" fmla="*/ 0 w 236687"/>
                <a:gd name="connsiteY2" fmla="*/ 0 h 2271251"/>
              </a:gdLst>
              <a:ahLst/>
              <a:cxnLst>
                <a:cxn ang="0">
                  <a:pos x="connsiteX0" y="connsiteY0"/>
                </a:cxn>
                <a:cxn ang="0">
                  <a:pos x="connsiteX1" y="connsiteY1"/>
                </a:cxn>
                <a:cxn ang="0">
                  <a:pos x="connsiteX2" y="connsiteY2"/>
                </a:cxn>
              </a:cxnLst>
              <a:rect l="l" t="t" r="r" b="b"/>
              <a:pathLst>
                <a:path w="236687" h="2271251">
                  <a:moveTo>
                    <a:pt x="58994" y="2271251"/>
                  </a:moveTo>
                  <a:cubicBezTo>
                    <a:pt x="152400" y="1870586"/>
                    <a:pt x="245806" y="1469922"/>
                    <a:pt x="235974" y="1091380"/>
                  </a:cubicBezTo>
                  <a:cubicBezTo>
                    <a:pt x="226142" y="712838"/>
                    <a:pt x="19664" y="196645"/>
                    <a:pt x="0" y="0"/>
                  </a:cubicBezTo>
                </a:path>
              </a:pathLst>
            </a:custGeom>
            <a:noFill/>
            <a:ln w="38100">
              <a:solidFill>
                <a:schemeClr val="tx1"/>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Rectangle 10"/>
            <p:cNvSpPr/>
            <p:nvPr/>
          </p:nvSpPr>
          <p:spPr>
            <a:xfrm>
              <a:off x="2329952" y="679118"/>
              <a:ext cx="2851269"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Node 1</a:t>
              </a:r>
              <a:endParaRPr lang="en-US" sz="2400" b="1" dirty="0"/>
            </a:p>
          </p:txBody>
        </p:sp>
        <p:sp>
          <p:nvSpPr>
            <p:cNvPr id="12" name="Rectangle 11"/>
            <p:cNvSpPr/>
            <p:nvPr/>
          </p:nvSpPr>
          <p:spPr>
            <a:xfrm>
              <a:off x="6322832" y="679118"/>
              <a:ext cx="2851269"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Node N</a:t>
              </a:r>
              <a:endParaRPr lang="en-US" sz="2400" b="1" dirty="0"/>
            </a:p>
          </p:txBody>
        </p:sp>
        <p:cxnSp>
          <p:nvCxnSpPr>
            <p:cNvPr id="13" name="Straight Connector 12"/>
            <p:cNvCxnSpPr/>
            <p:nvPr/>
          </p:nvCxnSpPr>
          <p:spPr>
            <a:xfrm>
              <a:off x="5597848" y="1020214"/>
              <a:ext cx="455949" cy="0"/>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6833712" y="4225097"/>
            <a:ext cx="2080101" cy="1428382"/>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Test Coordinator</a:t>
            </a:r>
            <a:endParaRPr lang="en-US" sz="2400" b="1" dirty="0"/>
          </a:p>
        </p:txBody>
      </p:sp>
      <p:sp>
        <p:nvSpPr>
          <p:cNvPr id="45" name="Freeform 44"/>
          <p:cNvSpPr/>
          <p:nvPr/>
        </p:nvSpPr>
        <p:spPr>
          <a:xfrm rot="240464">
            <a:off x="6406585" y="5254564"/>
            <a:ext cx="405946" cy="45719"/>
          </a:xfrm>
          <a:custGeom>
            <a:avLst/>
            <a:gdLst>
              <a:gd name="connsiteX0" fmla="*/ 0 w 3805084"/>
              <a:gd name="connsiteY0" fmla="*/ 0 h 354412"/>
              <a:gd name="connsiteX1" fmla="*/ 1681316 w 3805084"/>
              <a:gd name="connsiteY1" fmla="*/ 353961 h 354412"/>
              <a:gd name="connsiteX2" fmla="*/ 3805084 w 3805084"/>
              <a:gd name="connsiteY2" fmla="*/ 58993 h 354412"/>
            </a:gdLst>
            <a:ahLst/>
            <a:cxnLst>
              <a:cxn ang="0">
                <a:pos x="connsiteX0" y="connsiteY0"/>
              </a:cxn>
              <a:cxn ang="0">
                <a:pos x="connsiteX1" y="connsiteY1"/>
              </a:cxn>
              <a:cxn ang="0">
                <a:pos x="connsiteX2" y="connsiteY2"/>
              </a:cxn>
            </a:cxnLst>
            <a:rect l="l" t="t" r="r" b="b"/>
            <a:pathLst>
              <a:path w="3805084" h="354412">
                <a:moveTo>
                  <a:pt x="0" y="0"/>
                </a:moveTo>
                <a:cubicBezTo>
                  <a:pt x="523567" y="172064"/>
                  <a:pt x="1047135" y="344129"/>
                  <a:pt x="1681316" y="353961"/>
                </a:cubicBezTo>
                <a:cubicBezTo>
                  <a:pt x="2315497" y="363793"/>
                  <a:pt x="3060290" y="211393"/>
                  <a:pt x="3805084" y="58993"/>
                </a:cubicBezTo>
              </a:path>
            </a:pathLst>
          </a:cu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 name="Straight Connector 8"/>
          <p:cNvCxnSpPr/>
          <p:nvPr/>
        </p:nvCxnSpPr>
        <p:spPr>
          <a:xfrm>
            <a:off x="27213" y="3345930"/>
            <a:ext cx="9071429"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511146" y="3310759"/>
            <a:ext cx="1490875" cy="369332"/>
          </a:xfrm>
          <a:prstGeom prst="rect">
            <a:avLst/>
          </a:prstGeom>
          <a:noFill/>
        </p:spPr>
        <p:txBody>
          <a:bodyPr wrap="none" rtlCol="0">
            <a:spAutoFit/>
          </a:bodyPr>
          <a:lstStyle/>
          <a:p>
            <a:r>
              <a:rPr lang="en-US" dirty="0" smtClean="0"/>
              <a:t>QA </a:t>
            </a:r>
            <a:r>
              <a:rPr lang="en-US" dirty="0" err="1" smtClean="0"/>
              <a:t>Testbed</a:t>
            </a:r>
            <a:endParaRPr lang="en-US" dirty="0"/>
          </a:p>
        </p:txBody>
      </p:sp>
      <p:sp>
        <p:nvSpPr>
          <p:cNvPr id="24" name="TextBox 23"/>
          <p:cNvSpPr txBox="1"/>
          <p:nvPr/>
        </p:nvSpPr>
        <p:spPr>
          <a:xfrm>
            <a:off x="6691458" y="2966878"/>
            <a:ext cx="2371713" cy="369332"/>
          </a:xfrm>
          <a:prstGeom prst="rect">
            <a:avLst/>
          </a:prstGeom>
          <a:noFill/>
        </p:spPr>
        <p:txBody>
          <a:bodyPr wrap="none" rtlCol="0">
            <a:spAutoFit/>
          </a:bodyPr>
          <a:lstStyle/>
          <a:p>
            <a:r>
              <a:rPr lang="en-US" dirty="0" smtClean="0"/>
              <a:t>Software Under Test</a:t>
            </a:r>
            <a:endParaRPr lang="en-US" dirty="0"/>
          </a:p>
        </p:txBody>
      </p:sp>
      <p:sp>
        <p:nvSpPr>
          <p:cNvPr id="3" name="Cloud 2"/>
          <p:cNvSpPr/>
          <p:nvPr/>
        </p:nvSpPr>
        <p:spPr>
          <a:xfrm>
            <a:off x="501573" y="4163576"/>
            <a:ext cx="5970074" cy="2240643"/>
          </a:xfrm>
          <a:prstGeom prst="cloud">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Test Harness</a:t>
            </a:r>
            <a:endParaRPr lang="en-US" sz="2400" b="1" dirty="0">
              <a:solidFill>
                <a:schemeClr val="tx1"/>
              </a:solidFill>
            </a:endParaRPr>
          </a:p>
        </p:txBody>
      </p:sp>
      <p:sp>
        <p:nvSpPr>
          <p:cNvPr id="25" name="Freeform 24"/>
          <p:cNvSpPr/>
          <p:nvPr/>
        </p:nvSpPr>
        <p:spPr>
          <a:xfrm>
            <a:off x="3015571" y="3337259"/>
            <a:ext cx="1080959" cy="1189385"/>
          </a:xfrm>
          <a:custGeom>
            <a:avLst/>
            <a:gdLst>
              <a:gd name="connsiteX0" fmla="*/ 0 w 1297858"/>
              <a:gd name="connsiteY0" fmla="*/ 0 h 3008671"/>
              <a:gd name="connsiteX1" fmla="*/ 235974 w 1297858"/>
              <a:gd name="connsiteY1" fmla="*/ 1622323 h 3008671"/>
              <a:gd name="connsiteX2" fmla="*/ 1297858 w 1297858"/>
              <a:gd name="connsiteY2" fmla="*/ 3008671 h 3008671"/>
              <a:gd name="connsiteX0" fmla="*/ 0 w 1297858"/>
              <a:gd name="connsiteY0" fmla="*/ 0 h 3008671"/>
              <a:gd name="connsiteX1" fmla="*/ 617855 w 1297858"/>
              <a:gd name="connsiteY1" fmla="*/ 2072173 h 3008671"/>
              <a:gd name="connsiteX2" fmla="*/ 1297858 w 1297858"/>
              <a:gd name="connsiteY2" fmla="*/ 3008671 h 3008671"/>
              <a:gd name="connsiteX0" fmla="*/ 0 w 1380345"/>
              <a:gd name="connsiteY0" fmla="*/ 0 h 2226279"/>
              <a:gd name="connsiteX1" fmla="*/ 617855 w 1380345"/>
              <a:gd name="connsiteY1" fmla="*/ 2072173 h 2226279"/>
              <a:gd name="connsiteX2" fmla="*/ 1380345 w 1380345"/>
              <a:gd name="connsiteY2" fmla="*/ 1690849 h 2226279"/>
              <a:gd name="connsiteX0" fmla="*/ 0 w 1392927"/>
              <a:gd name="connsiteY0" fmla="*/ 0 h 2202205"/>
              <a:gd name="connsiteX1" fmla="*/ 617855 w 1392927"/>
              <a:gd name="connsiteY1" fmla="*/ 2072173 h 2202205"/>
              <a:gd name="connsiteX2" fmla="*/ 1392927 w 1392927"/>
              <a:gd name="connsiteY2" fmla="*/ 1463105 h 2202205"/>
              <a:gd name="connsiteX0" fmla="*/ 0 w 1392927"/>
              <a:gd name="connsiteY0" fmla="*/ 0 h 2202205"/>
              <a:gd name="connsiteX1" fmla="*/ 617855 w 1392927"/>
              <a:gd name="connsiteY1" fmla="*/ 2072173 h 2202205"/>
              <a:gd name="connsiteX2" fmla="*/ 1392927 w 1392927"/>
              <a:gd name="connsiteY2" fmla="*/ 1463105 h 2202205"/>
              <a:gd name="connsiteX0" fmla="*/ 0 w 1392927"/>
              <a:gd name="connsiteY0" fmla="*/ 0 h 4902163"/>
              <a:gd name="connsiteX1" fmla="*/ 202504 w 1392927"/>
              <a:gd name="connsiteY1" fmla="*/ 4857600 h 4902163"/>
              <a:gd name="connsiteX2" fmla="*/ 1392927 w 1392927"/>
              <a:gd name="connsiteY2" fmla="*/ 1463105 h 4902163"/>
              <a:gd name="connsiteX0" fmla="*/ 0 w 1392927"/>
              <a:gd name="connsiteY0" fmla="*/ 0 h 4902163"/>
              <a:gd name="connsiteX1" fmla="*/ 202504 w 1392927"/>
              <a:gd name="connsiteY1" fmla="*/ 4857600 h 4902163"/>
              <a:gd name="connsiteX2" fmla="*/ 1392927 w 1392927"/>
              <a:gd name="connsiteY2" fmla="*/ 1463105 h 4902163"/>
              <a:gd name="connsiteX0" fmla="*/ 0 w 1392927"/>
              <a:gd name="connsiteY0" fmla="*/ 0 h 4950331"/>
              <a:gd name="connsiteX1" fmla="*/ 202504 w 1392927"/>
              <a:gd name="connsiteY1" fmla="*/ 4857600 h 4950331"/>
              <a:gd name="connsiteX2" fmla="*/ 1392927 w 1392927"/>
              <a:gd name="connsiteY2" fmla="*/ 1463105 h 4950331"/>
              <a:gd name="connsiteX0" fmla="*/ 0 w 1323373"/>
              <a:gd name="connsiteY0" fmla="*/ 0 h 4932596"/>
              <a:gd name="connsiteX1" fmla="*/ 202504 w 1323373"/>
              <a:gd name="connsiteY1" fmla="*/ 4857600 h 4932596"/>
              <a:gd name="connsiteX2" fmla="*/ 1323373 w 1323373"/>
              <a:gd name="connsiteY2" fmla="*/ 359591 h 4932596"/>
              <a:gd name="connsiteX0" fmla="*/ 0 w 1323373"/>
              <a:gd name="connsiteY0" fmla="*/ 0 h 5168932"/>
              <a:gd name="connsiteX1" fmla="*/ 202504 w 1323373"/>
              <a:gd name="connsiteY1" fmla="*/ 4857600 h 5168932"/>
              <a:gd name="connsiteX2" fmla="*/ 760156 w 1323373"/>
              <a:gd name="connsiteY2" fmla="*/ 3978861 h 5168932"/>
              <a:gd name="connsiteX3" fmla="*/ 1323373 w 1323373"/>
              <a:gd name="connsiteY3" fmla="*/ 359591 h 5168932"/>
              <a:gd name="connsiteX0" fmla="*/ 0 w 1323373"/>
              <a:gd name="connsiteY0" fmla="*/ 0 h 5168932"/>
              <a:gd name="connsiteX1" fmla="*/ 202504 w 1323373"/>
              <a:gd name="connsiteY1" fmla="*/ 4857600 h 5168932"/>
              <a:gd name="connsiteX2" fmla="*/ 760156 w 1323373"/>
              <a:gd name="connsiteY2" fmla="*/ 3978861 h 5168932"/>
              <a:gd name="connsiteX3" fmla="*/ 1323373 w 1323373"/>
              <a:gd name="connsiteY3" fmla="*/ 359591 h 5168932"/>
              <a:gd name="connsiteX0" fmla="*/ 0 w 1323373"/>
              <a:gd name="connsiteY0" fmla="*/ 0 h 5098406"/>
              <a:gd name="connsiteX1" fmla="*/ 202504 w 1323373"/>
              <a:gd name="connsiteY1" fmla="*/ 4857600 h 5098406"/>
              <a:gd name="connsiteX2" fmla="*/ 760156 w 1323373"/>
              <a:gd name="connsiteY2" fmla="*/ 3978861 h 5098406"/>
              <a:gd name="connsiteX3" fmla="*/ 1323373 w 1323373"/>
              <a:gd name="connsiteY3" fmla="*/ 359591 h 5098406"/>
              <a:gd name="connsiteX0" fmla="*/ 0 w 1323373"/>
              <a:gd name="connsiteY0" fmla="*/ 0 h 3978861"/>
              <a:gd name="connsiteX1" fmla="*/ 760156 w 1323373"/>
              <a:gd name="connsiteY1" fmla="*/ 3978861 h 3978861"/>
              <a:gd name="connsiteX2" fmla="*/ 1323373 w 1323373"/>
              <a:gd name="connsiteY2" fmla="*/ 359591 h 3978861"/>
              <a:gd name="connsiteX0" fmla="*/ 0 w 1323373"/>
              <a:gd name="connsiteY0" fmla="*/ 0 h 3978924"/>
              <a:gd name="connsiteX1" fmla="*/ 760156 w 1323373"/>
              <a:gd name="connsiteY1" fmla="*/ 3978861 h 3978924"/>
              <a:gd name="connsiteX2" fmla="*/ 1323373 w 1323373"/>
              <a:gd name="connsiteY2" fmla="*/ 359591 h 3978924"/>
              <a:gd name="connsiteX0" fmla="*/ 0 w 1323373"/>
              <a:gd name="connsiteY0" fmla="*/ 0 h 3826713"/>
              <a:gd name="connsiteX1" fmla="*/ 760156 w 1323373"/>
              <a:gd name="connsiteY1" fmla="*/ 3826650 h 3826713"/>
              <a:gd name="connsiteX2" fmla="*/ 1323373 w 1323373"/>
              <a:gd name="connsiteY2" fmla="*/ 207380 h 3826713"/>
              <a:gd name="connsiteX0" fmla="*/ 0 w 1381334"/>
              <a:gd name="connsiteY0" fmla="*/ 0 h 3902818"/>
              <a:gd name="connsiteX1" fmla="*/ 818117 w 1381334"/>
              <a:gd name="connsiteY1" fmla="*/ 3902755 h 3902818"/>
              <a:gd name="connsiteX2" fmla="*/ 1381334 w 1381334"/>
              <a:gd name="connsiteY2" fmla="*/ 283485 h 3902818"/>
              <a:gd name="connsiteX0" fmla="*/ 0 w 1381334"/>
              <a:gd name="connsiteY0" fmla="*/ 0 h 3902826"/>
              <a:gd name="connsiteX1" fmla="*/ 818117 w 1381334"/>
              <a:gd name="connsiteY1" fmla="*/ 3902755 h 3902826"/>
              <a:gd name="connsiteX2" fmla="*/ 1381334 w 1381334"/>
              <a:gd name="connsiteY2" fmla="*/ 283485 h 3902826"/>
              <a:gd name="connsiteX0" fmla="*/ 0 w 1381334"/>
              <a:gd name="connsiteY0" fmla="*/ 0 h 3902826"/>
              <a:gd name="connsiteX1" fmla="*/ 818117 w 1381334"/>
              <a:gd name="connsiteY1" fmla="*/ 3902755 h 3902826"/>
              <a:gd name="connsiteX2" fmla="*/ 1381334 w 1381334"/>
              <a:gd name="connsiteY2" fmla="*/ 283485 h 3902826"/>
              <a:gd name="connsiteX0" fmla="*/ 0 w 1381334"/>
              <a:gd name="connsiteY0" fmla="*/ 0 h 3902843"/>
              <a:gd name="connsiteX1" fmla="*/ 818117 w 1381334"/>
              <a:gd name="connsiteY1" fmla="*/ 3902755 h 3902843"/>
              <a:gd name="connsiteX2" fmla="*/ 1381334 w 1381334"/>
              <a:gd name="connsiteY2" fmla="*/ 283485 h 3902843"/>
              <a:gd name="connsiteX0" fmla="*/ 0 w 1381334"/>
              <a:gd name="connsiteY0" fmla="*/ 20936 h 3619370"/>
              <a:gd name="connsiteX1" fmla="*/ 818117 w 1381334"/>
              <a:gd name="connsiteY1" fmla="*/ 3619270 h 3619370"/>
              <a:gd name="connsiteX2" fmla="*/ 1381334 w 1381334"/>
              <a:gd name="connsiteY2" fmla="*/ 0 h 3619370"/>
              <a:gd name="connsiteX0" fmla="*/ 0 w 1381334"/>
              <a:gd name="connsiteY0" fmla="*/ 20936 h 3704120"/>
              <a:gd name="connsiteX1" fmla="*/ 713787 w 1381334"/>
              <a:gd name="connsiteY1" fmla="*/ 3704023 h 3704120"/>
              <a:gd name="connsiteX2" fmla="*/ 1381334 w 1381334"/>
              <a:gd name="connsiteY2" fmla="*/ 0 h 3704120"/>
            </a:gdLst>
            <a:ahLst/>
            <a:cxnLst>
              <a:cxn ang="0">
                <a:pos x="connsiteX0" y="connsiteY0"/>
              </a:cxn>
              <a:cxn ang="0">
                <a:pos x="connsiteX1" y="connsiteY1"/>
              </a:cxn>
              <a:cxn ang="0">
                <a:pos x="connsiteX2" y="connsiteY2"/>
              </a:cxn>
            </a:cxnLst>
            <a:rect l="l" t="t" r="r" b="b"/>
            <a:pathLst>
              <a:path w="1381334" h="3704120">
                <a:moveTo>
                  <a:pt x="0" y="20936"/>
                </a:moveTo>
                <a:cubicBezTo>
                  <a:pt x="111997" y="1725069"/>
                  <a:pt x="133868" y="3720198"/>
                  <a:pt x="713787" y="3704023"/>
                </a:cubicBezTo>
                <a:cubicBezTo>
                  <a:pt x="1120849" y="3677349"/>
                  <a:pt x="1260417" y="1205705"/>
                  <a:pt x="1381334" y="0"/>
                </a:cubicBezTo>
              </a:path>
            </a:pathLst>
          </a:custGeom>
          <a:noFill/>
          <a:ln w="38100">
            <a:solidFill>
              <a:schemeClr val="tx1"/>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Slide Number Placeholder 3"/>
          <p:cNvSpPr>
            <a:spLocks noGrp="1"/>
          </p:cNvSpPr>
          <p:nvPr>
            <p:ph type="sldNum" sz="quarter" idx="12"/>
          </p:nvPr>
        </p:nvSpPr>
        <p:spPr/>
        <p:txBody>
          <a:bodyPr/>
          <a:lstStyle/>
          <a:p>
            <a:fld id="{4A822907-8A9D-4F6B-98F6-913902AD56B5}" type="slidenum">
              <a:rPr lang="en-US" smtClean="0"/>
              <a:t>19</a:t>
            </a:fld>
            <a:endParaRPr lang="en-US"/>
          </a:p>
        </p:txBody>
      </p:sp>
    </p:spTree>
    <p:extLst>
      <p:ext uri="{BB962C8B-B14F-4D97-AF65-F5344CB8AC3E}">
        <p14:creationId xmlns:p14="http://schemas.microsoft.com/office/powerpoint/2010/main" val="5811936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Distributed System?</a:t>
            </a:r>
            <a:endParaRPr lang="en-US" dirty="0"/>
          </a:p>
        </p:txBody>
      </p:sp>
      <p:sp>
        <p:nvSpPr>
          <p:cNvPr id="4" name="Content Placeholder 2"/>
          <p:cNvSpPr>
            <a:spLocks noGrp="1"/>
          </p:cNvSpPr>
          <p:nvPr>
            <p:ph idx="1"/>
          </p:nvPr>
        </p:nvSpPr>
        <p:spPr>
          <a:xfrm>
            <a:off x="479430" y="2532049"/>
            <a:ext cx="8800648" cy="4652509"/>
          </a:xfrm>
        </p:spPr>
        <p:txBody>
          <a:bodyPr>
            <a:noAutofit/>
          </a:bodyPr>
          <a:lstStyle/>
          <a:p>
            <a:pPr marL="0" indent="0">
              <a:buNone/>
            </a:pPr>
            <a:r>
              <a:rPr lang="en-US" sz="3600" dirty="0"/>
              <a:t>Multiple machines:</a:t>
            </a:r>
          </a:p>
          <a:p>
            <a:pPr lvl="1">
              <a:buFont typeface="Arial"/>
              <a:buChar char="•"/>
            </a:pPr>
            <a:r>
              <a:rPr lang="en-US" sz="3600" dirty="0"/>
              <a:t>Machines communicate over a network</a:t>
            </a:r>
          </a:p>
          <a:p>
            <a:pPr lvl="1">
              <a:buFont typeface="Arial"/>
              <a:buChar char="•"/>
            </a:pPr>
            <a:r>
              <a:rPr lang="en-US" sz="3600" dirty="0"/>
              <a:t>No shared clock</a:t>
            </a:r>
          </a:p>
          <a:p>
            <a:pPr lvl="1">
              <a:buFont typeface="Arial"/>
              <a:buChar char="•"/>
            </a:pPr>
            <a:r>
              <a:rPr lang="en-US" sz="3600" dirty="0"/>
              <a:t>Concurrent computation</a:t>
            </a:r>
          </a:p>
          <a:p>
            <a:pPr lvl="1">
              <a:buFont typeface="Arial"/>
              <a:buChar char="•"/>
            </a:pPr>
            <a:r>
              <a:rPr lang="en-US" sz="3600" dirty="0"/>
              <a:t>Possibility of failures</a:t>
            </a:r>
          </a:p>
          <a:p>
            <a:pPr marL="349250" lvl="1" indent="0">
              <a:buNone/>
            </a:pPr>
            <a:endParaRPr lang="en-US" sz="3600" dirty="0"/>
          </a:p>
        </p:txBody>
      </p:sp>
      <p:sp>
        <p:nvSpPr>
          <p:cNvPr id="5" name="Slide Number Placeholder 4"/>
          <p:cNvSpPr>
            <a:spLocks noGrp="1"/>
          </p:cNvSpPr>
          <p:nvPr>
            <p:ph type="sldNum" sz="quarter" idx="12"/>
          </p:nvPr>
        </p:nvSpPr>
        <p:spPr/>
        <p:txBody>
          <a:bodyPr/>
          <a:lstStyle/>
          <a:p>
            <a:fld id="{4A822907-8A9D-4F6B-98F6-913902AD56B5}" type="slidenum">
              <a:rPr lang="en-US" smtClean="0"/>
              <a:t>2</a:t>
            </a:fld>
            <a:endParaRPr lang="en-US"/>
          </a:p>
        </p:txBody>
      </p:sp>
    </p:spTree>
    <p:extLst>
      <p:ext uri="{BB962C8B-B14F-4D97-AF65-F5344CB8AC3E}">
        <p14:creationId xmlns:p14="http://schemas.microsoft.com/office/powerpoint/2010/main" val="42826336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006097" y="2269006"/>
            <a:ext cx="8137904" cy="4452923"/>
          </a:xfrm>
        </p:spPr>
        <p:txBody>
          <a:bodyPr>
            <a:noAutofit/>
          </a:bodyPr>
          <a:lstStyle/>
          <a:p>
            <a:pPr>
              <a:buFont typeface="Arial"/>
              <a:buChar char="•"/>
            </a:pPr>
            <a:r>
              <a:rPr lang="en-US" sz="2800" dirty="0" smtClean="0">
                <a:solidFill>
                  <a:schemeClr val="bg1">
                    <a:lumMod val="85000"/>
                  </a:schemeClr>
                </a:solidFill>
              </a:rPr>
              <a:t>What are we trying to do?</a:t>
            </a:r>
          </a:p>
          <a:p>
            <a:pPr>
              <a:buFont typeface="Arial"/>
              <a:buChar char="•"/>
            </a:pPr>
            <a:r>
              <a:rPr lang="en-US" sz="2800" dirty="0" smtClean="0"/>
              <a:t>How do we do it?</a:t>
            </a:r>
          </a:p>
          <a:p>
            <a:pPr lvl="1">
              <a:buFont typeface="Arial"/>
              <a:buChar char="•"/>
            </a:pPr>
            <a:r>
              <a:rPr lang="en-US" sz="2800" dirty="0" smtClean="0"/>
              <a:t>High-level approach</a:t>
            </a:r>
          </a:p>
          <a:p>
            <a:pPr lvl="1">
              <a:buFont typeface="Arial"/>
              <a:buChar char="•"/>
            </a:pPr>
            <a:r>
              <a:rPr lang="en-US" sz="2800" dirty="0" err="1" smtClean="0">
                <a:solidFill>
                  <a:schemeClr val="bg1">
                    <a:lumMod val="85000"/>
                  </a:schemeClr>
                </a:solidFill>
              </a:rPr>
              <a:t>Blackbox</a:t>
            </a:r>
            <a:r>
              <a:rPr lang="en-US" sz="2800" dirty="0" smtClean="0">
                <a:solidFill>
                  <a:schemeClr val="bg1">
                    <a:lumMod val="85000"/>
                  </a:schemeClr>
                </a:solidFill>
              </a:rPr>
              <a:t> SDN control software</a:t>
            </a:r>
          </a:p>
          <a:p>
            <a:pPr>
              <a:buFont typeface="Arial"/>
              <a:buChar char="•"/>
            </a:pPr>
            <a:r>
              <a:rPr lang="en-US" sz="2800" dirty="0" smtClean="0">
                <a:solidFill>
                  <a:schemeClr val="bg1">
                    <a:lumMod val="85000"/>
                  </a:schemeClr>
                </a:solidFill>
              </a:rPr>
              <a:t>What am I going to do next?</a:t>
            </a:r>
          </a:p>
          <a:p>
            <a:pPr lvl="1">
              <a:buFont typeface="Arial"/>
              <a:buChar char="•"/>
            </a:pPr>
            <a:r>
              <a:rPr lang="en-US" sz="2800" dirty="0" smtClean="0">
                <a:solidFill>
                  <a:schemeClr val="bg1">
                    <a:lumMod val="85000"/>
                  </a:schemeClr>
                </a:solidFill>
              </a:rPr>
              <a:t>Sound approach for general </a:t>
            </a:r>
            <a:r>
              <a:rPr lang="en-US" sz="2800" dirty="0" err="1" smtClean="0">
                <a:solidFill>
                  <a:schemeClr val="bg1">
                    <a:lumMod val="85000"/>
                  </a:schemeClr>
                </a:solidFill>
              </a:rPr>
              <a:t>dist’systems</a:t>
            </a:r>
            <a:endParaRPr lang="en-US" sz="2800" dirty="0" smtClean="0">
              <a:solidFill>
                <a:schemeClr val="bg1">
                  <a:lumMod val="85000"/>
                </a:schemeClr>
              </a:solidFill>
            </a:endParaRPr>
          </a:p>
          <a:p>
            <a:pPr>
              <a:buFont typeface="Arial"/>
              <a:buChar char="•"/>
            </a:pPr>
            <a:r>
              <a:rPr lang="en-US" sz="2800" dirty="0" smtClean="0">
                <a:solidFill>
                  <a:schemeClr val="bg1">
                    <a:lumMod val="85000"/>
                  </a:schemeClr>
                </a:solidFill>
              </a:rPr>
              <a:t>Has this been done before?</a:t>
            </a:r>
          </a:p>
        </p:txBody>
      </p:sp>
      <p:sp>
        <p:nvSpPr>
          <p:cNvPr id="4" name="Slide Number Placeholder 3"/>
          <p:cNvSpPr>
            <a:spLocks noGrp="1"/>
          </p:cNvSpPr>
          <p:nvPr>
            <p:ph type="sldNum" sz="quarter" idx="12"/>
          </p:nvPr>
        </p:nvSpPr>
        <p:spPr/>
        <p:txBody>
          <a:bodyPr/>
          <a:lstStyle/>
          <a:p>
            <a:fld id="{4A822907-8A9D-4F6B-98F6-913902AD56B5}" type="slidenum">
              <a:rPr lang="en-US" smtClean="0"/>
              <a:t>20</a:t>
            </a:fld>
            <a:endParaRPr lang="en-US"/>
          </a:p>
        </p:txBody>
      </p:sp>
    </p:spTree>
    <p:extLst>
      <p:ext uri="{BB962C8B-B14F-4D97-AF65-F5344CB8AC3E}">
        <p14:creationId xmlns:p14="http://schemas.microsoft.com/office/powerpoint/2010/main" val="8091081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smtClean="0"/>
              <a:t>Approach: Delta Debugging</a:t>
            </a:r>
            <a:r>
              <a:rPr lang="en-US" baseline="30000" dirty="0" smtClean="0"/>
              <a:t>1</a:t>
            </a:r>
            <a:r>
              <a:rPr lang="en-US" dirty="0" smtClean="0"/>
              <a:t> Replay</a:t>
            </a:r>
            <a:endParaRPr lang="en-US" dirty="0"/>
          </a:p>
        </p:txBody>
      </p:sp>
      <p:cxnSp>
        <p:nvCxnSpPr>
          <p:cNvPr id="43" name="Straight Connector 42"/>
          <p:cNvCxnSpPr/>
          <p:nvPr/>
        </p:nvCxnSpPr>
        <p:spPr>
          <a:xfrm flipV="1">
            <a:off x="937141" y="5602943"/>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886972" y="4185990"/>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44486" y="6467928"/>
            <a:ext cx="9143999" cy="369332"/>
          </a:xfrm>
          <a:prstGeom prst="rect">
            <a:avLst/>
          </a:prstGeom>
          <a:noFill/>
        </p:spPr>
        <p:txBody>
          <a:bodyPr wrap="square" rtlCol="0">
            <a:spAutoFit/>
          </a:bodyPr>
          <a:lstStyle/>
          <a:p>
            <a:r>
              <a:rPr lang="en-US" dirty="0" smtClean="0"/>
              <a:t>1. A</a:t>
            </a:r>
            <a:r>
              <a:rPr lang="en-US" dirty="0"/>
              <a:t>. </a:t>
            </a:r>
            <a:r>
              <a:rPr lang="en-US" dirty="0" smtClean="0"/>
              <a:t>Zeller et al. </a:t>
            </a:r>
            <a:r>
              <a:rPr lang="en-US" dirty="0"/>
              <a:t>Simplifying and </a:t>
            </a:r>
            <a:r>
              <a:rPr lang="en-US" dirty="0" smtClean="0"/>
              <a:t>Isolating Failure</a:t>
            </a:r>
            <a:r>
              <a:rPr lang="en-US" dirty="0"/>
              <a:t>-Inducing Input. IEEE TSE ’02</a:t>
            </a:r>
          </a:p>
        </p:txBody>
      </p:sp>
      <p:cxnSp>
        <p:nvCxnSpPr>
          <p:cNvPr id="95" name="Straight Connector 94"/>
          <p:cNvCxnSpPr/>
          <p:nvPr/>
        </p:nvCxnSpPr>
        <p:spPr>
          <a:xfrm flipV="1">
            <a:off x="909928" y="278715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5893800" y="2466975"/>
            <a:ext cx="757518" cy="3864883"/>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grpSp>
        <p:nvGrpSpPr>
          <p:cNvPr id="174" name="Group 173"/>
          <p:cNvGrpSpPr/>
          <p:nvPr/>
        </p:nvGrpSpPr>
        <p:grpSpPr>
          <a:xfrm>
            <a:off x="8375930" y="3034148"/>
            <a:ext cx="537883" cy="2345870"/>
            <a:chOff x="8375930" y="3097645"/>
            <a:chExt cx="537883" cy="2345870"/>
          </a:xfrm>
        </p:grpSpPr>
        <p:sp>
          <p:nvSpPr>
            <p:cNvPr id="171" name="Rectangle 170"/>
            <p:cNvSpPr/>
            <p:nvPr/>
          </p:nvSpPr>
          <p:spPr>
            <a:xfrm>
              <a:off x="8375930" y="3097645"/>
              <a:ext cx="537883" cy="769441"/>
            </a:xfrm>
            <a:prstGeom prst="rect">
              <a:avLst/>
            </a:prstGeom>
          </p:spPr>
          <p:txBody>
            <a:bodyPr wrap="square">
              <a:spAutoFit/>
            </a:bodyPr>
            <a:lstStyle/>
            <a:p>
              <a:r>
                <a:rPr lang="en-US" sz="4400" dirty="0" smtClean="0">
                  <a:solidFill>
                    <a:srgbClr val="00FF00"/>
                  </a:solidFill>
                  <a:latin typeface="Zapf Dingbats"/>
                  <a:ea typeface="Zapf Dingbats"/>
                  <a:cs typeface="Zapf Dingbats"/>
                </a:rPr>
                <a:t>✔</a:t>
              </a:r>
              <a:endParaRPr lang="en-US" sz="4400" dirty="0">
                <a:solidFill>
                  <a:srgbClr val="00FF00"/>
                </a:solidFill>
              </a:endParaRPr>
            </a:p>
          </p:txBody>
        </p:sp>
        <p:sp>
          <p:nvSpPr>
            <p:cNvPr id="173" name="Rectangle 172"/>
            <p:cNvSpPr/>
            <p:nvPr/>
          </p:nvSpPr>
          <p:spPr>
            <a:xfrm>
              <a:off x="8407069" y="3873442"/>
              <a:ext cx="506744" cy="769441"/>
            </a:xfrm>
            <a:prstGeom prst="rect">
              <a:avLst/>
            </a:prstGeom>
          </p:spPr>
          <p:txBody>
            <a:bodyPr wrap="none">
              <a:spAutoFit/>
            </a:bodyPr>
            <a:lstStyle/>
            <a:p>
              <a:r>
                <a:rPr lang="en-US" sz="4400" dirty="0">
                  <a:solidFill>
                    <a:srgbClr val="FF0000"/>
                  </a:solidFill>
                  <a:latin typeface="Zapf Dingbats"/>
                  <a:ea typeface="Zapf Dingbats"/>
                  <a:cs typeface="Zapf Dingbats"/>
                </a:rPr>
                <a:t>✗</a:t>
              </a:r>
              <a:endParaRPr lang="en-US" sz="4400" dirty="0">
                <a:solidFill>
                  <a:srgbClr val="FF0000"/>
                </a:solidFill>
              </a:endParaRPr>
            </a:p>
          </p:txBody>
        </p:sp>
        <p:sp>
          <p:nvSpPr>
            <p:cNvPr id="152" name="Rectangle 151"/>
            <p:cNvSpPr/>
            <p:nvPr/>
          </p:nvSpPr>
          <p:spPr>
            <a:xfrm>
              <a:off x="8443353" y="4674074"/>
              <a:ext cx="428502" cy="769441"/>
            </a:xfrm>
            <a:prstGeom prst="rect">
              <a:avLst/>
            </a:prstGeom>
          </p:spPr>
          <p:txBody>
            <a:bodyPr wrap="square">
              <a:spAutoFit/>
            </a:bodyPr>
            <a:lstStyle/>
            <a:p>
              <a:r>
                <a:rPr lang="en-US" sz="4400" dirty="0">
                  <a:latin typeface="Avenir Next Condensed Demi Bold"/>
                  <a:cs typeface="Avenir Book"/>
                </a:rPr>
                <a:t>?</a:t>
              </a:r>
            </a:p>
          </p:txBody>
        </p:sp>
      </p:grpSp>
      <p:sp>
        <p:nvSpPr>
          <p:cNvPr id="3" name="TextBox 2"/>
          <p:cNvSpPr txBox="1"/>
          <p:nvPr/>
        </p:nvSpPr>
        <p:spPr>
          <a:xfrm>
            <a:off x="536807" y="2055152"/>
            <a:ext cx="8226155" cy="369332"/>
          </a:xfrm>
          <a:prstGeom prst="rect">
            <a:avLst/>
          </a:prstGeom>
          <a:noFill/>
        </p:spPr>
        <p:txBody>
          <a:bodyPr wrap="none" rtlCol="0">
            <a:spAutoFit/>
          </a:bodyPr>
          <a:lstStyle/>
          <a:p>
            <a:r>
              <a:rPr lang="en-US" dirty="0" smtClean="0"/>
              <a:t>Events (link failures, crashes, host migrations) injected by test orchestrator</a:t>
            </a:r>
            <a:endParaRPr lang="en-US" dirty="0"/>
          </a:p>
        </p:txBody>
      </p:sp>
      <p:cxnSp>
        <p:nvCxnSpPr>
          <p:cNvPr id="41" name="Straight Connector 40"/>
          <p:cNvCxnSpPr/>
          <p:nvPr/>
        </p:nvCxnSpPr>
        <p:spPr>
          <a:xfrm flipH="1">
            <a:off x="3884340" y="2466975"/>
            <a:ext cx="765545" cy="3790106"/>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stretch>
            <a:fillRect/>
          </a:stretch>
        </p:blipFill>
        <p:spPr>
          <a:xfrm>
            <a:off x="6400840" y="2684198"/>
            <a:ext cx="250478" cy="250478"/>
          </a:xfrm>
          <a:prstGeom prst="rect">
            <a:avLst/>
          </a:prstGeom>
        </p:spPr>
      </p:pic>
      <p:pic>
        <p:nvPicPr>
          <p:cNvPr id="42" name="Picture 41"/>
          <p:cNvPicPr>
            <a:picLocks noChangeAspect="1"/>
          </p:cNvPicPr>
          <p:nvPr/>
        </p:nvPicPr>
        <p:blipFill>
          <a:blip r:embed="rId3"/>
          <a:stretch>
            <a:fillRect/>
          </a:stretch>
        </p:blipFill>
        <p:spPr>
          <a:xfrm>
            <a:off x="7851268" y="2684198"/>
            <a:ext cx="250478" cy="250478"/>
          </a:xfrm>
          <a:prstGeom prst="rect">
            <a:avLst/>
          </a:prstGeom>
        </p:spPr>
      </p:pic>
      <p:pic>
        <p:nvPicPr>
          <p:cNvPr id="44" name="Picture 43"/>
          <p:cNvPicPr>
            <a:picLocks noChangeAspect="1"/>
          </p:cNvPicPr>
          <p:nvPr/>
        </p:nvPicPr>
        <p:blipFill>
          <a:blip r:embed="rId3"/>
          <a:stretch>
            <a:fillRect/>
          </a:stretch>
        </p:blipFill>
        <p:spPr>
          <a:xfrm>
            <a:off x="7012215" y="4060751"/>
            <a:ext cx="250478" cy="250478"/>
          </a:xfrm>
          <a:prstGeom prst="rect">
            <a:avLst/>
          </a:prstGeom>
        </p:spPr>
      </p:pic>
      <p:pic>
        <p:nvPicPr>
          <p:cNvPr id="45" name="Picture 44"/>
          <p:cNvPicPr>
            <a:picLocks noChangeAspect="1"/>
          </p:cNvPicPr>
          <p:nvPr/>
        </p:nvPicPr>
        <p:blipFill>
          <a:blip r:embed="rId3"/>
          <a:stretch>
            <a:fillRect/>
          </a:stretch>
        </p:blipFill>
        <p:spPr>
          <a:xfrm>
            <a:off x="7289854" y="4060751"/>
            <a:ext cx="250478" cy="250478"/>
          </a:xfrm>
          <a:prstGeom prst="rect">
            <a:avLst/>
          </a:prstGeom>
        </p:spPr>
      </p:pic>
      <p:pic>
        <p:nvPicPr>
          <p:cNvPr id="46" name="Picture 45"/>
          <p:cNvPicPr>
            <a:picLocks noChangeAspect="1"/>
          </p:cNvPicPr>
          <p:nvPr/>
        </p:nvPicPr>
        <p:blipFill>
          <a:blip r:embed="rId3"/>
          <a:stretch>
            <a:fillRect/>
          </a:stretch>
        </p:blipFill>
        <p:spPr>
          <a:xfrm>
            <a:off x="6591085" y="5477704"/>
            <a:ext cx="250478" cy="250478"/>
          </a:xfrm>
          <a:prstGeom prst="rect">
            <a:avLst/>
          </a:prstGeom>
        </p:spPr>
      </p:pic>
      <p:pic>
        <p:nvPicPr>
          <p:cNvPr id="51" name="Picture 50"/>
          <p:cNvPicPr>
            <a:picLocks noChangeAspect="1"/>
          </p:cNvPicPr>
          <p:nvPr/>
        </p:nvPicPr>
        <p:blipFill>
          <a:blip r:embed="rId3"/>
          <a:stretch>
            <a:fillRect/>
          </a:stretch>
        </p:blipFill>
        <p:spPr>
          <a:xfrm>
            <a:off x="2311187" y="2684198"/>
            <a:ext cx="250478" cy="250478"/>
          </a:xfrm>
          <a:prstGeom prst="rect">
            <a:avLst/>
          </a:prstGeom>
        </p:spPr>
      </p:pic>
      <p:pic>
        <p:nvPicPr>
          <p:cNvPr id="53" name="Picture 52"/>
          <p:cNvPicPr>
            <a:picLocks noChangeAspect="1"/>
          </p:cNvPicPr>
          <p:nvPr/>
        </p:nvPicPr>
        <p:blipFill>
          <a:blip r:embed="rId3"/>
          <a:stretch>
            <a:fillRect/>
          </a:stretch>
        </p:blipFill>
        <p:spPr>
          <a:xfrm>
            <a:off x="3660103" y="2684198"/>
            <a:ext cx="250478" cy="250478"/>
          </a:xfrm>
          <a:prstGeom prst="rect">
            <a:avLst/>
          </a:prstGeom>
        </p:spPr>
      </p:pic>
      <p:pic>
        <p:nvPicPr>
          <p:cNvPr id="54" name="Picture 53"/>
          <p:cNvPicPr>
            <a:picLocks noChangeAspect="1"/>
          </p:cNvPicPr>
          <p:nvPr/>
        </p:nvPicPr>
        <p:blipFill>
          <a:blip r:embed="rId3"/>
          <a:stretch>
            <a:fillRect/>
          </a:stretch>
        </p:blipFill>
        <p:spPr>
          <a:xfrm>
            <a:off x="1254631" y="2684198"/>
            <a:ext cx="250478" cy="250478"/>
          </a:xfrm>
          <a:prstGeom prst="rect">
            <a:avLst/>
          </a:prstGeom>
        </p:spPr>
      </p:pic>
      <p:pic>
        <p:nvPicPr>
          <p:cNvPr id="55" name="Picture 54"/>
          <p:cNvPicPr>
            <a:picLocks noChangeAspect="1"/>
          </p:cNvPicPr>
          <p:nvPr/>
        </p:nvPicPr>
        <p:blipFill>
          <a:blip r:embed="rId3"/>
          <a:stretch>
            <a:fillRect/>
          </a:stretch>
        </p:blipFill>
        <p:spPr>
          <a:xfrm>
            <a:off x="1505109" y="4083031"/>
            <a:ext cx="250478" cy="250478"/>
          </a:xfrm>
          <a:prstGeom prst="rect">
            <a:avLst/>
          </a:prstGeom>
        </p:spPr>
      </p:pic>
      <p:pic>
        <p:nvPicPr>
          <p:cNvPr id="56" name="Picture 55"/>
          <p:cNvPicPr>
            <a:picLocks noChangeAspect="1"/>
          </p:cNvPicPr>
          <p:nvPr/>
        </p:nvPicPr>
        <p:blipFill>
          <a:blip r:embed="rId3"/>
          <a:stretch>
            <a:fillRect/>
          </a:stretch>
        </p:blipFill>
        <p:spPr>
          <a:xfrm>
            <a:off x="2827723" y="4083031"/>
            <a:ext cx="250478" cy="250478"/>
          </a:xfrm>
          <a:prstGeom prst="rect">
            <a:avLst/>
          </a:prstGeom>
        </p:spPr>
      </p:pic>
      <p:pic>
        <p:nvPicPr>
          <p:cNvPr id="57" name="Picture 56"/>
          <p:cNvPicPr>
            <a:picLocks noChangeAspect="1"/>
          </p:cNvPicPr>
          <p:nvPr/>
        </p:nvPicPr>
        <p:blipFill>
          <a:blip r:embed="rId3"/>
          <a:stretch>
            <a:fillRect/>
          </a:stretch>
        </p:blipFill>
        <p:spPr>
          <a:xfrm>
            <a:off x="3105362" y="4083031"/>
            <a:ext cx="250478" cy="250478"/>
          </a:xfrm>
          <a:prstGeom prst="rect">
            <a:avLst/>
          </a:prstGeom>
        </p:spPr>
      </p:pic>
      <p:pic>
        <p:nvPicPr>
          <p:cNvPr id="58" name="Picture 57"/>
          <p:cNvPicPr>
            <a:picLocks noChangeAspect="1"/>
          </p:cNvPicPr>
          <p:nvPr/>
        </p:nvPicPr>
        <p:blipFill>
          <a:blip r:embed="rId3"/>
          <a:stretch>
            <a:fillRect/>
          </a:stretch>
        </p:blipFill>
        <p:spPr>
          <a:xfrm>
            <a:off x="1004153" y="5499984"/>
            <a:ext cx="250478" cy="250478"/>
          </a:xfrm>
          <a:prstGeom prst="rect">
            <a:avLst/>
          </a:prstGeom>
        </p:spPr>
      </p:pic>
      <p:pic>
        <p:nvPicPr>
          <p:cNvPr id="59" name="Picture 58"/>
          <p:cNvPicPr>
            <a:picLocks noChangeAspect="1"/>
          </p:cNvPicPr>
          <p:nvPr/>
        </p:nvPicPr>
        <p:blipFill>
          <a:blip r:embed="rId3"/>
          <a:stretch>
            <a:fillRect/>
          </a:stretch>
        </p:blipFill>
        <p:spPr>
          <a:xfrm>
            <a:off x="2311187" y="5497798"/>
            <a:ext cx="250478" cy="250478"/>
          </a:xfrm>
          <a:prstGeom prst="rect">
            <a:avLst/>
          </a:prstGeom>
        </p:spPr>
      </p:pic>
      <p:pic>
        <p:nvPicPr>
          <p:cNvPr id="60" name="Picture 59"/>
          <p:cNvPicPr>
            <a:picLocks noChangeAspect="1"/>
          </p:cNvPicPr>
          <p:nvPr/>
        </p:nvPicPr>
        <p:blipFill>
          <a:blip r:embed="rId3"/>
          <a:stretch>
            <a:fillRect/>
          </a:stretch>
        </p:blipFill>
        <p:spPr>
          <a:xfrm>
            <a:off x="3692867" y="5495846"/>
            <a:ext cx="250478" cy="250478"/>
          </a:xfrm>
          <a:prstGeom prst="rect">
            <a:avLst/>
          </a:prstGeom>
        </p:spPr>
      </p:pic>
      <p:grpSp>
        <p:nvGrpSpPr>
          <p:cNvPr id="121" name="Group 120"/>
          <p:cNvGrpSpPr/>
          <p:nvPr/>
        </p:nvGrpSpPr>
        <p:grpSpPr>
          <a:xfrm>
            <a:off x="179676" y="2460110"/>
            <a:ext cx="4437680" cy="3790106"/>
            <a:chOff x="179676" y="2460110"/>
            <a:chExt cx="4437680" cy="3790106"/>
          </a:xfrm>
        </p:grpSpPr>
        <p:sp>
          <p:nvSpPr>
            <p:cNvPr id="36" name="Rectangle 35"/>
            <p:cNvSpPr/>
            <p:nvPr/>
          </p:nvSpPr>
          <p:spPr>
            <a:xfrm rot="10800000">
              <a:off x="179676" y="2460110"/>
              <a:ext cx="3677559" cy="3790104"/>
            </a:xfrm>
            <a:prstGeom prst="rect">
              <a:avLst/>
            </a:prstGeom>
            <a:solidFill>
              <a:schemeClr val="bg1">
                <a:lumMod val="85000"/>
                <a:alpha val="86000"/>
              </a:schemeClr>
            </a:solidFill>
            <a:ln>
              <a:no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Triangle 37"/>
            <p:cNvSpPr/>
            <p:nvPr/>
          </p:nvSpPr>
          <p:spPr>
            <a:xfrm rot="16200000" flipH="1" flipV="1">
              <a:off x="2346779" y="3979639"/>
              <a:ext cx="3790105" cy="751049"/>
            </a:xfrm>
            <a:prstGeom prst="rtTriangle">
              <a:avLst/>
            </a:prstGeom>
            <a:solidFill>
              <a:schemeClr val="bg1">
                <a:lumMod val="85000"/>
                <a:alpha val="86000"/>
              </a:schemeClr>
            </a:solidFill>
            <a:ln>
              <a:noFill/>
            </a:ln>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2" name="Picture 61"/>
          <p:cNvPicPr>
            <a:picLocks noChangeAspect="1"/>
          </p:cNvPicPr>
          <p:nvPr/>
        </p:nvPicPr>
        <p:blipFill>
          <a:blip r:embed="rId3"/>
          <a:stretch>
            <a:fillRect/>
          </a:stretch>
        </p:blipFill>
        <p:spPr>
          <a:xfrm>
            <a:off x="4696201" y="2684198"/>
            <a:ext cx="250478" cy="250478"/>
          </a:xfrm>
          <a:prstGeom prst="rect">
            <a:avLst/>
          </a:prstGeom>
        </p:spPr>
      </p:pic>
      <p:pic>
        <p:nvPicPr>
          <p:cNvPr id="63" name="Picture 62"/>
          <p:cNvPicPr>
            <a:picLocks noChangeAspect="1"/>
          </p:cNvPicPr>
          <p:nvPr/>
        </p:nvPicPr>
        <p:blipFill>
          <a:blip r:embed="rId3"/>
          <a:stretch>
            <a:fillRect/>
          </a:stretch>
        </p:blipFill>
        <p:spPr>
          <a:xfrm>
            <a:off x="5038311" y="4060751"/>
            <a:ext cx="250478" cy="250478"/>
          </a:xfrm>
          <a:prstGeom prst="rect">
            <a:avLst/>
          </a:prstGeom>
        </p:spPr>
      </p:pic>
      <p:pic>
        <p:nvPicPr>
          <p:cNvPr id="64" name="Picture 63"/>
          <p:cNvPicPr>
            <a:picLocks noChangeAspect="1"/>
          </p:cNvPicPr>
          <p:nvPr/>
        </p:nvPicPr>
        <p:blipFill>
          <a:blip r:embed="rId3"/>
          <a:stretch>
            <a:fillRect/>
          </a:stretch>
        </p:blipFill>
        <p:spPr>
          <a:xfrm>
            <a:off x="4625421" y="5502284"/>
            <a:ext cx="250478" cy="250478"/>
          </a:xfrm>
          <a:prstGeom prst="rect">
            <a:avLst/>
          </a:prstGeom>
        </p:spPr>
      </p:pic>
      <p:pic>
        <p:nvPicPr>
          <p:cNvPr id="65" name="Picture 64"/>
          <p:cNvPicPr>
            <a:picLocks noChangeAspect="1"/>
          </p:cNvPicPr>
          <p:nvPr/>
        </p:nvPicPr>
        <p:blipFill>
          <a:blip r:embed="rId3"/>
          <a:stretch>
            <a:fillRect/>
          </a:stretch>
        </p:blipFill>
        <p:spPr>
          <a:xfrm>
            <a:off x="5858464" y="4060751"/>
            <a:ext cx="250478" cy="250478"/>
          </a:xfrm>
          <a:prstGeom prst="rect">
            <a:avLst/>
          </a:prstGeom>
        </p:spPr>
      </p:pic>
      <p:pic>
        <p:nvPicPr>
          <p:cNvPr id="66" name="Picture 65"/>
          <p:cNvPicPr>
            <a:picLocks noChangeAspect="1"/>
          </p:cNvPicPr>
          <p:nvPr/>
        </p:nvPicPr>
        <p:blipFill>
          <a:blip r:embed="rId3"/>
          <a:stretch>
            <a:fillRect/>
          </a:stretch>
        </p:blipFill>
        <p:spPr>
          <a:xfrm>
            <a:off x="6218465" y="5477704"/>
            <a:ext cx="250478" cy="250478"/>
          </a:xfrm>
          <a:prstGeom prst="rect">
            <a:avLst/>
          </a:prstGeom>
        </p:spPr>
      </p:pic>
      <p:grpSp>
        <p:nvGrpSpPr>
          <p:cNvPr id="47" name="Group 46"/>
          <p:cNvGrpSpPr/>
          <p:nvPr/>
        </p:nvGrpSpPr>
        <p:grpSpPr>
          <a:xfrm>
            <a:off x="3943345" y="2460215"/>
            <a:ext cx="2647740" cy="3806440"/>
            <a:chOff x="3943345" y="2460215"/>
            <a:chExt cx="2647740" cy="3806440"/>
          </a:xfrm>
        </p:grpSpPr>
        <p:sp>
          <p:nvSpPr>
            <p:cNvPr id="48" name="Rectangle 47"/>
            <p:cNvSpPr/>
            <p:nvPr/>
          </p:nvSpPr>
          <p:spPr>
            <a:xfrm>
              <a:off x="4696201" y="2460215"/>
              <a:ext cx="1156600" cy="3790104"/>
            </a:xfrm>
            <a:prstGeom prst="rect">
              <a:avLst/>
            </a:prstGeom>
            <a:solidFill>
              <a:schemeClr val="bg1">
                <a:lumMod val="85000"/>
                <a:alpha val="86000"/>
              </a:schemeClr>
            </a:solidFill>
            <a:ln>
              <a:no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ight Triangle 48"/>
            <p:cNvSpPr/>
            <p:nvPr/>
          </p:nvSpPr>
          <p:spPr>
            <a:xfrm>
              <a:off x="5858464" y="2484026"/>
              <a:ext cx="732621" cy="3766293"/>
            </a:xfrm>
            <a:prstGeom prst="rtTriangle">
              <a:avLst/>
            </a:prstGeom>
            <a:solidFill>
              <a:schemeClr val="bg1">
                <a:lumMod val="85000"/>
                <a:alpha val="86000"/>
              </a:schemeClr>
            </a:solidFill>
            <a:ln>
              <a:noFill/>
            </a:ln>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ight Triangle 49"/>
            <p:cNvSpPr/>
            <p:nvPr/>
          </p:nvSpPr>
          <p:spPr>
            <a:xfrm rot="5400000" flipH="1" flipV="1">
              <a:off x="2423817" y="3996078"/>
              <a:ext cx="3790105" cy="751049"/>
            </a:xfrm>
            <a:prstGeom prst="rtTriangle">
              <a:avLst/>
            </a:prstGeom>
            <a:solidFill>
              <a:schemeClr val="bg1">
                <a:lumMod val="85000"/>
                <a:alpha val="86000"/>
              </a:schemeClr>
            </a:solidFill>
            <a:ln>
              <a:noFill/>
            </a:ln>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p:txBody>
          <a:bodyPr/>
          <a:lstStyle/>
          <a:p>
            <a:fld id="{4A822907-8A9D-4F6B-98F6-913902AD56B5}" type="slidenum">
              <a:rPr lang="en-US" smtClean="0"/>
              <a:t>21</a:t>
            </a:fld>
            <a:endParaRPr lang="en-US"/>
          </a:p>
        </p:txBody>
      </p:sp>
    </p:spTree>
    <p:extLst>
      <p:ext uri="{BB962C8B-B14F-4D97-AF65-F5344CB8AC3E}">
        <p14:creationId xmlns:p14="http://schemas.microsoft.com/office/powerpoint/2010/main" val="555474820"/>
      </p:ext>
    </p:extLst>
  </p:cSld>
  <p:clrMapOvr>
    <a:masterClrMapping/>
  </p:clrMapOvr>
  <mc:AlternateContent xmlns:mc="http://schemas.openxmlformats.org/markup-compatibility/2006" xmlns:p14="http://schemas.microsoft.com/office/powerpoint/2010/main">
    <mc:Choice Requires="p14">
      <p:transition spd="slow" p14:dur="2000" advTm="15718"/>
    </mc:Choice>
    <mc:Fallback xmlns="">
      <p:transition xmlns:p14="http://schemas.microsoft.com/office/powerpoint/2010/main" spd="slow" advTm="1571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7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Requisites for Minimization</a:t>
            </a:r>
            <a:endParaRPr lang="en-US" dirty="0"/>
          </a:p>
        </p:txBody>
      </p:sp>
      <p:sp>
        <p:nvSpPr>
          <p:cNvPr id="3" name="Content Placeholder 2"/>
          <p:cNvSpPr>
            <a:spLocks noGrp="1"/>
          </p:cNvSpPr>
          <p:nvPr>
            <p:ph idx="1"/>
          </p:nvPr>
        </p:nvSpPr>
        <p:spPr>
          <a:xfrm>
            <a:off x="1114424" y="3221461"/>
            <a:ext cx="7610476" cy="3670767"/>
          </a:xfrm>
        </p:spPr>
        <p:txBody>
          <a:bodyPr>
            <a:normAutofit/>
          </a:bodyPr>
          <a:lstStyle/>
          <a:p>
            <a:pPr marL="0" indent="0">
              <a:buNone/>
            </a:pPr>
            <a:r>
              <a:rPr lang="en-US" sz="3200" dirty="0" smtClean="0"/>
              <a:t>Two requisites for minimization:</a:t>
            </a:r>
          </a:p>
          <a:p>
            <a:pPr>
              <a:buFont typeface="Arial"/>
              <a:buChar char="•"/>
            </a:pPr>
            <a:r>
              <a:rPr lang="en-US" sz="3200" dirty="0" smtClean="0"/>
              <a:t>Selecting Events to Replay</a:t>
            </a:r>
          </a:p>
          <a:p>
            <a:pPr>
              <a:buFont typeface="Arial"/>
              <a:buChar char="•"/>
            </a:pPr>
            <a:r>
              <a:rPr lang="en-US" sz="3200" dirty="0" smtClean="0"/>
              <a:t>Scheduling Events During Replay</a:t>
            </a:r>
            <a:endParaRPr lang="en-US" sz="3200" dirty="0"/>
          </a:p>
        </p:txBody>
      </p:sp>
      <p:sp>
        <p:nvSpPr>
          <p:cNvPr id="4" name="Slide Number Placeholder 3"/>
          <p:cNvSpPr>
            <a:spLocks noGrp="1"/>
          </p:cNvSpPr>
          <p:nvPr>
            <p:ph type="sldNum" sz="quarter" idx="12"/>
          </p:nvPr>
        </p:nvSpPr>
        <p:spPr/>
        <p:txBody>
          <a:bodyPr/>
          <a:lstStyle/>
          <a:p>
            <a:fld id="{4A822907-8A9D-4F6B-98F6-913902AD56B5}" type="slidenum">
              <a:rPr lang="en-US" smtClean="0"/>
              <a:t>22</a:t>
            </a:fld>
            <a:endParaRPr lang="en-US"/>
          </a:p>
        </p:txBody>
      </p:sp>
    </p:spTree>
    <p:extLst>
      <p:ext uri="{BB962C8B-B14F-4D97-AF65-F5344CB8AC3E}">
        <p14:creationId xmlns:p14="http://schemas.microsoft.com/office/powerpoint/2010/main" val="420615585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a:t>
            </a:r>
            <a:endParaRPr lang="en-US" dirty="0"/>
          </a:p>
        </p:txBody>
      </p:sp>
      <p:sp>
        <p:nvSpPr>
          <p:cNvPr id="3" name="Content Placeholder 2"/>
          <p:cNvSpPr>
            <a:spLocks noGrp="1"/>
          </p:cNvSpPr>
          <p:nvPr>
            <p:ph idx="1"/>
          </p:nvPr>
        </p:nvSpPr>
        <p:spPr>
          <a:xfrm>
            <a:off x="816429" y="2595562"/>
            <a:ext cx="8162471" cy="3670767"/>
          </a:xfrm>
        </p:spPr>
        <p:txBody>
          <a:bodyPr>
            <a:noAutofit/>
          </a:bodyPr>
          <a:lstStyle/>
          <a:p>
            <a:pPr marL="0" indent="0">
              <a:buNone/>
            </a:pPr>
            <a:r>
              <a:rPr lang="en-US" sz="6000" dirty="0" smtClean="0"/>
              <a:t>Must Carefully Schedule Replay Events To Achieve Minimization!</a:t>
            </a:r>
            <a:endParaRPr lang="en-US" sz="6000" dirty="0"/>
          </a:p>
        </p:txBody>
      </p:sp>
      <p:sp>
        <p:nvSpPr>
          <p:cNvPr id="4" name="Slide Number Placeholder 3"/>
          <p:cNvSpPr>
            <a:spLocks noGrp="1"/>
          </p:cNvSpPr>
          <p:nvPr>
            <p:ph type="sldNum" sz="quarter" idx="12"/>
          </p:nvPr>
        </p:nvSpPr>
        <p:spPr/>
        <p:txBody>
          <a:bodyPr/>
          <a:lstStyle/>
          <a:p>
            <a:fld id="{4A822907-8A9D-4F6B-98F6-913902AD56B5}" type="slidenum">
              <a:rPr lang="en-US" smtClean="0"/>
              <a:t>23</a:t>
            </a:fld>
            <a:endParaRPr lang="en-US"/>
          </a:p>
        </p:txBody>
      </p:sp>
    </p:spTree>
    <p:extLst>
      <p:ext uri="{BB962C8B-B14F-4D97-AF65-F5344CB8AC3E}">
        <p14:creationId xmlns:p14="http://schemas.microsoft.com/office/powerpoint/2010/main" val="219268215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006097" y="2269006"/>
            <a:ext cx="8137904" cy="4452923"/>
          </a:xfrm>
        </p:spPr>
        <p:txBody>
          <a:bodyPr>
            <a:noAutofit/>
          </a:bodyPr>
          <a:lstStyle/>
          <a:p>
            <a:pPr>
              <a:buFont typeface="Arial"/>
              <a:buChar char="•"/>
            </a:pPr>
            <a:r>
              <a:rPr lang="en-US" sz="2800" dirty="0" smtClean="0">
                <a:solidFill>
                  <a:schemeClr val="bg1">
                    <a:lumMod val="85000"/>
                  </a:schemeClr>
                </a:solidFill>
              </a:rPr>
              <a:t>What are we trying to do?</a:t>
            </a:r>
          </a:p>
          <a:p>
            <a:pPr>
              <a:buFont typeface="Arial"/>
              <a:buChar char="•"/>
            </a:pPr>
            <a:r>
              <a:rPr lang="en-US" sz="2800" dirty="0" smtClean="0"/>
              <a:t>How do we do it?</a:t>
            </a:r>
          </a:p>
          <a:p>
            <a:pPr lvl="1">
              <a:buFont typeface="Arial"/>
              <a:buChar char="•"/>
            </a:pPr>
            <a:r>
              <a:rPr lang="en-US" sz="2800" dirty="0" smtClean="0">
                <a:solidFill>
                  <a:schemeClr val="bg1">
                    <a:lumMod val="85000"/>
                  </a:schemeClr>
                </a:solidFill>
              </a:rPr>
              <a:t>High-level approach</a:t>
            </a:r>
          </a:p>
          <a:p>
            <a:pPr lvl="1">
              <a:buFont typeface="Arial"/>
              <a:buChar char="•"/>
            </a:pPr>
            <a:r>
              <a:rPr lang="en-US" sz="2800" dirty="0" err="1" smtClean="0"/>
              <a:t>Blackbox</a:t>
            </a:r>
            <a:r>
              <a:rPr lang="en-US" sz="2800" dirty="0" smtClean="0"/>
              <a:t> SDN control software</a:t>
            </a:r>
          </a:p>
          <a:p>
            <a:pPr>
              <a:buFont typeface="Arial"/>
              <a:buChar char="•"/>
            </a:pPr>
            <a:r>
              <a:rPr lang="en-US" sz="2800" dirty="0" smtClean="0">
                <a:solidFill>
                  <a:schemeClr val="bg1">
                    <a:lumMod val="85000"/>
                  </a:schemeClr>
                </a:solidFill>
              </a:rPr>
              <a:t>What am I going to do next?</a:t>
            </a:r>
          </a:p>
          <a:p>
            <a:pPr lvl="1">
              <a:buFont typeface="Arial"/>
              <a:buChar char="•"/>
            </a:pPr>
            <a:r>
              <a:rPr lang="en-US" sz="2800" dirty="0" smtClean="0">
                <a:solidFill>
                  <a:schemeClr val="bg1">
                    <a:lumMod val="85000"/>
                  </a:schemeClr>
                </a:solidFill>
              </a:rPr>
              <a:t>Sound approach for general </a:t>
            </a:r>
            <a:r>
              <a:rPr lang="en-US" sz="2800" dirty="0" err="1" smtClean="0">
                <a:solidFill>
                  <a:schemeClr val="bg1">
                    <a:lumMod val="85000"/>
                  </a:schemeClr>
                </a:solidFill>
              </a:rPr>
              <a:t>dist’systems</a:t>
            </a:r>
            <a:endParaRPr lang="en-US" sz="2800" dirty="0" smtClean="0">
              <a:solidFill>
                <a:schemeClr val="bg1">
                  <a:lumMod val="85000"/>
                </a:schemeClr>
              </a:solidFill>
            </a:endParaRPr>
          </a:p>
          <a:p>
            <a:pPr>
              <a:buFont typeface="Arial"/>
              <a:buChar char="•"/>
            </a:pPr>
            <a:r>
              <a:rPr lang="en-US" sz="2800" dirty="0" smtClean="0">
                <a:solidFill>
                  <a:schemeClr val="bg1">
                    <a:lumMod val="85000"/>
                  </a:schemeClr>
                </a:solidFill>
              </a:rPr>
              <a:t>Has this been done before?</a:t>
            </a:r>
          </a:p>
        </p:txBody>
      </p:sp>
      <p:sp>
        <p:nvSpPr>
          <p:cNvPr id="4" name="Slide Number Placeholder 3"/>
          <p:cNvSpPr>
            <a:spLocks noGrp="1"/>
          </p:cNvSpPr>
          <p:nvPr>
            <p:ph type="sldNum" sz="quarter" idx="12"/>
          </p:nvPr>
        </p:nvSpPr>
        <p:spPr/>
        <p:txBody>
          <a:bodyPr/>
          <a:lstStyle/>
          <a:p>
            <a:fld id="{4A822907-8A9D-4F6B-98F6-913902AD56B5}" type="slidenum">
              <a:rPr lang="en-US" smtClean="0"/>
              <a:t>24</a:t>
            </a:fld>
            <a:endParaRPr lang="en-US"/>
          </a:p>
        </p:txBody>
      </p:sp>
    </p:spTree>
    <p:extLst>
      <p:ext uri="{BB962C8B-B14F-4D97-AF65-F5344CB8AC3E}">
        <p14:creationId xmlns:p14="http://schemas.microsoft.com/office/powerpoint/2010/main" val="33662288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63"/>
          <p:cNvSpPr/>
          <p:nvPr/>
        </p:nvSpPr>
        <p:spPr>
          <a:xfrm>
            <a:off x="6744078" y="3179292"/>
            <a:ext cx="1216074" cy="2946133"/>
          </a:xfrm>
          <a:custGeom>
            <a:avLst/>
            <a:gdLst>
              <a:gd name="connsiteX0" fmla="*/ 58994 w 236687"/>
              <a:gd name="connsiteY0" fmla="*/ 2271251 h 2271251"/>
              <a:gd name="connsiteX1" fmla="*/ 235974 w 236687"/>
              <a:gd name="connsiteY1" fmla="*/ 1091380 h 2271251"/>
              <a:gd name="connsiteX2" fmla="*/ 0 w 236687"/>
              <a:gd name="connsiteY2" fmla="*/ 0 h 2271251"/>
              <a:gd name="connsiteX0" fmla="*/ 0 w 177693"/>
              <a:gd name="connsiteY0" fmla="*/ 2305122 h 2305122"/>
              <a:gd name="connsiteX1" fmla="*/ 176980 w 177693"/>
              <a:gd name="connsiteY1" fmla="*/ 1125251 h 2305122"/>
              <a:gd name="connsiteX2" fmla="*/ 161344 w 177693"/>
              <a:gd name="connsiteY2" fmla="*/ 0 h 2305122"/>
              <a:gd name="connsiteX0" fmla="*/ 0 w 186197"/>
              <a:gd name="connsiteY0" fmla="*/ 2296654 h 2296654"/>
              <a:gd name="connsiteX1" fmla="*/ 176980 w 186197"/>
              <a:gd name="connsiteY1" fmla="*/ 1116783 h 2296654"/>
              <a:gd name="connsiteX2" fmla="*/ 179706 w 186197"/>
              <a:gd name="connsiteY2" fmla="*/ 0 h 2296654"/>
              <a:gd name="connsiteX0" fmla="*/ 0 w 179706"/>
              <a:gd name="connsiteY0" fmla="*/ 2296654 h 2296654"/>
              <a:gd name="connsiteX1" fmla="*/ 176980 w 179706"/>
              <a:gd name="connsiteY1" fmla="*/ 1116783 h 2296654"/>
              <a:gd name="connsiteX2" fmla="*/ 179706 w 179706"/>
              <a:gd name="connsiteY2" fmla="*/ 0 h 2296654"/>
              <a:gd name="connsiteX0" fmla="*/ 0 w 180239"/>
              <a:gd name="connsiteY0" fmla="*/ 2296654 h 2296654"/>
              <a:gd name="connsiteX1" fmla="*/ 176980 w 180239"/>
              <a:gd name="connsiteY1" fmla="*/ 1116783 h 2296654"/>
              <a:gd name="connsiteX2" fmla="*/ 179706 w 180239"/>
              <a:gd name="connsiteY2" fmla="*/ 0 h 2296654"/>
              <a:gd name="connsiteX0" fmla="*/ 0 w 191380"/>
              <a:gd name="connsiteY0" fmla="*/ 2296654 h 2296654"/>
              <a:gd name="connsiteX1" fmla="*/ 190751 w 191380"/>
              <a:gd name="connsiteY1" fmla="*/ 1116783 h 2296654"/>
              <a:gd name="connsiteX2" fmla="*/ 179706 w 191380"/>
              <a:gd name="connsiteY2" fmla="*/ 0 h 2296654"/>
              <a:gd name="connsiteX0" fmla="*/ 0 w 190751"/>
              <a:gd name="connsiteY0" fmla="*/ 2296654 h 2296654"/>
              <a:gd name="connsiteX1" fmla="*/ 190751 w 190751"/>
              <a:gd name="connsiteY1" fmla="*/ 1116783 h 2296654"/>
              <a:gd name="connsiteX2" fmla="*/ 179706 w 190751"/>
              <a:gd name="connsiteY2" fmla="*/ 0 h 2296654"/>
              <a:gd name="connsiteX0" fmla="*/ 0 w 190943"/>
              <a:gd name="connsiteY0" fmla="*/ 2296654 h 2296654"/>
              <a:gd name="connsiteX1" fmla="*/ 190751 w 190943"/>
              <a:gd name="connsiteY1" fmla="*/ 1116783 h 2296654"/>
              <a:gd name="connsiteX2" fmla="*/ 179706 w 190943"/>
              <a:gd name="connsiteY2" fmla="*/ 0 h 2296654"/>
              <a:gd name="connsiteX0" fmla="*/ 0 w 190943"/>
              <a:gd name="connsiteY0" fmla="*/ 2296654 h 2296654"/>
              <a:gd name="connsiteX1" fmla="*/ 190751 w 190943"/>
              <a:gd name="connsiteY1" fmla="*/ 1116783 h 2296654"/>
              <a:gd name="connsiteX2" fmla="*/ 179706 w 190943"/>
              <a:gd name="connsiteY2" fmla="*/ 0 h 2296654"/>
            </a:gdLst>
            <a:ahLst/>
            <a:cxnLst>
              <a:cxn ang="0">
                <a:pos x="connsiteX0" y="connsiteY0"/>
              </a:cxn>
              <a:cxn ang="0">
                <a:pos x="connsiteX1" y="connsiteY1"/>
              </a:cxn>
              <a:cxn ang="0">
                <a:pos x="connsiteX2" y="connsiteY2"/>
              </a:cxn>
            </a:cxnLst>
            <a:rect l="l" t="t" r="r" b="b"/>
            <a:pathLst>
              <a:path w="190943" h="2296654">
                <a:moveTo>
                  <a:pt x="0" y="2296654"/>
                </a:moveTo>
                <a:cubicBezTo>
                  <a:pt x="93406" y="1895989"/>
                  <a:pt x="195993" y="1385246"/>
                  <a:pt x="190751" y="1116783"/>
                </a:cubicBezTo>
                <a:cubicBezTo>
                  <a:pt x="190100" y="780580"/>
                  <a:pt x="183304" y="298256"/>
                  <a:pt x="179706" y="0"/>
                </a:cubicBezTo>
              </a:path>
            </a:pathLst>
          </a:custGeom>
          <a:noFill/>
          <a:ln w="38100">
            <a:solidFill>
              <a:schemeClr val="tx1"/>
            </a:solidFill>
            <a:prstDash val="sysDash"/>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2" name="Straight Connector 61"/>
          <p:cNvCxnSpPr/>
          <p:nvPr/>
        </p:nvCxnSpPr>
        <p:spPr>
          <a:xfrm flipH="1" flipV="1">
            <a:off x="4640180" y="5633266"/>
            <a:ext cx="1655976" cy="371294"/>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sz="4000" dirty="0" smtClean="0"/>
              <a:t>SDN Architecture</a:t>
            </a:r>
            <a:endParaRPr lang="en-US" sz="4000" dirty="0"/>
          </a:p>
        </p:txBody>
      </p:sp>
      <p:cxnSp>
        <p:nvCxnSpPr>
          <p:cNvPr id="52" name="Straight Connector 51"/>
          <p:cNvCxnSpPr/>
          <p:nvPr/>
        </p:nvCxnSpPr>
        <p:spPr>
          <a:xfrm flipH="1">
            <a:off x="1727200" y="5281187"/>
            <a:ext cx="548640" cy="343327"/>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752230" y="2460260"/>
            <a:ext cx="7657996" cy="3400313"/>
            <a:chOff x="342498" y="679118"/>
            <a:chExt cx="10328424" cy="4586040"/>
          </a:xfrm>
        </p:grpSpPr>
        <p:sp>
          <p:nvSpPr>
            <p:cNvPr id="16" name="Freeform 15"/>
            <p:cNvSpPr/>
            <p:nvPr/>
          </p:nvSpPr>
          <p:spPr>
            <a:xfrm>
              <a:off x="4467043" y="1630731"/>
              <a:ext cx="1119177" cy="3316052"/>
            </a:xfrm>
            <a:custGeom>
              <a:avLst/>
              <a:gdLst>
                <a:gd name="connsiteX0" fmla="*/ 0 w 1297858"/>
                <a:gd name="connsiteY0" fmla="*/ 0 h 3008671"/>
                <a:gd name="connsiteX1" fmla="*/ 235974 w 1297858"/>
                <a:gd name="connsiteY1" fmla="*/ 1622323 h 3008671"/>
                <a:gd name="connsiteX2" fmla="*/ 1297858 w 1297858"/>
                <a:gd name="connsiteY2" fmla="*/ 3008671 h 3008671"/>
              </a:gdLst>
              <a:ahLst/>
              <a:cxnLst>
                <a:cxn ang="0">
                  <a:pos x="connsiteX0" y="connsiteY0"/>
                </a:cxn>
                <a:cxn ang="0">
                  <a:pos x="connsiteX1" y="connsiteY1"/>
                </a:cxn>
                <a:cxn ang="0">
                  <a:pos x="connsiteX2" y="connsiteY2"/>
                </a:cxn>
              </a:cxnLst>
              <a:rect l="l" t="t" r="r" b="b"/>
              <a:pathLst>
                <a:path w="1297858" h="3008671">
                  <a:moveTo>
                    <a:pt x="0" y="0"/>
                  </a:moveTo>
                  <a:cubicBezTo>
                    <a:pt x="9832" y="560439"/>
                    <a:pt x="19664" y="1120878"/>
                    <a:pt x="235974" y="1622323"/>
                  </a:cubicBezTo>
                  <a:cubicBezTo>
                    <a:pt x="452284" y="2123768"/>
                    <a:pt x="1297858" y="3008671"/>
                    <a:pt x="1297858" y="3008671"/>
                  </a:cubicBezTo>
                </a:path>
              </a:pathLst>
            </a:custGeom>
            <a:noFill/>
            <a:ln w="38100">
              <a:solidFill>
                <a:schemeClr val="tx1"/>
              </a:solidFill>
              <a:prstDash val="sysDash"/>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Freeform 17"/>
            <p:cNvSpPr/>
            <p:nvPr/>
          </p:nvSpPr>
          <p:spPr>
            <a:xfrm>
              <a:off x="8616836" y="1635182"/>
              <a:ext cx="146300" cy="2514567"/>
            </a:xfrm>
            <a:custGeom>
              <a:avLst/>
              <a:gdLst>
                <a:gd name="connsiteX0" fmla="*/ 58994 w 236687"/>
                <a:gd name="connsiteY0" fmla="*/ 2271251 h 2271251"/>
                <a:gd name="connsiteX1" fmla="*/ 235974 w 236687"/>
                <a:gd name="connsiteY1" fmla="*/ 1091380 h 2271251"/>
                <a:gd name="connsiteX2" fmla="*/ 0 w 236687"/>
                <a:gd name="connsiteY2" fmla="*/ 0 h 2271251"/>
              </a:gdLst>
              <a:ahLst/>
              <a:cxnLst>
                <a:cxn ang="0">
                  <a:pos x="connsiteX0" y="connsiteY0"/>
                </a:cxn>
                <a:cxn ang="0">
                  <a:pos x="connsiteX1" y="connsiteY1"/>
                </a:cxn>
                <a:cxn ang="0">
                  <a:pos x="connsiteX2" y="connsiteY2"/>
                </a:cxn>
              </a:cxnLst>
              <a:rect l="l" t="t" r="r" b="b"/>
              <a:pathLst>
                <a:path w="236687" h="2271251">
                  <a:moveTo>
                    <a:pt x="58994" y="2271251"/>
                  </a:moveTo>
                  <a:cubicBezTo>
                    <a:pt x="152400" y="1870586"/>
                    <a:pt x="245806" y="1469922"/>
                    <a:pt x="235974" y="1091380"/>
                  </a:cubicBezTo>
                  <a:cubicBezTo>
                    <a:pt x="226142" y="712838"/>
                    <a:pt x="19664" y="196645"/>
                    <a:pt x="0" y="0"/>
                  </a:cubicBezTo>
                </a:path>
              </a:pathLst>
            </a:custGeom>
            <a:noFill/>
            <a:ln w="38100">
              <a:solidFill>
                <a:schemeClr val="tx1"/>
              </a:solidFill>
              <a:prstDash val="sysDash"/>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342498" y="679118"/>
              <a:ext cx="2851270"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Controller 1</a:t>
              </a:r>
              <a:endParaRPr lang="en-US" sz="2400" b="1" dirty="0"/>
            </a:p>
          </p:txBody>
        </p:sp>
        <p:sp>
          <p:nvSpPr>
            <p:cNvPr id="20" name="Rectangle 19"/>
            <p:cNvSpPr/>
            <p:nvPr/>
          </p:nvSpPr>
          <p:spPr>
            <a:xfrm>
              <a:off x="7819652" y="679118"/>
              <a:ext cx="2851270"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Controller N</a:t>
              </a:r>
              <a:endParaRPr lang="en-US" sz="2400" b="1" dirty="0"/>
            </a:p>
          </p:txBody>
        </p:sp>
        <p:cxnSp>
          <p:nvCxnSpPr>
            <p:cNvPr id="21" name="Straight Connector 20"/>
            <p:cNvCxnSpPr/>
            <p:nvPr/>
          </p:nvCxnSpPr>
          <p:spPr>
            <a:xfrm>
              <a:off x="6879881" y="1143540"/>
              <a:ext cx="455949" cy="0"/>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015724" y="4273975"/>
              <a:ext cx="1985971" cy="495592"/>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80675" y="4053375"/>
              <a:ext cx="3043094" cy="699668"/>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29"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8418" y="3719390"/>
              <a:ext cx="1675813" cy="10501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0741" y="4214981"/>
              <a:ext cx="1675813" cy="105017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9652" y="3452543"/>
              <a:ext cx="1675813" cy="1050177"/>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230" y="5346773"/>
            <a:ext cx="1242529" cy="778652"/>
          </a:xfrm>
          <a:prstGeom prst="rect">
            <a:avLst/>
          </a:prstGeom>
          <a:noFill/>
          <a:extLst>
            <a:ext uri="{909E8E84-426E-40dd-AFC4-6F175D3DCCD1}">
              <a14:hiddenFill xmlns:a14="http://schemas.microsoft.com/office/drawing/2010/main">
                <a:solidFill>
                  <a:srgbClr val="FFFFFF"/>
                </a:solidFill>
              </a14:hiddenFill>
            </a:ext>
          </a:extLst>
        </p:spPr>
      </p:pic>
      <p:sp>
        <p:nvSpPr>
          <p:cNvPr id="58" name="Freeform 57"/>
          <p:cNvSpPr/>
          <p:nvPr/>
        </p:nvSpPr>
        <p:spPr>
          <a:xfrm>
            <a:off x="893021" y="3169131"/>
            <a:ext cx="200003" cy="2344308"/>
          </a:xfrm>
          <a:custGeom>
            <a:avLst/>
            <a:gdLst>
              <a:gd name="connsiteX0" fmla="*/ 179538 w 179538"/>
              <a:gd name="connsiteY0" fmla="*/ 0 h 2418736"/>
              <a:gd name="connsiteX1" fmla="*/ 2557 w 179538"/>
              <a:gd name="connsiteY1" fmla="*/ 1238865 h 2418736"/>
              <a:gd name="connsiteX2" fmla="*/ 91048 w 179538"/>
              <a:gd name="connsiteY2" fmla="*/ 2418736 h 2418736"/>
            </a:gdLst>
            <a:ahLst/>
            <a:cxnLst>
              <a:cxn ang="0">
                <a:pos x="connsiteX0" y="connsiteY0"/>
              </a:cxn>
              <a:cxn ang="0">
                <a:pos x="connsiteX1" y="connsiteY1"/>
              </a:cxn>
              <a:cxn ang="0">
                <a:pos x="connsiteX2" y="connsiteY2"/>
              </a:cxn>
            </a:cxnLst>
            <a:rect l="l" t="t" r="r" b="b"/>
            <a:pathLst>
              <a:path w="179538" h="2418736">
                <a:moveTo>
                  <a:pt x="179538" y="0"/>
                </a:moveTo>
                <a:cubicBezTo>
                  <a:pt x="98421" y="417871"/>
                  <a:pt x="17305" y="835742"/>
                  <a:pt x="2557" y="1238865"/>
                </a:cubicBezTo>
                <a:cubicBezTo>
                  <a:pt x="-12191" y="1641988"/>
                  <a:pt x="39428" y="2030362"/>
                  <a:pt x="91048" y="2418736"/>
                </a:cubicBezTo>
              </a:path>
            </a:pathLst>
          </a:custGeom>
          <a:noFill/>
          <a:ln w="38100">
            <a:solidFill>
              <a:schemeClr val="tx1"/>
            </a:solidFill>
            <a:prstDash val="sysDash"/>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58"/>
          <p:cNvSpPr/>
          <p:nvPr/>
        </p:nvSpPr>
        <p:spPr>
          <a:xfrm>
            <a:off x="2322101" y="3169132"/>
            <a:ext cx="108474" cy="1712022"/>
          </a:xfrm>
          <a:custGeom>
            <a:avLst/>
            <a:gdLst>
              <a:gd name="connsiteX0" fmla="*/ 58994 w 236687"/>
              <a:gd name="connsiteY0" fmla="*/ 2271251 h 2271251"/>
              <a:gd name="connsiteX1" fmla="*/ 235974 w 236687"/>
              <a:gd name="connsiteY1" fmla="*/ 1091380 h 2271251"/>
              <a:gd name="connsiteX2" fmla="*/ 0 w 236687"/>
              <a:gd name="connsiteY2" fmla="*/ 0 h 2271251"/>
            </a:gdLst>
            <a:ahLst/>
            <a:cxnLst>
              <a:cxn ang="0">
                <a:pos x="connsiteX0" y="connsiteY0"/>
              </a:cxn>
              <a:cxn ang="0">
                <a:pos x="connsiteX1" y="connsiteY1"/>
              </a:cxn>
              <a:cxn ang="0">
                <a:pos x="connsiteX2" y="connsiteY2"/>
              </a:cxn>
            </a:cxnLst>
            <a:rect l="l" t="t" r="r" b="b"/>
            <a:pathLst>
              <a:path w="236687" h="2271251">
                <a:moveTo>
                  <a:pt x="58994" y="2271251"/>
                </a:moveTo>
                <a:cubicBezTo>
                  <a:pt x="152400" y="1870586"/>
                  <a:pt x="245806" y="1469922"/>
                  <a:pt x="235974" y="1091380"/>
                </a:cubicBezTo>
                <a:cubicBezTo>
                  <a:pt x="226142" y="712838"/>
                  <a:pt x="19664" y="196645"/>
                  <a:pt x="0" y="0"/>
                </a:cubicBezTo>
              </a:path>
            </a:pathLst>
          </a:custGeom>
          <a:noFill/>
          <a:ln w="38100">
            <a:solidFill>
              <a:schemeClr val="tx1"/>
            </a:solidFill>
            <a:prstDash val="sysDash"/>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Rectangle 59"/>
          <p:cNvSpPr/>
          <p:nvPr/>
        </p:nvSpPr>
        <p:spPr>
          <a:xfrm>
            <a:off x="3149751" y="2450170"/>
            <a:ext cx="2114070" cy="708870"/>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Controller 2</a:t>
            </a:r>
            <a:endParaRPr lang="en-US" sz="2400" b="1" dirty="0"/>
          </a:p>
        </p:txBody>
      </p:sp>
      <p:pic>
        <p:nvPicPr>
          <p:cNvPr id="61"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773" y="5650868"/>
            <a:ext cx="1242529" cy="778652"/>
          </a:xfrm>
          <a:prstGeom prst="rect">
            <a:avLst/>
          </a:prstGeom>
          <a:noFill/>
          <a:extLst>
            <a:ext uri="{909E8E84-426E-40dd-AFC4-6F175D3DCCD1}">
              <a14:hiddenFill xmlns:a14="http://schemas.microsoft.com/office/drawing/2010/main">
                <a:solidFill>
                  <a:srgbClr val="FFFFFF"/>
                </a:solidFill>
              </a14:hiddenFill>
            </a:ext>
          </a:extLst>
        </p:spPr>
      </p:pic>
      <p:sp>
        <p:nvSpPr>
          <p:cNvPr id="66" name="Freeform 65"/>
          <p:cNvSpPr/>
          <p:nvPr/>
        </p:nvSpPr>
        <p:spPr>
          <a:xfrm rot="16200000">
            <a:off x="2792140" y="2862721"/>
            <a:ext cx="321028" cy="1000349"/>
          </a:xfrm>
          <a:custGeom>
            <a:avLst/>
            <a:gdLst>
              <a:gd name="connsiteX0" fmla="*/ 179538 w 179538"/>
              <a:gd name="connsiteY0" fmla="*/ 0 h 2418736"/>
              <a:gd name="connsiteX1" fmla="*/ 2557 w 179538"/>
              <a:gd name="connsiteY1" fmla="*/ 1238865 h 2418736"/>
              <a:gd name="connsiteX2" fmla="*/ 91048 w 179538"/>
              <a:gd name="connsiteY2" fmla="*/ 2418736 h 2418736"/>
              <a:gd name="connsiteX0" fmla="*/ 178046 w 180374"/>
              <a:gd name="connsiteY0" fmla="*/ 0 h 2418741"/>
              <a:gd name="connsiteX1" fmla="*/ 1065 w 180374"/>
              <a:gd name="connsiteY1" fmla="*/ 1238865 h 2418741"/>
              <a:gd name="connsiteX2" fmla="*/ 180374 w 180374"/>
              <a:gd name="connsiteY2" fmla="*/ 2418742 h 2418741"/>
            </a:gdLst>
            <a:ahLst/>
            <a:cxnLst>
              <a:cxn ang="0">
                <a:pos x="connsiteX0" y="connsiteY0"/>
              </a:cxn>
              <a:cxn ang="0">
                <a:pos x="connsiteX1" y="connsiteY1"/>
              </a:cxn>
              <a:cxn ang="0">
                <a:pos x="connsiteX2" y="connsiteY2"/>
              </a:cxn>
            </a:cxnLst>
            <a:rect l="l" t="t" r="r" b="b"/>
            <a:pathLst>
              <a:path w="180374" h="2418741">
                <a:moveTo>
                  <a:pt x="178046" y="0"/>
                </a:moveTo>
                <a:cubicBezTo>
                  <a:pt x="96929" y="417871"/>
                  <a:pt x="15813" y="835742"/>
                  <a:pt x="1065" y="1238865"/>
                </a:cubicBezTo>
                <a:cubicBezTo>
                  <a:pt x="-13683" y="1641988"/>
                  <a:pt x="128754" y="2030368"/>
                  <a:pt x="180374" y="2418742"/>
                </a:cubicBezTo>
              </a:path>
            </a:pathLst>
          </a:custGeom>
          <a:noFill/>
          <a:ln w="38100">
            <a:solidFill>
              <a:schemeClr val="tx1"/>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66"/>
          <p:cNvSpPr/>
          <p:nvPr/>
        </p:nvSpPr>
        <p:spPr>
          <a:xfrm rot="16200000">
            <a:off x="5646350" y="2713797"/>
            <a:ext cx="254669" cy="1221913"/>
          </a:xfrm>
          <a:custGeom>
            <a:avLst/>
            <a:gdLst>
              <a:gd name="connsiteX0" fmla="*/ 179538 w 179538"/>
              <a:gd name="connsiteY0" fmla="*/ 0 h 2418736"/>
              <a:gd name="connsiteX1" fmla="*/ 2557 w 179538"/>
              <a:gd name="connsiteY1" fmla="*/ 1238865 h 2418736"/>
              <a:gd name="connsiteX2" fmla="*/ 91048 w 179538"/>
              <a:gd name="connsiteY2" fmla="*/ 2418736 h 2418736"/>
              <a:gd name="connsiteX0" fmla="*/ 178046 w 180374"/>
              <a:gd name="connsiteY0" fmla="*/ 0 h 2418741"/>
              <a:gd name="connsiteX1" fmla="*/ 1065 w 180374"/>
              <a:gd name="connsiteY1" fmla="*/ 1238865 h 2418741"/>
              <a:gd name="connsiteX2" fmla="*/ 180374 w 180374"/>
              <a:gd name="connsiteY2" fmla="*/ 2418742 h 2418741"/>
              <a:gd name="connsiteX0" fmla="*/ 179406 w 181734"/>
              <a:gd name="connsiteY0" fmla="*/ 0 h 2418743"/>
              <a:gd name="connsiteX1" fmla="*/ 2425 w 181734"/>
              <a:gd name="connsiteY1" fmla="*/ 1238865 h 2418743"/>
              <a:gd name="connsiteX2" fmla="*/ 181734 w 181734"/>
              <a:gd name="connsiteY2" fmla="*/ 2418742 h 2418743"/>
              <a:gd name="connsiteX0" fmla="*/ 178664 w 180992"/>
              <a:gd name="connsiteY0" fmla="*/ 0 h 2418741"/>
              <a:gd name="connsiteX1" fmla="*/ 1683 w 180992"/>
              <a:gd name="connsiteY1" fmla="*/ 1238865 h 2418741"/>
              <a:gd name="connsiteX2" fmla="*/ 180992 w 180992"/>
              <a:gd name="connsiteY2" fmla="*/ 2418742 h 2418741"/>
              <a:gd name="connsiteX0" fmla="*/ 178389 w 200179"/>
              <a:gd name="connsiteY0" fmla="*/ 0 h 2418743"/>
              <a:gd name="connsiteX1" fmla="*/ 1408 w 200179"/>
              <a:gd name="connsiteY1" fmla="*/ 1238865 h 2418743"/>
              <a:gd name="connsiteX2" fmla="*/ 200178 w 200179"/>
              <a:gd name="connsiteY2" fmla="*/ 2418743 h 2418743"/>
            </a:gdLst>
            <a:ahLst/>
            <a:cxnLst>
              <a:cxn ang="0">
                <a:pos x="connsiteX0" y="connsiteY0"/>
              </a:cxn>
              <a:cxn ang="0">
                <a:pos x="connsiteX1" y="connsiteY1"/>
              </a:cxn>
              <a:cxn ang="0">
                <a:pos x="connsiteX2" y="connsiteY2"/>
              </a:cxn>
            </a:cxnLst>
            <a:rect l="l" t="t" r="r" b="b"/>
            <a:pathLst>
              <a:path w="200179" h="2418743">
                <a:moveTo>
                  <a:pt x="178389" y="0"/>
                </a:moveTo>
                <a:cubicBezTo>
                  <a:pt x="97272" y="417871"/>
                  <a:pt x="16156" y="835742"/>
                  <a:pt x="1408" y="1238865"/>
                </a:cubicBezTo>
                <a:cubicBezTo>
                  <a:pt x="-13340" y="1641988"/>
                  <a:pt x="90175" y="2144639"/>
                  <a:pt x="200178" y="2418743"/>
                </a:cubicBezTo>
              </a:path>
            </a:pathLst>
          </a:custGeom>
          <a:noFill/>
          <a:ln w="38100">
            <a:solidFill>
              <a:schemeClr val="tx1"/>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 name="Slide Number Placeholder 2"/>
          <p:cNvSpPr>
            <a:spLocks noGrp="1"/>
          </p:cNvSpPr>
          <p:nvPr>
            <p:ph type="sldNum" sz="quarter" idx="12"/>
          </p:nvPr>
        </p:nvSpPr>
        <p:spPr/>
        <p:txBody>
          <a:bodyPr/>
          <a:lstStyle/>
          <a:p>
            <a:fld id="{4A822907-8A9D-4F6B-98F6-913902AD56B5}" type="slidenum">
              <a:rPr lang="en-US" smtClean="0"/>
              <a:t>25</a:t>
            </a:fld>
            <a:endParaRPr lang="en-US"/>
          </a:p>
        </p:txBody>
      </p:sp>
    </p:spTree>
    <p:extLst>
      <p:ext uri="{BB962C8B-B14F-4D97-AF65-F5344CB8AC3E}">
        <p14:creationId xmlns:p14="http://schemas.microsoft.com/office/powerpoint/2010/main" val="1189027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45"/>
          <p:cNvSpPr/>
          <p:nvPr/>
        </p:nvSpPr>
        <p:spPr>
          <a:xfrm rot="21282237">
            <a:off x="3602018" y="5790091"/>
            <a:ext cx="3279271" cy="165978"/>
          </a:xfrm>
          <a:custGeom>
            <a:avLst/>
            <a:gdLst>
              <a:gd name="connsiteX0" fmla="*/ 0 w 2094271"/>
              <a:gd name="connsiteY0" fmla="*/ 294968 h 427598"/>
              <a:gd name="connsiteX1" fmla="*/ 1032387 w 2094271"/>
              <a:gd name="connsiteY1" fmla="*/ 412955 h 427598"/>
              <a:gd name="connsiteX2" fmla="*/ 2094271 w 2094271"/>
              <a:gd name="connsiteY2" fmla="*/ 0 h 427598"/>
            </a:gdLst>
            <a:ahLst/>
            <a:cxnLst>
              <a:cxn ang="0">
                <a:pos x="connsiteX0" y="connsiteY0"/>
              </a:cxn>
              <a:cxn ang="0">
                <a:pos x="connsiteX1" y="connsiteY1"/>
              </a:cxn>
              <a:cxn ang="0">
                <a:pos x="connsiteX2" y="connsiteY2"/>
              </a:cxn>
            </a:cxnLst>
            <a:rect l="l" t="t" r="r" b="b"/>
            <a:pathLst>
              <a:path w="2094271" h="427598">
                <a:moveTo>
                  <a:pt x="0" y="294968"/>
                </a:moveTo>
                <a:cubicBezTo>
                  <a:pt x="341671" y="378542"/>
                  <a:pt x="683342" y="462116"/>
                  <a:pt x="1032387" y="412955"/>
                </a:cubicBezTo>
                <a:cubicBezTo>
                  <a:pt x="1381432" y="363794"/>
                  <a:pt x="1897626" y="58994"/>
                  <a:pt x="2094271" y="0"/>
                </a:cubicBezTo>
              </a:path>
            </a:pathLst>
          </a:cu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Freeform 46"/>
          <p:cNvSpPr/>
          <p:nvPr/>
        </p:nvSpPr>
        <p:spPr>
          <a:xfrm rot="21420380">
            <a:off x="1289956" y="5814617"/>
            <a:ext cx="5847476" cy="917885"/>
          </a:xfrm>
          <a:custGeom>
            <a:avLst/>
            <a:gdLst>
              <a:gd name="connsiteX0" fmla="*/ 0 w 2094271"/>
              <a:gd name="connsiteY0" fmla="*/ 294968 h 427598"/>
              <a:gd name="connsiteX1" fmla="*/ 1032387 w 2094271"/>
              <a:gd name="connsiteY1" fmla="*/ 412955 h 427598"/>
              <a:gd name="connsiteX2" fmla="*/ 2094271 w 2094271"/>
              <a:gd name="connsiteY2" fmla="*/ 0 h 427598"/>
              <a:gd name="connsiteX0" fmla="*/ 0 w 2056644"/>
              <a:gd name="connsiteY0" fmla="*/ 18415 h 417544"/>
              <a:gd name="connsiteX1" fmla="*/ 994760 w 2056644"/>
              <a:gd name="connsiteY1" fmla="*/ 412955 h 417544"/>
              <a:gd name="connsiteX2" fmla="*/ 2056644 w 2056644"/>
              <a:gd name="connsiteY2" fmla="*/ 0 h 417544"/>
              <a:gd name="connsiteX0" fmla="*/ 0 w 2056644"/>
              <a:gd name="connsiteY0" fmla="*/ 18415 h 419452"/>
              <a:gd name="connsiteX1" fmla="*/ 994760 w 2056644"/>
              <a:gd name="connsiteY1" fmla="*/ 412955 h 419452"/>
              <a:gd name="connsiteX2" fmla="*/ 2056644 w 2056644"/>
              <a:gd name="connsiteY2" fmla="*/ 0 h 419452"/>
            </a:gdLst>
            <a:ahLst/>
            <a:cxnLst>
              <a:cxn ang="0">
                <a:pos x="connsiteX0" y="connsiteY0"/>
              </a:cxn>
              <a:cxn ang="0">
                <a:pos x="connsiteX1" y="connsiteY1"/>
              </a:cxn>
              <a:cxn ang="0">
                <a:pos x="connsiteX2" y="connsiteY2"/>
              </a:cxn>
            </a:cxnLst>
            <a:rect l="l" t="t" r="r" b="b"/>
            <a:pathLst>
              <a:path w="2056644" h="419452">
                <a:moveTo>
                  <a:pt x="0" y="18415"/>
                </a:moveTo>
                <a:cubicBezTo>
                  <a:pt x="303359" y="222721"/>
                  <a:pt x="645715" y="462116"/>
                  <a:pt x="994760" y="412955"/>
                </a:cubicBezTo>
                <a:cubicBezTo>
                  <a:pt x="1343805" y="363794"/>
                  <a:pt x="1859999" y="58994"/>
                  <a:pt x="2056644" y="0"/>
                </a:cubicBezTo>
              </a:path>
            </a:pathLst>
          </a:cu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title"/>
          </p:nvPr>
        </p:nvSpPr>
        <p:spPr/>
        <p:txBody>
          <a:bodyPr>
            <a:normAutofit/>
          </a:bodyPr>
          <a:lstStyle/>
          <a:p>
            <a:r>
              <a:rPr lang="en-US" dirty="0" smtClean="0"/>
              <a:t>Approach: Modify </a:t>
            </a:r>
            <a:r>
              <a:rPr lang="en-US" dirty="0" err="1" smtClean="0"/>
              <a:t>Testbed</a:t>
            </a:r>
            <a:endParaRPr lang="en-US" dirty="0"/>
          </a:p>
        </p:txBody>
      </p:sp>
      <p:grpSp>
        <p:nvGrpSpPr>
          <p:cNvPr id="5" name="Group 4"/>
          <p:cNvGrpSpPr/>
          <p:nvPr/>
        </p:nvGrpSpPr>
        <p:grpSpPr>
          <a:xfrm>
            <a:off x="337666" y="2478901"/>
            <a:ext cx="6403981" cy="3832088"/>
            <a:chOff x="1873239" y="679118"/>
            <a:chExt cx="7622226" cy="4615536"/>
          </a:xfrm>
        </p:grpSpPr>
        <p:sp>
          <p:nvSpPr>
            <p:cNvPr id="7" name="Freeform 6"/>
            <p:cNvSpPr/>
            <p:nvPr/>
          </p:nvSpPr>
          <p:spPr>
            <a:xfrm>
              <a:off x="2711146" y="1756182"/>
              <a:ext cx="269746" cy="2727551"/>
            </a:xfrm>
            <a:custGeom>
              <a:avLst/>
              <a:gdLst>
                <a:gd name="connsiteX0" fmla="*/ 179538 w 179538"/>
                <a:gd name="connsiteY0" fmla="*/ 0 h 2418736"/>
                <a:gd name="connsiteX1" fmla="*/ 2557 w 179538"/>
                <a:gd name="connsiteY1" fmla="*/ 1238865 h 2418736"/>
                <a:gd name="connsiteX2" fmla="*/ 91048 w 179538"/>
                <a:gd name="connsiteY2" fmla="*/ 2418736 h 2418736"/>
              </a:gdLst>
              <a:ahLst/>
              <a:cxnLst>
                <a:cxn ang="0">
                  <a:pos x="connsiteX0" y="connsiteY0"/>
                </a:cxn>
                <a:cxn ang="0">
                  <a:pos x="connsiteX1" y="connsiteY1"/>
                </a:cxn>
                <a:cxn ang="0">
                  <a:pos x="connsiteX2" y="connsiteY2"/>
                </a:cxn>
              </a:cxnLst>
              <a:rect l="l" t="t" r="r" b="b"/>
              <a:pathLst>
                <a:path w="179538" h="2418736">
                  <a:moveTo>
                    <a:pt x="179538" y="0"/>
                  </a:moveTo>
                  <a:cubicBezTo>
                    <a:pt x="98421" y="417871"/>
                    <a:pt x="17305" y="835742"/>
                    <a:pt x="2557" y="1238865"/>
                  </a:cubicBezTo>
                  <a:cubicBezTo>
                    <a:pt x="-12191" y="1641988"/>
                    <a:pt x="39428" y="2030362"/>
                    <a:pt x="91048" y="2418736"/>
                  </a:cubicBezTo>
                </a:path>
              </a:pathLst>
            </a:custGeom>
            <a:noFill/>
            <a:ln w="38100">
              <a:solidFill>
                <a:schemeClr val="tx1"/>
              </a:solidFill>
              <a:prstDash val="sysDash"/>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Freeform 7"/>
            <p:cNvSpPr/>
            <p:nvPr/>
          </p:nvSpPr>
          <p:spPr>
            <a:xfrm>
              <a:off x="3834580" y="1756182"/>
              <a:ext cx="1399795" cy="3176896"/>
            </a:xfrm>
            <a:custGeom>
              <a:avLst/>
              <a:gdLst>
                <a:gd name="connsiteX0" fmla="*/ 0 w 1297858"/>
                <a:gd name="connsiteY0" fmla="*/ 0 h 3008671"/>
                <a:gd name="connsiteX1" fmla="*/ 235974 w 1297858"/>
                <a:gd name="connsiteY1" fmla="*/ 1622323 h 3008671"/>
                <a:gd name="connsiteX2" fmla="*/ 1297858 w 1297858"/>
                <a:gd name="connsiteY2" fmla="*/ 3008671 h 3008671"/>
              </a:gdLst>
              <a:ahLst/>
              <a:cxnLst>
                <a:cxn ang="0">
                  <a:pos x="connsiteX0" y="connsiteY0"/>
                </a:cxn>
                <a:cxn ang="0">
                  <a:pos x="connsiteX1" y="connsiteY1"/>
                </a:cxn>
                <a:cxn ang="0">
                  <a:pos x="connsiteX2" y="connsiteY2"/>
                </a:cxn>
              </a:cxnLst>
              <a:rect l="l" t="t" r="r" b="b"/>
              <a:pathLst>
                <a:path w="1297858" h="3008671">
                  <a:moveTo>
                    <a:pt x="0" y="0"/>
                  </a:moveTo>
                  <a:cubicBezTo>
                    <a:pt x="9832" y="560439"/>
                    <a:pt x="19664" y="1120878"/>
                    <a:pt x="235974" y="1622323"/>
                  </a:cubicBezTo>
                  <a:cubicBezTo>
                    <a:pt x="452284" y="2123768"/>
                    <a:pt x="1297858" y="3008671"/>
                    <a:pt x="1297858" y="3008671"/>
                  </a:cubicBezTo>
                </a:path>
              </a:pathLst>
            </a:custGeom>
            <a:noFill/>
            <a:ln w="38100">
              <a:solidFill>
                <a:schemeClr val="tx1"/>
              </a:solidFill>
              <a:prstDash val="sysDash"/>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Freeform 9"/>
            <p:cNvSpPr/>
            <p:nvPr/>
          </p:nvSpPr>
          <p:spPr>
            <a:xfrm>
              <a:off x="8616837" y="1756183"/>
              <a:ext cx="146300" cy="2393565"/>
            </a:xfrm>
            <a:custGeom>
              <a:avLst/>
              <a:gdLst>
                <a:gd name="connsiteX0" fmla="*/ 58994 w 236687"/>
                <a:gd name="connsiteY0" fmla="*/ 2271251 h 2271251"/>
                <a:gd name="connsiteX1" fmla="*/ 235974 w 236687"/>
                <a:gd name="connsiteY1" fmla="*/ 1091380 h 2271251"/>
                <a:gd name="connsiteX2" fmla="*/ 0 w 236687"/>
                <a:gd name="connsiteY2" fmla="*/ 0 h 2271251"/>
              </a:gdLst>
              <a:ahLst/>
              <a:cxnLst>
                <a:cxn ang="0">
                  <a:pos x="connsiteX0" y="connsiteY0"/>
                </a:cxn>
                <a:cxn ang="0">
                  <a:pos x="connsiteX1" y="connsiteY1"/>
                </a:cxn>
                <a:cxn ang="0">
                  <a:pos x="connsiteX2" y="connsiteY2"/>
                </a:cxn>
              </a:cxnLst>
              <a:rect l="l" t="t" r="r" b="b"/>
              <a:pathLst>
                <a:path w="236687" h="2271251">
                  <a:moveTo>
                    <a:pt x="58994" y="2271251"/>
                  </a:moveTo>
                  <a:cubicBezTo>
                    <a:pt x="152400" y="1870586"/>
                    <a:pt x="245806" y="1469922"/>
                    <a:pt x="235974" y="1091380"/>
                  </a:cubicBezTo>
                  <a:cubicBezTo>
                    <a:pt x="226142" y="712838"/>
                    <a:pt x="19664" y="196645"/>
                    <a:pt x="0" y="0"/>
                  </a:cubicBezTo>
                </a:path>
              </a:pathLst>
            </a:custGeom>
            <a:noFill/>
            <a:ln w="38100">
              <a:solidFill>
                <a:schemeClr val="tx1"/>
              </a:solidFill>
              <a:prstDash val="sysDash"/>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Rectangle 10"/>
            <p:cNvSpPr/>
            <p:nvPr/>
          </p:nvSpPr>
          <p:spPr>
            <a:xfrm>
              <a:off x="2329952" y="679118"/>
              <a:ext cx="2851269"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Controller 1</a:t>
              </a:r>
              <a:endParaRPr lang="en-US" sz="2400" b="1" dirty="0"/>
            </a:p>
          </p:txBody>
        </p:sp>
        <p:sp>
          <p:nvSpPr>
            <p:cNvPr id="12" name="Rectangle 11"/>
            <p:cNvSpPr/>
            <p:nvPr/>
          </p:nvSpPr>
          <p:spPr>
            <a:xfrm>
              <a:off x="6322832" y="679118"/>
              <a:ext cx="2851269"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Controller N</a:t>
              </a:r>
              <a:endParaRPr lang="en-US" sz="2400" b="1" dirty="0"/>
            </a:p>
          </p:txBody>
        </p:sp>
        <p:cxnSp>
          <p:nvCxnSpPr>
            <p:cNvPr id="13" name="Straight Connector 12"/>
            <p:cNvCxnSpPr/>
            <p:nvPr/>
          </p:nvCxnSpPr>
          <p:spPr>
            <a:xfrm>
              <a:off x="5597848" y="1020214"/>
              <a:ext cx="455949" cy="0"/>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188078" y="4753043"/>
              <a:ext cx="1813618" cy="16525"/>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80675" y="4053375"/>
              <a:ext cx="3043094" cy="699668"/>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21"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239" y="4244478"/>
              <a:ext cx="1675813" cy="105017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0741" y="4214981"/>
              <a:ext cx="1675813" cy="105017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9652" y="3452543"/>
              <a:ext cx="1675813" cy="1050177"/>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Rectangle 42"/>
          <p:cNvSpPr/>
          <p:nvPr/>
        </p:nvSpPr>
        <p:spPr>
          <a:xfrm>
            <a:off x="6833712" y="4225097"/>
            <a:ext cx="2080101" cy="1428382"/>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Test Coordinator</a:t>
            </a:r>
            <a:endParaRPr lang="en-US" sz="2400" b="1" dirty="0"/>
          </a:p>
        </p:txBody>
      </p:sp>
      <p:sp>
        <p:nvSpPr>
          <p:cNvPr id="45" name="Freeform 44"/>
          <p:cNvSpPr/>
          <p:nvPr/>
        </p:nvSpPr>
        <p:spPr>
          <a:xfrm rot="240464">
            <a:off x="6406585" y="5254564"/>
            <a:ext cx="405946" cy="45719"/>
          </a:xfrm>
          <a:custGeom>
            <a:avLst/>
            <a:gdLst>
              <a:gd name="connsiteX0" fmla="*/ 0 w 3805084"/>
              <a:gd name="connsiteY0" fmla="*/ 0 h 354412"/>
              <a:gd name="connsiteX1" fmla="*/ 1681316 w 3805084"/>
              <a:gd name="connsiteY1" fmla="*/ 353961 h 354412"/>
              <a:gd name="connsiteX2" fmla="*/ 3805084 w 3805084"/>
              <a:gd name="connsiteY2" fmla="*/ 58993 h 354412"/>
            </a:gdLst>
            <a:ahLst/>
            <a:cxnLst>
              <a:cxn ang="0">
                <a:pos x="connsiteX0" y="connsiteY0"/>
              </a:cxn>
              <a:cxn ang="0">
                <a:pos x="connsiteX1" y="connsiteY1"/>
              </a:cxn>
              <a:cxn ang="0">
                <a:pos x="connsiteX2" y="connsiteY2"/>
              </a:cxn>
            </a:cxnLst>
            <a:rect l="l" t="t" r="r" b="b"/>
            <a:pathLst>
              <a:path w="3805084" h="354412">
                <a:moveTo>
                  <a:pt x="0" y="0"/>
                </a:moveTo>
                <a:cubicBezTo>
                  <a:pt x="523567" y="172064"/>
                  <a:pt x="1047135" y="344129"/>
                  <a:pt x="1681316" y="353961"/>
                </a:cubicBezTo>
                <a:cubicBezTo>
                  <a:pt x="2315497" y="363793"/>
                  <a:pt x="3060290" y="211393"/>
                  <a:pt x="3805084" y="58993"/>
                </a:cubicBezTo>
              </a:path>
            </a:pathLst>
          </a:cu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 name="Straight Connector 8"/>
          <p:cNvCxnSpPr/>
          <p:nvPr/>
        </p:nvCxnSpPr>
        <p:spPr>
          <a:xfrm>
            <a:off x="27213" y="3345930"/>
            <a:ext cx="9071429"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511146" y="3310759"/>
            <a:ext cx="1490875" cy="369332"/>
          </a:xfrm>
          <a:prstGeom prst="rect">
            <a:avLst/>
          </a:prstGeom>
          <a:noFill/>
        </p:spPr>
        <p:txBody>
          <a:bodyPr wrap="none" rtlCol="0">
            <a:spAutoFit/>
          </a:bodyPr>
          <a:lstStyle/>
          <a:p>
            <a:r>
              <a:rPr lang="en-US" dirty="0" smtClean="0"/>
              <a:t>QA </a:t>
            </a:r>
            <a:r>
              <a:rPr lang="en-US" dirty="0" err="1" smtClean="0"/>
              <a:t>Testbed</a:t>
            </a:r>
            <a:endParaRPr lang="en-US" dirty="0"/>
          </a:p>
        </p:txBody>
      </p:sp>
      <p:sp>
        <p:nvSpPr>
          <p:cNvPr id="24" name="TextBox 23"/>
          <p:cNvSpPr txBox="1"/>
          <p:nvPr/>
        </p:nvSpPr>
        <p:spPr>
          <a:xfrm>
            <a:off x="6954517" y="2966878"/>
            <a:ext cx="2057136" cy="369332"/>
          </a:xfrm>
          <a:prstGeom prst="rect">
            <a:avLst/>
          </a:prstGeom>
          <a:noFill/>
        </p:spPr>
        <p:txBody>
          <a:bodyPr wrap="none" rtlCol="0">
            <a:spAutoFit/>
          </a:bodyPr>
          <a:lstStyle/>
          <a:p>
            <a:r>
              <a:rPr lang="en-US" dirty="0" smtClean="0"/>
              <a:t>Control Software</a:t>
            </a:r>
            <a:endParaRPr lang="en-US" dirty="0"/>
          </a:p>
        </p:txBody>
      </p:sp>
      <p:sp>
        <p:nvSpPr>
          <p:cNvPr id="3" name="Slide Number Placeholder 2"/>
          <p:cNvSpPr>
            <a:spLocks noGrp="1"/>
          </p:cNvSpPr>
          <p:nvPr>
            <p:ph type="sldNum" sz="quarter" idx="12"/>
          </p:nvPr>
        </p:nvSpPr>
        <p:spPr/>
        <p:txBody>
          <a:bodyPr/>
          <a:lstStyle/>
          <a:p>
            <a:fld id="{4A822907-8A9D-4F6B-98F6-913902AD56B5}" type="slidenum">
              <a:rPr lang="en-US" smtClean="0"/>
              <a:t>26</a:t>
            </a:fld>
            <a:endParaRPr lang="en-US"/>
          </a:p>
        </p:txBody>
      </p:sp>
    </p:spTree>
    <p:extLst>
      <p:ext uri="{BB962C8B-B14F-4D97-AF65-F5344CB8AC3E}">
        <p14:creationId xmlns:p14="http://schemas.microsoft.com/office/powerpoint/2010/main" val="386186920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for Scheduling</a:t>
            </a:r>
            <a:endParaRPr lang="en-US" dirty="0"/>
          </a:p>
        </p:txBody>
      </p:sp>
      <p:sp>
        <p:nvSpPr>
          <p:cNvPr id="5" name="Content Placeholder 2"/>
          <p:cNvSpPr>
            <a:spLocks noGrp="1"/>
          </p:cNvSpPr>
          <p:nvPr>
            <p:ph idx="1"/>
          </p:nvPr>
        </p:nvSpPr>
        <p:spPr>
          <a:xfrm>
            <a:off x="819726" y="2346001"/>
            <a:ext cx="7389094" cy="4378048"/>
          </a:xfrm>
        </p:spPr>
        <p:txBody>
          <a:bodyPr>
            <a:noAutofit/>
          </a:bodyPr>
          <a:lstStyle/>
          <a:p>
            <a:pPr>
              <a:buFont typeface="Arial"/>
              <a:buChar char="•"/>
            </a:pPr>
            <a:r>
              <a:rPr lang="en-US" sz="3600" dirty="0" smtClean="0"/>
              <a:t>Asynchrony</a:t>
            </a:r>
          </a:p>
          <a:p>
            <a:pPr>
              <a:buFont typeface="Arial"/>
              <a:buChar char="•"/>
            </a:pPr>
            <a:endParaRPr lang="en-US" sz="3600" dirty="0" smtClean="0"/>
          </a:p>
          <a:p>
            <a:pPr>
              <a:buFont typeface="Arial"/>
              <a:buChar char="•"/>
            </a:pPr>
            <a:r>
              <a:rPr lang="en-US" sz="3600" dirty="0"/>
              <a:t>Divergent </a:t>
            </a:r>
            <a:r>
              <a:rPr lang="en-US" sz="3600" dirty="0" smtClean="0"/>
              <a:t>execution</a:t>
            </a:r>
          </a:p>
          <a:p>
            <a:pPr>
              <a:buFont typeface="Arial"/>
              <a:buChar char="•"/>
            </a:pPr>
            <a:endParaRPr lang="en-US" sz="3600" dirty="0" smtClean="0"/>
          </a:p>
          <a:p>
            <a:pPr>
              <a:buFont typeface="Arial"/>
              <a:buChar char="•"/>
            </a:pPr>
            <a:r>
              <a:rPr lang="en-US" sz="3600" dirty="0" smtClean="0"/>
              <a:t>Non</a:t>
            </a:r>
            <a:r>
              <a:rPr lang="en-US" sz="3600" dirty="0"/>
              <a:t>-</a:t>
            </a:r>
            <a:r>
              <a:rPr lang="en-US" sz="3600" dirty="0" smtClean="0"/>
              <a:t>determinism</a:t>
            </a:r>
          </a:p>
        </p:txBody>
      </p:sp>
      <p:sp>
        <p:nvSpPr>
          <p:cNvPr id="3" name="Slide Number Placeholder 2"/>
          <p:cNvSpPr>
            <a:spLocks noGrp="1"/>
          </p:cNvSpPr>
          <p:nvPr>
            <p:ph type="sldNum" sz="quarter" idx="12"/>
          </p:nvPr>
        </p:nvSpPr>
        <p:spPr/>
        <p:txBody>
          <a:bodyPr/>
          <a:lstStyle/>
          <a:p>
            <a:fld id="{4A822907-8A9D-4F6B-98F6-913902AD56B5}" type="slidenum">
              <a:rPr lang="en-US" smtClean="0"/>
              <a:t>27</a:t>
            </a:fld>
            <a:endParaRPr lang="en-US"/>
          </a:p>
        </p:txBody>
      </p:sp>
    </p:spTree>
    <p:extLst>
      <p:ext uri="{BB962C8B-B14F-4D97-AF65-F5344CB8AC3E}">
        <p14:creationId xmlns:p14="http://schemas.microsoft.com/office/powerpoint/2010/main" val="236593750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 Asynchrony</a:t>
            </a:r>
            <a:endParaRPr lang="en-US" dirty="0"/>
          </a:p>
        </p:txBody>
      </p:sp>
      <p:sp>
        <p:nvSpPr>
          <p:cNvPr id="5" name="Content Placeholder 2"/>
          <p:cNvSpPr>
            <a:spLocks noGrp="1"/>
          </p:cNvSpPr>
          <p:nvPr>
            <p:ph idx="1"/>
          </p:nvPr>
        </p:nvSpPr>
        <p:spPr>
          <a:xfrm>
            <a:off x="669629" y="2018144"/>
            <a:ext cx="8809185" cy="4378048"/>
          </a:xfrm>
        </p:spPr>
        <p:txBody>
          <a:bodyPr>
            <a:noAutofit/>
          </a:bodyPr>
          <a:lstStyle/>
          <a:p>
            <a:pPr>
              <a:buFont typeface="Arial"/>
              <a:buChar char="•"/>
            </a:pPr>
            <a:endParaRPr lang="en-US" sz="3600" dirty="0" smtClean="0">
              <a:solidFill>
                <a:schemeClr val="tx1"/>
              </a:solidFill>
            </a:endParaRPr>
          </a:p>
          <a:p>
            <a:pPr>
              <a:buFont typeface="Arial"/>
              <a:buChar char="•"/>
            </a:pPr>
            <a:r>
              <a:rPr lang="en-US" sz="3600" dirty="0" smtClean="0"/>
              <a:t>Asynchrony definition:</a:t>
            </a:r>
          </a:p>
          <a:p>
            <a:pPr lvl="1">
              <a:buFont typeface="Arial"/>
              <a:buChar char="•"/>
            </a:pPr>
            <a:r>
              <a:rPr lang="en-US" sz="3400" dirty="0" smtClean="0"/>
              <a:t>No fixed upper bound on relative speed of processors </a:t>
            </a:r>
          </a:p>
          <a:p>
            <a:pPr lvl="1">
              <a:buFont typeface="Arial"/>
              <a:buChar char="•"/>
            </a:pPr>
            <a:r>
              <a:rPr lang="en-US" sz="3400" dirty="0" smtClean="0"/>
              <a:t>No fixed upper bound on time for messages to be delivered</a:t>
            </a:r>
          </a:p>
        </p:txBody>
      </p:sp>
      <p:sp>
        <p:nvSpPr>
          <p:cNvPr id="4" name="TextBox 3"/>
          <p:cNvSpPr txBox="1"/>
          <p:nvPr/>
        </p:nvSpPr>
        <p:spPr>
          <a:xfrm>
            <a:off x="334815" y="6477007"/>
            <a:ext cx="9143999" cy="369332"/>
          </a:xfrm>
          <a:prstGeom prst="rect">
            <a:avLst/>
          </a:prstGeom>
          <a:noFill/>
        </p:spPr>
        <p:txBody>
          <a:bodyPr wrap="square" rtlCol="0">
            <a:spAutoFit/>
          </a:bodyPr>
          <a:lstStyle/>
          <a:p>
            <a:r>
              <a:rPr lang="en-US" dirty="0" err="1" smtClean="0"/>
              <a:t>Dwork</a:t>
            </a:r>
            <a:r>
              <a:rPr lang="en-US" dirty="0" smtClean="0"/>
              <a:t> &amp; Lynch. Consensus in the Presence of Partial Synchrony. JACM ‘88</a:t>
            </a:r>
            <a:endParaRPr lang="en-US" dirty="0"/>
          </a:p>
        </p:txBody>
      </p:sp>
      <p:sp>
        <p:nvSpPr>
          <p:cNvPr id="3" name="Slide Number Placeholder 2"/>
          <p:cNvSpPr>
            <a:spLocks noGrp="1"/>
          </p:cNvSpPr>
          <p:nvPr>
            <p:ph type="sldNum" sz="quarter" idx="12"/>
          </p:nvPr>
        </p:nvSpPr>
        <p:spPr/>
        <p:txBody>
          <a:bodyPr/>
          <a:lstStyle/>
          <a:p>
            <a:fld id="{4A822907-8A9D-4F6B-98F6-913902AD56B5}" type="slidenum">
              <a:rPr lang="en-US" smtClean="0"/>
              <a:t>28</a:t>
            </a:fld>
            <a:endParaRPr lang="en-US"/>
          </a:p>
        </p:txBody>
      </p:sp>
    </p:spTree>
    <p:extLst>
      <p:ext uri="{BB962C8B-B14F-4D97-AF65-F5344CB8AC3E}">
        <p14:creationId xmlns:p14="http://schemas.microsoft.com/office/powerpoint/2010/main" val="3641839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Challenge: Asynchrony</a:t>
            </a:r>
            <a:endParaRPr lang="en-US" dirty="0"/>
          </a:p>
        </p:txBody>
      </p:sp>
      <p:sp>
        <p:nvSpPr>
          <p:cNvPr id="55" name="Content Placeholder 2"/>
          <p:cNvSpPr>
            <a:spLocks noGrp="1"/>
          </p:cNvSpPr>
          <p:nvPr>
            <p:ph idx="1"/>
          </p:nvPr>
        </p:nvSpPr>
        <p:spPr>
          <a:xfrm>
            <a:off x="925076" y="2141277"/>
            <a:ext cx="9547862" cy="924991"/>
          </a:xfrm>
        </p:spPr>
        <p:txBody>
          <a:bodyPr>
            <a:noAutofit/>
          </a:bodyPr>
          <a:lstStyle/>
          <a:p>
            <a:pPr marL="0" indent="0">
              <a:buNone/>
            </a:pPr>
            <a:r>
              <a:rPr lang="en-US" sz="3200" dirty="0" smtClean="0"/>
              <a:t>Need to maintain original event order</a:t>
            </a:r>
          </a:p>
          <a:p>
            <a:pPr marL="0" indent="0">
              <a:buNone/>
            </a:pP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29568" y="3024482"/>
            <a:ext cx="597855" cy="1429932"/>
            <a:chOff x="1129568" y="3024482"/>
            <a:chExt cx="5978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3663" y="3557361"/>
              <a:ext cx="610363" cy="338554"/>
            </a:xfrm>
            <a:prstGeom prst="rect">
              <a:avLst/>
            </a:prstGeom>
            <a:noFill/>
          </p:spPr>
          <p:txBody>
            <a:bodyPr wrap="none" rtlCol="0">
              <a:spAutoFit/>
            </a:bodyPr>
            <a:lstStyle/>
            <a:p>
              <a:r>
                <a:rPr lang="en-US" sz="1600" dirty="0" smtClean="0">
                  <a:solidFill>
                    <a:srgbClr val="0000FF"/>
                  </a:solidFill>
                </a:rPr>
                <a:t>Ping</a:t>
              </a: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98942" cy="1348658"/>
            <a:chOff x="1738563" y="3087501"/>
            <a:chExt cx="498942" cy="1348658"/>
          </a:xfrm>
        </p:grpSpPr>
        <p:sp>
          <p:nvSpPr>
            <p:cNvPr id="17" name="TextBox 16"/>
            <p:cNvSpPr txBox="1"/>
            <p:nvPr/>
          </p:nvSpPr>
          <p:spPr>
            <a:xfrm rot="4604264">
              <a:off x="1716409" y="3594838"/>
              <a:ext cx="703638" cy="338554"/>
            </a:xfrm>
            <a:prstGeom prst="rect">
              <a:avLst/>
            </a:prstGeom>
            <a:noFill/>
          </p:spPr>
          <p:txBody>
            <a:bodyPr wrap="none" rtlCol="0">
              <a:spAutoFit/>
            </a:bodyPr>
            <a:lstStyle/>
            <a:p>
              <a:r>
                <a:rPr lang="en-US" sz="1600" dirty="0" smtClean="0">
                  <a:solidFill>
                    <a:srgbClr val="0000FF"/>
                  </a:solidFill>
                </a:rPr>
                <a:t>Pong</a:t>
              </a: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59619" y="3030052"/>
            <a:ext cx="520152" cy="1401085"/>
            <a:chOff x="4359619" y="3030052"/>
            <a:chExt cx="520152"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180803">
              <a:off x="4223714" y="3448634"/>
              <a:ext cx="610363" cy="338554"/>
            </a:xfrm>
            <a:prstGeom prst="rect">
              <a:avLst/>
            </a:prstGeom>
            <a:noFill/>
          </p:spPr>
          <p:txBody>
            <a:bodyPr wrap="none" rtlCol="0">
              <a:spAutoFit/>
            </a:bodyPr>
            <a:lstStyle/>
            <a:p>
              <a:r>
                <a:rPr lang="en-US" sz="1600" dirty="0" smtClean="0">
                  <a:solidFill>
                    <a:srgbClr val="0000FF"/>
                  </a:solidFill>
                </a:rPr>
                <a:t>Ping</a:t>
              </a: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0582" y="3087501"/>
            <a:ext cx="903201" cy="2730005"/>
            <a:chOff x="2160582" y="3087501"/>
            <a:chExt cx="903201"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701822" y="4835300"/>
              <a:ext cx="1256073" cy="338554"/>
            </a:xfrm>
            <a:prstGeom prst="rect">
              <a:avLst/>
            </a:prstGeom>
            <a:noFill/>
          </p:spPr>
          <p:txBody>
            <a:bodyPr wrap="none" rtlCol="0">
              <a:spAutoFit/>
            </a:bodyPr>
            <a:lstStyle/>
            <a:p>
              <a:r>
                <a:rPr lang="en-US" sz="1600" dirty="0" err="1" smtClean="0">
                  <a:solidFill>
                    <a:srgbClr val="0000FF"/>
                  </a:solidFill>
                </a:rPr>
                <a:t>port_status</a:t>
              </a:r>
              <a:endParaRPr lang="en-US" sz="1600" dirty="0" smtClean="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4223538" y="4440025"/>
            <a:ext cx="543871" cy="1351142"/>
            <a:chOff x="3988489" y="4444084"/>
            <a:chExt cx="543871" cy="1351142"/>
          </a:xfrm>
        </p:grpSpPr>
        <p:sp>
          <p:nvSpPr>
            <p:cNvPr id="67" name="TextBox 66"/>
            <p:cNvSpPr txBox="1"/>
            <p:nvPr/>
          </p:nvSpPr>
          <p:spPr>
            <a:xfrm rot="4319925">
              <a:off x="4050838" y="483080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649358" y="4345236"/>
            <a:ext cx="576870" cy="1434791"/>
            <a:chOff x="3386661" y="4289576"/>
            <a:chExt cx="576870" cy="1434791"/>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2927901" y="4748336"/>
              <a:ext cx="1256073" cy="338554"/>
            </a:xfrm>
            <a:prstGeom prst="rect">
              <a:avLst/>
            </a:prstGeom>
            <a:noFill/>
          </p:spPr>
          <p:txBody>
            <a:bodyPr wrap="none" rtlCol="0">
              <a:spAutoFit/>
            </a:bodyPr>
            <a:lstStyle/>
            <a:p>
              <a:r>
                <a:rPr lang="en-US" sz="1600" dirty="0" err="1" smtClean="0">
                  <a:solidFill>
                    <a:srgbClr val="0000FF"/>
                  </a:solidFill>
                </a:rPr>
                <a:t>port_status</a:t>
              </a:r>
              <a:endParaRPr lang="en-US" sz="1600" dirty="0" smtClean="0">
                <a:solidFill>
                  <a:srgbClr val="0000FF"/>
                </a:solidFill>
              </a:endParaRPr>
            </a:p>
          </p:txBody>
        </p:sp>
      </p:grpSp>
      <p:sp>
        <p:nvSpPr>
          <p:cNvPr id="60" name="Oval 59"/>
          <p:cNvSpPr/>
          <p:nvPr/>
        </p:nvSpPr>
        <p:spPr>
          <a:xfrm>
            <a:off x="3655265" y="5710136"/>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3063783" y="3067025"/>
            <a:ext cx="427197" cy="27130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6022711" y="3980821"/>
            <a:ext cx="979755" cy="338554"/>
          </a:xfrm>
          <a:prstGeom prst="rect">
            <a:avLst/>
          </a:prstGeom>
          <a:noFill/>
        </p:spPr>
        <p:txBody>
          <a:bodyPr wrap="none" rtlCol="0">
            <a:spAutoFit/>
          </a:bodyPr>
          <a:lstStyle/>
          <a:p>
            <a:r>
              <a:rPr lang="en-US" sz="1600" dirty="0">
                <a:solidFill>
                  <a:srgbClr val="0000FF"/>
                </a:solidFill>
              </a:rPr>
              <a:t>Timeout</a:t>
            </a:r>
          </a:p>
        </p:txBody>
      </p:sp>
      <p:sp>
        <p:nvSpPr>
          <p:cNvPr id="73" name="TextBox 72"/>
          <p:cNvSpPr txBox="1"/>
          <p:nvPr/>
        </p:nvSpPr>
        <p:spPr>
          <a:xfrm>
            <a:off x="3104011" y="5778447"/>
            <a:ext cx="979755" cy="338554"/>
          </a:xfrm>
          <a:prstGeom prst="rect">
            <a:avLst/>
          </a:prstGeom>
          <a:noFill/>
        </p:spPr>
        <p:txBody>
          <a:bodyPr wrap="none" rtlCol="0">
            <a:spAutoFit/>
          </a:bodyPr>
          <a:lstStyle/>
          <a:p>
            <a:r>
              <a:rPr lang="en-US" sz="1600" dirty="0">
                <a:solidFill>
                  <a:srgbClr val="0000FF"/>
                </a:solidFill>
              </a:rPr>
              <a:t>Timeout</a:t>
            </a:r>
          </a:p>
        </p:txBody>
      </p:sp>
      <p:grpSp>
        <p:nvGrpSpPr>
          <p:cNvPr id="74" name="Group 73"/>
          <p:cNvGrpSpPr/>
          <p:nvPr/>
        </p:nvGrpSpPr>
        <p:grpSpPr>
          <a:xfrm>
            <a:off x="7035890" y="2901203"/>
            <a:ext cx="1638062" cy="3002943"/>
            <a:chOff x="7341938" y="2250259"/>
            <a:chExt cx="1638062" cy="4107064"/>
          </a:xfrm>
        </p:grpSpPr>
        <p:sp>
          <p:nvSpPr>
            <p:cNvPr id="75" name="TextBox 74"/>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76" name="Straight Connector 75"/>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4A822907-8A9D-4F6B-98F6-913902AD56B5}" type="slidenum">
              <a:rPr lang="en-US" smtClean="0"/>
              <a:t>29</a:t>
            </a:fld>
            <a:endParaRPr lang="en-US"/>
          </a:p>
        </p:txBody>
      </p:sp>
    </p:spTree>
    <p:extLst>
      <p:ext uri="{BB962C8B-B14F-4D97-AF65-F5344CB8AC3E}">
        <p14:creationId xmlns:p14="http://schemas.microsoft.com/office/powerpoint/2010/main" val="21382497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57" grpId="0"/>
      <p:bldP spid="64" grpId="0"/>
      <p:bldP spid="65" grpId="0" animBg="1"/>
      <p:bldP spid="68" grpId="0"/>
      <p:bldP spid="60" grpId="0" animBg="1"/>
      <p:bldP spid="71" grpId="0" animBg="1"/>
      <p:bldP spid="72" grpId="0"/>
      <p:bldP spid="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Distributed Systems are Complex</a:t>
            </a:r>
            <a:endParaRPr lang="en-US" sz="3500" dirty="0"/>
          </a:p>
        </p:txBody>
      </p:sp>
      <p:sp>
        <p:nvSpPr>
          <p:cNvPr id="3" name="Content Placeholder 2"/>
          <p:cNvSpPr>
            <a:spLocks noGrp="1"/>
          </p:cNvSpPr>
          <p:nvPr>
            <p:ph idx="1"/>
          </p:nvPr>
        </p:nvSpPr>
        <p:spPr>
          <a:xfrm>
            <a:off x="479430" y="2268990"/>
            <a:ext cx="8800648" cy="4652509"/>
          </a:xfrm>
        </p:spPr>
        <p:txBody>
          <a:bodyPr>
            <a:noAutofit/>
          </a:bodyPr>
          <a:lstStyle/>
          <a:p>
            <a:pPr marL="0" indent="0">
              <a:buNone/>
            </a:pPr>
            <a:r>
              <a:rPr lang="en-US" sz="3600" dirty="0" smtClean="0"/>
              <a:t>Challenges:</a:t>
            </a:r>
          </a:p>
          <a:p>
            <a:pPr lvl="1">
              <a:buFont typeface="Arial"/>
              <a:buChar char="•"/>
            </a:pPr>
            <a:r>
              <a:rPr lang="en-US" sz="3600" dirty="0" smtClean="0"/>
              <a:t>Stringent requirements</a:t>
            </a:r>
          </a:p>
          <a:p>
            <a:pPr lvl="1">
              <a:buFont typeface="Arial"/>
              <a:buChar char="•"/>
            </a:pPr>
            <a:r>
              <a:rPr lang="en-US" sz="3600" dirty="0" smtClean="0"/>
              <a:t>Concurrency</a:t>
            </a:r>
          </a:p>
          <a:p>
            <a:pPr lvl="1">
              <a:buFont typeface="Arial"/>
              <a:buChar char="•"/>
            </a:pPr>
            <a:r>
              <a:rPr lang="en-US" sz="3600" dirty="0" smtClean="0"/>
              <a:t>Asynchrony</a:t>
            </a:r>
          </a:p>
          <a:p>
            <a:pPr lvl="1">
              <a:buFont typeface="Arial"/>
              <a:buChar char="•"/>
            </a:pPr>
            <a:r>
              <a:rPr lang="en-US" sz="3600" dirty="0" smtClean="0"/>
              <a:t>Partial failure</a:t>
            </a:r>
          </a:p>
          <a:p>
            <a:pPr lvl="1">
              <a:buFont typeface="Arial"/>
              <a:buChar char="•"/>
            </a:pPr>
            <a:endParaRPr lang="en-US" sz="1200" dirty="0" smtClean="0"/>
          </a:p>
          <a:p>
            <a:pPr marL="0" indent="0">
              <a:buNone/>
            </a:pPr>
            <a:r>
              <a:rPr lang="en-US" sz="3600" dirty="0" smtClean="0"/>
              <a:t>+ Challenges of normal software </a:t>
            </a:r>
            <a:r>
              <a:rPr lang="en-US" sz="3600" dirty="0" err="1" smtClean="0"/>
              <a:t>dev</a:t>
            </a:r>
            <a:endParaRPr lang="en-US" sz="3600" dirty="0" smtClean="0"/>
          </a:p>
          <a:p>
            <a:pPr lvl="1">
              <a:buFont typeface="Arial"/>
              <a:buChar char="•"/>
            </a:pPr>
            <a:endParaRPr lang="en-US" sz="3600" dirty="0" smtClean="0"/>
          </a:p>
          <a:p>
            <a:pPr lvl="1">
              <a:buFont typeface="Arial"/>
              <a:buChar char="•"/>
            </a:pPr>
            <a:endParaRPr lang="en-US" sz="3600" dirty="0"/>
          </a:p>
        </p:txBody>
      </p:sp>
      <p:sp>
        <p:nvSpPr>
          <p:cNvPr id="4" name="Slide Number Placeholder 3"/>
          <p:cNvSpPr>
            <a:spLocks noGrp="1"/>
          </p:cNvSpPr>
          <p:nvPr>
            <p:ph type="sldNum" sz="quarter" idx="12"/>
          </p:nvPr>
        </p:nvSpPr>
        <p:spPr/>
        <p:txBody>
          <a:bodyPr/>
          <a:lstStyle/>
          <a:p>
            <a:fld id="{4A822907-8A9D-4F6B-98F6-913902AD56B5}" type="slidenum">
              <a:rPr lang="en-US" smtClean="0"/>
              <a:t>3</a:t>
            </a:fld>
            <a:endParaRPr lang="en-US"/>
          </a:p>
        </p:txBody>
      </p:sp>
    </p:spTree>
    <p:extLst>
      <p:ext uri="{BB962C8B-B14F-4D97-AF65-F5344CB8AC3E}">
        <p14:creationId xmlns:p14="http://schemas.microsoft.com/office/powerpoint/2010/main" val="32013818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Challenge: Asynchrony</a:t>
            </a:r>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29568" y="3024482"/>
            <a:ext cx="597855" cy="1429932"/>
            <a:chOff x="1129568" y="3024482"/>
            <a:chExt cx="5978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3663" y="3557361"/>
              <a:ext cx="610363" cy="338554"/>
            </a:xfrm>
            <a:prstGeom prst="rect">
              <a:avLst/>
            </a:prstGeom>
            <a:noFill/>
          </p:spPr>
          <p:txBody>
            <a:bodyPr wrap="none" rtlCol="0">
              <a:spAutoFit/>
            </a:bodyPr>
            <a:lstStyle/>
            <a:p>
              <a:r>
                <a:rPr lang="en-US" sz="1600" dirty="0" smtClean="0">
                  <a:solidFill>
                    <a:srgbClr val="0000FF"/>
                  </a:solidFill>
                </a:rPr>
                <a:t>Ping</a:t>
              </a: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98942" cy="1348658"/>
            <a:chOff x="1738563" y="3087501"/>
            <a:chExt cx="498942" cy="1348658"/>
          </a:xfrm>
        </p:grpSpPr>
        <p:sp>
          <p:nvSpPr>
            <p:cNvPr id="17" name="TextBox 16"/>
            <p:cNvSpPr txBox="1"/>
            <p:nvPr/>
          </p:nvSpPr>
          <p:spPr>
            <a:xfrm rot="4604264">
              <a:off x="1716409" y="3594838"/>
              <a:ext cx="703638" cy="338554"/>
            </a:xfrm>
            <a:prstGeom prst="rect">
              <a:avLst/>
            </a:prstGeom>
            <a:noFill/>
          </p:spPr>
          <p:txBody>
            <a:bodyPr wrap="none" rtlCol="0">
              <a:spAutoFit/>
            </a:bodyPr>
            <a:lstStyle/>
            <a:p>
              <a:r>
                <a:rPr lang="en-US" sz="1600" dirty="0" smtClean="0">
                  <a:solidFill>
                    <a:srgbClr val="0000FF"/>
                  </a:solidFill>
                </a:rPr>
                <a:t>Pong</a:t>
              </a: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59619" y="3030052"/>
            <a:ext cx="520152" cy="1401085"/>
            <a:chOff x="4359619" y="3030052"/>
            <a:chExt cx="520152"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180803">
              <a:off x="4223714" y="3448634"/>
              <a:ext cx="610363" cy="338554"/>
            </a:xfrm>
            <a:prstGeom prst="rect">
              <a:avLst/>
            </a:prstGeom>
            <a:noFill/>
          </p:spPr>
          <p:txBody>
            <a:bodyPr wrap="none" rtlCol="0">
              <a:spAutoFit/>
            </a:bodyPr>
            <a:lstStyle/>
            <a:p>
              <a:r>
                <a:rPr lang="en-US" sz="1600" dirty="0" smtClean="0">
                  <a:solidFill>
                    <a:srgbClr val="0000FF"/>
                  </a:solidFill>
                </a:rPr>
                <a:t>Ping</a:t>
              </a: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0582" y="3087501"/>
            <a:ext cx="903201" cy="2730005"/>
            <a:chOff x="2160582" y="3087501"/>
            <a:chExt cx="903201"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701822" y="4835300"/>
              <a:ext cx="1256073" cy="338554"/>
            </a:xfrm>
            <a:prstGeom prst="rect">
              <a:avLst/>
            </a:prstGeom>
            <a:noFill/>
          </p:spPr>
          <p:txBody>
            <a:bodyPr wrap="none" rtlCol="0">
              <a:spAutoFit/>
            </a:bodyPr>
            <a:lstStyle/>
            <a:p>
              <a:r>
                <a:rPr lang="en-US" sz="1600" dirty="0" err="1" smtClean="0">
                  <a:solidFill>
                    <a:srgbClr val="0000FF"/>
                  </a:solidFill>
                </a:rPr>
                <a:t>port_status</a:t>
              </a:r>
              <a:endParaRPr lang="en-US" sz="1600" dirty="0" smtClean="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TextBox 71"/>
          <p:cNvSpPr txBox="1"/>
          <p:nvPr/>
        </p:nvSpPr>
        <p:spPr>
          <a:xfrm>
            <a:off x="6022711" y="3980821"/>
            <a:ext cx="979755" cy="338554"/>
          </a:xfrm>
          <a:prstGeom prst="rect">
            <a:avLst/>
          </a:prstGeom>
          <a:noFill/>
        </p:spPr>
        <p:txBody>
          <a:bodyPr wrap="none" rtlCol="0">
            <a:spAutoFit/>
          </a:bodyPr>
          <a:lstStyle/>
          <a:p>
            <a:r>
              <a:rPr lang="en-US" sz="1600" dirty="0">
                <a:solidFill>
                  <a:srgbClr val="0000FF"/>
                </a:solidFill>
              </a:rPr>
              <a:t>Timeout</a:t>
            </a:r>
          </a:p>
        </p:txBody>
      </p:sp>
      <p:sp>
        <p:nvSpPr>
          <p:cNvPr id="80" name="TextBox 79"/>
          <p:cNvSpPr txBox="1"/>
          <p:nvPr/>
        </p:nvSpPr>
        <p:spPr>
          <a:xfrm>
            <a:off x="7397314" y="4924700"/>
            <a:ext cx="1582686" cy="646331"/>
          </a:xfrm>
          <a:prstGeom prst="rect">
            <a:avLst/>
          </a:prstGeom>
          <a:noFill/>
          <a:ln>
            <a:solidFill>
              <a:schemeClr val="bg1"/>
            </a:solidFill>
          </a:ln>
        </p:spPr>
        <p:txBody>
          <a:bodyPr wrap="square" rtlCol="0">
            <a:spAutoFit/>
          </a:bodyPr>
          <a:lstStyle/>
          <a:p>
            <a:r>
              <a:rPr lang="en-US" dirty="0" err="1" smtClean="0">
                <a:solidFill>
                  <a:srgbClr val="0000FF"/>
                </a:solidFill>
              </a:rPr>
              <a:t>Blackhole</a:t>
            </a:r>
            <a:r>
              <a:rPr lang="en-US" dirty="0">
                <a:solidFill>
                  <a:srgbClr val="0000FF"/>
                </a:solidFill>
              </a:rPr>
              <a:t> </a:t>
            </a:r>
            <a:r>
              <a:rPr lang="en-US" dirty="0" smtClean="0">
                <a:solidFill>
                  <a:srgbClr val="0000FF"/>
                </a:solidFill>
              </a:rPr>
              <a:t>avoided!</a:t>
            </a:r>
            <a:endParaRPr lang="en-US" dirty="0">
              <a:solidFill>
                <a:srgbClr val="0000FF"/>
              </a:solidFill>
            </a:endParaRPr>
          </a:p>
        </p:txBody>
      </p:sp>
      <p:cxnSp>
        <p:nvCxnSpPr>
          <p:cNvPr id="82" name="Straight Connector 81"/>
          <p:cNvCxnSpPr/>
          <p:nvPr/>
        </p:nvCxnSpPr>
        <p:spPr>
          <a:xfrm>
            <a:off x="3063783" y="3080061"/>
            <a:ext cx="1051442" cy="262974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rot="4103526">
            <a:off x="2747020" y="4328316"/>
            <a:ext cx="2103160" cy="338554"/>
          </a:xfrm>
          <a:prstGeom prst="rect">
            <a:avLst/>
          </a:prstGeom>
          <a:noFill/>
        </p:spPr>
        <p:txBody>
          <a:bodyPr wrap="none" rtlCol="0">
            <a:spAutoFit/>
          </a:bodyPr>
          <a:lstStyle/>
          <a:p>
            <a:r>
              <a:rPr lang="en-US" sz="1600" dirty="0" smtClean="0">
                <a:solidFill>
                  <a:srgbClr val="0000FF"/>
                </a:solidFill>
              </a:rPr>
              <a:t>New Routing Table!</a:t>
            </a:r>
            <a:endParaRPr lang="en-US" sz="1600" dirty="0">
              <a:solidFill>
                <a:srgbClr val="0000FF"/>
              </a:solidFill>
            </a:endParaRPr>
          </a:p>
        </p:txBody>
      </p:sp>
      <p:cxnSp>
        <p:nvCxnSpPr>
          <p:cNvPr id="84" name="Straight Arrow Connector 83"/>
          <p:cNvCxnSpPr/>
          <p:nvPr/>
        </p:nvCxnSpPr>
        <p:spPr>
          <a:xfrm flipV="1">
            <a:off x="3505379" y="3024482"/>
            <a:ext cx="4683278" cy="55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042251" y="2673148"/>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86" name="Oval 85"/>
          <p:cNvSpPr/>
          <p:nvPr/>
        </p:nvSpPr>
        <p:spPr>
          <a:xfrm>
            <a:off x="3357699" y="2991062"/>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Content Placeholder 2"/>
          <p:cNvSpPr>
            <a:spLocks noGrp="1"/>
          </p:cNvSpPr>
          <p:nvPr>
            <p:ph idx="1"/>
          </p:nvPr>
        </p:nvSpPr>
        <p:spPr>
          <a:xfrm>
            <a:off x="925076" y="2141277"/>
            <a:ext cx="9547862" cy="924991"/>
          </a:xfrm>
        </p:spPr>
        <p:txBody>
          <a:bodyPr>
            <a:noAutofit/>
          </a:bodyPr>
          <a:lstStyle/>
          <a:p>
            <a:pPr marL="0" indent="0">
              <a:buNone/>
            </a:pPr>
            <a:r>
              <a:rPr lang="en-US" sz="3200" dirty="0" smtClean="0"/>
              <a:t>Need to maintain original event order</a:t>
            </a:r>
          </a:p>
          <a:p>
            <a:pPr marL="0" indent="0">
              <a:buNone/>
            </a:pPr>
            <a:endParaRPr lang="en-US" sz="3200" dirty="0"/>
          </a:p>
        </p:txBody>
      </p:sp>
      <p:sp>
        <p:nvSpPr>
          <p:cNvPr id="3" name="Slide Number Placeholder 2"/>
          <p:cNvSpPr>
            <a:spLocks noGrp="1"/>
          </p:cNvSpPr>
          <p:nvPr>
            <p:ph type="sldNum" sz="quarter" idx="12"/>
          </p:nvPr>
        </p:nvSpPr>
        <p:spPr/>
        <p:txBody>
          <a:bodyPr/>
          <a:lstStyle/>
          <a:p>
            <a:fld id="{4A822907-8A9D-4F6B-98F6-913902AD56B5}" type="slidenum">
              <a:rPr lang="en-US" smtClean="0"/>
              <a:t>30</a:t>
            </a:fld>
            <a:endParaRPr lang="en-US"/>
          </a:p>
        </p:txBody>
      </p:sp>
    </p:spTree>
    <p:extLst>
      <p:ext uri="{BB962C8B-B14F-4D97-AF65-F5344CB8AC3E}">
        <p14:creationId xmlns:p14="http://schemas.microsoft.com/office/powerpoint/2010/main" val="268562848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Coping with Asynchrony</a:t>
            </a:r>
          </a:p>
        </p:txBody>
      </p:sp>
      <p:pic>
        <p:nvPicPr>
          <p:cNvPr id="4" name="Picture 3"/>
          <p:cNvPicPr>
            <a:picLocks noChangeAspect="1"/>
          </p:cNvPicPr>
          <p:nvPr/>
        </p:nvPicPr>
        <p:blipFill>
          <a:blip r:embed="rId3"/>
          <a:stretch>
            <a:fillRect/>
          </a:stretch>
        </p:blipFill>
        <p:spPr>
          <a:xfrm>
            <a:off x="764102" y="2175497"/>
            <a:ext cx="7599755" cy="4135079"/>
          </a:xfrm>
          <a:prstGeom prst="rect">
            <a:avLst/>
          </a:prstGeom>
        </p:spPr>
      </p:pic>
      <p:sp useBgFill="1">
        <p:nvSpPr>
          <p:cNvPr id="7" name="Rounded Rectangle 6"/>
          <p:cNvSpPr/>
          <p:nvPr/>
        </p:nvSpPr>
        <p:spPr>
          <a:xfrm>
            <a:off x="848194" y="5530655"/>
            <a:ext cx="3785590" cy="656558"/>
          </a:xfrm>
          <a:prstGeom prst="roundRect">
            <a:avLst/>
          </a:prstGeom>
          <a:ln>
            <a:noFill/>
          </a:ln>
          <a:effectLst>
            <a:softEdge rad="1270000"/>
          </a:effectLst>
          <a:scene3d>
            <a:camera prst="obliqueTopRight"/>
            <a:lightRig rig="threePt" dir="tl"/>
          </a:scene3d>
          <a:sp3d>
            <a:bevelT w="0" h="6350"/>
          </a:sp3d>
        </p:spPr>
        <p:style>
          <a:lnRef idx="1">
            <a:schemeClr val="accent1"/>
          </a:lnRef>
          <a:fillRef idx="3">
            <a:schemeClr val="accent1"/>
          </a:fillRef>
          <a:effectRef idx="2">
            <a:schemeClr val="accent1"/>
          </a:effectRef>
          <a:fontRef idx="minor">
            <a:schemeClr val="lt1"/>
          </a:fontRef>
        </p:style>
        <p:txBody>
          <a:bodyPr/>
          <a:lstStyle/>
          <a:p>
            <a:endParaRPr lang="en-US" sz="2800" dirty="0">
              <a:solidFill>
                <a:schemeClr val="tx1"/>
              </a:solidFill>
            </a:endParaRPr>
          </a:p>
        </p:txBody>
      </p:sp>
      <p:sp>
        <p:nvSpPr>
          <p:cNvPr id="3" name="TextBox 2"/>
          <p:cNvSpPr txBox="1"/>
          <p:nvPr/>
        </p:nvSpPr>
        <p:spPr>
          <a:xfrm>
            <a:off x="99785" y="6296065"/>
            <a:ext cx="8974407" cy="523220"/>
          </a:xfrm>
          <a:prstGeom prst="rect">
            <a:avLst/>
          </a:prstGeom>
          <a:noFill/>
        </p:spPr>
        <p:txBody>
          <a:bodyPr wrap="none" rtlCol="0">
            <a:spAutoFit/>
          </a:bodyPr>
          <a:lstStyle/>
          <a:p>
            <a:r>
              <a:rPr lang="en-US" sz="2800" dirty="0" smtClean="0"/>
              <a:t>Use interposition to maintain causal dependencies</a:t>
            </a:r>
            <a:endParaRPr lang="en-US" sz="2800" dirty="0"/>
          </a:p>
        </p:txBody>
      </p:sp>
      <p:sp>
        <p:nvSpPr>
          <p:cNvPr id="5" name="Slide Number Placeholder 4"/>
          <p:cNvSpPr>
            <a:spLocks noGrp="1"/>
          </p:cNvSpPr>
          <p:nvPr>
            <p:ph type="sldNum" sz="quarter" idx="12"/>
          </p:nvPr>
        </p:nvSpPr>
        <p:spPr/>
        <p:txBody>
          <a:bodyPr/>
          <a:lstStyle/>
          <a:p>
            <a:fld id="{4A822907-8A9D-4F6B-98F6-913902AD56B5}" type="slidenum">
              <a:rPr lang="en-US" smtClean="0"/>
              <a:t>31</a:t>
            </a:fld>
            <a:endParaRPr lang="en-US"/>
          </a:p>
        </p:txBody>
      </p:sp>
    </p:spTree>
    <p:extLst>
      <p:ext uri="{BB962C8B-B14F-4D97-AF65-F5344CB8AC3E}">
        <p14:creationId xmlns:p14="http://schemas.microsoft.com/office/powerpoint/2010/main" val="2206426547"/>
      </p:ext>
    </p:extLst>
  </p:cSld>
  <p:clrMapOvr>
    <a:masterClrMapping/>
  </p:clrMapOvr>
  <mc:AlternateContent xmlns:mc="http://schemas.openxmlformats.org/markup-compatibility/2006" xmlns:p14="http://schemas.microsoft.com/office/powerpoint/2010/main">
    <mc:Choice Requires="p14">
      <p:transition spd="slow" p14:dur="2000" advTm="92878"/>
    </mc:Choice>
    <mc:Fallback xmlns="">
      <p:transition xmlns:p14="http://schemas.microsoft.com/office/powerpoint/2010/main" spd="slow" advTm="92878"/>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Divergence</a:t>
            </a:r>
            <a:endParaRPr lang="en-US" dirty="0"/>
          </a:p>
        </p:txBody>
      </p:sp>
      <p:sp>
        <p:nvSpPr>
          <p:cNvPr id="5" name="Content Placeholder 2"/>
          <p:cNvSpPr>
            <a:spLocks noGrp="1"/>
          </p:cNvSpPr>
          <p:nvPr>
            <p:ph idx="1"/>
          </p:nvPr>
        </p:nvSpPr>
        <p:spPr>
          <a:xfrm>
            <a:off x="819726" y="2346001"/>
            <a:ext cx="7389094" cy="4378048"/>
          </a:xfrm>
        </p:spPr>
        <p:txBody>
          <a:bodyPr>
            <a:noAutofit/>
          </a:bodyPr>
          <a:lstStyle/>
          <a:p>
            <a:pPr>
              <a:buFont typeface="Arial"/>
              <a:buChar char="•"/>
            </a:pPr>
            <a:r>
              <a:rPr lang="en-US" sz="3600" dirty="0" smtClean="0">
                <a:solidFill>
                  <a:schemeClr val="bg1">
                    <a:lumMod val="85000"/>
                  </a:schemeClr>
                </a:solidFill>
              </a:rPr>
              <a:t>Asynchrony</a:t>
            </a:r>
          </a:p>
          <a:p>
            <a:pPr>
              <a:buFont typeface="Arial"/>
              <a:buChar char="•"/>
            </a:pPr>
            <a:r>
              <a:rPr lang="en-US" sz="3600" dirty="0"/>
              <a:t>Divergent </a:t>
            </a:r>
            <a:r>
              <a:rPr lang="en-US" sz="3600" dirty="0" smtClean="0"/>
              <a:t>execution</a:t>
            </a:r>
          </a:p>
          <a:p>
            <a:pPr lvl="1">
              <a:buFont typeface="Arial"/>
              <a:buChar char="•"/>
            </a:pPr>
            <a:r>
              <a:rPr lang="en-US" sz="3600" dirty="0" smtClean="0">
                <a:solidFill>
                  <a:schemeClr val="bg1">
                    <a:lumMod val="85000"/>
                  </a:schemeClr>
                </a:solidFill>
              </a:rPr>
              <a:t>Syntactic Changes</a:t>
            </a:r>
          </a:p>
          <a:p>
            <a:pPr lvl="1">
              <a:buFont typeface="Arial"/>
              <a:buChar char="•"/>
            </a:pPr>
            <a:r>
              <a:rPr lang="en-US" sz="3600" dirty="0" smtClean="0"/>
              <a:t>Absent Events</a:t>
            </a:r>
          </a:p>
          <a:p>
            <a:pPr lvl="1">
              <a:buFont typeface="Arial"/>
              <a:buChar char="•"/>
            </a:pPr>
            <a:r>
              <a:rPr lang="en-US" sz="3600" dirty="0" smtClean="0">
                <a:solidFill>
                  <a:schemeClr val="bg1">
                    <a:lumMod val="85000"/>
                  </a:schemeClr>
                </a:solidFill>
              </a:rPr>
              <a:t>Unexpected Events</a:t>
            </a:r>
          </a:p>
          <a:p>
            <a:pPr>
              <a:buFont typeface="Arial"/>
              <a:buChar char="•"/>
            </a:pPr>
            <a:r>
              <a:rPr lang="en-US" sz="3600" dirty="0">
                <a:solidFill>
                  <a:schemeClr val="bg1">
                    <a:lumMod val="85000"/>
                  </a:schemeClr>
                </a:solidFill>
              </a:rPr>
              <a:t>Non-</a:t>
            </a:r>
            <a:r>
              <a:rPr lang="en-US" sz="3600" dirty="0" smtClean="0">
                <a:solidFill>
                  <a:schemeClr val="bg1">
                    <a:lumMod val="85000"/>
                  </a:schemeClr>
                </a:solidFill>
              </a:rPr>
              <a:t>determinism</a:t>
            </a:r>
          </a:p>
        </p:txBody>
      </p:sp>
      <p:sp>
        <p:nvSpPr>
          <p:cNvPr id="3" name="Slide Number Placeholder 2"/>
          <p:cNvSpPr>
            <a:spLocks noGrp="1"/>
          </p:cNvSpPr>
          <p:nvPr>
            <p:ph type="sldNum" sz="quarter" idx="12"/>
          </p:nvPr>
        </p:nvSpPr>
        <p:spPr/>
        <p:txBody>
          <a:bodyPr/>
          <a:lstStyle/>
          <a:p>
            <a:fld id="{4A822907-8A9D-4F6B-98F6-913902AD56B5}" type="slidenum">
              <a:rPr lang="en-US" smtClean="0"/>
              <a:t>32</a:t>
            </a:fld>
            <a:endParaRPr lang="en-US"/>
          </a:p>
        </p:txBody>
      </p:sp>
    </p:spTree>
    <p:extLst>
      <p:ext uri="{BB962C8B-B14F-4D97-AF65-F5344CB8AC3E}">
        <p14:creationId xmlns:p14="http://schemas.microsoft.com/office/powerpoint/2010/main" val="5465136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Divergence: Absent Internal Events</a:t>
            </a:r>
          </a:p>
        </p:txBody>
      </p:sp>
      <p:sp>
        <p:nvSpPr>
          <p:cNvPr id="72" name="Content Placeholder 2"/>
          <p:cNvSpPr>
            <a:spLocks noGrp="1"/>
          </p:cNvSpPr>
          <p:nvPr>
            <p:ph idx="1"/>
          </p:nvPr>
        </p:nvSpPr>
        <p:spPr>
          <a:xfrm>
            <a:off x="2527499" y="2093541"/>
            <a:ext cx="9547862" cy="924991"/>
          </a:xfrm>
        </p:spPr>
        <p:txBody>
          <a:bodyPr>
            <a:noAutofit/>
          </a:bodyPr>
          <a:lstStyle/>
          <a:p>
            <a:pPr marL="0" indent="0">
              <a:buNone/>
            </a:pPr>
            <a:r>
              <a:rPr lang="en-US" sz="3200" dirty="0" smtClean="0"/>
              <a:t>Prune Earlier Input..</a:t>
            </a: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958610" y="481347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3963531" y="4435651"/>
            <a:ext cx="543871" cy="1351142"/>
            <a:chOff x="3988489" y="4444084"/>
            <a:chExt cx="543871" cy="1351142"/>
          </a:xfrm>
        </p:grpSpPr>
        <p:sp>
          <p:nvSpPr>
            <p:cNvPr id="67" name="TextBox 66"/>
            <p:cNvSpPr txBox="1"/>
            <p:nvPr/>
          </p:nvSpPr>
          <p:spPr>
            <a:xfrm rot="4319925">
              <a:off x="4050838" y="483080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386888" y="4343825"/>
            <a:ext cx="576643" cy="1380542"/>
            <a:chOff x="3386888" y="4343825"/>
            <a:chExt cx="576643" cy="1380542"/>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3178247" y="472804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grpSp>
      <p:grpSp>
        <p:nvGrpSpPr>
          <p:cNvPr id="55" name="Group 54"/>
          <p:cNvGrpSpPr/>
          <p:nvPr/>
        </p:nvGrpSpPr>
        <p:grpSpPr>
          <a:xfrm>
            <a:off x="3074924" y="309689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4805931" y="570208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7602240" y="4353662"/>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7118054" y="4404527"/>
            <a:ext cx="1795759" cy="369332"/>
          </a:xfrm>
          <a:prstGeom prst="rect">
            <a:avLst/>
          </a:prstGeom>
          <a:noFill/>
        </p:spPr>
        <p:txBody>
          <a:bodyPr wrap="none" rtlCol="0">
            <a:spAutoFit/>
          </a:bodyPr>
          <a:lstStyle/>
          <a:p>
            <a:r>
              <a:rPr lang="en-US" dirty="0" smtClean="0">
                <a:solidFill>
                  <a:srgbClr val="FF0000"/>
                </a:solidFill>
              </a:rPr>
              <a:t>Policy change</a:t>
            </a:r>
            <a:endParaRPr lang="en-US" dirty="0">
              <a:solidFill>
                <a:srgbClr val="FF0000"/>
              </a:solidFill>
            </a:endParaRPr>
          </a:p>
        </p:txBody>
      </p:sp>
      <p:sp>
        <p:nvSpPr>
          <p:cNvPr id="74" name="TextBox 73"/>
          <p:cNvSpPr txBox="1"/>
          <p:nvPr/>
        </p:nvSpPr>
        <p:spPr>
          <a:xfrm>
            <a:off x="4137231" y="5807740"/>
            <a:ext cx="1782346" cy="369332"/>
          </a:xfrm>
          <a:prstGeom prst="rect">
            <a:avLst/>
          </a:prstGeom>
          <a:noFill/>
        </p:spPr>
        <p:txBody>
          <a:bodyPr wrap="none" rtlCol="0">
            <a:spAutoFit/>
          </a:bodyPr>
          <a:lstStyle/>
          <a:p>
            <a:r>
              <a:rPr lang="en-US" dirty="0" smtClean="0">
                <a:solidFill>
                  <a:srgbClr val="FF0000"/>
                </a:solidFill>
              </a:rPr>
              <a:t>Host Migration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33</a:t>
            </a:fld>
            <a:endParaRPr lang="en-US"/>
          </a:p>
        </p:txBody>
      </p:sp>
    </p:spTree>
    <p:custDataLst>
      <p:tags r:id="rId1"/>
    </p:custDataLst>
    <p:extLst>
      <p:ext uri="{BB962C8B-B14F-4D97-AF65-F5344CB8AC3E}">
        <p14:creationId xmlns:p14="http://schemas.microsoft.com/office/powerpoint/2010/main" val="3155200720"/>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Divergence: Absent Internal Events</a:t>
            </a:r>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958610" y="481347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55" name="Group 54"/>
          <p:cNvGrpSpPr/>
          <p:nvPr/>
        </p:nvGrpSpPr>
        <p:grpSpPr>
          <a:xfrm>
            <a:off x="3074924" y="309689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4805931" y="570208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Donut 52"/>
          <p:cNvSpPr/>
          <p:nvPr/>
        </p:nvSpPr>
        <p:spPr>
          <a:xfrm>
            <a:off x="3185879" y="4473427"/>
            <a:ext cx="2048333" cy="1237187"/>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Content Placeholder 2"/>
          <p:cNvSpPr txBox="1">
            <a:spLocks/>
          </p:cNvSpPr>
          <p:nvPr/>
        </p:nvSpPr>
        <p:spPr>
          <a:xfrm>
            <a:off x="1298844" y="2093541"/>
            <a:ext cx="6644134" cy="924991"/>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3200" dirty="0" smtClean="0"/>
              <a:t>Some Events No Longer Appear </a:t>
            </a:r>
            <a:endParaRPr lang="en-US" sz="3200" dirty="0"/>
          </a:p>
        </p:txBody>
      </p:sp>
      <p:sp>
        <p:nvSpPr>
          <p:cNvPr id="44" name="Oval 43"/>
          <p:cNvSpPr/>
          <p:nvPr/>
        </p:nvSpPr>
        <p:spPr>
          <a:xfrm>
            <a:off x="7602240" y="4353662"/>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7118054" y="4404527"/>
            <a:ext cx="1795759" cy="369332"/>
          </a:xfrm>
          <a:prstGeom prst="rect">
            <a:avLst/>
          </a:prstGeom>
          <a:noFill/>
        </p:spPr>
        <p:txBody>
          <a:bodyPr wrap="none" rtlCol="0">
            <a:spAutoFit/>
          </a:bodyPr>
          <a:lstStyle/>
          <a:p>
            <a:r>
              <a:rPr lang="en-US" dirty="0" smtClean="0">
                <a:solidFill>
                  <a:srgbClr val="FF0000"/>
                </a:solidFill>
              </a:rPr>
              <a:t>Policy change</a:t>
            </a:r>
            <a:endParaRPr lang="en-US" dirty="0">
              <a:solidFill>
                <a:srgbClr val="FF0000"/>
              </a:solidFill>
            </a:endParaRPr>
          </a:p>
        </p:txBody>
      </p:sp>
      <p:sp>
        <p:nvSpPr>
          <p:cNvPr id="47" name="TextBox 46"/>
          <p:cNvSpPr txBox="1"/>
          <p:nvPr/>
        </p:nvSpPr>
        <p:spPr>
          <a:xfrm>
            <a:off x="4137231" y="5807740"/>
            <a:ext cx="1782346" cy="369332"/>
          </a:xfrm>
          <a:prstGeom prst="rect">
            <a:avLst/>
          </a:prstGeom>
          <a:noFill/>
        </p:spPr>
        <p:txBody>
          <a:bodyPr wrap="none" rtlCol="0">
            <a:spAutoFit/>
          </a:bodyPr>
          <a:lstStyle/>
          <a:p>
            <a:r>
              <a:rPr lang="en-US" dirty="0" smtClean="0">
                <a:solidFill>
                  <a:srgbClr val="FF0000"/>
                </a:solidFill>
              </a:rPr>
              <a:t>Host Migration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34</a:t>
            </a:fld>
            <a:endParaRPr lang="en-US"/>
          </a:p>
        </p:txBody>
      </p:sp>
    </p:spTree>
    <p:custDataLst>
      <p:tags r:id="rId1"/>
    </p:custDataLst>
    <p:extLst>
      <p:ext uri="{BB962C8B-B14F-4D97-AF65-F5344CB8AC3E}">
        <p14:creationId xmlns:p14="http://schemas.microsoft.com/office/powerpoint/2010/main" val="3086579267"/>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dirty="0" smtClean="0">
                <a:latin typeface="Century Gothic" charset="0"/>
              </a:rPr>
              <a:t>Solution: Peek Ahead</a:t>
            </a:r>
            <a:endParaRPr lang="en-US"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a:off x="2020640" y="2662007"/>
            <a:ext cx="804582" cy="3951066"/>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grpSp>
        <p:nvGrpSpPr>
          <p:cNvPr id="52" name="Group 51"/>
          <p:cNvGrpSpPr/>
          <p:nvPr/>
        </p:nvGrpSpPr>
        <p:grpSpPr>
          <a:xfrm>
            <a:off x="2212051" y="3087501"/>
            <a:ext cx="851732" cy="2730005"/>
            <a:chOff x="2212051" y="3087501"/>
            <a:chExt cx="851732" cy="2730005"/>
          </a:xfrm>
        </p:grpSpPr>
        <p:cxnSp>
          <p:nvCxnSpPr>
            <p:cNvPr id="53" name="Straight Connector 52"/>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rot="17137503">
              <a:off x="2261337" y="4813478"/>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75" name="Oval 74"/>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3074924" y="3096891"/>
            <a:ext cx="541829" cy="2699292"/>
            <a:chOff x="3063783" y="3087501"/>
            <a:chExt cx="541829" cy="2699292"/>
          </a:xfrm>
        </p:grpSpPr>
        <p:sp>
          <p:nvSpPr>
            <p:cNvPr id="77" name="Oval 76"/>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8" name="Straight Connector 77"/>
            <p:cNvCxnSpPr>
              <a:endCxn id="77"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flipH="1">
            <a:off x="4551320" y="2730500"/>
            <a:ext cx="804582" cy="3920092"/>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4805931" y="570208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4137231" y="5807740"/>
            <a:ext cx="1782346" cy="369332"/>
          </a:xfrm>
          <a:prstGeom prst="rect">
            <a:avLst/>
          </a:prstGeom>
          <a:noFill/>
        </p:spPr>
        <p:txBody>
          <a:bodyPr wrap="none" rtlCol="0">
            <a:spAutoFit/>
          </a:bodyPr>
          <a:lstStyle/>
          <a:p>
            <a:r>
              <a:rPr lang="en-US" dirty="0" smtClean="0">
                <a:solidFill>
                  <a:srgbClr val="FF0000"/>
                </a:solidFill>
              </a:rPr>
              <a:t>Host Migration</a:t>
            </a:r>
            <a:endParaRPr lang="en-US" dirty="0">
              <a:solidFill>
                <a:srgbClr val="FF0000"/>
              </a:solidFill>
            </a:endParaRPr>
          </a:p>
        </p:txBody>
      </p:sp>
      <p:sp>
        <p:nvSpPr>
          <p:cNvPr id="6" name="TextBox 5"/>
          <p:cNvSpPr txBox="1"/>
          <p:nvPr/>
        </p:nvSpPr>
        <p:spPr>
          <a:xfrm>
            <a:off x="1324429" y="4136571"/>
            <a:ext cx="184666" cy="369332"/>
          </a:xfrm>
          <a:prstGeom prst="rect">
            <a:avLst/>
          </a:prstGeom>
          <a:noFill/>
        </p:spPr>
        <p:txBody>
          <a:bodyPr wrap="none" rtlCol="0">
            <a:spAutoFit/>
          </a:bodyPr>
          <a:lstStyle/>
          <a:p>
            <a:endParaRPr lang="en-US" dirty="0"/>
          </a:p>
        </p:txBody>
      </p:sp>
      <p:grpSp>
        <p:nvGrpSpPr>
          <p:cNvPr id="83" name="Group 82"/>
          <p:cNvGrpSpPr/>
          <p:nvPr/>
        </p:nvGrpSpPr>
        <p:grpSpPr>
          <a:xfrm>
            <a:off x="1134768" y="3024482"/>
            <a:ext cx="592655" cy="1429932"/>
            <a:chOff x="1134768" y="3024482"/>
            <a:chExt cx="592655" cy="1429932"/>
          </a:xfrm>
        </p:grpSpPr>
        <p:cxnSp>
          <p:nvCxnSpPr>
            <p:cNvPr id="84" name="Straight Connector 83"/>
            <p:cNvCxnSpPr>
              <a:endCxn id="86"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86" name="Oval 85"/>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1738563" y="3087501"/>
            <a:ext cx="465625" cy="1348658"/>
            <a:chOff x="1738563" y="3087501"/>
            <a:chExt cx="465625" cy="1348658"/>
          </a:xfrm>
        </p:grpSpPr>
        <p:sp>
          <p:nvSpPr>
            <p:cNvPr id="89" name="TextBox 88"/>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90" name="Straight Connector 89"/>
            <p:cNvCxnSpPr>
              <a:endCxn id="91"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91" name="Oval 90"/>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1" name="Content Placeholder 2"/>
          <p:cNvSpPr txBox="1">
            <a:spLocks/>
          </p:cNvSpPr>
          <p:nvPr/>
        </p:nvSpPr>
        <p:spPr>
          <a:xfrm>
            <a:off x="1108352" y="2093541"/>
            <a:ext cx="8117299" cy="924991"/>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3200" dirty="0" smtClean="0"/>
              <a:t>Infer which internal events will occur</a:t>
            </a:r>
            <a:endParaRPr lang="en-US" sz="3200" dirty="0"/>
          </a:p>
        </p:txBody>
      </p:sp>
      <p:cxnSp>
        <p:nvCxnSpPr>
          <p:cNvPr id="102" name="Straight Connector 101"/>
          <p:cNvCxnSpPr/>
          <p:nvPr/>
        </p:nvCxnSpPr>
        <p:spPr>
          <a:xfrm flipH="1">
            <a:off x="6962755" y="2662007"/>
            <a:ext cx="804582" cy="3951066"/>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grpSp>
        <p:nvGrpSpPr>
          <p:cNvPr id="103" name="Group 102"/>
          <p:cNvGrpSpPr/>
          <p:nvPr/>
        </p:nvGrpSpPr>
        <p:grpSpPr>
          <a:xfrm>
            <a:off x="4879771" y="3087501"/>
            <a:ext cx="3308886" cy="1685623"/>
            <a:chOff x="4879771" y="3087501"/>
            <a:chExt cx="3308886" cy="1685623"/>
          </a:xfrm>
        </p:grpSpPr>
        <p:cxnSp>
          <p:nvCxnSpPr>
            <p:cNvPr id="104" name="Straight Connector 103"/>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107" name="Oval 106"/>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4" name="Oval 43"/>
          <p:cNvSpPr/>
          <p:nvPr/>
        </p:nvSpPr>
        <p:spPr>
          <a:xfrm>
            <a:off x="7602240" y="4353662"/>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7118054" y="4404527"/>
            <a:ext cx="1795759" cy="369332"/>
          </a:xfrm>
          <a:prstGeom prst="rect">
            <a:avLst/>
          </a:prstGeom>
          <a:noFill/>
        </p:spPr>
        <p:txBody>
          <a:bodyPr wrap="none" rtlCol="0">
            <a:spAutoFit/>
          </a:bodyPr>
          <a:lstStyle/>
          <a:p>
            <a:r>
              <a:rPr lang="en-US" dirty="0" smtClean="0">
                <a:solidFill>
                  <a:srgbClr val="FF0000"/>
                </a:solidFill>
              </a:rPr>
              <a:t>Policy change</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35</a:t>
            </a:fld>
            <a:endParaRPr lang="en-US"/>
          </a:p>
        </p:txBody>
      </p:sp>
    </p:spTree>
    <p:custDataLst>
      <p:tags r:id="rId1"/>
    </p:custDataLst>
    <p:extLst>
      <p:ext uri="{BB962C8B-B14F-4D97-AF65-F5344CB8AC3E}">
        <p14:creationId xmlns:p14="http://schemas.microsoft.com/office/powerpoint/2010/main" val="2726242103"/>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Non-determinism</a:t>
            </a:r>
            <a:endParaRPr lang="en-US" dirty="0"/>
          </a:p>
        </p:txBody>
      </p:sp>
      <p:sp>
        <p:nvSpPr>
          <p:cNvPr id="5" name="Content Placeholder 2"/>
          <p:cNvSpPr>
            <a:spLocks noGrp="1"/>
          </p:cNvSpPr>
          <p:nvPr>
            <p:ph idx="1"/>
          </p:nvPr>
        </p:nvSpPr>
        <p:spPr>
          <a:xfrm>
            <a:off x="819726" y="2346001"/>
            <a:ext cx="7389094" cy="4378048"/>
          </a:xfrm>
        </p:spPr>
        <p:txBody>
          <a:bodyPr>
            <a:noAutofit/>
          </a:bodyPr>
          <a:lstStyle/>
          <a:p>
            <a:pPr>
              <a:buFont typeface="Arial"/>
              <a:buChar char="•"/>
            </a:pPr>
            <a:r>
              <a:rPr lang="en-US" sz="3600" dirty="0" smtClean="0">
                <a:solidFill>
                  <a:schemeClr val="bg1">
                    <a:lumMod val="85000"/>
                  </a:schemeClr>
                </a:solidFill>
              </a:rPr>
              <a:t>Asynchrony</a:t>
            </a:r>
          </a:p>
          <a:p>
            <a:pPr>
              <a:buFont typeface="Arial"/>
              <a:buChar char="•"/>
            </a:pPr>
            <a:endParaRPr lang="en-US" sz="3600" dirty="0" smtClean="0">
              <a:solidFill>
                <a:schemeClr val="bg1">
                  <a:lumMod val="85000"/>
                </a:schemeClr>
              </a:solidFill>
            </a:endParaRPr>
          </a:p>
          <a:p>
            <a:pPr>
              <a:buFont typeface="Arial"/>
              <a:buChar char="•"/>
            </a:pPr>
            <a:r>
              <a:rPr lang="en-US" sz="3600" dirty="0">
                <a:solidFill>
                  <a:schemeClr val="bg1">
                    <a:lumMod val="85000"/>
                  </a:schemeClr>
                </a:solidFill>
              </a:rPr>
              <a:t>Divergent </a:t>
            </a:r>
            <a:r>
              <a:rPr lang="en-US" sz="3600" dirty="0" smtClean="0">
                <a:solidFill>
                  <a:schemeClr val="bg1">
                    <a:lumMod val="85000"/>
                  </a:schemeClr>
                </a:solidFill>
              </a:rPr>
              <a:t>execution</a:t>
            </a:r>
          </a:p>
          <a:p>
            <a:pPr>
              <a:buFont typeface="Arial"/>
              <a:buChar char="•"/>
            </a:pPr>
            <a:endParaRPr lang="en-US" sz="3600" dirty="0" smtClean="0">
              <a:solidFill>
                <a:schemeClr val="bg1">
                  <a:lumMod val="85000"/>
                </a:schemeClr>
              </a:solidFill>
            </a:endParaRPr>
          </a:p>
          <a:p>
            <a:pPr>
              <a:buFont typeface="Arial"/>
              <a:buChar char="•"/>
            </a:pPr>
            <a:r>
              <a:rPr lang="en-US" sz="3600" dirty="0" smtClean="0"/>
              <a:t>Non</a:t>
            </a:r>
            <a:r>
              <a:rPr lang="en-US" sz="3600" dirty="0"/>
              <a:t>-</a:t>
            </a:r>
            <a:r>
              <a:rPr lang="en-US" sz="3600" dirty="0" smtClean="0"/>
              <a:t>determinism</a:t>
            </a:r>
          </a:p>
        </p:txBody>
      </p:sp>
      <p:sp>
        <p:nvSpPr>
          <p:cNvPr id="3" name="Slide Number Placeholder 2"/>
          <p:cNvSpPr>
            <a:spLocks noGrp="1"/>
          </p:cNvSpPr>
          <p:nvPr>
            <p:ph type="sldNum" sz="quarter" idx="12"/>
          </p:nvPr>
        </p:nvSpPr>
        <p:spPr/>
        <p:txBody>
          <a:bodyPr/>
          <a:lstStyle/>
          <a:p>
            <a:fld id="{4A822907-8A9D-4F6B-98F6-913902AD56B5}" type="slidenum">
              <a:rPr lang="en-US" smtClean="0"/>
              <a:t>36</a:t>
            </a:fld>
            <a:endParaRPr lang="en-US"/>
          </a:p>
        </p:txBody>
      </p:sp>
    </p:spTree>
    <p:extLst>
      <p:ext uri="{BB962C8B-B14F-4D97-AF65-F5344CB8AC3E}">
        <p14:creationId xmlns:p14="http://schemas.microsoft.com/office/powerpoint/2010/main" val="19927764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Coping With Non-Determinism</a:t>
            </a:r>
            <a:endParaRPr lang="en-US" dirty="0"/>
          </a:p>
        </p:txBody>
      </p:sp>
      <p:sp>
        <p:nvSpPr>
          <p:cNvPr id="4" name="Content Placeholder 2"/>
          <p:cNvSpPr>
            <a:spLocks noGrp="1"/>
          </p:cNvSpPr>
          <p:nvPr>
            <p:ph idx="1"/>
          </p:nvPr>
        </p:nvSpPr>
        <p:spPr>
          <a:xfrm>
            <a:off x="781255" y="2383937"/>
            <a:ext cx="7610476" cy="4255442"/>
          </a:xfrm>
        </p:spPr>
        <p:txBody>
          <a:bodyPr>
            <a:noAutofit/>
          </a:bodyPr>
          <a:lstStyle/>
          <a:p>
            <a:pPr>
              <a:buFont typeface="Arial"/>
              <a:buChar char="•"/>
            </a:pPr>
            <a:r>
              <a:rPr lang="en-US" sz="2900" dirty="0" smtClean="0"/>
              <a:t>Replay multiple times per subsequence</a:t>
            </a:r>
          </a:p>
          <a:p>
            <a:pPr>
              <a:buFont typeface="Arial"/>
              <a:buChar char="•"/>
            </a:pPr>
            <a:r>
              <a:rPr lang="en-US" sz="2900" dirty="0" smtClean="0"/>
              <a:t>Assuming </a:t>
            </a:r>
            <a:r>
              <a:rPr lang="en-US" sz="2900" dirty="0" err="1" smtClean="0"/>
              <a:t>i.i.d</a:t>
            </a:r>
            <a:r>
              <a:rPr lang="en-US" sz="2900" dirty="0" smtClean="0"/>
              <a:t>., probability of not finding bug modeled by:</a:t>
            </a:r>
          </a:p>
          <a:p>
            <a:pPr marL="0" indent="0">
              <a:buNone/>
            </a:pPr>
            <a:endParaRPr lang="en-US" sz="2900" dirty="0"/>
          </a:p>
          <a:p>
            <a:pPr>
              <a:buFont typeface="Arial"/>
              <a:buChar char="•"/>
            </a:pPr>
            <a:r>
              <a:rPr lang="en-US" sz="2900" dirty="0" smtClean="0"/>
              <a:t>If not </a:t>
            </a:r>
            <a:r>
              <a:rPr lang="en-US" sz="2900" dirty="0" err="1" smtClean="0"/>
              <a:t>i.i.d</a:t>
            </a:r>
            <a:r>
              <a:rPr lang="en-US" sz="2900" dirty="0" smtClean="0"/>
              <a:t>., override </a:t>
            </a:r>
            <a:r>
              <a:rPr lang="en-US" sz="2900" dirty="0" err="1" smtClean="0"/>
              <a:t>gettimeofday</a:t>
            </a:r>
            <a:r>
              <a:rPr lang="en-US" sz="2900" dirty="0" smtClean="0"/>
              <a:t>(), multiplex sockets, interpose on logging statements</a:t>
            </a:r>
          </a:p>
        </p:txBody>
      </p:sp>
      <p:graphicFrame>
        <p:nvGraphicFramePr>
          <p:cNvPr id="3" name="Object 2"/>
          <p:cNvGraphicFramePr>
            <a:graphicFrameLocks noChangeAspect="1"/>
          </p:cNvGraphicFramePr>
          <p:nvPr>
            <p:extLst>
              <p:ext uri="{D42A27DB-BD31-4B8C-83A1-F6EECF244321}">
                <p14:modId xmlns:p14="http://schemas.microsoft.com/office/powerpoint/2010/main" val="2310954186"/>
              </p:ext>
            </p:extLst>
          </p:nvPr>
        </p:nvGraphicFramePr>
        <p:xfrm>
          <a:off x="2306638" y="4007985"/>
          <a:ext cx="4541837" cy="806450"/>
        </p:xfrm>
        <a:graphic>
          <a:graphicData uri="http://schemas.openxmlformats.org/presentationml/2006/ole">
            <mc:AlternateContent xmlns:mc="http://schemas.openxmlformats.org/markup-compatibility/2006">
              <mc:Choice xmlns:v="urn:schemas-microsoft-com:vml" Requires="v">
                <p:oleObj spid="_x0000_s1202" name="Equation" r:id="rId4" imgW="6578600" imgH="1168400" progId="Equation.3">
                  <p:embed/>
                </p:oleObj>
              </mc:Choice>
              <mc:Fallback>
                <p:oleObj name="Equation" r:id="rId4" imgW="6578600" imgH="1168400" progId="Equation.3">
                  <p:embed/>
                  <p:pic>
                    <p:nvPicPr>
                      <p:cNvPr id="0" name=""/>
                      <p:cNvPicPr/>
                      <p:nvPr/>
                    </p:nvPicPr>
                    <p:blipFill>
                      <a:blip r:embed="rId5"/>
                      <a:stretch>
                        <a:fillRect/>
                      </a:stretch>
                    </p:blipFill>
                    <p:spPr>
                      <a:xfrm>
                        <a:off x="2306638" y="4007985"/>
                        <a:ext cx="4541837" cy="80645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4A822907-8A9D-4F6B-98F6-913902AD56B5}" type="slidenum">
              <a:rPr lang="en-US" smtClean="0"/>
              <a:t>37</a:t>
            </a:fld>
            <a:endParaRPr lang="en-US"/>
          </a:p>
        </p:txBody>
      </p:sp>
    </p:spTree>
    <p:extLst>
      <p:ext uri="{BB962C8B-B14F-4D97-AF65-F5344CB8AC3E}">
        <p14:creationId xmlns:p14="http://schemas.microsoft.com/office/powerpoint/2010/main" val="359674827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Recap</a:t>
            </a:r>
            <a:endParaRPr lang="en-US" dirty="0"/>
          </a:p>
        </p:txBody>
      </p:sp>
      <p:sp>
        <p:nvSpPr>
          <p:cNvPr id="3" name="Content Placeholder 2"/>
          <p:cNvSpPr>
            <a:spLocks noGrp="1"/>
          </p:cNvSpPr>
          <p:nvPr>
            <p:ph idx="1"/>
          </p:nvPr>
        </p:nvSpPr>
        <p:spPr>
          <a:xfrm>
            <a:off x="731960" y="2649975"/>
            <a:ext cx="8412040" cy="3670767"/>
          </a:xfrm>
        </p:spPr>
        <p:txBody>
          <a:bodyPr>
            <a:noAutofit/>
          </a:bodyPr>
          <a:lstStyle/>
          <a:p>
            <a:pPr>
              <a:buFont typeface="Arial"/>
              <a:buChar char="•"/>
            </a:pPr>
            <a:r>
              <a:rPr lang="en-US" sz="3200" dirty="0"/>
              <a:t>Replay events in </a:t>
            </a:r>
            <a:r>
              <a:rPr lang="en-US" sz="3200" dirty="0" smtClean="0"/>
              <a:t>QA </a:t>
            </a:r>
            <a:r>
              <a:rPr lang="en-US" sz="3200" dirty="0" err="1" smtClean="0"/>
              <a:t>testbed</a:t>
            </a:r>
            <a:endParaRPr lang="en-US" sz="3200" dirty="0" smtClean="0"/>
          </a:p>
          <a:p>
            <a:pPr>
              <a:buFont typeface="Arial"/>
              <a:buChar char="•"/>
            </a:pPr>
            <a:r>
              <a:rPr lang="en-US" sz="3200" dirty="0" smtClean="0"/>
              <a:t>Apply delta debugging to inputs</a:t>
            </a:r>
          </a:p>
          <a:p>
            <a:pPr>
              <a:buFont typeface="Arial"/>
              <a:buChar char="•"/>
            </a:pPr>
            <a:r>
              <a:rPr lang="en-US" sz="3200" dirty="0" smtClean="0"/>
              <a:t>Asynchrony: interpose on messages</a:t>
            </a:r>
          </a:p>
          <a:p>
            <a:pPr>
              <a:buFont typeface="Arial"/>
              <a:buChar char="•"/>
            </a:pPr>
            <a:r>
              <a:rPr lang="en-US" sz="3200" dirty="0" smtClean="0"/>
              <a:t>Divergence: infer absent events</a:t>
            </a:r>
          </a:p>
          <a:p>
            <a:pPr>
              <a:buFont typeface="Arial"/>
              <a:buChar char="•"/>
            </a:pPr>
            <a:r>
              <a:rPr lang="en-US" sz="3200" dirty="0" smtClean="0"/>
              <a:t>Non-determinism: replay multiple times</a:t>
            </a:r>
            <a:endParaRPr lang="en-US" sz="3200" dirty="0"/>
          </a:p>
        </p:txBody>
      </p:sp>
      <p:sp>
        <p:nvSpPr>
          <p:cNvPr id="4" name="Slide Number Placeholder 3"/>
          <p:cNvSpPr>
            <a:spLocks noGrp="1"/>
          </p:cNvSpPr>
          <p:nvPr>
            <p:ph type="sldNum" sz="quarter" idx="12"/>
          </p:nvPr>
        </p:nvSpPr>
        <p:spPr/>
        <p:txBody>
          <a:bodyPr/>
          <a:lstStyle/>
          <a:p>
            <a:fld id="{4A822907-8A9D-4F6B-98F6-913902AD56B5}" type="slidenum">
              <a:rPr lang="en-US" smtClean="0"/>
              <a:t>38</a:t>
            </a:fld>
            <a:endParaRPr lang="en-US"/>
          </a:p>
        </p:txBody>
      </p:sp>
    </p:spTree>
    <p:extLst>
      <p:ext uri="{BB962C8B-B14F-4D97-AF65-F5344CB8AC3E}">
        <p14:creationId xmlns:p14="http://schemas.microsoft.com/office/powerpoint/2010/main" val="2186318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798253" y="2269006"/>
            <a:ext cx="9035143" cy="3670767"/>
          </a:xfrm>
        </p:spPr>
        <p:txBody>
          <a:bodyPr>
            <a:noAutofit/>
          </a:bodyPr>
          <a:lstStyle/>
          <a:p>
            <a:pPr marL="0" indent="0">
              <a:buNone/>
            </a:pPr>
            <a:endParaRPr lang="en-US" sz="3600" dirty="0" smtClean="0"/>
          </a:p>
          <a:p>
            <a:pPr marL="0" indent="0">
              <a:buNone/>
            </a:pPr>
            <a:endParaRPr lang="en-US" sz="3600" dirty="0"/>
          </a:p>
          <a:p>
            <a:pPr marL="0" indent="0">
              <a:buNone/>
            </a:pPr>
            <a:r>
              <a:rPr lang="en-US" sz="4800" dirty="0" smtClean="0"/>
              <a:t>How well does it work?</a:t>
            </a:r>
          </a:p>
        </p:txBody>
      </p:sp>
      <p:sp>
        <p:nvSpPr>
          <p:cNvPr id="4" name="Slide Number Placeholder 3"/>
          <p:cNvSpPr>
            <a:spLocks noGrp="1"/>
          </p:cNvSpPr>
          <p:nvPr>
            <p:ph type="sldNum" sz="quarter" idx="12"/>
          </p:nvPr>
        </p:nvSpPr>
        <p:spPr/>
        <p:txBody>
          <a:bodyPr/>
          <a:lstStyle/>
          <a:p>
            <a:fld id="{4A822907-8A9D-4F6B-98F6-913902AD56B5}" type="slidenum">
              <a:rPr lang="en-US" smtClean="0"/>
              <a:t>39</a:t>
            </a:fld>
            <a:endParaRPr lang="en-US"/>
          </a:p>
        </p:txBody>
      </p:sp>
    </p:spTree>
    <p:extLst>
      <p:ext uri="{BB962C8B-B14F-4D97-AF65-F5344CB8AC3E}">
        <p14:creationId xmlns:p14="http://schemas.microsoft.com/office/powerpoint/2010/main" val="11226894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56"/>
            <a:ext cx="8913813" cy="914400"/>
          </a:xfrm>
        </p:spPr>
        <p:txBody>
          <a:bodyPr>
            <a:noAutofit/>
          </a:bodyPr>
          <a:lstStyle/>
          <a:p>
            <a:r>
              <a:rPr lang="en-US" sz="3500" dirty="0" smtClean="0"/>
              <a:t>Distributed Systems are Bug-Prone</a:t>
            </a:r>
            <a:endParaRPr lang="en-US" sz="3500" dirty="0"/>
          </a:p>
        </p:txBody>
      </p:sp>
      <p:sp>
        <p:nvSpPr>
          <p:cNvPr id="3" name="Content Placeholder 2"/>
          <p:cNvSpPr>
            <a:spLocks noGrp="1"/>
          </p:cNvSpPr>
          <p:nvPr>
            <p:ph idx="1"/>
          </p:nvPr>
        </p:nvSpPr>
        <p:spPr>
          <a:xfrm>
            <a:off x="483995" y="2235461"/>
            <a:ext cx="8560217" cy="4540900"/>
          </a:xfrm>
        </p:spPr>
        <p:txBody>
          <a:bodyPr>
            <a:noAutofit/>
          </a:bodyPr>
          <a:lstStyle/>
          <a:p>
            <a:pPr marL="0" indent="0">
              <a:buNone/>
            </a:pPr>
            <a:r>
              <a:rPr lang="en-US" sz="3800" dirty="0" smtClean="0"/>
              <a:t>Distributed correctness faults:</a:t>
            </a:r>
          </a:p>
          <a:p>
            <a:pPr lvl="1">
              <a:buFont typeface="Arial"/>
              <a:buChar char="•"/>
            </a:pPr>
            <a:r>
              <a:rPr lang="en-US" sz="3600" dirty="0" smtClean="0"/>
              <a:t>Race conditions</a:t>
            </a:r>
          </a:p>
          <a:p>
            <a:pPr lvl="1">
              <a:buFont typeface="Arial"/>
              <a:buChar char="•"/>
            </a:pPr>
            <a:r>
              <a:rPr lang="en-US" sz="3600" dirty="0" smtClean="0"/>
              <a:t>Atomicity violations</a:t>
            </a:r>
          </a:p>
          <a:p>
            <a:pPr lvl="1">
              <a:buFont typeface="Arial"/>
              <a:buChar char="•"/>
            </a:pPr>
            <a:r>
              <a:rPr lang="en-US" sz="3600" dirty="0" smtClean="0"/>
              <a:t>Deadlock</a:t>
            </a:r>
          </a:p>
          <a:p>
            <a:pPr lvl="1">
              <a:buFont typeface="Arial"/>
              <a:buChar char="•"/>
            </a:pPr>
            <a:r>
              <a:rPr lang="en-US" sz="3600" dirty="0" err="1" smtClean="0"/>
              <a:t>Livelock</a:t>
            </a:r>
            <a:endParaRPr lang="en-US" sz="3600" dirty="0" smtClean="0"/>
          </a:p>
          <a:p>
            <a:pPr lvl="1">
              <a:buFont typeface="Arial"/>
              <a:buChar char="•"/>
            </a:pPr>
            <a:r>
              <a:rPr lang="en-US" sz="3600" dirty="0" smtClean="0"/>
              <a:t>…</a:t>
            </a:r>
          </a:p>
          <a:p>
            <a:pPr marL="0" indent="0">
              <a:buNone/>
            </a:pPr>
            <a:r>
              <a:rPr lang="en-US" sz="3800" dirty="0" smtClean="0"/>
              <a:t>+ Normal software bugs</a:t>
            </a:r>
          </a:p>
        </p:txBody>
      </p:sp>
      <p:sp>
        <p:nvSpPr>
          <p:cNvPr id="4" name="Slide Number Placeholder 3"/>
          <p:cNvSpPr>
            <a:spLocks noGrp="1"/>
          </p:cNvSpPr>
          <p:nvPr>
            <p:ph type="sldNum" sz="quarter" idx="12"/>
          </p:nvPr>
        </p:nvSpPr>
        <p:spPr/>
        <p:txBody>
          <a:bodyPr/>
          <a:lstStyle/>
          <a:p>
            <a:fld id="{4A822907-8A9D-4F6B-98F6-913902AD56B5}" type="slidenum">
              <a:rPr lang="en-US" smtClean="0"/>
              <a:t>4</a:t>
            </a:fld>
            <a:endParaRPr lang="en-US"/>
          </a:p>
        </p:txBody>
      </p:sp>
    </p:spTree>
    <p:extLst>
      <p:ext uri="{BB962C8B-B14F-4D97-AF65-F5344CB8AC3E}">
        <p14:creationId xmlns:p14="http://schemas.microsoft.com/office/powerpoint/2010/main" val="1704290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t>
            </a:r>
            <a:r>
              <a:rPr lang="en-US" dirty="0" smtClean="0"/>
              <a:t>Methodology</a:t>
            </a:r>
            <a:endParaRPr lang="en-US" dirty="0"/>
          </a:p>
        </p:txBody>
      </p:sp>
      <p:sp>
        <p:nvSpPr>
          <p:cNvPr id="4" name="Content Placeholder 2"/>
          <p:cNvSpPr>
            <a:spLocks noGrp="1"/>
          </p:cNvSpPr>
          <p:nvPr>
            <p:ph idx="1"/>
          </p:nvPr>
        </p:nvSpPr>
        <p:spPr>
          <a:xfrm>
            <a:off x="814842" y="2195286"/>
            <a:ext cx="8098971" cy="4444093"/>
          </a:xfrm>
        </p:spPr>
        <p:txBody>
          <a:bodyPr>
            <a:noAutofit/>
          </a:bodyPr>
          <a:lstStyle/>
          <a:p>
            <a:pPr>
              <a:buFont typeface="Arial"/>
              <a:buChar char="•"/>
            </a:pPr>
            <a:r>
              <a:rPr lang="en-US" sz="3200" dirty="0" smtClean="0">
                <a:cs typeface="Century Gothic"/>
              </a:rPr>
              <a:t>Evaluate on </a:t>
            </a:r>
            <a:r>
              <a:rPr lang="en-US" sz="3200" dirty="0">
                <a:cs typeface="Century Gothic"/>
              </a:rPr>
              <a:t>5</a:t>
            </a:r>
            <a:r>
              <a:rPr lang="en-US" sz="3200" dirty="0" smtClean="0"/>
              <a:t> open source SDN </a:t>
            </a:r>
            <a:r>
              <a:rPr lang="en-US" sz="3200" dirty="0"/>
              <a:t>controllers (Floodlight, NOX, POX, Frenetic, ONOS)</a:t>
            </a:r>
            <a:endParaRPr lang="en-US" sz="3200" dirty="0" smtClean="0">
              <a:cs typeface="Century Gothic"/>
            </a:endParaRPr>
          </a:p>
          <a:p>
            <a:pPr>
              <a:buFont typeface="Arial"/>
              <a:buChar char="•"/>
            </a:pPr>
            <a:r>
              <a:rPr lang="en-US" sz="3200" dirty="0" smtClean="0">
                <a:cs typeface="Century Gothic"/>
              </a:rPr>
              <a:t>Quantify </a:t>
            </a:r>
            <a:r>
              <a:rPr lang="en-US" sz="3200" dirty="0">
                <a:cs typeface="Century Gothic"/>
              </a:rPr>
              <a:t>minimization </a:t>
            </a:r>
            <a:r>
              <a:rPr lang="en-US" sz="3200" dirty="0" smtClean="0">
                <a:cs typeface="Century Gothic"/>
              </a:rPr>
              <a:t>for:</a:t>
            </a:r>
            <a:endParaRPr lang="en-US" sz="3200" dirty="0">
              <a:cs typeface="Century Gothic"/>
            </a:endParaRPr>
          </a:p>
          <a:p>
            <a:pPr lvl="1">
              <a:buFont typeface="Arial"/>
              <a:buChar char="•"/>
            </a:pPr>
            <a:r>
              <a:rPr lang="en-US" sz="3200" dirty="0">
                <a:cs typeface="Century Gothic"/>
              </a:rPr>
              <a:t>Synthetic </a:t>
            </a:r>
            <a:r>
              <a:rPr lang="en-US" sz="3200" dirty="0" smtClean="0">
                <a:cs typeface="Century Gothic"/>
              </a:rPr>
              <a:t>bugs</a:t>
            </a:r>
          </a:p>
          <a:p>
            <a:pPr lvl="1">
              <a:buFont typeface="Arial"/>
              <a:buChar char="•"/>
            </a:pPr>
            <a:r>
              <a:rPr lang="en-US" sz="3200" dirty="0" smtClean="0">
                <a:cs typeface="Century Gothic"/>
              </a:rPr>
              <a:t>Bugs found in the wild</a:t>
            </a:r>
            <a:endParaRPr lang="en-US" sz="3200" dirty="0">
              <a:cs typeface="Century Gothic"/>
            </a:endParaRPr>
          </a:p>
          <a:p>
            <a:pPr>
              <a:buFont typeface="Arial"/>
              <a:buChar char="•"/>
            </a:pPr>
            <a:r>
              <a:rPr lang="en-US" sz="3200" dirty="0" smtClean="0">
                <a:cs typeface="Century Gothic"/>
              </a:rPr>
              <a:t>Qualitatively </a:t>
            </a:r>
            <a:r>
              <a:rPr lang="en-US" sz="3200" dirty="0">
                <a:cs typeface="Century Gothic"/>
              </a:rPr>
              <a:t>relay experience troubleshooting with </a:t>
            </a:r>
            <a:r>
              <a:rPr lang="en-US" sz="3200" dirty="0" err="1" smtClean="0">
                <a:cs typeface="Century Gothic"/>
              </a:rPr>
              <a:t>MCSes</a:t>
            </a:r>
            <a:endParaRPr lang="en-US" sz="3200" dirty="0">
              <a:cs typeface="Century Gothic"/>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40</a:t>
            </a:fld>
            <a:endParaRPr lang="en-US"/>
          </a:p>
        </p:txBody>
      </p:sp>
    </p:spTree>
    <p:extLst>
      <p:ext uri="{BB962C8B-B14F-4D97-AF65-F5344CB8AC3E}">
        <p14:creationId xmlns:p14="http://schemas.microsoft.com/office/powerpoint/2010/main" val="228236466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p:cNvGraphicFramePr>
            <a:graphicFrameLocks/>
          </p:cNvGraphicFramePr>
          <p:nvPr>
            <p:extLst>
              <p:ext uri="{D42A27DB-BD31-4B8C-83A1-F6EECF244321}">
                <p14:modId xmlns:p14="http://schemas.microsoft.com/office/powerpoint/2010/main" val="2136524913"/>
              </p:ext>
            </p:extLst>
          </p:nvPr>
        </p:nvGraphicFramePr>
        <p:xfrm>
          <a:off x="101610" y="2038256"/>
          <a:ext cx="8812203" cy="449624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Case Studies</a:t>
            </a:r>
            <a:endParaRPr lang="en-US" dirty="0"/>
          </a:p>
        </p:txBody>
      </p:sp>
      <p:sp>
        <p:nvSpPr>
          <p:cNvPr id="8" name="TextBox 7"/>
          <p:cNvSpPr txBox="1"/>
          <p:nvPr/>
        </p:nvSpPr>
        <p:spPr>
          <a:xfrm rot="16200000">
            <a:off x="4308348" y="3896191"/>
            <a:ext cx="1933925" cy="276999"/>
          </a:xfrm>
          <a:prstGeom prst="rect">
            <a:avLst/>
          </a:prstGeom>
          <a:noFill/>
        </p:spPr>
        <p:txBody>
          <a:bodyPr wrap="square" rtlCol="0">
            <a:spAutoFit/>
          </a:bodyPr>
          <a:lstStyle/>
          <a:p>
            <a:r>
              <a:rPr lang="en-US" sz="1200" dirty="0" smtClean="0">
                <a:solidFill>
                  <a:srgbClr val="008000"/>
                </a:solidFill>
              </a:rPr>
              <a:t>Not </a:t>
            </a:r>
            <a:r>
              <a:rPr lang="en-US" sz="1200" dirty="0" err="1" smtClean="0">
                <a:solidFill>
                  <a:srgbClr val="008000"/>
                </a:solidFill>
              </a:rPr>
              <a:t>replayable</a:t>
            </a:r>
            <a:endParaRPr lang="en-US" sz="1200" dirty="0">
              <a:solidFill>
                <a:srgbClr val="008000"/>
              </a:solidFill>
            </a:endParaRPr>
          </a:p>
        </p:txBody>
      </p:sp>
      <p:grpSp>
        <p:nvGrpSpPr>
          <p:cNvPr id="16" name="Group 15"/>
          <p:cNvGrpSpPr/>
          <p:nvPr/>
        </p:nvGrpSpPr>
        <p:grpSpPr>
          <a:xfrm>
            <a:off x="705100" y="6248196"/>
            <a:ext cx="7296726" cy="641661"/>
            <a:chOff x="750455" y="6207226"/>
            <a:chExt cx="7296726" cy="641661"/>
          </a:xfrm>
        </p:grpSpPr>
        <p:sp>
          <p:nvSpPr>
            <p:cNvPr id="9" name="Right Bracket 8"/>
            <p:cNvSpPr/>
            <p:nvPr/>
          </p:nvSpPr>
          <p:spPr>
            <a:xfrm rot="16200000" flipH="1">
              <a:off x="2154774" y="4802907"/>
              <a:ext cx="216272" cy="3024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ight Bracket 10"/>
            <p:cNvSpPr/>
            <p:nvPr/>
          </p:nvSpPr>
          <p:spPr>
            <a:xfrm rot="16200000" flipH="1">
              <a:off x="4290683" y="5691908"/>
              <a:ext cx="216271" cy="1246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ight Bracket 11"/>
            <p:cNvSpPr/>
            <p:nvPr/>
          </p:nvSpPr>
          <p:spPr>
            <a:xfrm rot="16200000" flipH="1">
              <a:off x="6426591" y="4802908"/>
              <a:ext cx="216271" cy="3024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1108364" y="6477123"/>
              <a:ext cx="2029071" cy="369332"/>
            </a:xfrm>
            <a:prstGeom prst="rect">
              <a:avLst/>
            </a:prstGeom>
            <a:noFill/>
          </p:spPr>
          <p:txBody>
            <a:bodyPr wrap="none" rtlCol="0">
              <a:spAutoFit/>
            </a:bodyPr>
            <a:lstStyle/>
            <a:p>
              <a:r>
                <a:rPr lang="en-US" dirty="0" smtClean="0"/>
                <a:t>Discovered Bugs</a:t>
              </a:r>
              <a:endParaRPr lang="en-US" dirty="0"/>
            </a:p>
          </p:txBody>
        </p:sp>
        <p:sp>
          <p:nvSpPr>
            <p:cNvPr id="14" name="TextBox 13"/>
            <p:cNvSpPr txBox="1"/>
            <p:nvPr/>
          </p:nvSpPr>
          <p:spPr>
            <a:xfrm>
              <a:off x="3656628" y="6477123"/>
              <a:ext cx="1527281" cy="369332"/>
            </a:xfrm>
            <a:prstGeom prst="rect">
              <a:avLst/>
            </a:prstGeom>
            <a:noFill/>
          </p:spPr>
          <p:txBody>
            <a:bodyPr wrap="none" rtlCol="0">
              <a:spAutoFit/>
            </a:bodyPr>
            <a:lstStyle/>
            <a:p>
              <a:r>
                <a:rPr lang="en-US" dirty="0" smtClean="0"/>
                <a:t>Known Bugs</a:t>
              </a:r>
              <a:endParaRPr lang="en-US" dirty="0"/>
            </a:p>
          </p:txBody>
        </p:sp>
        <p:sp>
          <p:nvSpPr>
            <p:cNvPr id="15" name="TextBox 14"/>
            <p:cNvSpPr txBox="1"/>
            <p:nvPr/>
          </p:nvSpPr>
          <p:spPr>
            <a:xfrm>
              <a:off x="5760209" y="6479555"/>
              <a:ext cx="1788658" cy="369332"/>
            </a:xfrm>
            <a:prstGeom prst="rect">
              <a:avLst/>
            </a:prstGeom>
            <a:noFill/>
          </p:spPr>
          <p:txBody>
            <a:bodyPr wrap="none" rtlCol="0">
              <a:spAutoFit/>
            </a:bodyPr>
            <a:lstStyle/>
            <a:p>
              <a:r>
                <a:rPr lang="en-US" dirty="0" smtClean="0"/>
                <a:t>Synthetic Bugs</a:t>
              </a:r>
              <a:endParaRPr lang="en-US" dirty="0"/>
            </a:p>
          </p:txBody>
        </p:sp>
      </p:grpSp>
      <p:sp>
        <p:nvSpPr>
          <p:cNvPr id="17" name="TextBox 16"/>
          <p:cNvSpPr txBox="1"/>
          <p:nvPr/>
        </p:nvSpPr>
        <p:spPr>
          <a:xfrm>
            <a:off x="847768" y="2537793"/>
            <a:ext cx="4923493" cy="369332"/>
          </a:xfrm>
          <a:prstGeom prst="rect">
            <a:avLst/>
          </a:prstGeom>
          <a:noFill/>
        </p:spPr>
        <p:txBody>
          <a:bodyPr wrap="none" rtlCol="0">
            <a:spAutoFit/>
          </a:bodyPr>
          <a:lstStyle/>
          <a:p>
            <a:r>
              <a:rPr lang="en-US" dirty="0" smtClean="0">
                <a:solidFill>
                  <a:schemeClr val="tx1">
                    <a:lumMod val="65000"/>
                    <a:lumOff val="35000"/>
                  </a:schemeClr>
                </a:solidFill>
              </a:rPr>
              <a:t>Substantial minimization except for 1 case</a:t>
            </a:r>
            <a:endParaRPr lang="en-US" dirty="0">
              <a:solidFill>
                <a:schemeClr val="tx1">
                  <a:lumMod val="65000"/>
                  <a:lumOff val="35000"/>
                </a:schemeClr>
              </a:solidFill>
            </a:endParaRPr>
          </a:p>
        </p:txBody>
      </p:sp>
      <p:sp>
        <p:nvSpPr>
          <p:cNvPr id="18" name="TextBox 17"/>
          <p:cNvSpPr txBox="1"/>
          <p:nvPr/>
        </p:nvSpPr>
        <p:spPr>
          <a:xfrm>
            <a:off x="811484" y="2873693"/>
            <a:ext cx="2825601" cy="369332"/>
          </a:xfrm>
          <a:prstGeom prst="rect">
            <a:avLst/>
          </a:prstGeom>
          <a:noFill/>
        </p:spPr>
        <p:txBody>
          <a:bodyPr wrap="none" rtlCol="0">
            <a:spAutoFit/>
          </a:bodyPr>
          <a:lstStyle/>
          <a:p>
            <a:r>
              <a:rPr lang="en-US" dirty="0" smtClean="0">
                <a:solidFill>
                  <a:schemeClr val="tx1">
                    <a:lumMod val="65000"/>
                    <a:lumOff val="35000"/>
                  </a:schemeClr>
                </a:solidFill>
              </a:rPr>
              <a:t>Conservative input sizes</a:t>
            </a:r>
            <a:endParaRPr lang="en-US" dirty="0">
              <a:solidFill>
                <a:schemeClr val="tx1">
                  <a:lumMod val="65000"/>
                  <a:lumOff val="35000"/>
                </a:schemeClr>
              </a:solidFill>
            </a:endParaRPr>
          </a:p>
        </p:txBody>
      </p:sp>
      <p:sp>
        <p:nvSpPr>
          <p:cNvPr id="19" name="TextBox 18"/>
          <p:cNvSpPr txBox="1"/>
          <p:nvPr/>
        </p:nvSpPr>
        <p:spPr>
          <a:xfrm>
            <a:off x="824683" y="2176416"/>
            <a:ext cx="2442496" cy="369332"/>
          </a:xfrm>
          <a:prstGeom prst="rect">
            <a:avLst/>
          </a:prstGeom>
          <a:noFill/>
        </p:spPr>
        <p:txBody>
          <a:bodyPr wrap="none" rtlCol="0">
            <a:spAutoFit/>
          </a:bodyPr>
          <a:lstStyle/>
          <a:p>
            <a:r>
              <a:rPr lang="en-US" dirty="0" smtClean="0">
                <a:solidFill>
                  <a:schemeClr val="tx1">
                    <a:lumMod val="65000"/>
                    <a:lumOff val="35000"/>
                  </a:schemeClr>
                </a:solidFill>
              </a:rPr>
              <a:t>17 case studies total</a:t>
            </a:r>
            <a:endParaRPr lang="en-US" dirty="0">
              <a:solidFill>
                <a:schemeClr val="tx1">
                  <a:lumMod val="65000"/>
                  <a:lumOff val="35000"/>
                </a:schemeClr>
              </a:solidFill>
            </a:endParaRPr>
          </a:p>
        </p:txBody>
      </p:sp>
      <p:sp>
        <p:nvSpPr>
          <p:cNvPr id="52" name="Donut 51"/>
          <p:cNvSpPr/>
          <p:nvPr/>
        </p:nvSpPr>
        <p:spPr>
          <a:xfrm rot="16200000">
            <a:off x="4232036" y="3890607"/>
            <a:ext cx="1913643" cy="598717"/>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p:cNvSpPr txBox="1"/>
          <p:nvPr/>
        </p:nvSpPr>
        <p:spPr>
          <a:xfrm>
            <a:off x="7134866" y="4505257"/>
            <a:ext cx="399631" cy="246221"/>
          </a:xfrm>
          <a:prstGeom prst="rect">
            <a:avLst/>
          </a:prstGeom>
          <a:noFill/>
        </p:spPr>
        <p:txBody>
          <a:bodyPr wrap="none" rtlCol="0">
            <a:spAutoFit/>
          </a:bodyPr>
          <a:lstStyle/>
          <a:p>
            <a:r>
              <a:rPr lang="en-US" sz="1000" dirty="0" smtClean="0"/>
              <a:t>(m)</a:t>
            </a:r>
            <a:endParaRPr lang="en-US" sz="1000" dirty="0"/>
          </a:p>
        </p:txBody>
      </p:sp>
      <p:cxnSp>
        <p:nvCxnSpPr>
          <p:cNvPr id="5" name="Straight Connector 4"/>
          <p:cNvCxnSpPr/>
          <p:nvPr/>
        </p:nvCxnSpPr>
        <p:spPr>
          <a:xfrm flipH="1" flipV="1">
            <a:off x="6667500" y="2458356"/>
            <a:ext cx="108857" cy="114606"/>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7080437" y="2468937"/>
            <a:ext cx="108857" cy="114606"/>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7099090" y="2377832"/>
            <a:ext cx="176196" cy="124072"/>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6667500" y="2376018"/>
            <a:ext cx="176196" cy="124072"/>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flipV="1">
            <a:off x="7080437" y="2296187"/>
            <a:ext cx="185779" cy="114606"/>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flipV="1">
            <a:off x="6657917" y="2303145"/>
            <a:ext cx="185779" cy="114606"/>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7080949" y="2206938"/>
            <a:ext cx="176196" cy="124072"/>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6657917" y="2206938"/>
            <a:ext cx="176196" cy="124072"/>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527668" y="1976841"/>
            <a:ext cx="497377" cy="261610"/>
          </a:xfrm>
          <a:prstGeom prst="rect">
            <a:avLst/>
          </a:prstGeom>
          <a:noFill/>
        </p:spPr>
        <p:txBody>
          <a:bodyPr wrap="none" rtlCol="0">
            <a:spAutoFit/>
          </a:bodyPr>
          <a:lstStyle/>
          <a:p>
            <a:r>
              <a:rPr lang="en-US" sz="1100" dirty="0" smtClean="0"/>
              <a:t>1596</a:t>
            </a:r>
            <a:endParaRPr lang="en-US" sz="1100" dirty="0"/>
          </a:p>
        </p:txBody>
      </p:sp>
      <p:sp>
        <p:nvSpPr>
          <p:cNvPr id="47" name="TextBox 46"/>
          <p:cNvSpPr txBox="1"/>
          <p:nvPr/>
        </p:nvSpPr>
        <p:spPr>
          <a:xfrm>
            <a:off x="6979694" y="1976841"/>
            <a:ext cx="419199" cy="261610"/>
          </a:xfrm>
          <a:prstGeom prst="rect">
            <a:avLst/>
          </a:prstGeom>
          <a:noFill/>
        </p:spPr>
        <p:txBody>
          <a:bodyPr wrap="none" rtlCol="0">
            <a:spAutoFit/>
          </a:bodyPr>
          <a:lstStyle/>
          <a:p>
            <a:r>
              <a:rPr lang="en-US" sz="1100" dirty="0" smtClean="0"/>
              <a:t>719</a:t>
            </a:r>
            <a:endParaRPr lang="en-US" sz="1100" dirty="0"/>
          </a:p>
        </p:txBody>
      </p:sp>
      <p:sp>
        <p:nvSpPr>
          <p:cNvPr id="49" name="TextBox 48"/>
          <p:cNvSpPr txBox="1"/>
          <p:nvPr/>
        </p:nvSpPr>
        <p:spPr>
          <a:xfrm>
            <a:off x="4657379" y="4550601"/>
            <a:ext cx="496020" cy="246221"/>
          </a:xfrm>
          <a:prstGeom prst="rect">
            <a:avLst/>
          </a:prstGeom>
          <a:noFill/>
        </p:spPr>
        <p:txBody>
          <a:bodyPr wrap="square" rtlCol="0">
            <a:spAutoFit/>
          </a:bodyPr>
          <a:lstStyle/>
          <a:p>
            <a:r>
              <a:rPr lang="en-US" sz="1000" dirty="0" smtClean="0"/>
              <a:t>(n)</a:t>
            </a:r>
            <a:endParaRPr lang="en-US" sz="1000" dirty="0"/>
          </a:p>
        </p:txBody>
      </p:sp>
      <p:sp>
        <p:nvSpPr>
          <p:cNvPr id="4" name="Slide Number Placeholder 3"/>
          <p:cNvSpPr>
            <a:spLocks noGrp="1"/>
          </p:cNvSpPr>
          <p:nvPr>
            <p:ph type="sldNum" sz="quarter" idx="12"/>
          </p:nvPr>
        </p:nvSpPr>
        <p:spPr/>
        <p:txBody>
          <a:bodyPr/>
          <a:lstStyle/>
          <a:p>
            <a:fld id="{4A822907-8A9D-4F6B-98F6-913902AD56B5}" type="slidenum">
              <a:rPr lang="en-US" smtClean="0"/>
              <a:t>41</a:t>
            </a:fld>
            <a:endParaRPr lang="en-US"/>
          </a:p>
        </p:txBody>
      </p:sp>
    </p:spTree>
    <p:extLst>
      <p:ext uri="{BB962C8B-B14F-4D97-AF65-F5344CB8AC3E}">
        <p14:creationId xmlns:p14="http://schemas.microsoft.com/office/powerpoint/2010/main" val="655612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Naïve Replay	</a:t>
            </a:r>
            <a:endParaRPr lang="en-US" dirty="0"/>
          </a:p>
        </p:txBody>
      </p:sp>
      <p:sp>
        <p:nvSpPr>
          <p:cNvPr id="3" name="Content Placeholder 2"/>
          <p:cNvSpPr>
            <a:spLocks noGrp="1"/>
          </p:cNvSpPr>
          <p:nvPr>
            <p:ph idx="1"/>
          </p:nvPr>
        </p:nvSpPr>
        <p:spPr>
          <a:xfrm>
            <a:off x="777420" y="2595562"/>
            <a:ext cx="8029576" cy="3670767"/>
          </a:xfrm>
        </p:spPr>
        <p:txBody>
          <a:bodyPr>
            <a:noAutofit/>
          </a:bodyPr>
          <a:lstStyle/>
          <a:p>
            <a:pPr>
              <a:buFont typeface="Arial"/>
              <a:buChar char="•"/>
            </a:pPr>
            <a:r>
              <a:rPr lang="en-US" sz="2800" dirty="0" smtClean="0"/>
              <a:t>Naïve replay: ignore internal events</a:t>
            </a:r>
          </a:p>
          <a:p>
            <a:pPr>
              <a:buFont typeface="Arial"/>
              <a:buChar char="•"/>
            </a:pPr>
            <a:r>
              <a:rPr lang="en-US" sz="2800" dirty="0" smtClean="0"/>
              <a:t>Naïve replay often not able to replay at all</a:t>
            </a:r>
          </a:p>
          <a:p>
            <a:pPr lvl="1">
              <a:buFont typeface="Arial"/>
              <a:buChar char="•"/>
            </a:pPr>
            <a:r>
              <a:rPr lang="en-US" sz="2800" dirty="0" smtClean="0"/>
              <a:t>5 / 7 discovered bugs not </a:t>
            </a:r>
            <a:r>
              <a:rPr lang="en-US" sz="2800" dirty="0" err="1" smtClean="0"/>
              <a:t>replayable</a:t>
            </a:r>
            <a:endParaRPr lang="en-US" sz="2800" dirty="0"/>
          </a:p>
          <a:p>
            <a:pPr lvl="1">
              <a:buFont typeface="Arial"/>
              <a:buChar char="•"/>
            </a:pPr>
            <a:r>
              <a:rPr lang="en-US" sz="2800" dirty="0" smtClean="0"/>
              <a:t>1 / 7 synthetic bugs not </a:t>
            </a:r>
            <a:r>
              <a:rPr lang="en-US" sz="2800" dirty="0" err="1" smtClean="0"/>
              <a:t>replayable</a:t>
            </a:r>
            <a:endParaRPr lang="en-US" sz="2800" dirty="0" smtClean="0"/>
          </a:p>
          <a:p>
            <a:pPr marL="349250">
              <a:buFont typeface="Arial"/>
              <a:buChar char="•"/>
            </a:pPr>
            <a:r>
              <a:rPr lang="en-US" sz="2800" dirty="0" smtClean="0"/>
              <a:t>Naïve replay did better in one case</a:t>
            </a:r>
          </a:p>
          <a:p>
            <a:pPr marL="692150" lvl="1">
              <a:buFont typeface="Arial"/>
              <a:buChar char="•"/>
            </a:pPr>
            <a:r>
              <a:rPr lang="en-US" sz="2800" dirty="0" smtClean="0"/>
              <a:t>2 event MCS vs. 7 event MCS with our techniques</a:t>
            </a:r>
          </a:p>
        </p:txBody>
      </p:sp>
      <p:sp>
        <p:nvSpPr>
          <p:cNvPr id="4" name="Slide Number Placeholder 3"/>
          <p:cNvSpPr>
            <a:spLocks noGrp="1"/>
          </p:cNvSpPr>
          <p:nvPr>
            <p:ph type="sldNum" sz="quarter" idx="12"/>
          </p:nvPr>
        </p:nvSpPr>
        <p:spPr/>
        <p:txBody>
          <a:bodyPr/>
          <a:lstStyle/>
          <a:p>
            <a:fld id="{4A822907-8A9D-4F6B-98F6-913902AD56B5}" type="slidenum">
              <a:rPr lang="en-US" smtClean="0"/>
              <a:t>42</a:t>
            </a:fld>
            <a:endParaRPr lang="en-US"/>
          </a:p>
        </p:txBody>
      </p:sp>
    </p:spTree>
    <p:extLst>
      <p:ext uri="{BB962C8B-B14F-4D97-AF65-F5344CB8AC3E}">
        <p14:creationId xmlns:p14="http://schemas.microsoft.com/office/powerpoint/2010/main" val="312330396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Results</a:t>
            </a:r>
            <a:endParaRPr lang="en-US" dirty="0"/>
          </a:p>
        </p:txBody>
      </p:sp>
      <p:sp>
        <p:nvSpPr>
          <p:cNvPr id="3" name="Content Placeholder 2"/>
          <p:cNvSpPr>
            <a:spLocks noGrp="1"/>
          </p:cNvSpPr>
          <p:nvPr>
            <p:ph idx="1"/>
          </p:nvPr>
        </p:nvSpPr>
        <p:spPr>
          <a:xfrm>
            <a:off x="450848" y="2595562"/>
            <a:ext cx="8529865" cy="3670767"/>
          </a:xfrm>
        </p:spPr>
        <p:txBody>
          <a:bodyPr>
            <a:noAutofit/>
          </a:bodyPr>
          <a:lstStyle/>
          <a:p>
            <a:pPr>
              <a:buFont typeface="Arial"/>
              <a:buChar char="•"/>
            </a:pPr>
            <a:r>
              <a:rPr lang="en-US" sz="6000" dirty="0" smtClean="0"/>
              <a:t>15 / 17 </a:t>
            </a:r>
            <a:r>
              <a:rPr lang="en-US" sz="6000" dirty="0" err="1" smtClean="0"/>
              <a:t>MCSes</a:t>
            </a:r>
            <a:r>
              <a:rPr lang="en-US" sz="6000" dirty="0" smtClean="0"/>
              <a:t> useful for debugging</a:t>
            </a:r>
          </a:p>
          <a:p>
            <a:pPr lvl="1">
              <a:buFont typeface="Arial"/>
              <a:buChar char="•"/>
            </a:pPr>
            <a:r>
              <a:rPr lang="en-US" sz="3200" dirty="0" smtClean="0"/>
              <a:t>1 non-</a:t>
            </a:r>
            <a:r>
              <a:rPr lang="en-US" sz="3200" dirty="0" err="1" smtClean="0"/>
              <a:t>replayable</a:t>
            </a:r>
            <a:r>
              <a:rPr lang="en-US" sz="3200" dirty="0" smtClean="0"/>
              <a:t> case (not surprising)</a:t>
            </a:r>
          </a:p>
          <a:p>
            <a:pPr lvl="1">
              <a:buFont typeface="Arial"/>
              <a:buChar char="•"/>
            </a:pPr>
            <a:r>
              <a:rPr lang="en-US" sz="3200" dirty="0" smtClean="0"/>
              <a:t>1 misleading MCS (expected)</a:t>
            </a:r>
          </a:p>
        </p:txBody>
      </p:sp>
      <p:sp>
        <p:nvSpPr>
          <p:cNvPr id="4" name="Slide Number Placeholder 3"/>
          <p:cNvSpPr>
            <a:spLocks noGrp="1"/>
          </p:cNvSpPr>
          <p:nvPr>
            <p:ph type="sldNum" sz="quarter" idx="12"/>
          </p:nvPr>
        </p:nvSpPr>
        <p:spPr/>
        <p:txBody>
          <a:bodyPr/>
          <a:lstStyle/>
          <a:p>
            <a:fld id="{4A822907-8A9D-4F6B-98F6-913902AD56B5}" type="slidenum">
              <a:rPr lang="en-US" smtClean="0"/>
              <a:t>43</a:t>
            </a:fld>
            <a:endParaRPr lang="en-US"/>
          </a:p>
        </p:txBody>
      </p:sp>
    </p:spTree>
    <p:extLst>
      <p:ext uri="{BB962C8B-B14F-4D97-AF65-F5344CB8AC3E}">
        <p14:creationId xmlns:p14="http://schemas.microsoft.com/office/powerpoint/2010/main" val="19027835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006097" y="2269006"/>
            <a:ext cx="8137904" cy="4452923"/>
          </a:xfrm>
        </p:spPr>
        <p:txBody>
          <a:bodyPr>
            <a:noAutofit/>
          </a:bodyPr>
          <a:lstStyle/>
          <a:p>
            <a:pPr>
              <a:buFont typeface="Arial"/>
              <a:buChar char="•"/>
            </a:pPr>
            <a:r>
              <a:rPr lang="en-US" sz="2800" dirty="0" smtClean="0">
                <a:solidFill>
                  <a:schemeClr val="bg1">
                    <a:lumMod val="85000"/>
                  </a:schemeClr>
                </a:solidFill>
              </a:rPr>
              <a:t>What are we trying to do?</a:t>
            </a:r>
          </a:p>
          <a:p>
            <a:pPr>
              <a:buFont typeface="Arial"/>
              <a:buChar char="•"/>
            </a:pPr>
            <a:r>
              <a:rPr lang="en-US" sz="2800" dirty="0" smtClean="0">
                <a:solidFill>
                  <a:schemeClr val="bg1">
                    <a:lumMod val="85000"/>
                  </a:schemeClr>
                </a:solidFill>
              </a:rPr>
              <a:t>How do we do it?</a:t>
            </a:r>
          </a:p>
          <a:p>
            <a:pPr lvl="1">
              <a:buFont typeface="Arial"/>
              <a:buChar char="•"/>
            </a:pPr>
            <a:r>
              <a:rPr lang="en-US" sz="2800" dirty="0" smtClean="0">
                <a:solidFill>
                  <a:schemeClr val="bg1">
                    <a:lumMod val="85000"/>
                  </a:schemeClr>
                </a:solidFill>
              </a:rPr>
              <a:t>High-level approach</a:t>
            </a:r>
          </a:p>
          <a:p>
            <a:pPr lvl="1">
              <a:buFont typeface="Arial"/>
              <a:buChar char="•"/>
            </a:pPr>
            <a:r>
              <a:rPr lang="en-US" sz="2800" dirty="0" err="1" smtClean="0">
                <a:solidFill>
                  <a:schemeClr val="bg1">
                    <a:lumMod val="85000"/>
                  </a:schemeClr>
                </a:solidFill>
              </a:rPr>
              <a:t>Blackbox</a:t>
            </a:r>
            <a:r>
              <a:rPr lang="en-US" sz="2800" dirty="0" smtClean="0">
                <a:solidFill>
                  <a:schemeClr val="bg1">
                    <a:lumMod val="85000"/>
                  </a:schemeClr>
                </a:solidFill>
              </a:rPr>
              <a:t> SDN control software</a:t>
            </a:r>
          </a:p>
          <a:p>
            <a:pPr>
              <a:buFont typeface="Arial"/>
              <a:buChar char="•"/>
            </a:pPr>
            <a:r>
              <a:rPr lang="en-US" sz="2800" dirty="0" smtClean="0"/>
              <a:t>What am I going to do next?</a:t>
            </a:r>
          </a:p>
          <a:p>
            <a:pPr lvl="1">
              <a:buFont typeface="Arial"/>
              <a:buChar char="•"/>
            </a:pPr>
            <a:r>
              <a:rPr lang="en-US" sz="2800" dirty="0" smtClean="0"/>
              <a:t>Sound approach for general </a:t>
            </a:r>
            <a:r>
              <a:rPr lang="en-US" sz="2800" dirty="0" err="1" smtClean="0"/>
              <a:t>dist’systems</a:t>
            </a:r>
            <a:endParaRPr lang="en-US" sz="2800" dirty="0" smtClean="0"/>
          </a:p>
          <a:p>
            <a:pPr>
              <a:buFont typeface="Arial"/>
              <a:buChar char="•"/>
            </a:pPr>
            <a:r>
              <a:rPr lang="en-US" sz="2800" dirty="0" smtClean="0">
                <a:solidFill>
                  <a:schemeClr val="bg1">
                    <a:lumMod val="85000"/>
                  </a:schemeClr>
                </a:solidFill>
              </a:rPr>
              <a:t>Has this been done before?</a:t>
            </a:r>
          </a:p>
        </p:txBody>
      </p:sp>
      <p:sp>
        <p:nvSpPr>
          <p:cNvPr id="4" name="Slide Number Placeholder 3"/>
          <p:cNvSpPr>
            <a:spLocks noGrp="1"/>
          </p:cNvSpPr>
          <p:nvPr>
            <p:ph type="sldNum" sz="quarter" idx="12"/>
          </p:nvPr>
        </p:nvSpPr>
        <p:spPr/>
        <p:txBody>
          <a:bodyPr/>
          <a:lstStyle/>
          <a:p>
            <a:fld id="{4A822907-8A9D-4F6B-98F6-913902AD56B5}" type="slidenum">
              <a:rPr lang="en-US" smtClean="0"/>
              <a:t>44</a:t>
            </a:fld>
            <a:endParaRPr lang="en-US"/>
          </a:p>
        </p:txBody>
      </p:sp>
    </p:spTree>
    <p:extLst>
      <p:ext uri="{BB962C8B-B14F-4D97-AF65-F5344CB8AC3E}">
        <p14:creationId xmlns:p14="http://schemas.microsoft.com/office/powerpoint/2010/main" val="336622885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 is </a:t>
            </a:r>
            <a:r>
              <a:rPr lang="en-US" dirty="0"/>
              <a:t>U</a:t>
            </a:r>
            <a:r>
              <a:rPr lang="en-US" dirty="0" smtClean="0"/>
              <a:t>nsatisfying</a:t>
            </a:r>
            <a:endParaRPr lang="en-US" dirty="0"/>
          </a:p>
        </p:txBody>
      </p:sp>
      <p:sp>
        <p:nvSpPr>
          <p:cNvPr id="3" name="Content Placeholder 2"/>
          <p:cNvSpPr>
            <a:spLocks noGrp="1"/>
          </p:cNvSpPr>
          <p:nvPr>
            <p:ph idx="1"/>
          </p:nvPr>
        </p:nvSpPr>
        <p:spPr>
          <a:xfrm>
            <a:off x="742512" y="2595562"/>
            <a:ext cx="8465005" cy="4171724"/>
          </a:xfrm>
        </p:spPr>
        <p:txBody>
          <a:bodyPr>
            <a:noAutofit/>
          </a:bodyPr>
          <a:lstStyle/>
          <a:p>
            <a:pPr marL="0" indent="0">
              <a:buNone/>
            </a:pPr>
            <a:r>
              <a:rPr lang="en-US" sz="4800" dirty="0" smtClean="0"/>
              <a:t>How do we know </a:t>
            </a:r>
            <a:r>
              <a:rPr lang="en-US" sz="4800" dirty="0" err="1" smtClean="0"/>
              <a:t>MCSes</a:t>
            </a:r>
            <a:r>
              <a:rPr lang="en-US" sz="4800" dirty="0" smtClean="0"/>
              <a:t> are minimal?</a:t>
            </a:r>
            <a:endParaRPr lang="en-US" sz="4800" dirty="0" smtClean="0"/>
          </a:p>
          <a:p>
            <a:pPr marL="0" indent="0">
              <a:buNone/>
            </a:pPr>
            <a:endParaRPr lang="en-US" sz="1000" dirty="0" smtClean="0"/>
          </a:p>
          <a:p>
            <a:pPr marL="0" indent="0">
              <a:buNone/>
            </a:pPr>
            <a:r>
              <a:rPr lang="en-US" sz="4800" dirty="0" smtClean="0"/>
              <a:t>And we don’t believe the problem is specific to SDN!</a:t>
            </a:r>
          </a:p>
        </p:txBody>
      </p:sp>
      <p:sp>
        <p:nvSpPr>
          <p:cNvPr id="4" name="Slide Number Placeholder 3"/>
          <p:cNvSpPr>
            <a:spLocks noGrp="1"/>
          </p:cNvSpPr>
          <p:nvPr>
            <p:ph type="sldNum" sz="quarter" idx="12"/>
          </p:nvPr>
        </p:nvSpPr>
        <p:spPr/>
        <p:txBody>
          <a:bodyPr/>
          <a:lstStyle/>
          <a:p>
            <a:fld id="{4A822907-8A9D-4F6B-98F6-913902AD56B5}" type="slidenum">
              <a:rPr lang="en-US" smtClean="0"/>
              <a:t>45</a:t>
            </a:fld>
            <a:endParaRPr lang="en-US"/>
          </a:p>
        </p:txBody>
      </p:sp>
    </p:spTree>
    <p:extLst>
      <p:ext uri="{BB962C8B-B14F-4D97-AF65-F5344CB8AC3E}">
        <p14:creationId xmlns:p14="http://schemas.microsoft.com/office/powerpoint/2010/main" val="268992917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a:t>
            </a:r>
            <a:endParaRPr lang="en-US" dirty="0"/>
          </a:p>
        </p:txBody>
      </p:sp>
      <p:sp>
        <p:nvSpPr>
          <p:cNvPr id="3" name="Content Placeholder 2"/>
          <p:cNvSpPr>
            <a:spLocks noGrp="1"/>
          </p:cNvSpPr>
          <p:nvPr>
            <p:ph idx="1"/>
          </p:nvPr>
        </p:nvSpPr>
        <p:spPr>
          <a:xfrm>
            <a:off x="742512" y="2640917"/>
            <a:ext cx="8465005" cy="4171724"/>
          </a:xfrm>
        </p:spPr>
        <p:txBody>
          <a:bodyPr>
            <a:noAutofit/>
          </a:bodyPr>
          <a:lstStyle/>
          <a:p>
            <a:pPr marL="0" indent="0">
              <a:buNone/>
            </a:pPr>
            <a:r>
              <a:rPr lang="en-US" sz="4800" dirty="0" smtClean="0"/>
              <a:t>Explain wh</a:t>
            </a:r>
            <a:r>
              <a:rPr lang="en-US" sz="4800" dirty="0" smtClean="0"/>
              <a:t>y </a:t>
            </a:r>
            <a:r>
              <a:rPr lang="en-US" sz="4800" dirty="0" err="1" smtClean="0"/>
              <a:t>MCSes</a:t>
            </a:r>
            <a:r>
              <a:rPr lang="en-US" sz="4800" dirty="0" smtClean="0"/>
              <a:t> are </a:t>
            </a:r>
            <a:r>
              <a:rPr lang="en-US" sz="4800" dirty="0" smtClean="0"/>
              <a:t>(close </a:t>
            </a:r>
            <a:r>
              <a:rPr lang="en-US" sz="4800" dirty="0"/>
              <a:t>t</a:t>
            </a:r>
            <a:r>
              <a:rPr lang="en-US" sz="4800" dirty="0" smtClean="0"/>
              <a:t>o) minimal</a:t>
            </a:r>
          </a:p>
          <a:p>
            <a:pPr marL="0" indent="0">
              <a:buNone/>
            </a:pPr>
            <a:endParaRPr lang="en-US" sz="1000" dirty="0" smtClean="0"/>
          </a:p>
          <a:p>
            <a:pPr marL="0" indent="0">
              <a:buNone/>
            </a:pPr>
            <a:r>
              <a:rPr lang="en-US" sz="4800" dirty="0" smtClean="0"/>
              <a:t>Show that techniques apply to other distributed systems</a:t>
            </a:r>
            <a:endParaRPr lang="en-US" sz="4800" dirty="0" smtClean="0"/>
          </a:p>
        </p:txBody>
      </p:sp>
      <p:sp>
        <p:nvSpPr>
          <p:cNvPr id="4" name="Slide Number Placeholder 3"/>
          <p:cNvSpPr>
            <a:spLocks noGrp="1"/>
          </p:cNvSpPr>
          <p:nvPr>
            <p:ph type="sldNum" sz="quarter" idx="12"/>
          </p:nvPr>
        </p:nvSpPr>
        <p:spPr/>
        <p:txBody>
          <a:bodyPr/>
          <a:lstStyle/>
          <a:p>
            <a:fld id="{4A822907-8A9D-4F6B-98F6-913902AD56B5}" type="slidenum">
              <a:rPr lang="en-US" smtClean="0"/>
              <a:t>46</a:t>
            </a:fld>
            <a:endParaRPr lang="en-US"/>
          </a:p>
        </p:txBody>
      </p:sp>
    </p:spTree>
    <p:extLst>
      <p:ext uri="{BB962C8B-B14F-4D97-AF65-F5344CB8AC3E}">
        <p14:creationId xmlns:p14="http://schemas.microsoft.com/office/powerpoint/2010/main" val="211664538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a:xfrm>
            <a:off x="1114424" y="2468568"/>
            <a:ext cx="7610476" cy="3670767"/>
          </a:xfrm>
        </p:spPr>
        <p:txBody>
          <a:bodyPr>
            <a:normAutofit/>
          </a:bodyPr>
          <a:lstStyle/>
          <a:p>
            <a:pPr marL="0" indent="0">
              <a:buNone/>
            </a:pPr>
            <a:endParaRPr lang="en-US" sz="4000" b="1" dirty="0" smtClean="0"/>
          </a:p>
          <a:p>
            <a:pPr marL="0" indent="0">
              <a:buNone/>
            </a:pPr>
            <a:r>
              <a:rPr lang="en-US" sz="4000" b="1" dirty="0" smtClean="0"/>
              <a:t>What we’d like</a:t>
            </a:r>
            <a:r>
              <a:rPr lang="en-US" sz="4000" dirty="0" smtClean="0"/>
              <a:t>: provably minimal </a:t>
            </a:r>
            <a:r>
              <a:rPr lang="en-US" sz="4000" dirty="0" err="1" smtClean="0"/>
              <a:t>MCSes</a:t>
            </a:r>
            <a:r>
              <a:rPr lang="en-US" sz="4000" dirty="0" smtClean="0"/>
              <a:t> produced with reasonable time/effort</a:t>
            </a:r>
            <a:endParaRPr lang="en-US" sz="4000" dirty="0"/>
          </a:p>
        </p:txBody>
      </p:sp>
      <p:sp>
        <p:nvSpPr>
          <p:cNvPr id="4" name="Slide Number Placeholder 3"/>
          <p:cNvSpPr>
            <a:spLocks noGrp="1"/>
          </p:cNvSpPr>
          <p:nvPr>
            <p:ph type="sldNum" sz="quarter" idx="12"/>
          </p:nvPr>
        </p:nvSpPr>
        <p:spPr/>
        <p:txBody>
          <a:bodyPr/>
          <a:lstStyle/>
          <a:p>
            <a:fld id="{4A822907-8A9D-4F6B-98F6-913902AD56B5}" type="slidenum">
              <a:rPr lang="en-US" smtClean="0"/>
              <a:t>47</a:t>
            </a:fld>
            <a:endParaRPr lang="en-US"/>
          </a:p>
        </p:txBody>
      </p:sp>
    </p:spTree>
    <p:extLst>
      <p:ext uri="{BB962C8B-B14F-4D97-AF65-F5344CB8AC3E}">
        <p14:creationId xmlns:p14="http://schemas.microsoft.com/office/powerpoint/2010/main" val="202225908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3"/>
          <a:stretch>
            <a:fillRect/>
          </a:stretch>
        </p:blipFill>
        <p:spPr>
          <a:xfrm>
            <a:off x="8135934" y="4369258"/>
            <a:ext cx="380333" cy="439938"/>
          </a:xfrm>
          <a:prstGeom prst="rect">
            <a:avLst/>
          </a:prstGeom>
        </p:spPr>
      </p:pic>
      <p:cxnSp>
        <p:nvCxnSpPr>
          <p:cNvPr id="50" name="Straight Connector 49"/>
          <p:cNvCxnSpPr/>
          <p:nvPr/>
        </p:nvCxnSpPr>
        <p:spPr>
          <a:xfrm flipV="1">
            <a:off x="5339550" y="5447410"/>
            <a:ext cx="1364409" cy="18168"/>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0" idx="3"/>
            <a:endCxn id="12" idx="3"/>
          </p:cNvCxnSpPr>
          <p:nvPr/>
        </p:nvCxnSpPr>
        <p:spPr>
          <a:xfrm>
            <a:off x="1228963" y="4286228"/>
            <a:ext cx="2777287"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159779" y="3655806"/>
            <a:ext cx="6832150" cy="36284"/>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a:xfrm>
            <a:off x="361530" y="2214580"/>
            <a:ext cx="8455905" cy="3670767"/>
          </a:xfrm>
        </p:spPr>
        <p:txBody>
          <a:bodyPr>
            <a:normAutofit/>
          </a:bodyPr>
          <a:lstStyle/>
          <a:p>
            <a:pPr marL="0" indent="0">
              <a:buNone/>
            </a:pPr>
            <a:r>
              <a:rPr lang="en-US" sz="2400" dirty="0" smtClean="0"/>
              <a:t>Provably correct [infeasible!] approach:</a:t>
            </a:r>
          </a:p>
          <a:p>
            <a:pPr marL="349250" lvl="1" indent="0">
              <a:buNone/>
            </a:pPr>
            <a:r>
              <a:rPr lang="en-US" sz="2400" dirty="0" smtClean="0"/>
              <a:t>	</a:t>
            </a:r>
            <a:r>
              <a:rPr lang="en-US" sz="2400" dirty="0" smtClean="0"/>
              <a:t>             </a:t>
            </a:r>
            <a:r>
              <a:rPr lang="en-US" sz="2400" i="1" dirty="0"/>
              <a:t>C</a:t>
            </a:r>
            <a:r>
              <a:rPr lang="en-US" sz="2400" i="1" dirty="0" smtClean="0"/>
              <a:t>ertify </a:t>
            </a:r>
            <a:r>
              <a:rPr lang="en-US" sz="2400" dirty="0" smtClean="0"/>
              <a:t>each subsequence</a:t>
            </a:r>
          </a:p>
        </p:txBody>
      </p:sp>
      <p:pic>
        <p:nvPicPr>
          <p:cNvPr id="4" name="Picture 3"/>
          <p:cNvPicPr>
            <a:picLocks noChangeAspect="1"/>
          </p:cNvPicPr>
          <p:nvPr/>
        </p:nvPicPr>
        <p:blipFill>
          <a:blip r:embed="rId4"/>
          <a:stretch>
            <a:fillRect/>
          </a:stretch>
        </p:blipFill>
        <p:spPr>
          <a:xfrm>
            <a:off x="969288" y="3536871"/>
            <a:ext cx="250478" cy="250478"/>
          </a:xfrm>
          <a:prstGeom prst="rect">
            <a:avLst/>
          </a:prstGeom>
        </p:spPr>
      </p:pic>
      <p:pic>
        <p:nvPicPr>
          <p:cNvPr id="5" name="Picture 4"/>
          <p:cNvPicPr>
            <a:picLocks noChangeAspect="1"/>
          </p:cNvPicPr>
          <p:nvPr/>
        </p:nvPicPr>
        <p:blipFill>
          <a:blip r:embed="rId4"/>
          <a:stretch>
            <a:fillRect/>
          </a:stretch>
        </p:blipFill>
        <p:spPr>
          <a:xfrm>
            <a:off x="2480159" y="3536871"/>
            <a:ext cx="250478" cy="250478"/>
          </a:xfrm>
          <a:prstGeom prst="rect">
            <a:avLst/>
          </a:prstGeom>
        </p:spPr>
      </p:pic>
      <p:pic>
        <p:nvPicPr>
          <p:cNvPr id="6" name="Picture 5"/>
          <p:cNvPicPr>
            <a:picLocks noChangeAspect="1"/>
          </p:cNvPicPr>
          <p:nvPr/>
        </p:nvPicPr>
        <p:blipFill>
          <a:blip r:embed="rId4"/>
          <a:stretch>
            <a:fillRect/>
          </a:stretch>
        </p:blipFill>
        <p:spPr>
          <a:xfrm>
            <a:off x="3782859" y="3545942"/>
            <a:ext cx="250478" cy="250478"/>
          </a:xfrm>
          <a:prstGeom prst="rect">
            <a:avLst/>
          </a:prstGeom>
        </p:spPr>
      </p:pic>
      <p:pic>
        <p:nvPicPr>
          <p:cNvPr id="7" name="Picture 6"/>
          <p:cNvPicPr>
            <a:picLocks noChangeAspect="1"/>
          </p:cNvPicPr>
          <p:nvPr/>
        </p:nvPicPr>
        <p:blipFill>
          <a:blip r:embed="rId4"/>
          <a:stretch>
            <a:fillRect/>
          </a:stretch>
        </p:blipFill>
        <p:spPr>
          <a:xfrm>
            <a:off x="5130917" y="3527800"/>
            <a:ext cx="250478" cy="250478"/>
          </a:xfrm>
          <a:prstGeom prst="rect">
            <a:avLst/>
          </a:prstGeom>
        </p:spPr>
      </p:pic>
      <p:pic>
        <p:nvPicPr>
          <p:cNvPr id="8" name="Picture 7"/>
          <p:cNvPicPr>
            <a:picLocks noChangeAspect="1"/>
          </p:cNvPicPr>
          <p:nvPr/>
        </p:nvPicPr>
        <p:blipFill>
          <a:blip r:embed="rId4"/>
          <a:stretch>
            <a:fillRect/>
          </a:stretch>
        </p:blipFill>
        <p:spPr>
          <a:xfrm>
            <a:off x="6520543" y="3527800"/>
            <a:ext cx="250478" cy="250478"/>
          </a:xfrm>
          <a:prstGeom prst="rect">
            <a:avLst/>
          </a:prstGeom>
        </p:spPr>
      </p:pic>
      <p:pic>
        <p:nvPicPr>
          <p:cNvPr id="9" name="Picture 8"/>
          <p:cNvPicPr>
            <a:picLocks noChangeAspect="1"/>
          </p:cNvPicPr>
          <p:nvPr/>
        </p:nvPicPr>
        <p:blipFill>
          <a:blip r:embed="rId4"/>
          <a:stretch>
            <a:fillRect/>
          </a:stretch>
        </p:blipFill>
        <p:spPr>
          <a:xfrm>
            <a:off x="7875911" y="3527800"/>
            <a:ext cx="250478" cy="250478"/>
          </a:xfrm>
          <a:prstGeom prst="rect">
            <a:avLst/>
          </a:prstGeom>
        </p:spPr>
      </p:pic>
      <p:pic>
        <p:nvPicPr>
          <p:cNvPr id="10" name="Picture 9"/>
          <p:cNvPicPr>
            <a:picLocks noChangeAspect="1"/>
          </p:cNvPicPr>
          <p:nvPr/>
        </p:nvPicPr>
        <p:blipFill>
          <a:blip r:embed="rId4"/>
          <a:stretch>
            <a:fillRect/>
          </a:stretch>
        </p:blipFill>
        <p:spPr>
          <a:xfrm>
            <a:off x="978485" y="4160989"/>
            <a:ext cx="250478" cy="250478"/>
          </a:xfrm>
          <a:prstGeom prst="rect">
            <a:avLst/>
          </a:prstGeom>
        </p:spPr>
      </p:pic>
      <p:pic>
        <p:nvPicPr>
          <p:cNvPr id="11" name="Picture 10"/>
          <p:cNvPicPr>
            <a:picLocks noChangeAspect="1"/>
          </p:cNvPicPr>
          <p:nvPr/>
        </p:nvPicPr>
        <p:blipFill>
          <a:blip r:embed="rId4"/>
          <a:stretch>
            <a:fillRect/>
          </a:stretch>
        </p:blipFill>
        <p:spPr>
          <a:xfrm>
            <a:off x="2462143" y="4160989"/>
            <a:ext cx="250478" cy="250478"/>
          </a:xfrm>
          <a:prstGeom prst="rect">
            <a:avLst/>
          </a:prstGeom>
        </p:spPr>
      </p:pic>
      <p:pic>
        <p:nvPicPr>
          <p:cNvPr id="12" name="Picture 11"/>
          <p:cNvPicPr>
            <a:picLocks noChangeAspect="1"/>
          </p:cNvPicPr>
          <p:nvPr/>
        </p:nvPicPr>
        <p:blipFill>
          <a:blip r:embed="rId4"/>
          <a:stretch>
            <a:fillRect/>
          </a:stretch>
        </p:blipFill>
        <p:spPr>
          <a:xfrm>
            <a:off x="3755772" y="4160989"/>
            <a:ext cx="250478" cy="250478"/>
          </a:xfrm>
          <a:prstGeom prst="rect">
            <a:avLst/>
          </a:prstGeom>
        </p:spPr>
      </p:pic>
      <p:cxnSp>
        <p:nvCxnSpPr>
          <p:cNvPr id="26" name="Straight Arrow Connector 25"/>
          <p:cNvCxnSpPr/>
          <p:nvPr/>
        </p:nvCxnSpPr>
        <p:spPr>
          <a:xfrm flipH="1">
            <a:off x="3021035" y="3787349"/>
            <a:ext cx="1451179" cy="373640"/>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30" idx="3"/>
            <a:endCxn id="32" idx="3"/>
          </p:cNvCxnSpPr>
          <p:nvPr/>
        </p:nvCxnSpPr>
        <p:spPr>
          <a:xfrm>
            <a:off x="5439812" y="4787034"/>
            <a:ext cx="2686577"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p:nvPicPr>
        <p:blipFill>
          <a:blip r:embed="rId4"/>
          <a:stretch>
            <a:fillRect/>
          </a:stretch>
        </p:blipFill>
        <p:spPr>
          <a:xfrm>
            <a:off x="5189334" y="4661795"/>
            <a:ext cx="250478" cy="250478"/>
          </a:xfrm>
          <a:prstGeom prst="rect">
            <a:avLst/>
          </a:prstGeom>
        </p:spPr>
      </p:pic>
      <p:pic>
        <p:nvPicPr>
          <p:cNvPr id="31" name="Picture 30"/>
          <p:cNvPicPr>
            <a:picLocks noChangeAspect="1"/>
          </p:cNvPicPr>
          <p:nvPr/>
        </p:nvPicPr>
        <p:blipFill>
          <a:blip r:embed="rId4"/>
          <a:stretch>
            <a:fillRect/>
          </a:stretch>
        </p:blipFill>
        <p:spPr>
          <a:xfrm>
            <a:off x="6545998" y="4661795"/>
            <a:ext cx="250478" cy="250478"/>
          </a:xfrm>
          <a:prstGeom prst="rect">
            <a:avLst/>
          </a:prstGeom>
        </p:spPr>
      </p:pic>
      <p:pic>
        <p:nvPicPr>
          <p:cNvPr id="32" name="Picture 31"/>
          <p:cNvPicPr>
            <a:picLocks noChangeAspect="1"/>
          </p:cNvPicPr>
          <p:nvPr/>
        </p:nvPicPr>
        <p:blipFill>
          <a:blip r:embed="rId4"/>
          <a:stretch>
            <a:fillRect/>
          </a:stretch>
        </p:blipFill>
        <p:spPr>
          <a:xfrm>
            <a:off x="7875911" y="4661795"/>
            <a:ext cx="250478" cy="250478"/>
          </a:xfrm>
          <a:prstGeom prst="rect">
            <a:avLst/>
          </a:prstGeom>
        </p:spPr>
      </p:pic>
      <p:cxnSp>
        <p:nvCxnSpPr>
          <p:cNvPr id="34" name="Straight Arrow Connector 33"/>
          <p:cNvCxnSpPr/>
          <p:nvPr/>
        </p:nvCxnSpPr>
        <p:spPr>
          <a:xfrm>
            <a:off x="4853219" y="3778278"/>
            <a:ext cx="1875957" cy="784659"/>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8149671" y="4641898"/>
            <a:ext cx="389850" cy="523220"/>
          </a:xfrm>
          <a:prstGeom prst="rect">
            <a:avLst/>
          </a:prstGeom>
        </p:spPr>
        <p:txBody>
          <a:bodyPr wrap="none">
            <a:spAutoFit/>
          </a:bodyPr>
          <a:lstStyle/>
          <a:p>
            <a:r>
              <a:rPr lang="en-US" sz="2800" dirty="0">
                <a:solidFill>
                  <a:srgbClr val="FF0000"/>
                </a:solidFill>
                <a:latin typeface="Zapf Dingbats"/>
                <a:ea typeface="Zapf Dingbats"/>
                <a:cs typeface="Zapf Dingbats"/>
              </a:rPr>
              <a:t>✗</a:t>
            </a:r>
            <a:endParaRPr lang="en-US" sz="2800" dirty="0">
              <a:solidFill>
                <a:srgbClr val="FF0000"/>
              </a:solidFill>
            </a:endParaRPr>
          </a:p>
        </p:txBody>
      </p:sp>
      <p:pic>
        <p:nvPicPr>
          <p:cNvPr id="43" name="Picture 42"/>
          <p:cNvPicPr>
            <a:picLocks noChangeAspect="1"/>
          </p:cNvPicPr>
          <p:nvPr/>
        </p:nvPicPr>
        <p:blipFill>
          <a:blip r:embed="rId3"/>
          <a:stretch>
            <a:fillRect/>
          </a:stretch>
        </p:blipFill>
        <p:spPr>
          <a:xfrm>
            <a:off x="4027735" y="3935245"/>
            <a:ext cx="380333" cy="439938"/>
          </a:xfrm>
          <a:prstGeom prst="rect">
            <a:avLst/>
          </a:prstGeom>
        </p:spPr>
      </p:pic>
      <p:cxnSp>
        <p:nvCxnSpPr>
          <p:cNvPr id="45" name="Straight Arrow Connector 44"/>
          <p:cNvCxnSpPr/>
          <p:nvPr/>
        </p:nvCxnSpPr>
        <p:spPr>
          <a:xfrm flipH="1">
            <a:off x="5932714" y="5017442"/>
            <a:ext cx="934358" cy="309303"/>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48" name="Picture 47"/>
          <p:cNvPicPr>
            <a:picLocks noChangeAspect="1"/>
          </p:cNvPicPr>
          <p:nvPr/>
        </p:nvPicPr>
        <p:blipFill>
          <a:blip r:embed="rId4"/>
          <a:stretch>
            <a:fillRect/>
          </a:stretch>
        </p:blipFill>
        <p:spPr>
          <a:xfrm>
            <a:off x="5187527" y="5322171"/>
            <a:ext cx="250478" cy="250478"/>
          </a:xfrm>
          <a:prstGeom prst="rect">
            <a:avLst/>
          </a:prstGeom>
        </p:spPr>
      </p:pic>
      <p:pic>
        <p:nvPicPr>
          <p:cNvPr id="49" name="Picture 48"/>
          <p:cNvPicPr>
            <a:picLocks noChangeAspect="1"/>
          </p:cNvPicPr>
          <p:nvPr/>
        </p:nvPicPr>
        <p:blipFill>
          <a:blip r:embed="rId4"/>
          <a:stretch>
            <a:fillRect/>
          </a:stretch>
        </p:blipFill>
        <p:spPr>
          <a:xfrm>
            <a:off x="6535120" y="5322171"/>
            <a:ext cx="250478" cy="250478"/>
          </a:xfrm>
          <a:prstGeom prst="rect">
            <a:avLst/>
          </a:prstGeom>
        </p:spPr>
      </p:pic>
      <p:pic>
        <p:nvPicPr>
          <p:cNvPr id="54" name="Picture 53"/>
          <p:cNvPicPr>
            <a:picLocks noChangeAspect="1"/>
          </p:cNvPicPr>
          <p:nvPr/>
        </p:nvPicPr>
        <p:blipFill>
          <a:blip r:embed="rId3"/>
          <a:stretch>
            <a:fillRect/>
          </a:stretch>
        </p:blipFill>
        <p:spPr>
          <a:xfrm>
            <a:off x="6816700" y="5052853"/>
            <a:ext cx="380333" cy="439938"/>
          </a:xfrm>
          <a:prstGeom prst="rect">
            <a:avLst/>
          </a:prstGeom>
        </p:spPr>
      </p:pic>
      <p:cxnSp>
        <p:nvCxnSpPr>
          <p:cNvPr id="55" name="Straight Arrow Connector 54"/>
          <p:cNvCxnSpPr/>
          <p:nvPr/>
        </p:nvCxnSpPr>
        <p:spPr>
          <a:xfrm>
            <a:off x="7538357" y="5017442"/>
            <a:ext cx="484006" cy="555207"/>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4"/>
          <a:stretch>
            <a:fillRect/>
          </a:stretch>
        </p:blipFill>
        <p:spPr>
          <a:xfrm>
            <a:off x="7949795" y="5645855"/>
            <a:ext cx="250478" cy="250478"/>
          </a:xfrm>
          <a:prstGeom prst="rect">
            <a:avLst/>
          </a:prstGeom>
        </p:spPr>
      </p:pic>
      <p:pic>
        <p:nvPicPr>
          <p:cNvPr id="66" name="Picture 65"/>
          <p:cNvPicPr>
            <a:picLocks noChangeAspect="1"/>
          </p:cNvPicPr>
          <p:nvPr/>
        </p:nvPicPr>
        <p:blipFill>
          <a:blip r:embed="rId3"/>
          <a:stretch>
            <a:fillRect/>
          </a:stretch>
        </p:blipFill>
        <p:spPr>
          <a:xfrm>
            <a:off x="8217573" y="5326745"/>
            <a:ext cx="380333" cy="439938"/>
          </a:xfrm>
          <a:prstGeom prst="rect">
            <a:avLst/>
          </a:prstGeom>
        </p:spPr>
      </p:pic>
      <p:cxnSp>
        <p:nvCxnSpPr>
          <p:cNvPr id="67" name="Straight Arrow Connector 66"/>
          <p:cNvCxnSpPr/>
          <p:nvPr/>
        </p:nvCxnSpPr>
        <p:spPr>
          <a:xfrm>
            <a:off x="7320643" y="4912273"/>
            <a:ext cx="145143" cy="1390453"/>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a:endCxn id="77" idx="1"/>
          </p:cNvCxnSpPr>
          <p:nvPr/>
        </p:nvCxnSpPr>
        <p:spPr>
          <a:xfrm>
            <a:off x="5428453" y="6416226"/>
            <a:ext cx="2528947" cy="11739"/>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76" name="Picture 75"/>
          <p:cNvPicPr>
            <a:picLocks noChangeAspect="1"/>
          </p:cNvPicPr>
          <p:nvPr/>
        </p:nvPicPr>
        <p:blipFill>
          <a:blip r:embed="rId4"/>
          <a:stretch>
            <a:fillRect/>
          </a:stretch>
        </p:blipFill>
        <p:spPr>
          <a:xfrm>
            <a:off x="5185720" y="6272819"/>
            <a:ext cx="250478" cy="250478"/>
          </a:xfrm>
          <a:prstGeom prst="rect">
            <a:avLst/>
          </a:prstGeom>
        </p:spPr>
      </p:pic>
      <p:pic>
        <p:nvPicPr>
          <p:cNvPr id="77" name="Picture 76"/>
          <p:cNvPicPr>
            <a:picLocks noChangeAspect="1"/>
          </p:cNvPicPr>
          <p:nvPr/>
        </p:nvPicPr>
        <p:blipFill>
          <a:blip r:embed="rId4"/>
          <a:stretch>
            <a:fillRect/>
          </a:stretch>
        </p:blipFill>
        <p:spPr>
          <a:xfrm>
            <a:off x="7957400" y="6302726"/>
            <a:ext cx="250478" cy="250478"/>
          </a:xfrm>
          <a:prstGeom prst="rect">
            <a:avLst/>
          </a:prstGeom>
        </p:spPr>
      </p:pic>
      <p:pic>
        <p:nvPicPr>
          <p:cNvPr id="82" name="Picture 81"/>
          <p:cNvPicPr>
            <a:picLocks noChangeAspect="1"/>
          </p:cNvPicPr>
          <p:nvPr/>
        </p:nvPicPr>
        <p:blipFill>
          <a:blip r:embed="rId3"/>
          <a:stretch>
            <a:fillRect/>
          </a:stretch>
        </p:blipFill>
        <p:spPr>
          <a:xfrm>
            <a:off x="8295332" y="6052850"/>
            <a:ext cx="380333" cy="439938"/>
          </a:xfrm>
          <a:prstGeom prst="rect">
            <a:avLst/>
          </a:prstGeom>
        </p:spPr>
      </p:pic>
      <p:sp>
        <p:nvSpPr>
          <p:cNvPr id="81" name="Rectangle 80"/>
          <p:cNvSpPr/>
          <p:nvPr/>
        </p:nvSpPr>
        <p:spPr>
          <a:xfrm>
            <a:off x="8354424" y="6280135"/>
            <a:ext cx="389850" cy="523220"/>
          </a:xfrm>
          <a:prstGeom prst="rect">
            <a:avLst/>
          </a:prstGeom>
        </p:spPr>
        <p:txBody>
          <a:bodyPr wrap="none">
            <a:spAutoFit/>
          </a:bodyPr>
          <a:lstStyle/>
          <a:p>
            <a:r>
              <a:rPr lang="en-US" sz="2800" dirty="0">
                <a:solidFill>
                  <a:srgbClr val="FF0000"/>
                </a:solidFill>
                <a:latin typeface="Zapf Dingbats"/>
                <a:ea typeface="Zapf Dingbats"/>
                <a:cs typeface="Zapf Dingbats"/>
              </a:rPr>
              <a:t>✗</a:t>
            </a:r>
            <a:endParaRPr lang="en-US" sz="2800" dirty="0">
              <a:solidFill>
                <a:srgbClr val="FF0000"/>
              </a:solidFill>
            </a:endParaRPr>
          </a:p>
        </p:txBody>
      </p:sp>
      <p:sp>
        <p:nvSpPr>
          <p:cNvPr id="53" name="Rectangle 52"/>
          <p:cNvSpPr/>
          <p:nvPr/>
        </p:nvSpPr>
        <p:spPr>
          <a:xfrm>
            <a:off x="6908598" y="5240558"/>
            <a:ext cx="461456" cy="523220"/>
          </a:xfrm>
          <a:prstGeom prst="rect">
            <a:avLst/>
          </a:prstGeom>
        </p:spPr>
        <p:txBody>
          <a:bodyPr wrap="square">
            <a:spAutoFit/>
          </a:bodyPr>
          <a:lstStyle/>
          <a:p>
            <a:r>
              <a:rPr lang="en-US" sz="2800" dirty="0" smtClean="0">
                <a:solidFill>
                  <a:srgbClr val="00FF00"/>
                </a:solidFill>
                <a:latin typeface="Zapf Dingbats"/>
                <a:ea typeface="Zapf Dingbats"/>
                <a:cs typeface="Zapf Dingbats"/>
              </a:rPr>
              <a:t>✔</a:t>
            </a:r>
            <a:endParaRPr lang="en-US" sz="2800" dirty="0">
              <a:solidFill>
                <a:srgbClr val="00FF00"/>
              </a:solidFill>
            </a:endParaRPr>
          </a:p>
        </p:txBody>
      </p:sp>
      <p:sp>
        <p:nvSpPr>
          <p:cNvPr id="41" name="Rectangle 40"/>
          <p:cNvSpPr/>
          <p:nvPr/>
        </p:nvSpPr>
        <p:spPr>
          <a:xfrm>
            <a:off x="4056136" y="4132021"/>
            <a:ext cx="461456" cy="523220"/>
          </a:xfrm>
          <a:prstGeom prst="rect">
            <a:avLst/>
          </a:prstGeom>
        </p:spPr>
        <p:txBody>
          <a:bodyPr wrap="square">
            <a:spAutoFit/>
          </a:bodyPr>
          <a:lstStyle/>
          <a:p>
            <a:r>
              <a:rPr lang="en-US" sz="2800" dirty="0" smtClean="0">
                <a:solidFill>
                  <a:srgbClr val="00FF00"/>
                </a:solidFill>
                <a:latin typeface="Zapf Dingbats"/>
                <a:ea typeface="Zapf Dingbats"/>
                <a:cs typeface="Zapf Dingbats"/>
              </a:rPr>
              <a:t>✔</a:t>
            </a:r>
            <a:endParaRPr lang="en-US" sz="2800" dirty="0">
              <a:solidFill>
                <a:srgbClr val="00FF00"/>
              </a:solidFill>
            </a:endParaRPr>
          </a:p>
        </p:txBody>
      </p:sp>
      <p:sp>
        <p:nvSpPr>
          <p:cNvPr id="85" name="TextBox 84"/>
          <p:cNvSpPr txBox="1"/>
          <p:nvPr/>
        </p:nvSpPr>
        <p:spPr>
          <a:xfrm>
            <a:off x="-36276" y="3474386"/>
            <a:ext cx="1047132" cy="369332"/>
          </a:xfrm>
          <a:prstGeom prst="rect">
            <a:avLst/>
          </a:prstGeom>
          <a:noFill/>
        </p:spPr>
        <p:txBody>
          <a:bodyPr wrap="none" rtlCol="0">
            <a:spAutoFit/>
          </a:bodyPr>
          <a:lstStyle/>
          <a:p>
            <a:r>
              <a:rPr lang="en-US" dirty="0"/>
              <a:t>Original</a:t>
            </a:r>
          </a:p>
        </p:txBody>
      </p:sp>
      <p:sp>
        <p:nvSpPr>
          <p:cNvPr id="86" name="TextBox 85"/>
          <p:cNvSpPr txBox="1"/>
          <p:nvPr/>
        </p:nvSpPr>
        <p:spPr>
          <a:xfrm>
            <a:off x="-74367" y="4071265"/>
            <a:ext cx="1151728" cy="369332"/>
          </a:xfrm>
          <a:prstGeom prst="rect">
            <a:avLst/>
          </a:prstGeom>
          <a:noFill/>
        </p:spPr>
        <p:txBody>
          <a:bodyPr wrap="none" rtlCol="0">
            <a:spAutoFit/>
          </a:bodyPr>
          <a:lstStyle/>
          <a:p>
            <a:r>
              <a:rPr lang="en-US" dirty="0" smtClean="0"/>
              <a:t>Replay 1</a:t>
            </a:r>
            <a:endParaRPr lang="en-US" dirty="0"/>
          </a:p>
        </p:txBody>
      </p:sp>
      <p:sp>
        <p:nvSpPr>
          <p:cNvPr id="87" name="TextBox 86"/>
          <p:cNvSpPr txBox="1"/>
          <p:nvPr/>
        </p:nvSpPr>
        <p:spPr>
          <a:xfrm>
            <a:off x="-76174" y="4604647"/>
            <a:ext cx="1151728" cy="369332"/>
          </a:xfrm>
          <a:prstGeom prst="rect">
            <a:avLst/>
          </a:prstGeom>
          <a:noFill/>
        </p:spPr>
        <p:txBody>
          <a:bodyPr wrap="none" rtlCol="0">
            <a:spAutoFit/>
          </a:bodyPr>
          <a:lstStyle/>
          <a:p>
            <a:r>
              <a:rPr lang="en-US" dirty="0" smtClean="0"/>
              <a:t>Replay 2</a:t>
            </a:r>
            <a:endParaRPr lang="en-US" dirty="0"/>
          </a:p>
        </p:txBody>
      </p:sp>
      <p:sp>
        <p:nvSpPr>
          <p:cNvPr id="88" name="TextBox 87"/>
          <p:cNvSpPr txBox="1"/>
          <p:nvPr/>
        </p:nvSpPr>
        <p:spPr>
          <a:xfrm>
            <a:off x="-68910" y="5128958"/>
            <a:ext cx="1151728" cy="369332"/>
          </a:xfrm>
          <a:prstGeom prst="rect">
            <a:avLst/>
          </a:prstGeom>
          <a:noFill/>
        </p:spPr>
        <p:txBody>
          <a:bodyPr wrap="none" rtlCol="0">
            <a:spAutoFit/>
          </a:bodyPr>
          <a:lstStyle/>
          <a:p>
            <a:r>
              <a:rPr lang="en-US" dirty="0" smtClean="0"/>
              <a:t>Replay 3</a:t>
            </a:r>
            <a:endParaRPr lang="en-US" dirty="0"/>
          </a:p>
        </p:txBody>
      </p:sp>
      <p:sp>
        <p:nvSpPr>
          <p:cNvPr id="89" name="TextBox 88"/>
          <p:cNvSpPr txBox="1"/>
          <p:nvPr/>
        </p:nvSpPr>
        <p:spPr>
          <a:xfrm>
            <a:off x="-61646" y="5626056"/>
            <a:ext cx="1151728" cy="369332"/>
          </a:xfrm>
          <a:prstGeom prst="rect">
            <a:avLst/>
          </a:prstGeom>
          <a:noFill/>
        </p:spPr>
        <p:txBody>
          <a:bodyPr wrap="none" rtlCol="0">
            <a:spAutoFit/>
          </a:bodyPr>
          <a:lstStyle/>
          <a:p>
            <a:r>
              <a:rPr lang="en-US" dirty="0" smtClean="0"/>
              <a:t>Replay 4</a:t>
            </a:r>
            <a:endParaRPr lang="en-US" dirty="0"/>
          </a:p>
        </p:txBody>
      </p:sp>
      <p:sp>
        <p:nvSpPr>
          <p:cNvPr id="90" name="TextBox 89"/>
          <p:cNvSpPr txBox="1"/>
          <p:nvPr/>
        </p:nvSpPr>
        <p:spPr>
          <a:xfrm>
            <a:off x="-61646" y="6152174"/>
            <a:ext cx="1151728" cy="369332"/>
          </a:xfrm>
          <a:prstGeom prst="rect">
            <a:avLst/>
          </a:prstGeom>
          <a:noFill/>
        </p:spPr>
        <p:txBody>
          <a:bodyPr wrap="none" rtlCol="0">
            <a:spAutoFit/>
          </a:bodyPr>
          <a:lstStyle/>
          <a:p>
            <a:r>
              <a:rPr lang="en-US" dirty="0" smtClean="0"/>
              <a:t>Replay 5</a:t>
            </a:r>
            <a:endParaRPr lang="en-US" dirty="0"/>
          </a:p>
        </p:txBody>
      </p:sp>
      <p:sp>
        <p:nvSpPr>
          <p:cNvPr id="47" name="Rectangle 46"/>
          <p:cNvSpPr/>
          <p:nvPr/>
        </p:nvSpPr>
        <p:spPr>
          <a:xfrm>
            <a:off x="8086931" y="3341477"/>
            <a:ext cx="389850" cy="523220"/>
          </a:xfrm>
          <a:prstGeom prst="rect">
            <a:avLst/>
          </a:prstGeom>
        </p:spPr>
        <p:txBody>
          <a:bodyPr wrap="none">
            <a:spAutoFit/>
          </a:bodyPr>
          <a:lstStyle/>
          <a:p>
            <a:r>
              <a:rPr lang="en-US" sz="2800" dirty="0">
                <a:solidFill>
                  <a:srgbClr val="FF0000"/>
                </a:solidFill>
                <a:latin typeface="Zapf Dingbats"/>
                <a:ea typeface="Zapf Dingbats"/>
                <a:cs typeface="Zapf Dingbats"/>
              </a:rPr>
              <a:t>✗</a:t>
            </a:r>
            <a:endParaRPr lang="en-US" sz="2800" dirty="0">
              <a:solidFill>
                <a:srgbClr val="FF0000"/>
              </a:solidFill>
            </a:endParaRPr>
          </a:p>
        </p:txBody>
      </p:sp>
      <p:sp>
        <p:nvSpPr>
          <p:cNvPr id="65" name="Rectangle 64"/>
          <p:cNvSpPr/>
          <p:nvPr/>
        </p:nvSpPr>
        <p:spPr>
          <a:xfrm>
            <a:off x="8339965" y="5508181"/>
            <a:ext cx="461456" cy="523220"/>
          </a:xfrm>
          <a:prstGeom prst="rect">
            <a:avLst/>
          </a:prstGeom>
        </p:spPr>
        <p:txBody>
          <a:bodyPr wrap="square">
            <a:spAutoFit/>
          </a:bodyPr>
          <a:lstStyle/>
          <a:p>
            <a:r>
              <a:rPr lang="en-US" sz="2800" dirty="0" smtClean="0">
                <a:solidFill>
                  <a:srgbClr val="00FF00"/>
                </a:solidFill>
                <a:latin typeface="Zapf Dingbats"/>
                <a:ea typeface="Zapf Dingbats"/>
                <a:cs typeface="Zapf Dingbats"/>
              </a:rPr>
              <a:t>✔</a:t>
            </a:r>
            <a:endParaRPr lang="en-US" sz="2800" dirty="0">
              <a:solidFill>
                <a:srgbClr val="00FF00"/>
              </a:solidFill>
            </a:endParaRPr>
          </a:p>
        </p:txBody>
      </p:sp>
      <p:sp>
        <p:nvSpPr>
          <p:cNvPr id="13" name="Slide Number Placeholder 12"/>
          <p:cNvSpPr>
            <a:spLocks noGrp="1"/>
          </p:cNvSpPr>
          <p:nvPr>
            <p:ph type="sldNum" sz="quarter" idx="12"/>
          </p:nvPr>
        </p:nvSpPr>
        <p:spPr/>
        <p:txBody>
          <a:bodyPr/>
          <a:lstStyle/>
          <a:p>
            <a:fld id="{4A822907-8A9D-4F6B-98F6-913902AD56B5}" type="slidenum">
              <a:rPr lang="en-US" smtClean="0"/>
              <a:t>48</a:t>
            </a:fld>
            <a:endParaRPr lang="en-US"/>
          </a:p>
        </p:txBody>
      </p:sp>
    </p:spTree>
    <p:extLst>
      <p:ext uri="{BB962C8B-B14F-4D97-AF65-F5344CB8AC3E}">
        <p14:creationId xmlns:p14="http://schemas.microsoft.com/office/powerpoint/2010/main" val="145998727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a:stCxn id="10" idx="3"/>
            <a:endCxn id="12" idx="3"/>
          </p:cNvCxnSpPr>
          <p:nvPr/>
        </p:nvCxnSpPr>
        <p:spPr>
          <a:xfrm>
            <a:off x="3088518" y="3243063"/>
            <a:ext cx="2777287"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a:xfrm>
            <a:off x="361530" y="2323432"/>
            <a:ext cx="9217899" cy="3670767"/>
          </a:xfrm>
        </p:spPr>
        <p:txBody>
          <a:bodyPr>
            <a:normAutofit/>
          </a:bodyPr>
          <a:lstStyle/>
          <a:p>
            <a:pPr marL="0" indent="0">
              <a:buNone/>
            </a:pPr>
            <a:r>
              <a:rPr lang="en-US" sz="2400" dirty="0" smtClean="0"/>
              <a:t>To certify subsequence, explore all possible schedules</a:t>
            </a:r>
          </a:p>
        </p:txBody>
      </p:sp>
      <p:pic>
        <p:nvPicPr>
          <p:cNvPr id="10" name="Picture 9"/>
          <p:cNvPicPr>
            <a:picLocks noChangeAspect="1"/>
          </p:cNvPicPr>
          <p:nvPr/>
        </p:nvPicPr>
        <p:blipFill>
          <a:blip r:embed="rId3"/>
          <a:stretch>
            <a:fillRect/>
          </a:stretch>
        </p:blipFill>
        <p:spPr>
          <a:xfrm>
            <a:off x="2838040" y="3117824"/>
            <a:ext cx="250478" cy="250478"/>
          </a:xfrm>
          <a:prstGeom prst="rect">
            <a:avLst/>
          </a:prstGeom>
        </p:spPr>
      </p:pic>
      <p:pic>
        <p:nvPicPr>
          <p:cNvPr id="11" name="Picture 10"/>
          <p:cNvPicPr>
            <a:picLocks noChangeAspect="1"/>
          </p:cNvPicPr>
          <p:nvPr/>
        </p:nvPicPr>
        <p:blipFill>
          <a:blip r:embed="rId3"/>
          <a:stretch>
            <a:fillRect/>
          </a:stretch>
        </p:blipFill>
        <p:spPr>
          <a:xfrm>
            <a:off x="4321698" y="3117824"/>
            <a:ext cx="250478" cy="250478"/>
          </a:xfrm>
          <a:prstGeom prst="rect">
            <a:avLst/>
          </a:prstGeom>
        </p:spPr>
      </p:pic>
      <p:pic>
        <p:nvPicPr>
          <p:cNvPr id="12" name="Picture 11"/>
          <p:cNvPicPr>
            <a:picLocks noChangeAspect="1"/>
          </p:cNvPicPr>
          <p:nvPr/>
        </p:nvPicPr>
        <p:blipFill>
          <a:blip r:embed="rId3"/>
          <a:stretch>
            <a:fillRect/>
          </a:stretch>
        </p:blipFill>
        <p:spPr>
          <a:xfrm>
            <a:off x="5615327" y="3117824"/>
            <a:ext cx="250478" cy="250478"/>
          </a:xfrm>
          <a:prstGeom prst="rect">
            <a:avLst/>
          </a:prstGeom>
        </p:spPr>
      </p:pic>
      <p:sp>
        <p:nvSpPr>
          <p:cNvPr id="86" name="TextBox 85"/>
          <p:cNvSpPr txBox="1"/>
          <p:nvPr/>
        </p:nvSpPr>
        <p:spPr>
          <a:xfrm>
            <a:off x="125195" y="3048821"/>
            <a:ext cx="1724976" cy="369332"/>
          </a:xfrm>
          <a:prstGeom prst="rect">
            <a:avLst/>
          </a:prstGeom>
          <a:noFill/>
        </p:spPr>
        <p:txBody>
          <a:bodyPr wrap="none" rtlCol="0">
            <a:spAutoFit/>
          </a:bodyPr>
          <a:lstStyle/>
          <a:p>
            <a:r>
              <a:rPr lang="en-US" dirty="0" smtClean="0"/>
              <a:t>Subsequence</a:t>
            </a:r>
            <a:endParaRPr lang="en-US" dirty="0"/>
          </a:p>
        </p:txBody>
      </p:sp>
      <p:cxnSp>
        <p:nvCxnSpPr>
          <p:cNvPr id="47" name="Straight Connector 46"/>
          <p:cNvCxnSpPr/>
          <p:nvPr/>
        </p:nvCxnSpPr>
        <p:spPr>
          <a:xfrm>
            <a:off x="2004786" y="4012320"/>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3"/>
          <a:stretch>
            <a:fillRect/>
          </a:stretch>
        </p:blipFill>
        <p:spPr>
          <a:xfrm>
            <a:off x="2857951" y="3887081"/>
            <a:ext cx="250478" cy="250478"/>
          </a:xfrm>
          <a:prstGeom prst="rect">
            <a:avLst/>
          </a:prstGeom>
        </p:spPr>
      </p:pic>
      <p:pic>
        <p:nvPicPr>
          <p:cNvPr id="52" name="Picture 51"/>
          <p:cNvPicPr>
            <a:picLocks noChangeAspect="1"/>
          </p:cNvPicPr>
          <p:nvPr/>
        </p:nvPicPr>
        <p:blipFill>
          <a:blip r:embed="rId3"/>
          <a:stretch>
            <a:fillRect/>
          </a:stretch>
        </p:blipFill>
        <p:spPr>
          <a:xfrm>
            <a:off x="4341609" y="3887081"/>
            <a:ext cx="250478" cy="250478"/>
          </a:xfrm>
          <a:prstGeom prst="rect">
            <a:avLst/>
          </a:prstGeom>
        </p:spPr>
      </p:pic>
      <p:pic>
        <p:nvPicPr>
          <p:cNvPr id="56" name="Picture 55"/>
          <p:cNvPicPr>
            <a:picLocks noChangeAspect="1"/>
          </p:cNvPicPr>
          <p:nvPr/>
        </p:nvPicPr>
        <p:blipFill>
          <a:blip r:embed="rId3"/>
          <a:stretch>
            <a:fillRect/>
          </a:stretch>
        </p:blipFill>
        <p:spPr>
          <a:xfrm>
            <a:off x="5635238" y="3887081"/>
            <a:ext cx="250478" cy="250478"/>
          </a:xfrm>
          <a:prstGeom prst="rect">
            <a:avLst/>
          </a:prstGeom>
        </p:spPr>
      </p:pic>
      <p:sp>
        <p:nvSpPr>
          <p:cNvPr id="57" name="TextBox 56"/>
          <p:cNvSpPr txBox="1"/>
          <p:nvPr/>
        </p:nvSpPr>
        <p:spPr>
          <a:xfrm>
            <a:off x="125195" y="3827654"/>
            <a:ext cx="1426292" cy="369332"/>
          </a:xfrm>
          <a:prstGeom prst="rect">
            <a:avLst/>
          </a:prstGeom>
          <a:noFill/>
        </p:spPr>
        <p:txBody>
          <a:bodyPr wrap="none" rtlCol="0">
            <a:spAutoFit/>
          </a:bodyPr>
          <a:lstStyle/>
          <a:p>
            <a:r>
              <a:rPr lang="en-US" dirty="0" smtClean="0"/>
              <a:t>Schedule 1</a:t>
            </a:r>
            <a:endParaRPr lang="en-US" dirty="0"/>
          </a:p>
        </p:txBody>
      </p:sp>
      <p:cxnSp>
        <p:nvCxnSpPr>
          <p:cNvPr id="58" name="Straight Connector 57"/>
          <p:cNvCxnSpPr/>
          <p:nvPr/>
        </p:nvCxnSpPr>
        <p:spPr>
          <a:xfrm>
            <a:off x="2002979" y="4736193"/>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59" name="Picture 58"/>
          <p:cNvPicPr>
            <a:picLocks noChangeAspect="1"/>
          </p:cNvPicPr>
          <p:nvPr/>
        </p:nvPicPr>
        <p:blipFill>
          <a:blip r:embed="rId3"/>
          <a:stretch>
            <a:fillRect/>
          </a:stretch>
        </p:blipFill>
        <p:spPr>
          <a:xfrm>
            <a:off x="2856144" y="4610954"/>
            <a:ext cx="250478" cy="250478"/>
          </a:xfrm>
          <a:prstGeom prst="rect">
            <a:avLst/>
          </a:prstGeom>
        </p:spPr>
      </p:pic>
      <p:pic>
        <p:nvPicPr>
          <p:cNvPr id="60" name="Picture 59"/>
          <p:cNvPicPr>
            <a:picLocks noChangeAspect="1"/>
          </p:cNvPicPr>
          <p:nvPr/>
        </p:nvPicPr>
        <p:blipFill>
          <a:blip r:embed="rId3"/>
          <a:stretch>
            <a:fillRect/>
          </a:stretch>
        </p:blipFill>
        <p:spPr>
          <a:xfrm>
            <a:off x="4339802" y="4610954"/>
            <a:ext cx="250478" cy="250478"/>
          </a:xfrm>
          <a:prstGeom prst="rect">
            <a:avLst/>
          </a:prstGeom>
        </p:spPr>
      </p:pic>
      <p:pic>
        <p:nvPicPr>
          <p:cNvPr id="61" name="Picture 60"/>
          <p:cNvPicPr>
            <a:picLocks noChangeAspect="1"/>
          </p:cNvPicPr>
          <p:nvPr/>
        </p:nvPicPr>
        <p:blipFill>
          <a:blip r:embed="rId3"/>
          <a:stretch>
            <a:fillRect/>
          </a:stretch>
        </p:blipFill>
        <p:spPr>
          <a:xfrm>
            <a:off x="5633431" y="4610954"/>
            <a:ext cx="250478" cy="250478"/>
          </a:xfrm>
          <a:prstGeom prst="rect">
            <a:avLst/>
          </a:prstGeom>
        </p:spPr>
      </p:pic>
      <p:sp>
        <p:nvSpPr>
          <p:cNvPr id="62" name="TextBox 61"/>
          <p:cNvSpPr txBox="1"/>
          <p:nvPr/>
        </p:nvSpPr>
        <p:spPr>
          <a:xfrm>
            <a:off x="123388" y="4551527"/>
            <a:ext cx="1426292" cy="369332"/>
          </a:xfrm>
          <a:prstGeom prst="rect">
            <a:avLst/>
          </a:prstGeom>
          <a:noFill/>
        </p:spPr>
        <p:txBody>
          <a:bodyPr wrap="none" rtlCol="0">
            <a:spAutoFit/>
          </a:bodyPr>
          <a:lstStyle/>
          <a:p>
            <a:r>
              <a:rPr lang="en-US" dirty="0" smtClean="0"/>
              <a:t>Schedule 2</a:t>
            </a:r>
            <a:endParaRPr lang="en-US" dirty="0"/>
          </a:p>
        </p:txBody>
      </p:sp>
      <p:cxnSp>
        <p:nvCxnSpPr>
          <p:cNvPr id="63" name="Straight Connector 62"/>
          <p:cNvCxnSpPr/>
          <p:nvPr/>
        </p:nvCxnSpPr>
        <p:spPr>
          <a:xfrm>
            <a:off x="2019314" y="5478208"/>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68" name="Picture 67"/>
          <p:cNvPicPr>
            <a:picLocks noChangeAspect="1"/>
          </p:cNvPicPr>
          <p:nvPr/>
        </p:nvPicPr>
        <p:blipFill>
          <a:blip r:embed="rId3"/>
          <a:stretch>
            <a:fillRect/>
          </a:stretch>
        </p:blipFill>
        <p:spPr>
          <a:xfrm>
            <a:off x="2872479" y="5352969"/>
            <a:ext cx="250478" cy="250478"/>
          </a:xfrm>
          <a:prstGeom prst="rect">
            <a:avLst/>
          </a:prstGeom>
        </p:spPr>
      </p:pic>
      <p:pic>
        <p:nvPicPr>
          <p:cNvPr id="69" name="Picture 68"/>
          <p:cNvPicPr>
            <a:picLocks noChangeAspect="1"/>
          </p:cNvPicPr>
          <p:nvPr/>
        </p:nvPicPr>
        <p:blipFill>
          <a:blip r:embed="rId3"/>
          <a:stretch>
            <a:fillRect/>
          </a:stretch>
        </p:blipFill>
        <p:spPr>
          <a:xfrm>
            <a:off x="4356137" y="5352969"/>
            <a:ext cx="250478" cy="250478"/>
          </a:xfrm>
          <a:prstGeom prst="rect">
            <a:avLst/>
          </a:prstGeom>
        </p:spPr>
      </p:pic>
      <p:pic>
        <p:nvPicPr>
          <p:cNvPr id="70" name="Picture 69"/>
          <p:cNvPicPr>
            <a:picLocks noChangeAspect="1"/>
          </p:cNvPicPr>
          <p:nvPr/>
        </p:nvPicPr>
        <p:blipFill>
          <a:blip r:embed="rId3"/>
          <a:stretch>
            <a:fillRect/>
          </a:stretch>
        </p:blipFill>
        <p:spPr>
          <a:xfrm>
            <a:off x="5649766" y="5352969"/>
            <a:ext cx="250478" cy="250478"/>
          </a:xfrm>
          <a:prstGeom prst="rect">
            <a:avLst/>
          </a:prstGeom>
        </p:spPr>
      </p:pic>
      <p:sp>
        <p:nvSpPr>
          <p:cNvPr id="71" name="TextBox 70"/>
          <p:cNvSpPr txBox="1"/>
          <p:nvPr/>
        </p:nvSpPr>
        <p:spPr>
          <a:xfrm>
            <a:off x="139723" y="5293542"/>
            <a:ext cx="1426292" cy="369332"/>
          </a:xfrm>
          <a:prstGeom prst="rect">
            <a:avLst/>
          </a:prstGeom>
          <a:noFill/>
        </p:spPr>
        <p:txBody>
          <a:bodyPr wrap="none" rtlCol="0">
            <a:spAutoFit/>
          </a:bodyPr>
          <a:lstStyle/>
          <a:p>
            <a:r>
              <a:rPr lang="en-US" dirty="0" smtClean="0"/>
              <a:t>Schedule 3</a:t>
            </a:r>
            <a:endParaRPr lang="en-US" dirty="0"/>
          </a:p>
        </p:txBody>
      </p:sp>
      <p:cxnSp>
        <p:nvCxnSpPr>
          <p:cNvPr id="72" name="Straight Connector 71"/>
          <p:cNvCxnSpPr/>
          <p:nvPr/>
        </p:nvCxnSpPr>
        <p:spPr>
          <a:xfrm>
            <a:off x="2017507" y="6238365"/>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73" name="Picture 72"/>
          <p:cNvPicPr>
            <a:picLocks noChangeAspect="1"/>
          </p:cNvPicPr>
          <p:nvPr/>
        </p:nvPicPr>
        <p:blipFill>
          <a:blip r:embed="rId3"/>
          <a:stretch>
            <a:fillRect/>
          </a:stretch>
        </p:blipFill>
        <p:spPr>
          <a:xfrm>
            <a:off x="2870672" y="6113126"/>
            <a:ext cx="250478" cy="250478"/>
          </a:xfrm>
          <a:prstGeom prst="rect">
            <a:avLst/>
          </a:prstGeom>
        </p:spPr>
      </p:pic>
      <p:pic>
        <p:nvPicPr>
          <p:cNvPr id="74" name="Picture 73"/>
          <p:cNvPicPr>
            <a:picLocks noChangeAspect="1"/>
          </p:cNvPicPr>
          <p:nvPr/>
        </p:nvPicPr>
        <p:blipFill>
          <a:blip r:embed="rId3"/>
          <a:stretch>
            <a:fillRect/>
          </a:stretch>
        </p:blipFill>
        <p:spPr>
          <a:xfrm>
            <a:off x="4354330" y="6113126"/>
            <a:ext cx="250478" cy="250478"/>
          </a:xfrm>
          <a:prstGeom prst="rect">
            <a:avLst/>
          </a:prstGeom>
        </p:spPr>
      </p:pic>
      <p:pic>
        <p:nvPicPr>
          <p:cNvPr id="78" name="Picture 77"/>
          <p:cNvPicPr>
            <a:picLocks noChangeAspect="1"/>
          </p:cNvPicPr>
          <p:nvPr/>
        </p:nvPicPr>
        <p:blipFill>
          <a:blip r:embed="rId3"/>
          <a:stretch>
            <a:fillRect/>
          </a:stretch>
        </p:blipFill>
        <p:spPr>
          <a:xfrm>
            <a:off x="5647959" y="6113126"/>
            <a:ext cx="250478" cy="250478"/>
          </a:xfrm>
          <a:prstGeom prst="rect">
            <a:avLst/>
          </a:prstGeom>
        </p:spPr>
      </p:pic>
      <p:sp>
        <p:nvSpPr>
          <p:cNvPr id="79" name="TextBox 78"/>
          <p:cNvSpPr txBox="1"/>
          <p:nvPr/>
        </p:nvSpPr>
        <p:spPr>
          <a:xfrm>
            <a:off x="137916" y="6035557"/>
            <a:ext cx="1426292" cy="369332"/>
          </a:xfrm>
          <a:prstGeom prst="rect">
            <a:avLst/>
          </a:prstGeom>
          <a:noFill/>
        </p:spPr>
        <p:txBody>
          <a:bodyPr wrap="none" rtlCol="0">
            <a:spAutoFit/>
          </a:bodyPr>
          <a:lstStyle/>
          <a:p>
            <a:r>
              <a:rPr lang="en-US" dirty="0" smtClean="0"/>
              <a:t>Schedule 4</a:t>
            </a:r>
            <a:endParaRPr lang="en-US" dirty="0"/>
          </a:p>
        </p:txBody>
      </p:sp>
      <p:pic>
        <p:nvPicPr>
          <p:cNvPr id="16" name="Picture 15"/>
          <p:cNvPicPr>
            <a:picLocks noChangeAspect="1"/>
          </p:cNvPicPr>
          <p:nvPr/>
        </p:nvPicPr>
        <p:blipFill>
          <a:blip r:embed="rId4"/>
          <a:stretch>
            <a:fillRect/>
          </a:stretch>
        </p:blipFill>
        <p:spPr>
          <a:xfrm>
            <a:off x="1937672" y="3849020"/>
            <a:ext cx="304608" cy="305436"/>
          </a:xfrm>
          <a:prstGeom prst="rect">
            <a:avLst/>
          </a:prstGeom>
        </p:spPr>
      </p:pic>
      <p:pic>
        <p:nvPicPr>
          <p:cNvPr id="80" name="Picture 79"/>
          <p:cNvPicPr>
            <a:picLocks noChangeAspect="1"/>
          </p:cNvPicPr>
          <p:nvPr/>
        </p:nvPicPr>
        <p:blipFill>
          <a:blip r:embed="rId4"/>
          <a:stretch>
            <a:fillRect/>
          </a:stretch>
        </p:blipFill>
        <p:spPr>
          <a:xfrm>
            <a:off x="4929426" y="3832123"/>
            <a:ext cx="304608" cy="305436"/>
          </a:xfrm>
          <a:prstGeom prst="rect">
            <a:avLst/>
          </a:prstGeom>
        </p:spPr>
      </p:pic>
      <p:pic>
        <p:nvPicPr>
          <p:cNvPr id="83" name="Picture 82"/>
          <p:cNvPicPr>
            <a:picLocks noChangeAspect="1"/>
          </p:cNvPicPr>
          <p:nvPr/>
        </p:nvPicPr>
        <p:blipFill>
          <a:blip r:embed="rId4"/>
          <a:stretch>
            <a:fillRect/>
          </a:stretch>
        </p:blipFill>
        <p:spPr>
          <a:xfrm>
            <a:off x="6460687" y="3859079"/>
            <a:ext cx="304608" cy="305436"/>
          </a:xfrm>
          <a:prstGeom prst="rect">
            <a:avLst/>
          </a:prstGeom>
        </p:spPr>
      </p:pic>
      <p:pic>
        <p:nvPicPr>
          <p:cNvPr id="84" name="Picture 83"/>
          <p:cNvPicPr>
            <a:picLocks noChangeAspect="1"/>
          </p:cNvPicPr>
          <p:nvPr/>
        </p:nvPicPr>
        <p:blipFill>
          <a:blip r:embed="rId4"/>
          <a:stretch>
            <a:fillRect/>
          </a:stretch>
        </p:blipFill>
        <p:spPr>
          <a:xfrm>
            <a:off x="7928634" y="3849020"/>
            <a:ext cx="304608" cy="305436"/>
          </a:xfrm>
          <a:prstGeom prst="rect">
            <a:avLst/>
          </a:prstGeom>
        </p:spPr>
      </p:pic>
      <p:pic>
        <p:nvPicPr>
          <p:cNvPr id="91" name="Picture 90"/>
          <p:cNvPicPr>
            <a:picLocks noChangeAspect="1"/>
          </p:cNvPicPr>
          <p:nvPr/>
        </p:nvPicPr>
        <p:blipFill>
          <a:blip r:embed="rId4"/>
          <a:stretch>
            <a:fillRect/>
          </a:stretch>
        </p:blipFill>
        <p:spPr>
          <a:xfrm>
            <a:off x="1937672" y="4561982"/>
            <a:ext cx="304608" cy="305436"/>
          </a:xfrm>
          <a:prstGeom prst="rect">
            <a:avLst/>
          </a:prstGeom>
        </p:spPr>
      </p:pic>
      <p:pic>
        <p:nvPicPr>
          <p:cNvPr id="92" name="Picture 91"/>
          <p:cNvPicPr>
            <a:picLocks noChangeAspect="1"/>
          </p:cNvPicPr>
          <p:nvPr/>
        </p:nvPicPr>
        <p:blipFill>
          <a:blip r:embed="rId4"/>
          <a:stretch>
            <a:fillRect/>
          </a:stretch>
        </p:blipFill>
        <p:spPr>
          <a:xfrm>
            <a:off x="4713625" y="4583475"/>
            <a:ext cx="304608" cy="305436"/>
          </a:xfrm>
          <a:prstGeom prst="rect">
            <a:avLst/>
          </a:prstGeom>
        </p:spPr>
      </p:pic>
      <p:pic>
        <p:nvPicPr>
          <p:cNvPr id="93" name="Picture 92"/>
          <p:cNvPicPr>
            <a:picLocks noChangeAspect="1"/>
          </p:cNvPicPr>
          <p:nvPr/>
        </p:nvPicPr>
        <p:blipFill>
          <a:blip r:embed="rId4"/>
          <a:stretch>
            <a:fillRect/>
          </a:stretch>
        </p:blipFill>
        <p:spPr>
          <a:xfrm>
            <a:off x="5170633" y="4570464"/>
            <a:ext cx="304608" cy="305436"/>
          </a:xfrm>
          <a:prstGeom prst="rect">
            <a:avLst/>
          </a:prstGeom>
        </p:spPr>
      </p:pic>
      <p:pic>
        <p:nvPicPr>
          <p:cNvPr id="94" name="Picture 93"/>
          <p:cNvPicPr>
            <a:picLocks noChangeAspect="1"/>
          </p:cNvPicPr>
          <p:nvPr/>
        </p:nvPicPr>
        <p:blipFill>
          <a:blip r:embed="rId4"/>
          <a:stretch>
            <a:fillRect/>
          </a:stretch>
        </p:blipFill>
        <p:spPr>
          <a:xfrm>
            <a:off x="7951946" y="4579536"/>
            <a:ext cx="304608" cy="305436"/>
          </a:xfrm>
          <a:prstGeom prst="rect">
            <a:avLst/>
          </a:prstGeom>
        </p:spPr>
      </p:pic>
      <p:pic>
        <p:nvPicPr>
          <p:cNvPr id="95" name="Picture 94"/>
          <p:cNvPicPr>
            <a:picLocks noChangeAspect="1"/>
          </p:cNvPicPr>
          <p:nvPr/>
        </p:nvPicPr>
        <p:blipFill>
          <a:blip r:embed="rId4"/>
          <a:stretch>
            <a:fillRect/>
          </a:stretch>
        </p:blipFill>
        <p:spPr>
          <a:xfrm>
            <a:off x="3251215" y="5325490"/>
            <a:ext cx="304608" cy="305436"/>
          </a:xfrm>
          <a:prstGeom prst="rect">
            <a:avLst/>
          </a:prstGeom>
        </p:spPr>
      </p:pic>
      <p:pic>
        <p:nvPicPr>
          <p:cNvPr id="96" name="Picture 95"/>
          <p:cNvPicPr>
            <a:picLocks noChangeAspect="1"/>
          </p:cNvPicPr>
          <p:nvPr/>
        </p:nvPicPr>
        <p:blipFill>
          <a:blip r:embed="rId4"/>
          <a:stretch>
            <a:fillRect/>
          </a:stretch>
        </p:blipFill>
        <p:spPr>
          <a:xfrm>
            <a:off x="4713625" y="5323059"/>
            <a:ext cx="304608" cy="305436"/>
          </a:xfrm>
          <a:prstGeom prst="rect">
            <a:avLst/>
          </a:prstGeom>
        </p:spPr>
      </p:pic>
      <p:pic>
        <p:nvPicPr>
          <p:cNvPr id="97" name="Picture 96"/>
          <p:cNvPicPr>
            <a:picLocks noChangeAspect="1"/>
          </p:cNvPicPr>
          <p:nvPr/>
        </p:nvPicPr>
        <p:blipFill>
          <a:blip r:embed="rId4"/>
          <a:stretch>
            <a:fillRect/>
          </a:stretch>
        </p:blipFill>
        <p:spPr>
          <a:xfrm>
            <a:off x="5145152" y="5320628"/>
            <a:ext cx="304608" cy="305436"/>
          </a:xfrm>
          <a:prstGeom prst="rect">
            <a:avLst/>
          </a:prstGeom>
        </p:spPr>
      </p:pic>
      <p:pic>
        <p:nvPicPr>
          <p:cNvPr id="98" name="Picture 97"/>
          <p:cNvPicPr>
            <a:picLocks noChangeAspect="1"/>
          </p:cNvPicPr>
          <p:nvPr/>
        </p:nvPicPr>
        <p:blipFill>
          <a:blip r:embed="rId4"/>
          <a:stretch>
            <a:fillRect/>
          </a:stretch>
        </p:blipFill>
        <p:spPr>
          <a:xfrm>
            <a:off x="7976992" y="5325490"/>
            <a:ext cx="304608" cy="305436"/>
          </a:xfrm>
          <a:prstGeom prst="rect">
            <a:avLst/>
          </a:prstGeom>
        </p:spPr>
      </p:pic>
      <p:pic>
        <p:nvPicPr>
          <p:cNvPr id="99" name="Picture 98"/>
          <p:cNvPicPr>
            <a:picLocks noChangeAspect="1"/>
          </p:cNvPicPr>
          <p:nvPr/>
        </p:nvPicPr>
        <p:blipFill>
          <a:blip r:embed="rId4"/>
          <a:stretch>
            <a:fillRect/>
          </a:stretch>
        </p:blipFill>
        <p:spPr>
          <a:xfrm>
            <a:off x="1937672" y="6085647"/>
            <a:ext cx="304608" cy="305436"/>
          </a:xfrm>
          <a:prstGeom prst="rect">
            <a:avLst/>
          </a:prstGeom>
        </p:spPr>
      </p:pic>
      <p:pic>
        <p:nvPicPr>
          <p:cNvPr id="100" name="Picture 99"/>
          <p:cNvPicPr>
            <a:picLocks noChangeAspect="1"/>
          </p:cNvPicPr>
          <p:nvPr/>
        </p:nvPicPr>
        <p:blipFill>
          <a:blip r:embed="rId4"/>
          <a:stretch>
            <a:fillRect/>
          </a:stretch>
        </p:blipFill>
        <p:spPr>
          <a:xfrm>
            <a:off x="3251215" y="6085329"/>
            <a:ext cx="304608" cy="305436"/>
          </a:xfrm>
          <a:prstGeom prst="rect">
            <a:avLst/>
          </a:prstGeom>
        </p:spPr>
      </p:pic>
      <p:pic>
        <p:nvPicPr>
          <p:cNvPr id="101" name="Picture 100"/>
          <p:cNvPicPr>
            <a:picLocks noChangeAspect="1"/>
          </p:cNvPicPr>
          <p:nvPr/>
        </p:nvPicPr>
        <p:blipFill>
          <a:blip r:embed="rId4"/>
          <a:stretch>
            <a:fillRect/>
          </a:stretch>
        </p:blipFill>
        <p:spPr>
          <a:xfrm>
            <a:off x="4731591" y="6067699"/>
            <a:ext cx="304608" cy="305436"/>
          </a:xfrm>
          <a:prstGeom prst="rect">
            <a:avLst/>
          </a:prstGeom>
        </p:spPr>
      </p:pic>
      <p:pic>
        <p:nvPicPr>
          <p:cNvPr id="102" name="Picture 101"/>
          <p:cNvPicPr>
            <a:picLocks noChangeAspect="1"/>
          </p:cNvPicPr>
          <p:nvPr/>
        </p:nvPicPr>
        <p:blipFill>
          <a:blip r:embed="rId4"/>
          <a:stretch>
            <a:fillRect/>
          </a:stretch>
        </p:blipFill>
        <p:spPr>
          <a:xfrm>
            <a:off x="5170633" y="6085329"/>
            <a:ext cx="304608" cy="305436"/>
          </a:xfrm>
          <a:prstGeom prst="rect">
            <a:avLst/>
          </a:prstGeom>
        </p:spPr>
      </p:pic>
      <p:pic>
        <p:nvPicPr>
          <p:cNvPr id="103" name="Picture 102"/>
          <p:cNvPicPr>
            <a:picLocks noChangeAspect="1"/>
          </p:cNvPicPr>
          <p:nvPr/>
        </p:nvPicPr>
        <p:blipFill>
          <a:blip r:embed="rId4"/>
          <a:stretch>
            <a:fillRect/>
          </a:stretch>
        </p:blipFill>
        <p:spPr>
          <a:xfrm>
            <a:off x="6460687" y="6090126"/>
            <a:ext cx="304608" cy="305436"/>
          </a:xfrm>
          <a:prstGeom prst="rect">
            <a:avLst/>
          </a:prstGeom>
        </p:spPr>
      </p:pic>
      <p:pic>
        <p:nvPicPr>
          <p:cNvPr id="104" name="Picture 103"/>
          <p:cNvPicPr>
            <a:picLocks noChangeAspect="1"/>
          </p:cNvPicPr>
          <p:nvPr/>
        </p:nvPicPr>
        <p:blipFill>
          <a:blip r:embed="rId4"/>
          <a:stretch>
            <a:fillRect/>
          </a:stretch>
        </p:blipFill>
        <p:spPr>
          <a:xfrm>
            <a:off x="7976992" y="6139335"/>
            <a:ext cx="304608" cy="305436"/>
          </a:xfrm>
          <a:prstGeom prst="rect">
            <a:avLst/>
          </a:prstGeom>
        </p:spPr>
      </p:pic>
      <p:sp>
        <p:nvSpPr>
          <p:cNvPr id="105" name="TextBox 104"/>
          <p:cNvSpPr txBox="1"/>
          <p:nvPr/>
        </p:nvSpPr>
        <p:spPr>
          <a:xfrm>
            <a:off x="571517" y="6451016"/>
            <a:ext cx="415498" cy="369332"/>
          </a:xfrm>
          <a:prstGeom prst="rect">
            <a:avLst/>
          </a:prstGeom>
          <a:noFill/>
        </p:spPr>
        <p:txBody>
          <a:bodyPr wrap="none" rtlCol="0">
            <a:spAutoFit/>
          </a:bodyPr>
          <a:lstStyle/>
          <a:p>
            <a:r>
              <a:rPr lang="en-US" dirty="0" smtClean="0"/>
              <a:t>…</a:t>
            </a:r>
            <a:endParaRPr lang="en-US" dirty="0"/>
          </a:p>
        </p:txBody>
      </p:sp>
      <p:sp>
        <p:nvSpPr>
          <p:cNvPr id="106" name="Rectangle 105"/>
          <p:cNvSpPr/>
          <p:nvPr/>
        </p:nvSpPr>
        <p:spPr>
          <a:xfrm>
            <a:off x="8443353" y="3698412"/>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107" name="Rectangle 106"/>
          <p:cNvSpPr/>
          <p:nvPr/>
        </p:nvSpPr>
        <p:spPr>
          <a:xfrm>
            <a:off x="8444999" y="4426456"/>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108" name="Rectangle 107"/>
          <p:cNvSpPr/>
          <p:nvPr/>
        </p:nvSpPr>
        <p:spPr>
          <a:xfrm>
            <a:off x="8450669" y="5194080"/>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109" name="Rectangle 108"/>
          <p:cNvSpPr/>
          <p:nvPr/>
        </p:nvSpPr>
        <p:spPr>
          <a:xfrm>
            <a:off x="8454525" y="6008344"/>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4" name="Slide Number Placeholder 3"/>
          <p:cNvSpPr>
            <a:spLocks noGrp="1"/>
          </p:cNvSpPr>
          <p:nvPr>
            <p:ph type="sldNum" sz="quarter" idx="12"/>
          </p:nvPr>
        </p:nvSpPr>
        <p:spPr/>
        <p:txBody>
          <a:bodyPr/>
          <a:lstStyle/>
          <a:p>
            <a:fld id="{4A822907-8A9D-4F6B-98F6-913902AD56B5}" type="slidenum">
              <a:rPr lang="en-US" smtClean="0"/>
              <a:t>49</a:t>
            </a:fld>
            <a:endParaRPr lang="en-US"/>
          </a:p>
        </p:txBody>
      </p:sp>
    </p:spTree>
    <p:extLst>
      <p:ext uri="{BB962C8B-B14F-4D97-AF65-F5344CB8AC3E}">
        <p14:creationId xmlns:p14="http://schemas.microsoft.com/office/powerpoint/2010/main" val="21693252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flipV="1">
            <a:off x="873302" y="3022169"/>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Example Bug (Floodlight, 2012)</a:t>
            </a:r>
            <a:endParaRPr lang="en-US" dirty="0"/>
          </a:p>
        </p:txBody>
      </p:sp>
      <p:sp>
        <p:nvSpPr>
          <p:cNvPr id="5" name="TextBox 4"/>
          <p:cNvSpPr txBox="1"/>
          <p:nvPr/>
        </p:nvSpPr>
        <p:spPr>
          <a:xfrm>
            <a:off x="75413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035890" y="2901203"/>
            <a:ext cx="1638062" cy="3002943"/>
            <a:chOff x="7341938" y="2250259"/>
            <a:chExt cx="1638062" cy="4107064"/>
          </a:xfrm>
        </p:grpSpPr>
        <p:sp>
          <p:nvSpPr>
            <p:cNvPr id="3" name="TextBox 2"/>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32" name="Straight Connector 31"/>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cxnSp>
        <p:nvCxnSpPr>
          <p:cNvPr id="14" name="Straight Arrow Connector 13"/>
          <p:cNvCxnSpPr/>
          <p:nvPr/>
        </p:nvCxnSpPr>
        <p:spPr>
          <a:xfrm flipV="1">
            <a:off x="2590034" y="3022169"/>
            <a:ext cx="5639551" cy="222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958610" y="481347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3963531" y="4435651"/>
            <a:ext cx="543871" cy="1351142"/>
            <a:chOff x="3988489" y="4444084"/>
            <a:chExt cx="543871" cy="1351142"/>
          </a:xfrm>
        </p:grpSpPr>
        <p:sp>
          <p:nvSpPr>
            <p:cNvPr id="67" name="TextBox 66"/>
            <p:cNvSpPr txBox="1"/>
            <p:nvPr/>
          </p:nvSpPr>
          <p:spPr>
            <a:xfrm rot="4319925">
              <a:off x="4050838" y="483080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386888" y="4343825"/>
            <a:ext cx="576643" cy="1380542"/>
            <a:chOff x="3386888" y="4343825"/>
            <a:chExt cx="576643" cy="1380542"/>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3178247" y="472804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grpSp>
      <p:grpSp>
        <p:nvGrpSpPr>
          <p:cNvPr id="55" name="Group 54"/>
          <p:cNvGrpSpPr/>
          <p:nvPr/>
        </p:nvGrpSpPr>
        <p:grpSpPr>
          <a:xfrm>
            <a:off x="3074924" y="309689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5</a:t>
            </a:fld>
            <a:endParaRPr lang="en-US"/>
          </a:p>
        </p:txBody>
      </p:sp>
    </p:spTree>
    <p:custDataLst>
      <p:tags r:id="rId1"/>
    </p:custDataLst>
    <p:extLst>
      <p:ext uri="{BB962C8B-B14F-4D97-AF65-F5344CB8AC3E}">
        <p14:creationId xmlns:p14="http://schemas.microsoft.com/office/powerpoint/2010/main" val="838812317"/>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4" grpId="0"/>
      <p:bldP spid="65" grpId="0" animBg="1"/>
      <p:bldP spid="7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Plausible Solution: Model Checking	</a:t>
            </a:r>
            <a:endParaRPr lang="en-US" dirty="0"/>
          </a:p>
        </p:txBody>
      </p:sp>
      <p:sp>
        <p:nvSpPr>
          <p:cNvPr id="3" name="Content Placeholder 2"/>
          <p:cNvSpPr>
            <a:spLocks noGrp="1"/>
          </p:cNvSpPr>
          <p:nvPr>
            <p:ph idx="1"/>
          </p:nvPr>
        </p:nvSpPr>
        <p:spPr/>
        <p:txBody>
          <a:bodyPr>
            <a:noAutofit/>
          </a:bodyPr>
          <a:lstStyle/>
          <a:p>
            <a:pPr>
              <a:buFont typeface="Arial"/>
              <a:buChar char="•"/>
            </a:pPr>
            <a:r>
              <a:rPr lang="en-US" sz="3200" dirty="0" smtClean="0"/>
              <a:t>Implementation-level model checkers control the schedule</a:t>
            </a:r>
          </a:p>
          <a:p>
            <a:pPr>
              <a:buFont typeface="Arial"/>
              <a:buChar char="•"/>
            </a:pPr>
            <a:r>
              <a:rPr lang="en-US" sz="3200" b="1" dirty="0" smtClean="0"/>
              <a:t>Traditionally</a:t>
            </a:r>
            <a:r>
              <a:rPr lang="en-US" sz="3200" dirty="0" smtClean="0"/>
              <a:t>: used to find (all) bugs</a:t>
            </a:r>
          </a:p>
          <a:p>
            <a:pPr>
              <a:buFont typeface="Arial"/>
              <a:buChar char="•"/>
            </a:pPr>
            <a:r>
              <a:rPr lang="en-US" sz="3200" b="1" dirty="0" smtClean="0"/>
              <a:t>Here: </a:t>
            </a:r>
            <a:r>
              <a:rPr lang="en-US" sz="3200" dirty="0" smtClean="0"/>
              <a:t>use to find execution paths to a specific bug</a:t>
            </a:r>
            <a:endParaRPr lang="en-US" sz="3200" b="1" dirty="0"/>
          </a:p>
        </p:txBody>
      </p:sp>
      <p:sp>
        <p:nvSpPr>
          <p:cNvPr id="4" name="Slide Number Placeholder 3"/>
          <p:cNvSpPr>
            <a:spLocks noGrp="1"/>
          </p:cNvSpPr>
          <p:nvPr>
            <p:ph type="sldNum" sz="quarter" idx="12"/>
          </p:nvPr>
        </p:nvSpPr>
        <p:spPr/>
        <p:txBody>
          <a:bodyPr/>
          <a:lstStyle/>
          <a:p>
            <a:fld id="{4A822907-8A9D-4F6B-98F6-913902AD56B5}" type="slidenum">
              <a:rPr lang="en-US" smtClean="0"/>
              <a:t>50</a:t>
            </a:fld>
            <a:endParaRPr lang="en-US"/>
          </a:p>
        </p:txBody>
      </p:sp>
    </p:spTree>
    <p:extLst>
      <p:ext uri="{BB962C8B-B14F-4D97-AF65-F5344CB8AC3E}">
        <p14:creationId xmlns:p14="http://schemas.microsoft.com/office/powerpoint/2010/main" val="393040604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Model Checking </a:t>
            </a:r>
            <a:endParaRPr lang="en-US" dirty="0"/>
          </a:p>
        </p:txBody>
      </p:sp>
      <p:sp>
        <p:nvSpPr>
          <p:cNvPr id="3" name="Content Placeholder 2"/>
          <p:cNvSpPr>
            <a:spLocks noGrp="1"/>
          </p:cNvSpPr>
          <p:nvPr>
            <p:ph idx="1"/>
          </p:nvPr>
        </p:nvSpPr>
        <p:spPr>
          <a:xfrm>
            <a:off x="1114424" y="2450426"/>
            <a:ext cx="7610476" cy="3981224"/>
          </a:xfrm>
        </p:spPr>
        <p:txBody>
          <a:bodyPr>
            <a:noAutofit/>
          </a:bodyPr>
          <a:lstStyle/>
          <a:p>
            <a:pPr marL="0" indent="0">
              <a:buNone/>
            </a:pPr>
            <a:endParaRPr lang="en-US" sz="4000" b="1" dirty="0" smtClean="0"/>
          </a:p>
          <a:p>
            <a:pPr marL="0" indent="0">
              <a:buNone/>
            </a:pPr>
            <a:r>
              <a:rPr lang="en-US" sz="4000" b="1" dirty="0" smtClean="0"/>
              <a:t>Problem</a:t>
            </a:r>
            <a:r>
              <a:rPr lang="en-US" sz="4000" dirty="0" smtClean="0"/>
              <a:t>: schedule space may be unbounded! [1]</a:t>
            </a:r>
          </a:p>
          <a:p>
            <a:pPr marL="0" indent="0">
              <a:buNone/>
            </a:pPr>
            <a:endParaRPr lang="en-US" sz="1400" dirty="0" smtClean="0"/>
          </a:p>
        </p:txBody>
      </p:sp>
      <p:sp>
        <p:nvSpPr>
          <p:cNvPr id="4" name="TextBox 3"/>
          <p:cNvSpPr txBox="1"/>
          <p:nvPr/>
        </p:nvSpPr>
        <p:spPr>
          <a:xfrm>
            <a:off x="299350" y="6023449"/>
            <a:ext cx="9143999" cy="646331"/>
          </a:xfrm>
          <a:prstGeom prst="rect">
            <a:avLst/>
          </a:prstGeom>
          <a:noFill/>
        </p:spPr>
        <p:txBody>
          <a:bodyPr wrap="square" rtlCol="0">
            <a:spAutoFit/>
          </a:bodyPr>
          <a:lstStyle/>
          <a:p>
            <a:r>
              <a:rPr lang="en-US" dirty="0" smtClean="0"/>
              <a:t>1. M</a:t>
            </a:r>
            <a:r>
              <a:rPr lang="en-US" dirty="0"/>
              <a:t>. K. Aguilera, W. Chen, and S. </a:t>
            </a:r>
            <a:r>
              <a:rPr lang="en-US" dirty="0" err="1"/>
              <a:t>Toueg</a:t>
            </a:r>
            <a:r>
              <a:rPr lang="en-US" dirty="0"/>
              <a:t>. Heartbeat: A Timeout- Free Failure Detector for Quiescent Reliable Communication. </a:t>
            </a:r>
            <a:r>
              <a:rPr lang="en-US" dirty="0" smtClean="0"/>
              <a:t>IWDA </a:t>
            </a:r>
            <a:r>
              <a:rPr lang="en-US" dirty="0"/>
              <a:t>’97</a:t>
            </a:r>
            <a:r>
              <a:rPr lang="en-US" dirty="0" smtClean="0"/>
              <a:t>.</a:t>
            </a:r>
            <a:endParaRPr lang="en-US" dirty="0">
              <a:effectLst/>
            </a:endParaRPr>
          </a:p>
        </p:txBody>
      </p:sp>
      <p:sp>
        <p:nvSpPr>
          <p:cNvPr id="6" name="Slide Number Placeholder 5"/>
          <p:cNvSpPr>
            <a:spLocks noGrp="1"/>
          </p:cNvSpPr>
          <p:nvPr>
            <p:ph type="sldNum" sz="quarter" idx="12"/>
          </p:nvPr>
        </p:nvSpPr>
        <p:spPr/>
        <p:txBody>
          <a:bodyPr/>
          <a:lstStyle/>
          <a:p>
            <a:fld id="{4A822907-8A9D-4F6B-98F6-913902AD56B5}" type="slidenum">
              <a:rPr lang="en-US" smtClean="0"/>
              <a:t>51</a:t>
            </a:fld>
            <a:endParaRPr lang="en-US"/>
          </a:p>
        </p:txBody>
      </p:sp>
    </p:spTree>
    <p:extLst>
      <p:ext uri="{BB962C8B-B14F-4D97-AF65-F5344CB8AC3E}">
        <p14:creationId xmlns:p14="http://schemas.microsoft.com/office/powerpoint/2010/main" val="325862187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Model Checking</a:t>
            </a:r>
            <a:endParaRPr lang="en-US" dirty="0"/>
          </a:p>
        </p:txBody>
      </p:sp>
      <p:sp>
        <p:nvSpPr>
          <p:cNvPr id="6" name="Content Placeholder 2"/>
          <p:cNvSpPr>
            <a:spLocks noGrp="1"/>
          </p:cNvSpPr>
          <p:nvPr>
            <p:ph idx="1"/>
          </p:nvPr>
        </p:nvSpPr>
        <p:spPr>
          <a:xfrm>
            <a:off x="1114424" y="2450426"/>
            <a:ext cx="7610476" cy="3981224"/>
          </a:xfrm>
        </p:spPr>
        <p:txBody>
          <a:bodyPr>
            <a:noAutofit/>
          </a:bodyPr>
          <a:lstStyle/>
          <a:p>
            <a:pPr marL="0" indent="0">
              <a:buNone/>
            </a:pPr>
            <a:r>
              <a:rPr lang="en-US" sz="4000" b="1" dirty="0"/>
              <a:t>Workaround</a:t>
            </a:r>
            <a:r>
              <a:rPr lang="en-US" sz="4000" dirty="0"/>
              <a:t>: use bounded model checking</a:t>
            </a:r>
          </a:p>
          <a:p>
            <a:pPr marL="0" indent="0">
              <a:buNone/>
            </a:pPr>
            <a:endParaRPr lang="en-US" sz="4000" dirty="0" smtClean="0"/>
          </a:p>
        </p:txBody>
      </p:sp>
      <p:sp>
        <p:nvSpPr>
          <p:cNvPr id="7" name="Oval 6"/>
          <p:cNvSpPr/>
          <p:nvPr/>
        </p:nvSpPr>
        <p:spPr>
          <a:xfrm>
            <a:off x="1114424" y="4200073"/>
            <a:ext cx="6939644" cy="1977572"/>
          </a:xfrm>
          <a:prstGeom prst="ellipse">
            <a:avLst/>
          </a:prstGeom>
          <a:solidFill>
            <a:schemeClr val="accent5">
              <a:lumMod val="40000"/>
              <a:lumOff val="6000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Oval 8"/>
          <p:cNvSpPr/>
          <p:nvPr/>
        </p:nvSpPr>
        <p:spPr>
          <a:xfrm>
            <a:off x="1279070" y="4535714"/>
            <a:ext cx="6368144" cy="1505857"/>
          </a:xfrm>
          <a:prstGeom prst="ellipse">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8" name="Oval 7"/>
          <p:cNvSpPr/>
          <p:nvPr/>
        </p:nvSpPr>
        <p:spPr>
          <a:xfrm>
            <a:off x="1460491" y="4871355"/>
            <a:ext cx="2612572" cy="843641"/>
          </a:xfrm>
          <a:prstGeom prst="ellipse">
            <a:avLst/>
          </a:prstGeom>
          <a:solidFill>
            <a:schemeClr val="accent3">
              <a:lumMod val="40000"/>
              <a:lumOff val="6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10" name="TextBox 9"/>
          <p:cNvSpPr txBox="1"/>
          <p:nvPr/>
        </p:nvSpPr>
        <p:spPr>
          <a:xfrm>
            <a:off x="4200083" y="5099124"/>
            <a:ext cx="2883760" cy="923330"/>
          </a:xfrm>
          <a:prstGeom prst="rect">
            <a:avLst/>
          </a:prstGeom>
          <a:noFill/>
        </p:spPr>
        <p:txBody>
          <a:bodyPr wrap="none" rtlCol="0">
            <a:spAutoFit/>
          </a:bodyPr>
          <a:lstStyle/>
          <a:p>
            <a:pPr algn="ctr"/>
            <a:r>
              <a:rPr lang="en-US" dirty="0">
                <a:solidFill>
                  <a:schemeClr val="tx1">
                    <a:lumMod val="65000"/>
                    <a:lumOff val="35000"/>
                  </a:schemeClr>
                </a:solidFill>
              </a:rPr>
              <a:t>Minimal </a:t>
            </a:r>
            <a:r>
              <a:rPr lang="en-US" dirty="0" smtClean="0">
                <a:solidFill>
                  <a:schemeClr val="tx1">
                    <a:lumMod val="65000"/>
                    <a:lumOff val="35000"/>
                  </a:schemeClr>
                </a:solidFill>
              </a:rPr>
              <a:t>with k-bounded</a:t>
            </a:r>
          </a:p>
          <a:p>
            <a:pPr algn="ctr"/>
            <a:r>
              <a:rPr lang="en-US" dirty="0">
                <a:solidFill>
                  <a:schemeClr val="tx1">
                    <a:lumMod val="65000"/>
                    <a:lumOff val="35000"/>
                  </a:schemeClr>
                </a:solidFill>
              </a:rPr>
              <a:t>s</a:t>
            </a:r>
            <a:r>
              <a:rPr lang="en-US" dirty="0" smtClean="0">
                <a:solidFill>
                  <a:schemeClr val="tx1">
                    <a:lumMod val="65000"/>
                    <a:lumOff val="35000"/>
                  </a:schemeClr>
                </a:solidFill>
              </a:rPr>
              <a:t>chedule enumeration</a:t>
            </a:r>
            <a:endParaRPr lang="en-US" dirty="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1" name="TextBox 10"/>
          <p:cNvSpPr txBox="1"/>
          <p:nvPr/>
        </p:nvSpPr>
        <p:spPr>
          <a:xfrm>
            <a:off x="1933470" y="4947333"/>
            <a:ext cx="1571351" cy="646331"/>
          </a:xfrm>
          <a:prstGeom prst="rect">
            <a:avLst/>
          </a:prstGeom>
          <a:noFill/>
        </p:spPr>
        <p:txBody>
          <a:bodyPr wrap="none" rtlCol="0">
            <a:spAutoFit/>
          </a:bodyPr>
          <a:lstStyle/>
          <a:p>
            <a:pPr algn="ctr"/>
            <a:r>
              <a:rPr lang="en-US" dirty="0" smtClean="0">
                <a:solidFill>
                  <a:schemeClr val="tx1">
                    <a:lumMod val="65000"/>
                    <a:lumOff val="35000"/>
                  </a:schemeClr>
                </a:solidFill>
              </a:rPr>
              <a:t>Minimal with </a:t>
            </a:r>
          </a:p>
          <a:p>
            <a:pPr algn="ctr"/>
            <a:r>
              <a:rPr lang="en-US" dirty="0" err="1" smtClean="0">
                <a:solidFill>
                  <a:schemeClr val="tx1">
                    <a:lumMod val="65000"/>
                    <a:lumOff val="35000"/>
                  </a:schemeClr>
                </a:solidFill>
              </a:rPr>
              <a:t>blackbox</a:t>
            </a:r>
            <a:endParaRPr lang="en-US" dirty="0">
              <a:solidFill>
                <a:schemeClr val="tx1">
                  <a:lumMod val="65000"/>
                  <a:lumOff val="35000"/>
                </a:schemeClr>
              </a:solidFill>
            </a:endParaRPr>
          </a:p>
        </p:txBody>
      </p:sp>
      <p:sp>
        <p:nvSpPr>
          <p:cNvPr id="12" name="TextBox 11"/>
          <p:cNvSpPr txBox="1"/>
          <p:nvPr/>
        </p:nvSpPr>
        <p:spPr>
          <a:xfrm>
            <a:off x="3964219" y="3839812"/>
            <a:ext cx="1054458" cy="369332"/>
          </a:xfrm>
          <a:prstGeom prst="rect">
            <a:avLst/>
          </a:prstGeom>
          <a:noFill/>
        </p:spPr>
        <p:txBody>
          <a:bodyPr wrap="none" rtlCol="0">
            <a:spAutoFit/>
          </a:bodyPr>
          <a:lstStyle/>
          <a:p>
            <a:r>
              <a:rPr lang="en-US" dirty="0" smtClean="0">
                <a:solidFill>
                  <a:schemeClr val="tx1">
                    <a:lumMod val="65000"/>
                    <a:lumOff val="35000"/>
                  </a:schemeClr>
                </a:solidFill>
              </a:rPr>
              <a:t>All bugs</a:t>
            </a:r>
            <a:endParaRPr lang="en-US" dirty="0">
              <a:solidFill>
                <a:schemeClr val="tx1">
                  <a:lumMod val="65000"/>
                  <a:lumOff val="35000"/>
                </a:schemeClr>
              </a:solidFill>
            </a:endParaRPr>
          </a:p>
        </p:txBody>
      </p:sp>
      <p:sp>
        <p:nvSpPr>
          <p:cNvPr id="13" name="TextBox 12"/>
          <p:cNvSpPr txBox="1"/>
          <p:nvPr/>
        </p:nvSpPr>
        <p:spPr>
          <a:xfrm>
            <a:off x="3492530" y="4191001"/>
            <a:ext cx="2067506" cy="369332"/>
          </a:xfrm>
          <a:prstGeom prst="rect">
            <a:avLst/>
          </a:prstGeom>
          <a:noFill/>
        </p:spPr>
        <p:txBody>
          <a:bodyPr wrap="none" rtlCol="0">
            <a:spAutoFit/>
          </a:bodyPr>
          <a:lstStyle/>
          <a:p>
            <a:r>
              <a:rPr lang="en-US" dirty="0" smtClean="0">
                <a:solidFill>
                  <a:schemeClr val="tx1">
                    <a:lumMod val="65000"/>
                    <a:lumOff val="35000"/>
                  </a:schemeClr>
                </a:solidFill>
              </a:rPr>
              <a:t>MCS not minimal</a:t>
            </a:r>
            <a:endParaRPr lang="en-US" dirty="0">
              <a:solidFill>
                <a:schemeClr val="tx1">
                  <a:lumMod val="65000"/>
                  <a:lumOff val="35000"/>
                </a:schemeClr>
              </a:solidFill>
            </a:endParaRPr>
          </a:p>
        </p:txBody>
      </p:sp>
      <p:sp>
        <p:nvSpPr>
          <p:cNvPr id="14" name="Slide Number Placeholder 13"/>
          <p:cNvSpPr>
            <a:spLocks noGrp="1"/>
          </p:cNvSpPr>
          <p:nvPr>
            <p:ph type="sldNum" sz="quarter" idx="12"/>
          </p:nvPr>
        </p:nvSpPr>
        <p:spPr/>
        <p:txBody>
          <a:bodyPr/>
          <a:lstStyle/>
          <a:p>
            <a:fld id="{4A822907-8A9D-4F6B-98F6-913902AD56B5}" type="slidenum">
              <a:rPr lang="en-US" smtClean="0"/>
              <a:t>52</a:t>
            </a:fld>
            <a:endParaRPr lang="en-US"/>
          </a:p>
        </p:txBody>
      </p:sp>
    </p:spTree>
    <p:extLst>
      <p:ext uri="{BB962C8B-B14F-4D97-AF65-F5344CB8AC3E}">
        <p14:creationId xmlns:p14="http://schemas.microsoft.com/office/powerpoint/2010/main" val="250664386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Intractability [1/3]</a:t>
            </a:r>
            <a:endParaRPr lang="en-US" dirty="0"/>
          </a:p>
        </p:txBody>
      </p:sp>
      <p:sp>
        <p:nvSpPr>
          <p:cNvPr id="6" name="Content Placeholder 2"/>
          <p:cNvSpPr>
            <a:spLocks noGrp="1"/>
          </p:cNvSpPr>
          <p:nvPr>
            <p:ph idx="1"/>
          </p:nvPr>
        </p:nvSpPr>
        <p:spPr>
          <a:xfrm>
            <a:off x="1114424" y="2450426"/>
            <a:ext cx="7610476" cy="3981224"/>
          </a:xfrm>
        </p:spPr>
        <p:txBody>
          <a:bodyPr>
            <a:noAutofit/>
          </a:bodyPr>
          <a:lstStyle/>
          <a:p>
            <a:pPr marL="0" indent="0">
              <a:buNone/>
            </a:pPr>
            <a:endParaRPr lang="en-US" sz="4000" b="1" dirty="0" smtClean="0"/>
          </a:p>
          <a:p>
            <a:pPr marL="0" indent="0">
              <a:buNone/>
            </a:pPr>
            <a:r>
              <a:rPr lang="en-US" sz="4000" b="1" dirty="0" smtClean="0"/>
              <a:t>Problem</a:t>
            </a:r>
            <a:r>
              <a:rPr lang="en-US" sz="4000" dirty="0" smtClean="0"/>
              <a:t>: bounded exploration of schedule space likely still intractable</a:t>
            </a:r>
          </a:p>
        </p:txBody>
      </p:sp>
      <p:sp>
        <p:nvSpPr>
          <p:cNvPr id="3" name="Slide Number Placeholder 2"/>
          <p:cNvSpPr>
            <a:spLocks noGrp="1"/>
          </p:cNvSpPr>
          <p:nvPr>
            <p:ph type="sldNum" sz="quarter" idx="12"/>
          </p:nvPr>
        </p:nvSpPr>
        <p:spPr/>
        <p:txBody>
          <a:bodyPr/>
          <a:lstStyle/>
          <a:p>
            <a:fld id="{4A822907-8A9D-4F6B-98F6-913902AD56B5}" type="slidenum">
              <a:rPr lang="en-US" smtClean="0"/>
              <a:t>53</a:t>
            </a:fld>
            <a:endParaRPr lang="en-US"/>
          </a:p>
        </p:txBody>
      </p:sp>
    </p:spTree>
    <p:extLst>
      <p:ext uri="{BB962C8B-B14F-4D97-AF65-F5344CB8AC3E}">
        <p14:creationId xmlns:p14="http://schemas.microsoft.com/office/powerpoint/2010/main" val="82492689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Intractability [2/3]</a:t>
            </a:r>
            <a:endParaRPr lang="en-US" dirty="0"/>
          </a:p>
        </p:txBody>
      </p:sp>
      <p:sp>
        <p:nvSpPr>
          <p:cNvPr id="3" name="Content Placeholder 2"/>
          <p:cNvSpPr>
            <a:spLocks noGrp="1"/>
          </p:cNvSpPr>
          <p:nvPr>
            <p:ph idx="1"/>
          </p:nvPr>
        </p:nvSpPr>
        <p:spPr>
          <a:xfrm>
            <a:off x="1114424" y="2414142"/>
            <a:ext cx="7610476" cy="3670767"/>
          </a:xfrm>
        </p:spPr>
        <p:txBody>
          <a:bodyPr/>
          <a:lstStyle/>
          <a:p>
            <a:pPr marL="0" indent="0">
              <a:buNone/>
            </a:pPr>
            <a:r>
              <a:rPr lang="en-US" sz="3200" b="1" dirty="0" smtClean="0"/>
              <a:t>First Approach</a:t>
            </a:r>
            <a:r>
              <a:rPr lang="en-US" sz="3200" dirty="0" smtClean="0"/>
              <a:t>: Leverage information from prior executions</a:t>
            </a:r>
          </a:p>
        </p:txBody>
      </p:sp>
      <p:cxnSp>
        <p:nvCxnSpPr>
          <p:cNvPr id="12" name="Straight Connector 11"/>
          <p:cNvCxnSpPr/>
          <p:nvPr/>
        </p:nvCxnSpPr>
        <p:spPr>
          <a:xfrm>
            <a:off x="2004786" y="3903468"/>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2857951" y="3778229"/>
            <a:ext cx="250478" cy="250478"/>
          </a:xfrm>
          <a:prstGeom prst="rect">
            <a:avLst/>
          </a:prstGeom>
        </p:spPr>
      </p:pic>
      <p:pic>
        <p:nvPicPr>
          <p:cNvPr id="14" name="Picture 13"/>
          <p:cNvPicPr>
            <a:picLocks noChangeAspect="1"/>
          </p:cNvPicPr>
          <p:nvPr/>
        </p:nvPicPr>
        <p:blipFill>
          <a:blip r:embed="rId3"/>
          <a:stretch>
            <a:fillRect/>
          </a:stretch>
        </p:blipFill>
        <p:spPr>
          <a:xfrm>
            <a:off x="4341609" y="3778229"/>
            <a:ext cx="250478" cy="250478"/>
          </a:xfrm>
          <a:prstGeom prst="rect">
            <a:avLst/>
          </a:prstGeom>
        </p:spPr>
      </p:pic>
      <p:pic>
        <p:nvPicPr>
          <p:cNvPr id="15" name="Picture 14"/>
          <p:cNvPicPr>
            <a:picLocks noChangeAspect="1"/>
          </p:cNvPicPr>
          <p:nvPr/>
        </p:nvPicPr>
        <p:blipFill>
          <a:blip r:embed="rId3"/>
          <a:stretch>
            <a:fillRect/>
          </a:stretch>
        </p:blipFill>
        <p:spPr>
          <a:xfrm>
            <a:off x="5635238" y="3778229"/>
            <a:ext cx="250478" cy="250478"/>
          </a:xfrm>
          <a:prstGeom prst="rect">
            <a:avLst/>
          </a:prstGeom>
        </p:spPr>
      </p:pic>
      <p:sp>
        <p:nvSpPr>
          <p:cNvPr id="16" name="TextBox 15"/>
          <p:cNvSpPr txBox="1"/>
          <p:nvPr/>
        </p:nvSpPr>
        <p:spPr>
          <a:xfrm>
            <a:off x="125195" y="3709731"/>
            <a:ext cx="1595133" cy="369332"/>
          </a:xfrm>
          <a:prstGeom prst="rect">
            <a:avLst/>
          </a:prstGeom>
          <a:noFill/>
        </p:spPr>
        <p:txBody>
          <a:bodyPr wrap="none" rtlCol="0">
            <a:spAutoFit/>
          </a:bodyPr>
          <a:lstStyle/>
          <a:p>
            <a:r>
              <a:rPr lang="en-US" dirty="0" smtClean="0"/>
              <a:t>Prior </a:t>
            </a:r>
            <a:r>
              <a:rPr lang="en-US" dirty="0" err="1" smtClean="0"/>
              <a:t>Subseq</a:t>
            </a:r>
            <a:r>
              <a:rPr lang="en-US" dirty="0" smtClean="0"/>
              <a:t>.</a:t>
            </a:r>
            <a:endParaRPr lang="en-US" dirty="0"/>
          </a:p>
        </p:txBody>
      </p:sp>
      <p:pic>
        <p:nvPicPr>
          <p:cNvPr id="17" name="Picture 16"/>
          <p:cNvPicPr>
            <a:picLocks noChangeAspect="1"/>
          </p:cNvPicPr>
          <p:nvPr/>
        </p:nvPicPr>
        <p:blipFill>
          <a:blip r:embed="rId4"/>
          <a:stretch>
            <a:fillRect/>
          </a:stretch>
        </p:blipFill>
        <p:spPr>
          <a:xfrm>
            <a:off x="1937672" y="3740168"/>
            <a:ext cx="304608" cy="305436"/>
          </a:xfrm>
          <a:prstGeom prst="rect">
            <a:avLst/>
          </a:prstGeom>
        </p:spPr>
      </p:pic>
      <p:pic>
        <p:nvPicPr>
          <p:cNvPr id="18" name="Picture 17"/>
          <p:cNvPicPr>
            <a:picLocks noChangeAspect="1"/>
          </p:cNvPicPr>
          <p:nvPr/>
        </p:nvPicPr>
        <p:blipFill>
          <a:blip r:embed="rId4"/>
          <a:stretch>
            <a:fillRect/>
          </a:stretch>
        </p:blipFill>
        <p:spPr>
          <a:xfrm>
            <a:off x="4865929" y="3750484"/>
            <a:ext cx="304608" cy="305436"/>
          </a:xfrm>
          <a:prstGeom prst="rect">
            <a:avLst/>
          </a:prstGeom>
        </p:spPr>
      </p:pic>
      <p:pic>
        <p:nvPicPr>
          <p:cNvPr id="19" name="Picture 18"/>
          <p:cNvPicPr>
            <a:picLocks noChangeAspect="1"/>
          </p:cNvPicPr>
          <p:nvPr/>
        </p:nvPicPr>
        <p:blipFill>
          <a:blip r:embed="rId4"/>
          <a:stretch>
            <a:fillRect/>
          </a:stretch>
        </p:blipFill>
        <p:spPr>
          <a:xfrm>
            <a:off x="6460687" y="3750227"/>
            <a:ext cx="304608" cy="305436"/>
          </a:xfrm>
          <a:prstGeom prst="rect">
            <a:avLst/>
          </a:prstGeom>
        </p:spPr>
      </p:pic>
      <p:pic>
        <p:nvPicPr>
          <p:cNvPr id="20" name="Picture 19"/>
          <p:cNvPicPr>
            <a:picLocks noChangeAspect="1"/>
          </p:cNvPicPr>
          <p:nvPr/>
        </p:nvPicPr>
        <p:blipFill>
          <a:blip r:embed="rId4"/>
          <a:stretch>
            <a:fillRect/>
          </a:stretch>
        </p:blipFill>
        <p:spPr>
          <a:xfrm>
            <a:off x="7928634" y="3740168"/>
            <a:ext cx="304608" cy="305436"/>
          </a:xfrm>
          <a:prstGeom prst="rect">
            <a:avLst/>
          </a:prstGeom>
        </p:spPr>
      </p:pic>
      <p:pic>
        <p:nvPicPr>
          <p:cNvPr id="24" name="Picture 23"/>
          <p:cNvPicPr>
            <a:picLocks noChangeAspect="1"/>
          </p:cNvPicPr>
          <p:nvPr/>
        </p:nvPicPr>
        <p:blipFill>
          <a:blip r:embed="rId3"/>
          <a:stretch>
            <a:fillRect/>
          </a:stretch>
        </p:blipFill>
        <p:spPr>
          <a:xfrm>
            <a:off x="7364636" y="3778229"/>
            <a:ext cx="250478" cy="250478"/>
          </a:xfrm>
          <a:prstGeom prst="rect">
            <a:avLst/>
          </a:prstGeom>
        </p:spPr>
      </p:pic>
      <p:pic>
        <p:nvPicPr>
          <p:cNvPr id="25" name="Picture 24"/>
          <p:cNvPicPr>
            <a:picLocks noChangeAspect="1"/>
          </p:cNvPicPr>
          <p:nvPr/>
        </p:nvPicPr>
        <p:blipFill>
          <a:blip r:embed="rId3"/>
          <a:stretch>
            <a:fillRect/>
          </a:stretch>
        </p:blipFill>
        <p:spPr>
          <a:xfrm>
            <a:off x="3552822" y="3776984"/>
            <a:ext cx="250478" cy="250478"/>
          </a:xfrm>
          <a:prstGeom prst="rect">
            <a:avLst/>
          </a:prstGeom>
        </p:spPr>
      </p:pic>
      <p:sp>
        <p:nvSpPr>
          <p:cNvPr id="26" name="Rectangle 25"/>
          <p:cNvSpPr/>
          <p:nvPr/>
        </p:nvSpPr>
        <p:spPr>
          <a:xfrm>
            <a:off x="8362737" y="3565068"/>
            <a:ext cx="490975" cy="584776"/>
          </a:xfrm>
          <a:prstGeom prst="rect">
            <a:avLst/>
          </a:prstGeom>
        </p:spPr>
        <p:txBody>
          <a:bodyPr wrap="square">
            <a:spAutoFit/>
          </a:bodyPr>
          <a:lstStyle/>
          <a:p>
            <a:r>
              <a:rPr lang="en-US" sz="3200" dirty="0">
                <a:solidFill>
                  <a:srgbClr val="FF0000"/>
                </a:solidFill>
                <a:latin typeface="Zapf Dingbats"/>
                <a:ea typeface="Zapf Dingbats"/>
                <a:cs typeface="Zapf Dingbats"/>
              </a:rPr>
              <a:t>✗</a:t>
            </a:r>
            <a:endParaRPr lang="en-US" sz="3200" dirty="0">
              <a:solidFill>
                <a:srgbClr val="FF0000"/>
              </a:solidFill>
            </a:endParaRPr>
          </a:p>
        </p:txBody>
      </p:sp>
      <p:cxnSp>
        <p:nvCxnSpPr>
          <p:cNvPr id="27" name="Straight Connector 26"/>
          <p:cNvCxnSpPr>
            <a:stCxn id="28" idx="3"/>
            <a:endCxn id="36" idx="3"/>
          </p:cNvCxnSpPr>
          <p:nvPr/>
        </p:nvCxnSpPr>
        <p:spPr>
          <a:xfrm>
            <a:off x="3106622" y="4482205"/>
            <a:ext cx="4506685"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3"/>
          <a:stretch>
            <a:fillRect/>
          </a:stretch>
        </p:blipFill>
        <p:spPr>
          <a:xfrm>
            <a:off x="2856144" y="4356966"/>
            <a:ext cx="250478" cy="250478"/>
          </a:xfrm>
          <a:prstGeom prst="rect">
            <a:avLst/>
          </a:prstGeom>
        </p:spPr>
      </p:pic>
      <p:pic>
        <p:nvPicPr>
          <p:cNvPr id="29" name="Picture 28"/>
          <p:cNvPicPr>
            <a:picLocks noChangeAspect="1"/>
          </p:cNvPicPr>
          <p:nvPr/>
        </p:nvPicPr>
        <p:blipFill>
          <a:blip r:embed="rId3"/>
          <a:stretch>
            <a:fillRect/>
          </a:stretch>
        </p:blipFill>
        <p:spPr>
          <a:xfrm>
            <a:off x="4339802" y="4356966"/>
            <a:ext cx="250478" cy="250478"/>
          </a:xfrm>
          <a:prstGeom prst="rect">
            <a:avLst/>
          </a:prstGeom>
        </p:spPr>
      </p:pic>
      <p:sp>
        <p:nvSpPr>
          <p:cNvPr id="31" name="TextBox 30"/>
          <p:cNvSpPr txBox="1"/>
          <p:nvPr/>
        </p:nvSpPr>
        <p:spPr>
          <a:xfrm>
            <a:off x="123388" y="4288468"/>
            <a:ext cx="1957274" cy="369332"/>
          </a:xfrm>
          <a:prstGeom prst="rect">
            <a:avLst/>
          </a:prstGeom>
          <a:noFill/>
        </p:spPr>
        <p:txBody>
          <a:bodyPr wrap="none" rtlCol="0">
            <a:spAutoFit/>
          </a:bodyPr>
          <a:lstStyle/>
          <a:p>
            <a:r>
              <a:rPr lang="en-US" dirty="0" smtClean="0"/>
              <a:t>Current </a:t>
            </a:r>
            <a:r>
              <a:rPr lang="en-US" dirty="0" err="1" smtClean="0"/>
              <a:t>Subseq</a:t>
            </a:r>
            <a:r>
              <a:rPr lang="en-US" dirty="0" smtClean="0"/>
              <a:t>.</a:t>
            </a:r>
            <a:endParaRPr lang="en-US" dirty="0"/>
          </a:p>
        </p:txBody>
      </p:sp>
      <p:pic>
        <p:nvPicPr>
          <p:cNvPr id="36" name="Picture 35"/>
          <p:cNvPicPr>
            <a:picLocks noChangeAspect="1"/>
          </p:cNvPicPr>
          <p:nvPr/>
        </p:nvPicPr>
        <p:blipFill>
          <a:blip r:embed="rId3"/>
          <a:stretch>
            <a:fillRect/>
          </a:stretch>
        </p:blipFill>
        <p:spPr>
          <a:xfrm>
            <a:off x="7362829" y="4356966"/>
            <a:ext cx="250478" cy="250478"/>
          </a:xfrm>
          <a:prstGeom prst="rect">
            <a:avLst/>
          </a:prstGeom>
        </p:spPr>
      </p:pic>
      <p:sp>
        <p:nvSpPr>
          <p:cNvPr id="41" name="Rectangle 40"/>
          <p:cNvSpPr/>
          <p:nvPr/>
        </p:nvSpPr>
        <p:spPr>
          <a:xfrm>
            <a:off x="8389950" y="4194799"/>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42" name="TextBox 41"/>
          <p:cNvSpPr txBox="1"/>
          <p:nvPr/>
        </p:nvSpPr>
        <p:spPr>
          <a:xfrm>
            <a:off x="130652" y="5266329"/>
            <a:ext cx="1296449" cy="369332"/>
          </a:xfrm>
          <a:prstGeom prst="rect">
            <a:avLst/>
          </a:prstGeom>
          <a:noFill/>
        </p:spPr>
        <p:txBody>
          <a:bodyPr wrap="none" rtlCol="0">
            <a:spAutoFit/>
          </a:bodyPr>
          <a:lstStyle/>
          <a:p>
            <a:r>
              <a:rPr lang="en-US" dirty="0" smtClean="0"/>
              <a:t>Edit Dist. 1</a:t>
            </a:r>
            <a:endParaRPr lang="en-US" dirty="0"/>
          </a:p>
        </p:txBody>
      </p:sp>
      <p:sp>
        <p:nvSpPr>
          <p:cNvPr id="43" name="Right Arrow 42"/>
          <p:cNvSpPr/>
          <p:nvPr/>
        </p:nvSpPr>
        <p:spPr>
          <a:xfrm rot="5400000">
            <a:off x="4951635" y="4777025"/>
            <a:ext cx="354703" cy="144267"/>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1993908" y="5434660"/>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45" name="Picture 44"/>
          <p:cNvPicPr>
            <a:picLocks noChangeAspect="1"/>
          </p:cNvPicPr>
          <p:nvPr/>
        </p:nvPicPr>
        <p:blipFill>
          <a:blip r:embed="rId3"/>
          <a:stretch>
            <a:fillRect/>
          </a:stretch>
        </p:blipFill>
        <p:spPr>
          <a:xfrm>
            <a:off x="2847073" y="5309421"/>
            <a:ext cx="250478" cy="250478"/>
          </a:xfrm>
          <a:prstGeom prst="rect">
            <a:avLst/>
          </a:prstGeom>
        </p:spPr>
      </p:pic>
      <p:pic>
        <p:nvPicPr>
          <p:cNvPr id="46" name="Picture 45"/>
          <p:cNvPicPr>
            <a:picLocks noChangeAspect="1"/>
          </p:cNvPicPr>
          <p:nvPr/>
        </p:nvPicPr>
        <p:blipFill>
          <a:blip r:embed="rId3"/>
          <a:stretch>
            <a:fillRect/>
          </a:stretch>
        </p:blipFill>
        <p:spPr>
          <a:xfrm>
            <a:off x="4330731" y="5309421"/>
            <a:ext cx="250478" cy="250478"/>
          </a:xfrm>
          <a:prstGeom prst="rect">
            <a:avLst/>
          </a:prstGeom>
        </p:spPr>
      </p:pic>
      <p:pic>
        <p:nvPicPr>
          <p:cNvPr id="48" name="Picture 47"/>
          <p:cNvPicPr>
            <a:picLocks noChangeAspect="1"/>
          </p:cNvPicPr>
          <p:nvPr/>
        </p:nvPicPr>
        <p:blipFill>
          <a:blip r:embed="rId4"/>
          <a:stretch>
            <a:fillRect/>
          </a:stretch>
        </p:blipFill>
        <p:spPr>
          <a:xfrm>
            <a:off x="1926794" y="5271360"/>
            <a:ext cx="304608" cy="305436"/>
          </a:xfrm>
          <a:prstGeom prst="rect">
            <a:avLst/>
          </a:prstGeom>
        </p:spPr>
      </p:pic>
      <p:pic>
        <p:nvPicPr>
          <p:cNvPr id="49" name="Picture 48"/>
          <p:cNvPicPr>
            <a:picLocks noChangeAspect="1"/>
          </p:cNvPicPr>
          <p:nvPr/>
        </p:nvPicPr>
        <p:blipFill>
          <a:blip r:embed="rId4"/>
          <a:stretch>
            <a:fillRect/>
          </a:stretch>
        </p:blipFill>
        <p:spPr>
          <a:xfrm>
            <a:off x="4855051" y="5281676"/>
            <a:ext cx="304608" cy="305436"/>
          </a:xfrm>
          <a:prstGeom prst="rect">
            <a:avLst/>
          </a:prstGeom>
        </p:spPr>
      </p:pic>
      <p:pic>
        <p:nvPicPr>
          <p:cNvPr id="50" name="Picture 49"/>
          <p:cNvPicPr>
            <a:picLocks noChangeAspect="1"/>
          </p:cNvPicPr>
          <p:nvPr/>
        </p:nvPicPr>
        <p:blipFill>
          <a:blip r:embed="rId4"/>
          <a:stretch>
            <a:fillRect/>
          </a:stretch>
        </p:blipFill>
        <p:spPr>
          <a:xfrm>
            <a:off x="6449809" y="5281419"/>
            <a:ext cx="304608" cy="305436"/>
          </a:xfrm>
          <a:prstGeom prst="rect">
            <a:avLst/>
          </a:prstGeom>
        </p:spPr>
      </p:pic>
      <p:pic>
        <p:nvPicPr>
          <p:cNvPr id="51" name="Picture 50"/>
          <p:cNvPicPr>
            <a:picLocks noChangeAspect="1"/>
          </p:cNvPicPr>
          <p:nvPr/>
        </p:nvPicPr>
        <p:blipFill>
          <a:blip r:embed="rId4"/>
          <a:stretch>
            <a:fillRect/>
          </a:stretch>
        </p:blipFill>
        <p:spPr>
          <a:xfrm>
            <a:off x="7917756" y="5271360"/>
            <a:ext cx="304608" cy="305436"/>
          </a:xfrm>
          <a:prstGeom prst="rect">
            <a:avLst/>
          </a:prstGeom>
        </p:spPr>
      </p:pic>
      <p:pic>
        <p:nvPicPr>
          <p:cNvPr id="52" name="Picture 51"/>
          <p:cNvPicPr>
            <a:picLocks noChangeAspect="1"/>
          </p:cNvPicPr>
          <p:nvPr/>
        </p:nvPicPr>
        <p:blipFill>
          <a:blip r:embed="rId3"/>
          <a:stretch>
            <a:fillRect/>
          </a:stretch>
        </p:blipFill>
        <p:spPr>
          <a:xfrm>
            <a:off x="7353758" y="5309421"/>
            <a:ext cx="250478" cy="250478"/>
          </a:xfrm>
          <a:prstGeom prst="rect">
            <a:avLst/>
          </a:prstGeom>
        </p:spPr>
      </p:pic>
      <p:sp>
        <p:nvSpPr>
          <p:cNvPr id="54" name="Rectangle 53"/>
          <p:cNvSpPr/>
          <p:nvPr/>
        </p:nvSpPr>
        <p:spPr>
          <a:xfrm>
            <a:off x="8397214" y="5118234"/>
            <a:ext cx="428502" cy="523220"/>
          </a:xfrm>
          <a:prstGeom prst="rect">
            <a:avLst/>
          </a:prstGeom>
        </p:spPr>
        <p:txBody>
          <a:bodyPr wrap="square">
            <a:spAutoFit/>
          </a:bodyPr>
          <a:lstStyle/>
          <a:p>
            <a:r>
              <a:rPr lang="en-US" sz="2800" dirty="0">
                <a:latin typeface="Avenir Next Condensed Demi Bold"/>
                <a:cs typeface="Avenir Book"/>
              </a:rPr>
              <a:t>?</a:t>
            </a:r>
          </a:p>
        </p:txBody>
      </p:sp>
      <p:pic>
        <p:nvPicPr>
          <p:cNvPr id="55" name="Picture 54"/>
          <p:cNvPicPr>
            <a:picLocks noChangeAspect="1"/>
          </p:cNvPicPr>
          <p:nvPr/>
        </p:nvPicPr>
        <p:blipFill>
          <a:blip r:embed="rId3"/>
          <a:stretch>
            <a:fillRect/>
          </a:stretch>
        </p:blipFill>
        <p:spPr>
          <a:xfrm>
            <a:off x="5635238" y="4347895"/>
            <a:ext cx="250478" cy="250478"/>
          </a:xfrm>
          <a:prstGeom prst="rect">
            <a:avLst/>
          </a:prstGeom>
        </p:spPr>
      </p:pic>
      <p:pic>
        <p:nvPicPr>
          <p:cNvPr id="56" name="Picture 55"/>
          <p:cNvPicPr>
            <a:picLocks noChangeAspect="1"/>
          </p:cNvPicPr>
          <p:nvPr/>
        </p:nvPicPr>
        <p:blipFill>
          <a:blip r:embed="rId3"/>
          <a:stretch>
            <a:fillRect/>
          </a:stretch>
        </p:blipFill>
        <p:spPr>
          <a:xfrm>
            <a:off x="5662399" y="5309421"/>
            <a:ext cx="250478" cy="250478"/>
          </a:xfrm>
          <a:prstGeom prst="rect">
            <a:avLst/>
          </a:prstGeom>
        </p:spPr>
      </p:pic>
      <p:sp>
        <p:nvSpPr>
          <p:cNvPr id="57" name="TextBox 56"/>
          <p:cNvSpPr txBox="1"/>
          <p:nvPr/>
        </p:nvSpPr>
        <p:spPr>
          <a:xfrm>
            <a:off x="137916" y="5799711"/>
            <a:ext cx="1296449" cy="369332"/>
          </a:xfrm>
          <a:prstGeom prst="rect">
            <a:avLst/>
          </a:prstGeom>
          <a:noFill/>
        </p:spPr>
        <p:txBody>
          <a:bodyPr wrap="none" rtlCol="0">
            <a:spAutoFit/>
          </a:bodyPr>
          <a:lstStyle/>
          <a:p>
            <a:r>
              <a:rPr lang="en-US" dirty="0" smtClean="0"/>
              <a:t>Edit Dist. 1</a:t>
            </a:r>
            <a:endParaRPr lang="en-US" dirty="0"/>
          </a:p>
        </p:txBody>
      </p:sp>
      <p:cxnSp>
        <p:nvCxnSpPr>
          <p:cNvPr id="58" name="Straight Connector 57"/>
          <p:cNvCxnSpPr/>
          <p:nvPr/>
        </p:nvCxnSpPr>
        <p:spPr>
          <a:xfrm>
            <a:off x="2001172" y="5968042"/>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59" name="Picture 58"/>
          <p:cNvPicPr>
            <a:picLocks noChangeAspect="1"/>
          </p:cNvPicPr>
          <p:nvPr/>
        </p:nvPicPr>
        <p:blipFill>
          <a:blip r:embed="rId3"/>
          <a:stretch>
            <a:fillRect/>
          </a:stretch>
        </p:blipFill>
        <p:spPr>
          <a:xfrm>
            <a:off x="2854337" y="5842803"/>
            <a:ext cx="250478" cy="250478"/>
          </a:xfrm>
          <a:prstGeom prst="rect">
            <a:avLst/>
          </a:prstGeom>
        </p:spPr>
      </p:pic>
      <p:pic>
        <p:nvPicPr>
          <p:cNvPr id="60" name="Picture 59"/>
          <p:cNvPicPr>
            <a:picLocks noChangeAspect="1"/>
          </p:cNvPicPr>
          <p:nvPr/>
        </p:nvPicPr>
        <p:blipFill>
          <a:blip r:embed="rId3"/>
          <a:stretch>
            <a:fillRect/>
          </a:stretch>
        </p:blipFill>
        <p:spPr>
          <a:xfrm>
            <a:off x="4337995" y="5842803"/>
            <a:ext cx="250478" cy="250478"/>
          </a:xfrm>
          <a:prstGeom prst="rect">
            <a:avLst/>
          </a:prstGeom>
        </p:spPr>
      </p:pic>
      <p:pic>
        <p:nvPicPr>
          <p:cNvPr id="61" name="Picture 60"/>
          <p:cNvPicPr>
            <a:picLocks noChangeAspect="1"/>
          </p:cNvPicPr>
          <p:nvPr/>
        </p:nvPicPr>
        <p:blipFill>
          <a:blip r:embed="rId4"/>
          <a:stretch>
            <a:fillRect/>
          </a:stretch>
        </p:blipFill>
        <p:spPr>
          <a:xfrm>
            <a:off x="1934058" y="5804742"/>
            <a:ext cx="304608" cy="305436"/>
          </a:xfrm>
          <a:prstGeom prst="rect">
            <a:avLst/>
          </a:prstGeom>
        </p:spPr>
      </p:pic>
      <p:pic>
        <p:nvPicPr>
          <p:cNvPr id="62" name="Picture 61"/>
          <p:cNvPicPr>
            <a:picLocks noChangeAspect="1"/>
          </p:cNvPicPr>
          <p:nvPr/>
        </p:nvPicPr>
        <p:blipFill>
          <a:blip r:embed="rId4"/>
          <a:stretch>
            <a:fillRect/>
          </a:stretch>
        </p:blipFill>
        <p:spPr>
          <a:xfrm>
            <a:off x="4862315" y="5815058"/>
            <a:ext cx="304608" cy="305436"/>
          </a:xfrm>
          <a:prstGeom prst="rect">
            <a:avLst/>
          </a:prstGeom>
        </p:spPr>
      </p:pic>
      <p:pic>
        <p:nvPicPr>
          <p:cNvPr id="63" name="Picture 62"/>
          <p:cNvPicPr>
            <a:picLocks noChangeAspect="1"/>
          </p:cNvPicPr>
          <p:nvPr/>
        </p:nvPicPr>
        <p:blipFill>
          <a:blip r:embed="rId4"/>
          <a:stretch>
            <a:fillRect/>
          </a:stretch>
        </p:blipFill>
        <p:spPr>
          <a:xfrm>
            <a:off x="6457073" y="5814801"/>
            <a:ext cx="304608" cy="305436"/>
          </a:xfrm>
          <a:prstGeom prst="rect">
            <a:avLst/>
          </a:prstGeom>
        </p:spPr>
      </p:pic>
      <p:pic>
        <p:nvPicPr>
          <p:cNvPr id="64" name="Picture 63"/>
          <p:cNvPicPr>
            <a:picLocks noChangeAspect="1"/>
          </p:cNvPicPr>
          <p:nvPr/>
        </p:nvPicPr>
        <p:blipFill>
          <a:blip r:embed="rId4"/>
          <a:stretch>
            <a:fillRect/>
          </a:stretch>
        </p:blipFill>
        <p:spPr>
          <a:xfrm>
            <a:off x="7925020" y="5804742"/>
            <a:ext cx="304608" cy="305436"/>
          </a:xfrm>
          <a:prstGeom prst="rect">
            <a:avLst/>
          </a:prstGeom>
        </p:spPr>
      </p:pic>
      <p:pic>
        <p:nvPicPr>
          <p:cNvPr id="65" name="Picture 64"/>
          <p:cNvPicPr>
            <a:picLocks noChangeAspect="1"/>
          </p:cNvPicPr>
          <p:nvPr/>
        </p:nvPicPr>
        <p:blipFill>
          <a:blip r:embed="rId3"/>
          <a:stretch>
            <a:fillRect/>
          </a:stretch>
        </p:blipFill>
        <p:spPr>
          <a:xfrm>
            <a:off x="7361022" y="5842803"/>
            <a:ext cx="250478" cy="250478"/>
          </a:xfrm>
          <a:prstGeom prst="rect">
            <a:avLst/>
          </a:prstGeom>
        </p:spPr>
      </p:pic>
      <p:sp>
        <p:nvSpPr>
          <p:cNvPr id="66" name="Rectangle 65"/>
          <p:cNvSpPr/>
          <p:nvPr/>
        </p:nvSpPr>
        <p:spPr>
          <a:xfrm>
            <a:off x="8404478" y="5651616"/>
            <a:ext cx="428502" cy="523220"/>
          </a:xfrm>
          <a:prstGeom prst="rect">
            <a:avLst/>
          </a:prstGeom>
        </p:spPr>
        <p:txBody>
          <a:bodyPr wrap="square">
            <a:spAutoFit/>
          </a:bodyPr>
          <a:lstStyle/>
          <a:p>
            <a:r>
              <a:rPr lang="en-US" sz="2800" dirty="0">
                <a:latin typeface="Avenir Next Condensed Demi Bold"/>
                <a:cs typeface="Avenir Book"/>
              </a:rPr>
              <a:t>?</a:t>
            </a:r>
          </a:p>
        </p:txBody>
      </p:sp>
      <p:pic>
        <p:nvPicPr>
          <p:cNvPr id="67" name="Picture 66"/>
          <p:cNvPicPr>
            <a:picLocks noChangeAspect="1"/>
          </p:cNvPicPr>
          <p:nvPr/>
        </p:nvPicPr>
        <p:blipFill>
          <a:blip r:embed="rId3"/>
          <a:stretch>
            <a:fillRect/>
          </a:stretch>
        </p:blipFill>
        <p:spPr>
          <a:xfrm>
            <a:off x="5669663" y="5842803"/>
            <a:ext cx="250478" cy="250478"/>
          </a:xfrm>
          <a:prstGeom prst="rect">
            <a:avLst/>
          </a:prstGeom>
        </p:spPr>
      </p:pic>
      <p:pic>
        <p:nvPicPr>
          <p:cNvPr id="68" name="Picture 67"/>
          <p:cNvPicPr>
            <a:picLocks noChangeAspect="1"/>
          </p:cNvPicPr>
          <p:nvPr/>
        </p:nvPicPr>
        <p:blipFill>
          <a:blip r:embed="rId4"/>
          <a:stretch>
            <a:fillRect/>
          </a:stretch>
        </p:blipFill>
        <p:spPr>
          <a:xfrm>
            <a:off x="3555193" y="5826363"/>
            <a:ext cx="304608" cy="305436"/>
          </a:xfrm>
          <a:prstGeom prst="rect">
            <a:avLst/>
          </a:prstGeom>
        </p:spPr>
      </p:pic>
      <p:sp>
        <p:nvSpPr>
          <p:cNvPr id="69" name="TextBox 68"/>
          <p:cNvSpPr txBox="1"/>
          <p:nvPr/>
        </p:nvSpPr>
        <p:spPr>
          <a:xfrm>
            <a:off x="136109" y="6314951"/>
            <a:ext cx="1296449" cy="369332"/>
          </a:xfrm>
          <a:prstGeom prst="rect">
            <a:avLst/>
          </a:prstGeom>
          <a:noFill/>
        </p:spPr>
        <p:txBody>
          <a:bodyPr wrap="none" rtlCol="0">
            <a:spAutoFit/>
          </a:bodyPr>
          <a:lstStyle/>
          <a:p>
            <a:r>
              <a:rPr lang="en-US" dirty="0" smtClean="0"/>
              <a:t>Edit Dist. 2</a:t>
            </a:r>
            <a:endParaRPr lang="en-US" dirty="0"/>
          </a:p>
        </p:txBody>
      </p:sp>
      <p:cxnSp>
        <p:nvCxnSpPr>
          <p:cNvPr id="70" name="Straight Connector 69"/>
          <p:cNvCxnSpPr/>
          <p:nvPr/>
        </p:nvCxnSpPr>
        <p:spPr>
          <a:xfrm>
            <a:off x="1999365" y="6483282"/>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71" name="Picture 70"/>
          <p:cNvPicPr>
            <a:picLocks noChangeAspect="1"/>
          </p:cNvPicPr>
          <p:nvPr/>
        </p:nvPicPr>
        <p:blipFill>
          <a:blip r:embed="rId3"/>
          <a:stretch>
            <a:fillRect/>
          </a:stretch>
        </p:blipFill>
        <p:spPr>
          <a:xfrm>
            <a:off x="2852530" y="6358043"/>
            <a:ext cx="250478" cy="250478"/>
          </a:xfrm>
          <a:prstGeom prst="rect">
            <a:avLst/>
          </a:prstGeom>
        </p:spPr>
      </p:pic>
      <p:pic>
        <p:nvPicPr>
          <p:cNvPr id="72" name="Picture 71"/>
          <p:cNvPicPr>
            <a:picLocks noChangeAspect="1"/>
          </p:cNvPicPr>
          <p:nvPr/>
        </p:nvPicPr>
        <p:blipFill>
          <a:blip r:embed="rId3"/>
          <a:stretch>
            <a:fillRect/>
          </a:stretch>
        </p:blipFill>
        <p:spPr>
          <a:xfrm>
            <a:off x="4336188" y="6358043"/>
            <a:ext cx="250478" cy="250478"/>
          </a:xfrm>
          <a:prstGeom prst="rect">
            <a:avLst/>
          </a:prstGeom>
        </p:spPr>
      </p:pic>
      <p:pic>
        <p:nvPicPr>
          <p:cNvPr id="73" name="Picture 72"/>
          <p:cNvPicPr>
            <a:picLocks noChangeAspect="1"/>
          </p:cNvPicPr>
          <p:nvPr/>
        </p:nvPicPr>
        <p:blipFill>
          <a:blip r:embed="rId4"/>
          <a:stretch>
            <a:fillRect/>
          </a:stretch>
        </p:blipFill>
        <p:spPr>
          <a:xfrm>
            <a:off x="1932251" y="6319982"/>
            <a:ext cx="304608" cy="305436"/>
          </a:xfrm>
          <a:prstGeom prst="rect">
            <a:avLst/>
          </a:prstGeom>
        </p:spPr>
      </p:pic>
      <p:pic>
        <p:nvPicPr>
          <p:cNvPr id="75" name="Picture 74"/>
          <p:cNvPicPr>
            <a:picLocks noChangeAspect="1"/>
          </p:cNvPicPr>
          <p:nvPr/>
        </p:nvPicPr>
        <p:blipFill>
          <a:blip r:embed="rId4"/>
          <a:stretch>
            <a:fillRect/>
          </a:stretch>
        </p:blipFill>
        <p:spPr>
          <a:xfrm>
            <a:off x="6455266" y="6330041"/>
            <a:ext cx="304608" cy="305436"/>
          </a:xfrm>
          <a:prstGeom prst="rect">
            <a:avLst/>
          </a:prstGeom>
        </p:spPr>
      </p:pic>
      <p:pic>
        <p:nvPicPr>
          <p:cNvPr id="76" name="Picture 75"/>
          <p:cNvPicPr>
            <a:picLocks noChangeAspect="1"/>
          </p:cNvPicPr>
          <p:nvPr/>
        </p:nvPicPr>
        <p:blipFill>
          <a:blip r:embed="rId4"/>
          <a:stretch>
            <a:fillRect/>
          </a:stretch>
        </p:blipFill>
        <p:spPr>
          <a:xfrm>
            <a:off x="7923213" y="6319982"/>
            <a:ext cx="304608" cy="305436"/>
          </a:xfrm>
          <a:prstGeom prst="rect">
            <a:avLst/>
          </a:prstGeom>
        </p:spPr>
      </p:pic>
      <p:pic>
        <p:nvPicPr>
          <p:cNvPr id="77" name="Picture 76"/>
          <p:cNvPicPr>
            <a:picLocks noChangeAspect="1"/>
          </p:cNvPicPr>
          <p:nvPr/>
        </p:nvPicPr>
        <p:blipFill>
          <a:blip r:embed="rId3"/>
          <a:stretch>
            <a:fillRect/>
          </a:stretch>
        </p:blipFill>
        <p:spPr>
          <a:xfrm>
            <a:off x="7359215" y="6358043"/>
            <a:ext cx="250478" cy="250478"/>
          </a:xfrm>
          <a:prstGeom prst="rect">
            <a:avLst/>
          </a:prstGeom>
        </p:spPr>
      </p:pic>
      <p:pic>
        <p:nvPicPr>
          <p:cNvPr id="78" name="Picture 77"/>
          <p:cNvPicPr>
            <a:picLocks noChangeAspect="1"/>
          </p:cNvPicPr>
          <p:nvPr/>
        </p:nvPicPr>
        <p:blipFill>
          <a:blip r:embed="rId3"/>
          <a:stretch>
            <a:fillRect/>
          </a:stretch>
        </p:blipFill>
        <p:spPr>
          <a:xfrm>
            <a:off x="5667856" y="6358043"/>
            <a:ext cx="250478" cy="250478"/>
          </a:xfrm>
          <a:prstGeom prst="rect">
            <a:avLst/>
          </a:prstGeom>
        </p:spPr>
      </p:pic>
      <p:sp>
        <p:nvSpPr>
          <p:cNvPr id="80" name="Rectangle 79"/>
          <p:cNvSpPr/>
          <p:nvPr/>
        </p:nvSpPr>
        <p:spPr>
          <a:xfrm>
            <a:off x="8411742" y="6166856"/>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4" name="Slide Number Placeholder 3"/>
          <p:cNvSpPr>
            <a:spLocks noGrp="1"/>
          </p:cNvSpPr>
          <p:nvPr>
            <p:ph type="sldNum" sz="quarter" idx="12"/>
          </p:nvPr>
        </p:nvSpPr>
        <p:spPr/>
        <p:txBody>
          <a:bodyPr/>
          <a:lstStyle/>
          <a:p>
            <a:fld id="{4A822907-8A9D-4F6B-98F6-913902AD56B5}" type="slidenum">
              <a:rPr lang="en-US" smtClean="0"/>
              <a:t>54</a:t>
            </a:fld>
            <a:endParaRPr lang="en-US"/>
          </a:p>
        </p:txBody>
      </p:sp>
    </p:spTree>
    <p:extLst>
      <p:ext uri="{BB962C8B-B14F-4D97-AF65-F5344CB8AC3E}">
        <p14:creationId xmlns:p14="http://schemas.microsoft.com/office/powerpoint/2010/main" val="2910462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54" grpId="0"/>
      <p:bldP spid="57" grpId="0"/>
      <p:bldP spid="66" grpId="0"/>
      <p:bldP spid="69" grpId="0"/>
      <p:bldP spid="8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Intractability [3/3]</a:t>
            </a:r>
            <a:endParaRPr lang="en-US" dirty="0"/>
          </a:p>
        </p:txBody>
      </p:sp>
      <p:sp>
        <p:nvSpPr>
          <p:cNvPr id="3" name="Content Placeholder 2"/>
          <p:cNvSpPr>
            <a:spLocks noGrp="1"/>
          </p:cNvSpPr>
          <p:nvPr>
            <p:ph idx="1"/>
          </p:nvPr>
        </p:nvSpPr>
        <p:spPr>
          <a:xfrm>
            <a:off x="1114424" y="2414142"/>
            <a:ext cx="7610476" cy="4244287"/>
          </a:xfrm>
        </p:spPr>
        <p:txBody>
          <a:bodyPr>
            <a:normAutofit/>
          </a:bodyPr>
          <a:lstStyle/>
          <a:p>
            <a:pPr marL="0" indent="0">
              <a:buNone/>
            </a:pPr>
            <a:r>
              <a:rPr lang="en-US" sz="3200" b="1" dirty="0" smtClean="0"/>
              <a:t>Second Approach</a:t>
            </a:r>
            <a:r>
              <a:rPr lang="en-US" sz="3200" dirty="0" smtClean="0"/>
              <a:t>: Tailor schedule exploration according to empirical behavior of specific systems</a:t>
            </a:r>
          </a:p>
          <a:p>
            <a:pPr>
              <a:buFont typeface="Arial"/>
              <a:buChar char="•"/>
            </a:pPr>
            <a:r>
              <a:rPr lang="en-US" dirty="0" smtClean="0"/>
              <a:t>Uniform communication patterns in consensus protocols</a:t>
            </a:r>
          </a:p>
          <a:p>
            <a:pPr>
              <a:buFont typeface="Arial"/>
              <a:buChar char="•"/>
            </a:pPr>
            <a:r>
              <a:rPr lang="en-US" dirty="0" smtClean="0"/>
              <a:t>ACID transactions as inputs in distributed databases</a:t>
            </a:r>
          </a:p>
          <a:p>
            <a:pPr>
              <a:buFont typeface="Arial"/>
              <a:buChar char="•"/>
            </a:pPr>
            <a:r>
              <a:rPr lang="en-US" dirty="0" smtClean="0"/>
              <a:t>Quiescence in SDN control software</a:t>
            </a:r>
          </a:p>
          <a:p>
            <a:pPr>
              <a:buFont typeface="Arial"/>
              <a:buChar char="•"/>
            </a:pPr>
            <a:r>
              <a:rPr lang="en-US" dirty="0" smtClean="0"/>
              <a:t>…</a:t>
            </a:r>
          </a:p>
          <a:p>
            <a:pPr>
              <a:buFont typeface="Arial"/>
              <a:buChar char="•"/>
            </a:pPr>
            <a:endParaRPr lang="en-US" dirty="0" smtClean="0"/>
          </a:p>
        </p:txBody>
      </p:sp>
      <p:sp>
        <p:nvSpPr>
          <p:cNvPr id="4" name="Slide Number Placeholder 3"/>
          <p:cNvSpPr>
            <a:spLocks noGrp="1"/>
          </p:cNvSpPr>
          <p:nvPr>
            <p:ph type="sldNum" sz="quarter" idx="12"/>
          </p:nvPr>
        </p:nvSpPr>
        <p:spPr/>
        <p:txBody>
          <a:bodyPr/>
          <a:lstStyle/>
          <a:p>
            <a:fld id="{4A822907-8A9D-4F6B-98F6-913902AD56B5}" type="slidenum">
              <a:rPr lang="en-US" smtClean="0"/>
              <a:t>55</a:t>
            </a:fld>
            <a:endParaRPr lang="en-US"/>
          </a:p>
        </p:txBody>
      </p:sp>
    </p:spTree>
    <p:extLst>
      <p:ext uri="{BB962C8B-B14F-4D97-AF65-F5344CB8AC3E}">
        <p14:creationId xmlns:p14="http://schemas.microsoft.com/office/powerpoint/2010/main" val="61307611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Approach</a:t>
            </a:r>
            <a:endParaRPr lang="en-US" dirty="0"/>
          </a:p>
        </p:txBody>
      </p:sp>
      <p:sp>
        <p:nvSpPr>
          <p:cNvPr id="3" name="Content Placeholder 2"/>
          <p:cNvSpPr>
            <a:spLocks noGrp="1"/>
          </p:cNvSpPr>
          <p:nvPr>
            <p:ph idx="1"/>
          </p:nvPr>
        </p:nvSpPr>
        <p:spPr>
          <a:xfrm>
            <a:off x="1114424" y="2414142"/>
            <a:ext cx="7610476" cy="4244287"/>
          </a:xfrm>
        </p:spPr>
        <p:txBody>
          <a:bodyPr>
            <a:noAutofit/>
          </a:bodyPr>
          <a:lstStyle/>
          <a:p>
            <a:pPr marL="0" indent="0">
              <a:buNone/>
            </a:pPr>
            <a:r>
              <a:rPr lang="en-US" sz="3600" b="1" dirty="0" smtClean="0"/>
              <a:t>Key metric</a:t>
            </a:r>
            <a:r>
              <a:rPr lang="en-US" sz="3600" dirty="0" smtClean="0"/>
              <a:t>: # of schedules explored before violation discovered</a:t>
            </a:r>
          </a:p>
          <a:p>
            <a:pPr marL="0" indent="0">
              <a:buNone/>
            </a:pPr>
            <a:endParaRPr lang="en-US" sz="900" dirty="0"/>
          </a:p>
          <a:p>
            <a:pPr marL="0" indent="0">
              <a:buNone/>
            </a:pPr>
            <a:r>
              <a:rPr lang="en-US" sz="3600" b="1" dirty="0"/>
              <a:t>Plan</a:t>
            </a:r>
            <a:r>
              <a:rPr lang="en-US" sz="3600" dirty="0"/>
              <a:t>: Empirically evaluate scheduling strategies on cases where MCS is known</a:t>
            </a:r>
          </a:p>
          <a:p>
            <a:pPr marL="0" indent="0">
              <a:buNone/>
            </a:pPr>
            <a:endParaRPr lang="en-US" sz="3600" dirty="0" smtClean="0"/>
          </a:p>
        </p:txBody>
      </p:sp>
      <p:sp>
        <p:nvSpPr>
          <p:cNvPr id="4" name="Slide Number Placeholder 3"/>
          <p:cNvSpPr>
            <a:spLocks noGrp="1"/>
          </p:cNvSpPr>
          <p:nvPr>
            <p:ph type="sldNum" sz="quarter" idx="12"/>
          </p:nvPr>
        </p:nvSpPr>
        <p:spPr/>
        <p:txBody>
          <a:bodyPr/>
          <a:lstStyle/>
          <a:p>
            <a:fld id="{4A822907-8A9D-4F6B-98F6-913902AD56B5}" type="slidenum">
              <a:rPr lang="en-US" smtClean="0"/>
              <a:t>56</a:t>
            </a:fld>
            <a:endParaRPr lang="en-US"/>
          </a:p>
        </p:txBody>
      </p:sp>
    </p:spTree>
    <p:extLst>
      <p:ext uri="{BB962C8B-B14F-4D97-AF65-F5344CB8AC3E}">
        <p14:creationId xmlns:p14="http://schemas.microsoft.com/office/powerpoint/2010/main" val="92137876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006097" y="2269006"/>
            <a:ext cx="8137904" cy="4452923"/>
          </a:xfrm>
        </p:spPr>
        <p:txBody>
          <a:bodyPr>
            <a:noAutofit/>
          </a:bodyPr>
          <a:lstStyle/>
          <a:p>
            <a:pPr>
              <a:buFont typeface="Arial"/>
              <a:buChar char="•"/>
            </a:pPr>
            <a:r>
              <a:rPr lang="en-US" sz="2800" dirty="0" smtClean="0">
                <a:solidFill>
                  <a:schemeClr val="bg1">
                    <a:lumMod val="85000"/>
                  </a:schemeClr>
                </a:solidFill>
              </a:rPr>
              <a:t>What are we trying to do?</a:t>
            </a:r>
          </a:p>
          <a:p>
            <a:pPr>
              <a:buFont typeface="Arial"/>
              <a:buChar char="•"/>
            </a:pPr>
            <a:r>
              <a:rPr lang="en-US" sz="2800" dirty="0" smtClean="0">
                <a:solidFill>
                  <a:schemeClr val="bg1">
                    <a:lumMod val="85000"/>
                  </a:schemeClr>
                </a:solidFill>
              </a:rPr>
              <a:t>How do we do it?</a:t>
            </a:r>
          </a:p>
          <a:p>
            <a:pPr lvl="1">
              <a:buFont typeface="Arial"/>
              <a:buChar char="•"/>
            </a:pPr>
            <a:r>
              <a:rPr lang="en-US" sz="2800" dirty="0" smtClean="0">
                <a:solidFill>
                  <a:schemeClr val="bg1">
                    <a:lumMod val="85000"/>
                  </a:schemeClr>
                </a:solidFill>
              </a:rPr>
              <a:t>High-level approach</a:t>
            </a:r>
          </a:p>
          <a:p>
            <a:pPr lvl="1">
              <a:buFont typeface="Arial"/>
              <a:buChar char="•"/>
            </a:pPr>
            <a:r>
              <a:rPr lang="en-US" sz="2800" dirty="0" err="1" smtClean="0">
                <a:solidFill>
                  <a:schemeClr val="bg1">
                    <a:lumMod val="85000"/>
                  </a:schemeClr>
                </a:solidFill>
              </a:rPr>
              <a:t>Blackbox</a:t>
            </a:r>
            <a:r>
              <a:rPr lang="en-US" sz="2800" dirty="0" smtClean="0">
                <a:solidFill>
                  <a:schemeClr val="bg1">
                    <a:lumMod val="85000"/>
                  </a:schemeClr>
                </a:solidFill>
              </a:rPr>
              <a:t> SDN control software</a:t>
            </a:r>
          </a:p>
          <a:p>
            <a:pPr>
              <a:buFont typeface="Arial"/>
              <a:buChar char="•"/>
            </a:pPr>
            <a:r>
              <a:rPr lang="en-US" sz="2800" dirty="0" smtClean="0">
                <a:solidFill>
                  <a:schemeClr val="bg1">
                    <a:lumMod val="85000"/>
                  </a:schemeClr>
                </a:solidFill>
              </a:rPr>
              <a:t>What am I going to do next?</a:t>
            </a:r>
          </a:p>
          <a:p>
            <a:pPr lvl="1">
              <a:buFont typeface="Arial"/>
              <a:buChar char="•"/>
            </a:pPr>
            <a:r>
              <a:rPr lang="en-US" sz="2800" dirty="0" smtClean="0">
                <a:solidFill>
                  <a:schemeClr val="bg1">
                    <a:lumMod val="85000"/>
                  </a:schemeClr>
                </a:solidFill>
              </a:rPr>
              <a:t>Sound approach for general </a:t>
            </a:r>
            <a:r>
              <a:rPr lang="en-US" sz="2800" dirty="0" err="1" smtClean="0">
                <a:solidFill>
                  <a:schemeClr val="bg1">
                    <a:lumMod val="85000"/>
                  </a:schemeClr>
                </a:solidFill>
              </a:rPr>
              <a:t>dist’systems</a:t>
            </a:r>
            <a:endParaRPr lang="en-US" sz="2800" dirty="0" smtClean="0">
              <a:solidFill>
                <a:schemeClr val="bg1">
                  <a:lumMod val="85000"/>
                </a:schemeClr>
              </a:solidFill>
            </a:endParaRPr>
          </a:p>
          <a:p>
            <a:pPr>
              <a:buFont typeface="Arial"/>
              <a:buChar char="•"/>
            </a:pPr>
            <a:r>
              <a:rPr lang="en-US" sz="2800" dirty="0" smtClean="0"/>
              <a:t>Has this been done before?</a:t>
            </a:r>
          </a:p>
        </p:txBody>
      </p:sp>
      <p:sp>
        <p:nvSpPr>
          <p:cNvPr id="4" name="Slide Number Placeholder 3"/>
          <p:cNvSpPr>
            <a:spLocks noGrp="1"/>
          </p:cNvSpPr>
          <p:nvPr>
            <p:ph type="sldNum" sz="quarter" idx="12"/>
          </p:nvPr>
        </p:nvSpPr>
        <p:spPr/>
        <p:txBody>
          <a:bodyPr/>
          <a:lstStyle/>
          <a:p>
            <a:fld id="{4A822907-8A9D-4F6B-98F6-913902AD56B5}" type="slidenum">
              <a:rPr lang="en-US" smtClean="0"/>
              <a:t>57</a:t>
            </a:fld>
            <a:endParaRPr lang="en-US"/>
          </a:p>
        </p:txBody>
      </p:sp>
    </p:spTree>
    <p:extLst>
      <p:ext uri="{BB962C8B-B14F-4D97-AF65-F5344CB8AC3E}">
        <p14:creationId xmlns:p14="http://schemas.microsoft.com/office/powerpoint/2010/main" val="230586263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680357" y="2177146"/>
            <a:ext cx="8044543" cy="4689927"/>
          </a:xfrm>
        </p:spPr>
        <p:txBody>
          <a:bodyPr>
            <a:normAutofit lnSpcReduction="10000"/>
          </a:bodyPr>
          <a:lstStyle/>
          <a:p>
            <a:pPr>
              <a:buFont typeface="Arial"/>
              <a:buChar char="•"/>
            </a:pPr>
            <a:r>
              <a:rPr lang="en-US" sz="2800" dirty="0" smtClean="0"/>
              <a:t>Thread Schedule Minimization</a:t>
            </a:r>
          </a:p>
          <a:p>
            <a:pPr lvl="1">
              <a:buFont typeface="Arial"/>
              <a:buChar char="•"/>
            </a:pPr>
            <a:r>
              <a:rPr lang="en-US" dirty="0"/>
              <a:t>Isolating Failure-Inducing </a:t>
            </a:r>
            <a:r>
              <a:rPr lang="en-US" dirty="0" smtClean="0"/>
              <a:t>Thread Schedules</a:t>
            </a:r>
            <a:r>
              <a:rPr lang="en-US" dirty="0"/>
              <a:t>. SIGSOFT ’02</a:t>
            </a:r>
            <a:r>
              <a:rPr lang="en-US" dirty="0" smtClean="0"/>
              <a:t>.</a:t>
            </a:r>
          </a:p>
          <a:p>
            <a:pPr lvl="1">
              <a:buFont typeface="Arial"/>
              <a:buChar char="•"/>
            </a:pPr>
            <a:r>
              <a:rPr lang="en-US" dirty="0"/>
              <a:t>A Trace Simplification Technique </a:t>
            </a:r>
            <a:r>
              <a:rPr lang="en-US" dirty="0" smtClean="0"/>
              <a:t>for Effective </a:t>
            </a:r>
            <a:r>
              <a:rPr lang="en-US" dirty="0"/>
              <a:t>Debugging of Concurrent Programs. FSE ’10.</a:t>
            </a:r>
            <a:endParaRPr lang="en-US" dirty="0" smtClean="0"/>
          </a:p>
          <a:p>
            <a:pPr>
              <a:buFont typeface="Arial"/>
              <a:buChar char="•"/>
            </a:pPr>
            <a:r>
              <a:rPr lang="en-US" sz="2800" dirty="0" smtClean="0"/>
              <a:t>Program Flow </a:t>
            </a:r>
            <a:r>
              <a:rPr lang="en-US" sz="2800" dirty="0"/>
              <a:t>A</a:t>
            </a:r>
            <a:r>
              <a:rPr lang="en-US" sz="2800" dirty="0" smtClean="0"/>
              <a:t>nalysis</a:t>
            </a:r>
          </a:p>
          <a:p>
            <a:pPr lvl="1">
              <a:buFont typeface="Arial"/>
              <a:buChar char="•"/>
            </a:pPr>
            <a:r>
              <a:rPr lang="en-US" dirty="0" smtClean="0"/>
              <a:t>Enabling Tracing </a:t>
            </a:r>
            <a:r>
              <a:rPr lang="en-US" dirty="0"/>
              <a:t>of Long-Running Multithreaded Programs </a:t>
            </a:r>
            <a:r>
              <a:rPr lang="en-US" dirty="0" smtClean="0"/>
              <a:t>via Dynamic </a:t>
            </a:r>
            <a:r>
              <a:rPr lang="en-US" dirty="0"/>
              <a:t>Execution Reduction. ISSTA ’07</a:t>
            </a:r>
            <a:r>
              <a:rPr lang="en-US" dirty="0" smtClean="0"/>
              <a:t>.</a:t>
            </a:r>
          </a:p>
          <a:p>
            <a:pPr lvl="1">
              <a:buFont typeface="Arial"/>
              <a:buChar char="•"/>
            </a:pPr>
            <a:r>
              <a:rPr lang="en-US" dirty="0" smtClean="0"/>
              <a:t>Toward Generating </a:t>
            </a:r>
            <a:r>
              <a:rPr lang="en-US" dirty="0"/>
              <a:t>Reducible Replay Logs. PLDI ’11</a:t>
            </a:r>
            <a:r>
              <a:rPr lang="en-US" dirty="0" smtClean="0"/>
              <a:t>.</a:t>
            </a:r>
            <a:endParaRPr lang="en-US" dirty="0"/>
          </a:p>
          <a:p>
            <a:pPr>
              <a:buFont typeface="Arial"/>
              <a:buChar char="•"/>
            </a:pPr>
            <a:r>
              <a:rPr lang="en-US" sz="2800" dirty="0" smtClean="0"/>
              <a:t>Best-Effort Replay of Field Failures</a:t>
            </a:r>
          </a:p>
          <a:p>
            <a:pPr lvl="1">
              <a:buFont typeface="Arial"/>
              <a:buChar char="•"/>
            </a:pPr>
            <a:r>
              <a:rPr lang="en-US" dirty="0"/>
              <a:t>A Technique for Enabling </a:t>
            </a:r>
            <a:r>
              <a:rPr lang="en-US" dirty="0" smtClean="0"/>
              <a:t>and Supporting </a:t>
            </a:r>
            <a:r>
              <a:rPr lang="en-US" dirty="0"/>
              <a:t>Debugging of Field Failures. ICSE ’07</a:t>
            </a:r>
            <a:r>
              <a:rPr lang="en-US" dirty="0" smtClean="0"/>
              <a:t>.</a:t>
            </a:r>
          </a:p>
          <a:p>
            <a:pPr lvl="1">
              <a:buFont typeface="Arial"/>
              <a:buChar char="•"/>
            </a:pPr>
            <a:r>
              <a:rPr lang="en-US" dirty="0"/>
              <a:t>Triage</a:t>
            </a:r>
            <a:r>
              <a:rPr lang="en-US" dirty="0" smtClean="0"/>
              <a:t>: Diagnosing </a:t>
            </a:r>
            <a:r>
              <a:rPr lang="en-US" dirty="0"/>
              <a:t>Production Run Failures at the User’s Site. </a:t>
            </a:r>
            <a:r>
              <a:rPr lang="en-US" dirty="0" smtClean="0"/>
              <a:t>SOSP ’</a:t>
            </a:r>
            <a:r>
              <a:rPr lang="en-US" dirty="0"/>
              <a:t>07.</a:t>
            </a:r>
          </a:p>
          <a:p>
            <a:pPr lvl="1">
              <a:buFont typeface="Arial"/>
              <a:buChar char="•"/>
            </a:pPr>
            <a:endParaRPr lang="en-US" dirty="0" smtClean="0"/>
          </a:p>
        </p:txBody>
      </p:sp>
      <p:sp>
        <p:nvSpPr>
          <p:cNvPr id="4" name="Slide Number Placeholder 3"/>
          <p:cNvSpPr>
            <a:spLocks noGrp="1"/>
          </p:cNvSpPr>
          <p:nvPr>
            <p:ph type="sldNum" sz="quarter" idx="12"/>
          </p:nvPr>
        </p:nvSpPr>
        <p:spPr/>
        <p:txBody>
          <a:bodyPr/>
          <a:lstStyle/>
          <a:p>
            <a:fld id="{4A822907-8A9D-4F6B-98F6-913902AD56B5}" type="slidenum">
              <a:rPr lang="en-US" smtClean="0"/>
              <a:t>58</a:t>
            </a:fld>
            <a:endParaRPr lang="en-US"/>
          </a:p>
        </p:txBody>
      </p:sp>
    </p:spTree>
    <p:extLst>
      <p:ext uri="{BB962C8B-B14F-4D97-AF65-F5344CB8AC3E}">
        <p14:creationId xmlns:p14="http://schemas.microsoft.com/office/powerpoint/2010/main" val="2120814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t>
            </a:r>
            <a:endParaRPr lang="en-US" dirty="0"/>
          </a:p>
        </p:txBody>
      </p:sp>
      <p:sp>
        <p:nvSpPr>
          <p:cNvPr id="3" name="Content Placeholder 2"/>
          <p:cNvSpPr>
            <a:spLocks noGrp="1"/>
          </p:cNvSpPr>
          <p:nvPr>
            <p:ph idx="1"/>
          </p:nvPr>
        </p:nvSpPr>
        <p:spPr>
          <a:xfrm>
            <a:off x="551995" y="2160141"/>
            <a:ext cx="8361818" cy="4262438"/>
          </a:xfrm>
        </p:spPr>
        <p:txBody>
          <a:bodyPr>
            <a:noAutofit/>
          </a:bodyPr>
          <a:lstStyle/>
          <a:p>
            <a:pPr marL="0" indent="0">
              <a:buNone/>
            </a:pPr>
            <a:r>
              <a:rPr lang="en-US" sz="2800" b="1" dirty="0" smtClean="0"/>
              <a:t>Past</a:t>
            </a:r>
            <a:r>
              <a:rPr lang="en-US" sz="2800" dirty="0" smtClean="0"/>
              <a:t>:</a:t>
            </a:r>
          </a:p>
          <a:p>
            <a:pPr lvl="1">
              <a:buFont typeface="Arial"/>
              <a:buChar char="•"/>
            </a:pPr>
            <a:r>
              <a:rPr lang="en-US" sz="2000" dirty="0" err="1" smtClean="0"/>
              <a:t>Blackbox</a:t>
            </a:r>
            <a:r>
              <a:rPr lang="en-US" sz="2000" dirty="0" smtClean="0"/>
              <a:t> SDN Control Software [SIGCOMM 2014]</a:t>
            </a:r>
          </a:p>
          <a:p>
            <a:pPr lvl="1">
              <a:buFont typeface="Arial"/>
              <a:buChar char="•"/>
            </a:pPr>
            <a:r>
              <a:rPr lang="en-US" sz="2000" dirty="0" smtClean="0"/>
              <a:t>…</a:t>
            </a:r>
          </a:p>
          <a:p>
            <a:pPr marL="0" indent="0">
              <a:buNone/>
            </a:pPr>
            <a:r>
              <a:rPr lang="en-US" sz="3000" b="1" dirty="0" smtClean="0"/>
              <a:t>Future</a:t>
            </a:r>
            <a:r>
              <a:rPr lang="en-US" sz="3000" dirty="0" smtClean="0"/>
              <a:t>:</a:t>
            </a:r>
          </a:p>
          <a:p>
            <a:pPr lvl="1">
              <a:buFont typeface="Arial"/>
              <a:buChar char="•"/>
            </a:pPr>
            <a:r>
              <a:rPr lang="en-US" sz="2000" dirty="0" smtClean="0"/>
              <a:t>Sound approach for </a:t>
            </a:r>
            <a:r>
              <a:rPr lang="en-US" sz="2000" dirty="0"/>
              <a:t>general </a:t>
            </a:r>
            <a:r>
              <a:rPr lang="en-US" sz="2000" dirty="0" err="1" smtClean="0"/>
              <a:t>dist’sys</a:t>
            </a:r>
            <a:r>
              <a:rPr lang="en-US" sz="2000" dirty="0" smtClean="0"/>
              <a:t> [planned: SOSP 2015</a:t>
            </a:r>
            <a:r>
              <a:rPr lang="en-US" sz="2000" dirty="0" smtClean="0"/>
              <a:t>]</a:t>
            </a:r>
          </a:p>
          <a:p>
            <a:pPr lvl="1">
              <a:buFont typeface="Arial"/>
              <a:buChar char="•"/>
            </a:pPr>
            <a:r>
              <a:rPr lang="en-US" sz="2000" dirty="0" smtClean="0"/>
              <a:t>Extensions: more formal treatment, performance bugs, configuration errors, deploy to production environment…</a:t>
            </a:r>
            <a:endParaRPr lang="en-US" sz="2000" dirty="0" smtClean="0"/>
          </a:p>
          <a:p>
            <a:pPr marL="6350" indent="0">
              <a:buNone/>
            </a:pPr>
            <a:r>
              <a:rPr lang="en-US" sz="2800" b="1" dirty="0" smtClean="0"/>
              <a:t>Graduation</a:t>
            </a:r>
            <a:r>
              <a:rPr lang="en-US" sz="2800" dirty="0" smtClean="0"/>
              <a:t>:</a:t>
            </a:r>
            <a:endParaRPr lang="en-US" sz="2800" b="1" dirty="0"/>
          </a:p>
          <a:p>
            <a:pPr lvl="1">
              <a:buFont typeface="Arial"/>
              <a:buChar char="•"/>
            </a:pPr>
            <a:r>
              <a:rPr lang="en-US" sz="2000" dirty="0" smtClean="0"/>
              <a:t>Spring </a:t>
            </a:r>
            <a:r>
              <a:rPr lang="en-US" sz="2000" dirty="0" smtClean="0"/>
              <a:t>2016</a:t>
            </a:r>
            <a:endParaRPr lang="en-US" sz="2000" dirty="0"/>
          </a:p>
          <a:p>
            <a:pPr>
              <a:buFont typeface="Arial"/>
              <a:buChar char="•"/>
            </a:pPr>
            <a:endParaRPr lang="en-US" dirty="0"/>
          </a:p>
        </p:txBody>
      </p:sp>
      <p:sp>
        <p:nvSpPr>
          <p:cNvPr id="4" name="Slide Number Placeholder 3"/>
          <p:cNvSpPr>
            <a:spLocks noGrp="1"/>
          </p:cNvSpPr>
          <p:nvPr>
            <p:ph type="sldNum" sz="quarter" idx="12"/>
          </p:nvPr>
        </p:nvSpPr>
        <p:spPr/>
        <p:txBody>
          <a:bodyPr/>
          <a:lstStyle/>
          <a:p>
            <a:fld id="{4A822907-8A9D-4F6B-98F6-913902AD56B5}" type="slidenum">
              <a:rPr lang="en-US" smtClean="0"/>
              <a:t>59</a:t>
            </a:fld>
            <a:endParaRPr lang="en-US"/>
          </a:p>
        </p:txBody>
      </p:sp>
    </p:spTree>
    <p:extLst>
      <p:ext uri="{BB962C8B-B14F-4D97-AF65-F5344CB8AC3E}">
        <p14:creationId xmlns:p14="http://schemas.microsoft.com/office/powerpoint/2010/main" val="8154307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 Logs</a:t>
            </a:r>
            <a:endParaRPr lang="en-US" dirty="0"/>
          </a:p>
        </p:txBody>
      </p:sp>
      <p:sp>
        <p:nvSpPr>
          <p:cNvPr id="3" name="Content Placeholder 2"/>
          <p:cNvSpPr>
            <a:spLocks noGrp="1"/>
          </p:cNvSpPr>
          <p:nvPr>
            <p:ph idx="1"/>
          </p:nvPr>
        </p:nvSpPr>
        <p:spPr>
          <a:xfrm>
            <a:off x="957965" y="2595526"/>
            <a:ext cx="6963307" cy="3954734"/>
          </a:xfrm>
        </p:spPr>
        <p:txBody>
          <a:bodyPr>
            <a:noAutofit/>
          </a:bodyPr>
          <a:lstStyle/>
          <a:p>
            <a:pPr marL="0" indent="0">
              <a:buNone/>
            </a:pPr>
            <a:r>
              <a:rPr lang="en-US" sz="8000" dirty="0" smtClean="0"/>
              <a:t>Human analysis of log files</a:t>
            </a:r>
          </a:p>
        </p:txBody>
      </p:sp>
      <p:sp>
        <p:nvSpPr>
          <p:cNvPr id="4" name="Slide Number Placeholder 3"/>
          <p:cNvSpPr>
            <a:spLocks noGrp="1"/>
          </p:cNvSpPr>
          <p:nvPr>
            <p:ph type="sldNum" sz="quarter" idx="12"/>
          </p:nvPr>
        </p:nvSpPr>
        <p:spPr/>
        <p:txBody>
          <a:bodyPr/>
          <a:lstStyle/>
          <a:p>
            <a:fld id="{4A822907-8A9D-4F6B-98F6-913902AD56B5}" type="slidenum">
              <a:rPr lang="en-US" smtClean="0"/>
              <a:t>6</a:t>
            </a:fld>
            <a:endParaRPr lang="en-US"/>
          </a:p>
        </p:txBody>
      </p:sp>
    </p:spTree>
    <p:extLst>
      <p:ext uri="{BB962C8B-B14F-4D97-AF65-F5344CB8AC3E}">
        <p14:creationId xmlns:p14="http://schemas.microsoft.com/office/powerpoint/2010/main" val="2160865429"/>
      </p:ext>
    </p:extLst>
  </p:cSld>
  <p:clrMapOvr>
    <a:masterClrMapping/>
  </p:clrMapOvr>
  <mc:AlternateContent xmlns:mc="http://schemas.openxmlformats.org/markup-compatibility/2006" xmlns:p14="http://schemas.microsoft.com/office/powerpoint/2010/main">
    <mc:Choice Requires="p14">
      <p:transition spd="slow" p14:dur="2000" advTm="13510"/>
    </mc:Choice>
    <mc:Fallback xmlns="">
      <p:transition xmlns:p14="http://schemas.microsoft.com/office/powerpoint/2010/main" spd="slow" advTm="13510"/>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Backup</a:t>
            </a:r>
            <a:endParaRPr lang="en-US" dirty="0"/>
          </a:p>
        </p:txBody>
      </p:sp>
      <p:sp>
        <p:nvSpPr>
          <p:cNvPr id="3" name="Slide Number Placeholder 2"/>
          <p:cNvSpPr>
            <a:spLocks noGrp="1"/>
          </p:cNvSpPr>
          <p:nvPr>
            <p:ph type="sldNum" sz="quarter" idx="12"/>
          </p:nvPr>
        </p:nvSpPr>
        <p:spPr/>
        <p:txBody>
          <a:bodyPr/>
          <a:lstStyle/>
          <a:p>
            <a:fld id="{4A822907-8A9D-4F6B-98F6-913902AD56B5}" type="slidenum">
              <a:rPr lang="en-US" smtClean="0"/>
              <a:t>60</a:t>
            </a:fld>
            <a:endParaRPr lang="en-US"/>
          </a:p>
        </p:txBody>
      </p:sp>
    </p:spTree>
    <p:extLst>
      <p:ext uri="{BB962C8B-B14F-4D97-AF65-F5344CB8AC3E}">
        <p14:creationId xmlns:p14="http://schemas.microsoft.com/office/powerpoint/2010/main" val="193437352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48888" y="2372392"/>
            <a:ext cx="8198617" cy="3702992"/>
          </a:xfrm>
        </p:spPr>
        <p:txBody>
          <a:bodyPr>
            <a:noAutofit/>
          </a:bodyPr>
          <a:lstStyle/>
          <a:p>
            <a:pPr>
              <a:buFont typeface="Arial"/>
              <a:buChar char="•"/>
            </a:pPr>
            <a:r>
              <a:rPr lang="en-US" sz="2800" dirty="0" smtClean="0"/>
              <a:t>Possible to automatically minimize execution traces for SDN control software</a:t>
            </a:r>
            <a:endParaRPr lang="en-US" sz="2800" dirty="0"/>
          </a:p>
          <a:p>
            <a:pPr>
              <a:buFont typeface="Arial"/>
              <a:buChar char="•"/>
            </a:pPr>
            <a:r>
              <a:rPr lang="en-US" sz="2800" dirty="0"/>
              <a:t>System (23K+ lines of Python) evaluated on </a:t>
            </a:r>
            <a:r>
              <a:rPr lang="en-US" sz="2800" dirty="0" smtClean="0"/>
              <a:t>5 open source SDN </a:t>
            </a:r>
            <a:r>
              <a:rPr lang="en-US" sz="2800" dirty="0"/>
              <a:t>controllers (Floodlight, NOX, POX, Frenetic, ONOS) </a:t>
            </a:r>
            <a:r>
              <a:rPr lang="en-US" sz="2800" dirty="0" smtClean="0"/>
              <a:t>and one proprietary controller</a:t>
            </a:r>
          </a:p>
          <a:p>
            <a:pPr marL="0" indent="0">
              <a:buNone/>
            </a:pPr>
            <a:endParaRPr lang="en-US" sz="2800" dirty="0" smtClean="0"/>
          </a:p>
          <a:p>
            <a:pPr>
              <a:buFont typeface="Arial"/>
              <a:buChar char="•"/>
            </a:pPr>
            <a:r>
              <a:rPr lang="en-US" sz="2800" dirty="0" smtClean="0"/>
              <a:t>Currently generalizing, formalizing approach</a:t>
            </a:r>
            <a:endParaRPr lang="en-US" sz="2800" dirty="0"/>
          </a:p>
        </p:txBody>
      </p:sp>
      <p:sp>
        <p:nvSpPr>
          <p:cNvPr id="6" name="Rectangle 5"/>
          <p:cNvSpPr/>
          <p:nvPr/>
        </p:nvSpPr>
        <p:spPr>
          <a:xfrm>
            <a:off x="184457" y="5152081"/>
            <a:ext cx="8863048" cy="1015663"/>
          </a:xfrm>
          <a:prstGeom prst="rect">
            <a:avLst/>
          </a:prstGeom>
        </p:spPr>
        <p:txBody>
          <a:bodyPr wrap="none">
            <a:spAutoFit/>
          </a:bodyPr>
          <a:lstStyle/>
          <a:p>
            <a:r>
              <a:rPr lang="en-US" sz="6000" dirty="0" err="1" smtClean="0"/>
              <a:t>ucb</a:t>
            </a:r>
            <a:r>
              <a:rPr lang="en-US" sz="6000" dirty="0" err="1"/>
              <a:t>-sts.github.com</a:t>
            </a:r>
            <a:r>
              <a:rPr lang="en-US" sz="6000" dirty="0"/>
              <a:t>/</a:t>
            </a:r>
            <a:r>
              <a:rPr lang="en-US" sz="6000" dirty="0" err="1"/>
              <a:t>sts</a:t>
            </a:r>
            <a:r>
              <a:rPr lang="en-US" sz="6000" dirty="0"/>
              <a:t>/</a:t>
            </a:r>
          </a:p>
        </p:txBody>
      </p:sp>
      <p:sp>
        <p:nvSpPr>
          <p:cNvPr id="4" name="Slide Number Placeholder 3"/>
          <p:cNvSpPr>
            <a:spLocks noGrp="1"/>
          </p:cNvSpPr>
          <p:nvPr>
            <p:ph type="sldNum" sz="quarter" idx="12"/>
          </p:nvPr>
        </p:nvSpPr>
        <p:spPr/>
        <p:txBody>
          <a:bodyPr/>
          <a:lstStyle/>
          <a:p>
            <a:fld id="{4A822907-8A9D-4F6B-98F6-913902AD56B5}" type="slidenum">
              <a:rPr lang="en-US" smtClean="0"/>
              <a:t>61</a:t>
            </a:fld>
            <a:endParaRPr lang="en-US"/>
          </a:p>
        </p:txBody>
      </p:sp>
    </p:spTree>
    <p:extLst>
      <p:ext uri="{BB962C8B-B14F-4D97-AF65-F5344CB8AC3E}">
        <p14:creationId xmlns:p14="http://schemas.microsoft.com/office/powerpoint/2010/main" val="3563844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Bugs are costly and time consuming</a:t>
            </a:r>
            <a:endParaRPr lang="en-US" dirty="0"/>
          </a:p>
        </p:txBody>
      </p:sp>
      <p:sp>
        <p:nvSpPr>
          <p:cNvPr id="3" name="Content Placeholder 2"/>
          <p:cNvSpPr>
            <a:spLocks noGrp="1"/>
          </p:cNvSpPr>
          <p:nvPr>
            <p:ph idx="1"/>
          </p:nvPr>
        </p:nvSpPr>
        <p:spPr>
          <a:xfrm>
            <a:off x="833210" y="2299935"/>
            <a:ext cx="7610476" cy="3670767"/>
          </a:xfrm>
        </p:spPr>
        <p:txBody>
          <a:bodyPr>
            <a:normAutofit lnSpcReduction="10000"/>
          </a:bodyPr>
          <a:lstStyle/>
          <a:p>
            <a:pPr>
              <a:buFont typeface="Arial"/>
              <a:buChar char="•"/>
            </a:pPr>
            <a:r>
              <a:rPr lang="en-US" sz="3600" dirty="0"/>
              <a:t>Software </a:t>
            </a:r>
            <a:r>
              <a:rPr lang="en-US" sz="3600" dirty="0" smtClean="0"/>
              <a:t>bugs </a:t>
            </a:r>
            <a:r>
              <a:rPr lang="en-US" sz="3600" dirty="0"/>
              <a:t>cost US economy </a:t>
            </a:r>
            <a:r>
              <a:rPr lang="en-US" sz="3600" dirty="0" smtClean="0"/>
              <a:t>$59.5 </a:t>
            </a:r>
            <a:r>
              <a:rPr lang="en-US" sz="3600" dirty="0"/>
              <a:t>Billion </a:t>
            </a:r>
            <a:r>
              <a:rPr lang="en-US" sz="3600" dirty="0" smtClean="0"/>
              <a:t>in 2002 [1]</a:t>
            </a:r>
          </a:p>
          <a:p>
            <a:pPr>
              <a:buFont typeface="Arial"/>
              <a:buChar char="•"/>
            </a:pPr>
            <a:r>
              <a:rPr lang="en-US" sz="3600" dirty="0" smtClean="0"/>
              <a:t>Developers spend ~50% of their time debugging [2]</a:t>
            </a:r>
            <a:endParaRPr lang="en-US" sz="3600" dirty="0"/>
          </a:p>
          <a:p>
            <a:pPr>
              <a:buFont typeface="Arial"/>
              <a:buChar char="•"/>
            </a:pPr>
            <a:r>
              <a:rPr lang="en-US" sz="3600" dirty="0" smtClean="0"/>
              <a:t>Best developers devoted to debugging</a:t>
            </a:r>
          </a:p>
          <a:p>
            <a:endParaRPr lang="en-US" dirty="0"/>
          </a:p>
          <a:p>
            <a:endParaRPr lang="en-US" dirty="0" smtClean="0"/>
          </a:p>
        </p:txBody>
      </p:sp>
      <p:sp>
        <p:nvSpPr>
          <p:cNvPr id="4" name="TextBox 3"/>
          <p:cNvSpPr txBox="1"/>
          <p:nvPr/>
        </p:nvSpPr>
        <p:spPr>
          <a:xfrm>
            <a:off x="290291" y="5915140"/>
            <a:ext cx="8981946" cy="646331"/>
          </a:xfrm>
          <a:prstGeom prst="rect">
            <a:avLst/>
          </a:prstGeom>
          <a:noFill/>
        </p:spPr>
        <p:txBody>
          <a:bodyPr wrap="none" rtlCol="0">
            <a:spAutoFit/>
          </a:bodyPr>
          <a:lstStyle/>
          <a:p>
            <a:pPr marL="342900" indent="-342900">
              <a:buAutoNum type="arabicPeriod"/>
            </a:pPr>
            <a:r>
              <a:rPr lang="en-US" dirty="0" smtClean="0"/>
              <a:t>National Institute of Standards and Technology 2002 Annual Report</a:t>
            </a:r>
          </a:p>
          <a:p>
            <a:pPr marL="342900" indent="-342900">
              <a:buAutoNum type="arabicPeriod"/>
            </a:pPr>
            <a:r>
              <a:rPr lang="en-US" dirty="0" smtClean="0"/>
              <a:t>P. </a:t>
            </a:r>
            <a:r>
              <a:rPr lang="en-US" dirty="0" err="1" smtClean="0"/>
              <a:t>Godefroid</a:t>
            </a:r>
            <a:r>
              <a:rPr lang="en-US" dirty="0" smtClean="0"/>
              <a:t> et al., Concurrency at Microsoft- An Exploratory Study. CAV ‘08</a:t>
            </a:r>
            <a:endParaRPr lang="en-US" dirty="0"/>
          </a:p>
        </p:txBody>
      </p:sp>
      <p:sp>
        <p:nvSpPr>
          <p:cNvPr id="5" name="Slide Number Placeholder 4"/>
          <p:cNvSpPr>
            <a:spLocks noGrp="1"/>
          </p:cNvSpPr>
          <p:nvPr>
            <p:ph type="sldNum" sz="quarter" idx="12"/>
          </p:nvPr>
        </p:nvSpPr>
        <p:spPr/>
        <p:txBody>
          <a:bodyPr/>
          <a:lstStyle/>
          <a:p>
            <a:fld id="{4A822907-8A9D-4F6B-98F6-913902AD56B5}" type="slidenum">
              <a:rPr lang="en-US" smtClean="0"/>
              <a:t>62</a:t>
            </a:fld>
            <a:endParaRPr lang="en-US"/>
          </a:p>
        </p:txBody>
      </p:sp>
    </p:spTree>
    <p:extLst>
      <p:ext uri="{BB962C8B-B14F-4D97-AF65-F5344CB8AC3E}">
        <p14:creationId xmlns:p14="http://schemas.microsoft.com/office/powerpoint/2010/main" val="4102402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work</a:t>
            </a:r>
            <a:endParaRPr lang="en-US" dirty="0"/>
          </a:p>
        </p:txBody>
      </p:sp>
      <p:sp>
        <p:nvSpPr>
          <p:cNvPr id="3" name="Content Placeholder 2"/>
          <p:cNvSpPr>
            <a:spLocks noGrp="1"/>
          </p:cNvSpPr>
          <p:nvPr>
            <p:ph idx="1"/>
          </p:nvPr>
        </p:nvSpPr>
        <p:spPr>
          <a:xfrm>
            <a:off x="858179" y="2138826"/>
            <a:ext cx="8285821" cy="4522833"/>
          </a:xfrm>
        </p:spPr>
        <p:txBody>
          <a:bodyPr>
            <a:noAutofit/>
          </a:bodyPr>
          <a:lstStyle/>
          <a:p>
            <a:pPr>
              <a:buFont typeface="Arial"/>
              <a:buChar char="•"/>
            </a:pPr>
            <a:r>
              <a:rPr lang="en-US" sz="3000" dirty="0" smtClean="0"/>
              <a:t>Formal analysis of approach</a:t>
            </a:r>
          </a:p>
          <a:p>
            <a:pPr>
              <a:buFont typeface="Arial"/>
              <a:buChar char="•"/>
            </a:pPr>
            <a:r>
              <a:rPr lang="en-US" sz="3000" dirty="0" smtClean="0"/>
              <a:t>Apply to other distributed systems (databases, consensus protocols)</a:t>
            </a:r>
          </a:p>
          <a:p>
            <a:pPr>
              <a:buFont typeface="Arial"/>
              <a:buChar char="•"/>
            </a:pPr>
            <a:r>
              <a:rPr lang="en-US" sz="3000" dirty="0" smtClean="0"/>
              <a:t>Investigate effectiveness of various interposition points</a:t>
            </a:r>
          </a:p>
          <a:p>
            <a:pPr>
              <a:buFont typeface="Arial"/>
              <a:buChar char="•"/>
            </a:pPr>
            <a:r>
              <a:rPr lang="en-US" sz="3000" dirty="0" smtClean="0"/>
              <a:t>Integrate STS into ONOS (</a:t>
            </a:r>
            <a:r>
              <a:rPr lang="en-US" sz="3000" dirty="0" err="1" smtClean="0"/>
              <a:t>ON.Lab</a:t>
            </a:r>
            <a:r>
              <a:rPr lang="en-US" sz="3000" dirty="0" smtClean="0"/>
              <a:t>) development workflow</a:t>
            </a:r>
          </a:p>
        </p:txBody>
      </p:sp>
      <p:sp>
        <p:nvSpPr>
          <p:cNvPr id="4" name="Slide Number Placeholder 3"/>
          <p:cNvSpPr>
            <a:spLocks noGrp="1"/>
          </p:cNvSpPr>
          <p:nvPr>
            <p:ph type="sldNum" sz="quarter" idx="12"/>
          </p:nvPr>
        </p:nvSpPr>
        <p:spPr/>
        <p:txBody>
          <a:bodyPr/>
          <a:lstStyle/>
          <a:p>
            <a:fld id="{4A822907-8A9D-4F6B-98F6-913902AD56B5}" type="slidenum">
              <a:rPr lang="en-US" smtClean="0"/>
              <a:t>63</a:t>
            </a:fld>
            <a:endParaRPr lang="en-US"/>
          </a:p>
        </p:txBody>
      </p:sp>
    </p:spTree>
    <p:extLst>
      <p:ext uri="{BB962C8B-B14F-4D97-AF65-F5344CB8AC3E}">
        <p14:creationId xmlns:p14="http://schemas.microsoft.com/office/powerpoint/2010/main" val="4174925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pic>
        <p:nvPicPr>
          <p:cNvPr id="3" name="Picture 2"/>
          <p:cNvPicPr>
            <a:picLocks noChangeAspect="1"/>
          </p:cNvPicPr>
          <p:nvPr/>
        </p:nvPicPr>
        <p:blipFill>
          <a:blip r:embed="rId2"/>
          <a:stretch>
            <a:fillRect/>
          </a:stretch>
        </p:blipFill>
        <p:spPr>
          <a:xfrm>
            <a:off x="0" y="1849223"/>
            <a:ext cx="9144000" cy="5008777"/>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64</a:t>
            </a:fld>
            <a:endParaRPr lang="en-US"/>
          </a:p>
        </p:txBody>
      </p:sp>
    </p:spTree>
    <p:extLst>
      <p:ext uri="{BB962C8B-B14F-4D97-AF65-F5344CB8AC3E}">
        <p14:creationId xmlns:p14="http://schemas.microsoft.com/office/powerpoint/2010/main" val="45879997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764447060"/>
              </p:ext>
            </p:extLst>
          </p:nvPr>
        </p:nvGraphicFramePr>
        <p:xfrm>
          <a:off x="80818" y="2038256"/>
          <a:ext cx="9213272" cy="4374761"/>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Group 5"/>
          <p:cNvGrpSpPr/>
          <p:nvPr/>
        </p:nvGrpSpPr>
        <p:grpSpPr>
          <a:xfrm>
            <a:off x="750455" y="6207226"/>
            <a:ext cx="7296726" cy="641661"/>
            <a:chOff x="750455" y="6207226"/>
            <a:chExt cx="7296726" cy="641661"/>
          </a:xfrm>
        </p:grpSpPr>
        <p:sp>
          <p:nvSpPr>
            <p:cNvPr id="7" name="Right Bracket 6"/>
            <p:cNvSpPr/>
            <p:nvPr/>
          </p:nvSpPr>
          <p:spPr>
            <a:xfrm rot="16200000" flipH="1">
              <a:off x="2154774" y="4802907"/>
              <a:ext cx="216272" cy="3024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ight Bracket 7"/>
            <p:cNvSpPr/>
            <p:nvPr/>
          </p:nvSpPr>
          <p:spPr>
            <a:xfrm rot="16200000" flipH="1">
              <a:off x="4290683" y="5691908"/>
              <a:ext cx="216271" cy="1246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ket 8"/>
            <p:cNvSpPr/>
            <p:nvPr/>
          </p:nvSpPr>
          <p:spPr>
            <a:xfrm rot="16200000" flipH="1">
              <a:off x="6426591" y="4802908"/>
              <a:ext cx="216271" cy="3024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108364" y="6477123"/>
              <a:ext cx="2029071" cy="369332"/>
            </a:xfrm>
            <a:prstGeom prst="rect">
              <a:avLst/>
            </a:prstGeom>
            <a:noFill/>
          </p:spPr>
          <p:txBody>
            <a:bodyPr wrap="none" rtlCol="0">
              <a:spAutoFit/>
            </a:bodyPr>
            <a:lstStyle/>
            <a:p>
              <a:r>
                <a:rPr lang="en-US" dirty="0" smtClean="0"/>
                <a:t>Discovered Bugs</a:t>
              </a:r>
              <a:endParaRPr lang="en-US" dirty="0"/>
            </a:p>
          </p:txBody>
        </p:sp>
        <p:sp>
          <p:nvSpPr>
            <p:cNvPr id="11" name="TextBox 10"/>
            <p:cNvSpPr txBox="1"/>
            <p:nvPr/>
          </p:nvSpPr>
          <p:spPr>
            <a:xfrm>
              <a:off x="3656628" y="6477123"/>
              <a:ext cx="1527281" cy="369332"/>
            </a:xfrm>
            <a:prstGeom prst="rect">
              <a:avLst/>
            </a:prstGeom>
            <a:noFill/>
          </p:spPr>
          <p:txBody>
            <a:bodyPr wrap="none" rtlCol="0">
              <a:spAutoFit/>
            </a:bodyPr>
            <a:lstStyle/>
            <a:p>
              <a:r>
                <a:rPr lang="en-US" dirty="0" smtClean="0"/>
                <a:t>Known Bugs</a:t>
              </a:r>
              <a:endParaRPr lang="en-US" dirty="0"/>
            </a:p>
          </p:txBody>
        </p:sp>
        <p:sp>
          <p:nvSpPr>
            <p:cNvPr id="12" name="TextBox 11"/>
            <p:cNvSpPr txBox="1"/>
            <p:nvPr/>
          </p:nvSpPr>
          <p:spPr>
            <a:xfrm>
              <a:off x="5760209" y="6479555"/>
              <a:ext cx="1788658" cy="369332"/>
            </a:xfrm>
            <a:prstGeom prst="rect">
              <a:avLst/>
            </a:prstGeom>
            <a:noFill/>
          </p:spPr>
          <p:txBody>
            <a:bodyPr wrap="none" rtlCol="0">
              <a:spAutoFit/>
            </a:bodyPr>
            <a:lstStyle/>
            <a:p>
              <a:r>
                <a:rPr lang="en-US" dirty="0" smtClean="0"/>
                <a:t>Synthetic Bugs</a:t>
              </a:r>
              <a:endParaRPr lang="en-US" dirty="0"/>
            </a:p>
          </p:txBody>
        </p:sp>
      </p:grpSp>
      <p:sp>
        <p:nvSpPr>
          <p:cNvPr id="13" name="TextBox 12"/>
          <p:cNvSpPr txBox="1"/>
          <p:nvPr/>
        </p:nvSpPr>
        <p:spPr>
          <a:xfrm rot="16200000">
            <a:off x="4554347" y="5212675"/>
            <a:ext cx="1576246" cy="276999"/>
          </a:xfrm>
          <a:prstGeom prst="rect">
            <a:avLst/>
          </a:prstGeom>
          <a:noFill/>
        </p:spPr>
        <p:txBody>
          <a:bodyPr wrap="square" rtlCol="0">
            <a:spAutoFit/>
          </a:bodyPr>
          <a:lstStyle/>
          <a:p>
            <a:r>
              <a:rPr lang="en-US" sz="1200" dirty="0" smtClean="0">
                <a:solidFill>
                  <a:srgbClr val="008000"/>
                </a:solidFill>
              </a:rPr>
              <a:t>Not </a:t>
            </a:r>
            <a:r>
              <a:rPr lang="en-US" sz="1200" dirty="0" err="1" smtClean="0">
                <a:solidFill>
                  <a:srgbClr val="008000"/>
                </a:solidFill>
              </a:rPr>
              <a:t>replayable</a:t>
            </a:r>
            <a:endParaRPr lang="en-US" sz="1200" dirty="0">
              <a:solidFill>
                <a:srgbClr val="008000"/>
              </a:solidFill>
            </a:endParaRPr>
          </a:p>
        </p:txBody>
      </p:sp>
      <p:sp>
        <p:nvSpPr>
          <p:cNvPr id="14" name="TextBox 13"/>
          <p:cNvSpPr txBox="1"/>
          <p:nvPr/>
        </p:nvSpPr>
        <p:spPr>
          <a:xfrm rot="16200000">
            <a:off x="481953" y="5032493"/>
            <a:ext cx="1933925"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15" name="TextBox 14"/>
          <p:cNvSpPr txBox="1"/>
          <p:nvPr/>
        </p:nvSpPr>
        <p:spPr>
          <a:xfrm rot="16200000">
            <a:off x="946068" y="5034808"/>
            <a:ext cx="1933925"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16" name="TextBox 15"/>
          <p:cNvSpPr txBox="1"/>
          <p:nvPr/>
        </p:nvSpPr>
        <p:spPr>
          <a:xfrm rot="16200000">
            <a:off x="1364003" y="5037123"/>
            <a:ext cx="1933925"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17" name="TextBox 16"/>
          <p:cNvSpPr txBox="1"/>
          <p:nvPr/>
        </p:nvSpPr>
        <p:spPr>
          <a:xfrm rot="16200000">
            <a:off x="1781938" y="5039438"/>
            <a:ext cx="1933925"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18" name="TextBox 17"/>
          <p:cNvSpPr txBox="1"/>
          <p:nvPr/>
        </p:nvSpPr>
        <p:spPr>
          <a:xfrm rot="16200000">
            <a:off x="2234508" y="5041753"/>
            <a:ext cx="1933925"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19" name="TextBox 18"/>
          <p:cNvSpPr txBox="1"/>
          <p:nvPr/>
        </p:nvSpPr>
        <p:spPr>
          <a:xfrm rot="16200000">
            <a:off x="4500209" y="5278834"/>
            <a:ext cx="1436670"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20" name="Donut 19"/>
          <p:cNvSpPr/>
          <p:nvPr/>
        </p:nvSpPr>
        <p:spPr>
          <a:xfrm rot="16200000">
            <a:off x="4769222" y="5436863"/>
            <a:ext cx="1913646" cy="437912"/>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TextBox 20"/>
          <p:cNvSpPr txBox="1"/>
          <p:nvPr/>
        </p:nvSpPr>
        <p:spPr>
          <a:xfrm rot="16200000">
            <a:off x="5183910" y="3997131"/>
            <a:ext cx="1034395" cy="369332"/>
          </a:xfrm>
          <a:prstGeom prst="rect">
            <a:avLst/>
          </a:prstGeom>
          <a:noFill/>
        </p:spPr>
        <p:txBody>
          <a:bodyPr wrap="none" rtlCol="0">
            <a:spAutoFit/>
          </a:bodyPr>
          <a:lstStyle/>
          <a:p>
            <a:r>
              <a:rPr lang="en-US" dirty="0" smtClean="0">
                <a:solidFill>
                  <a:schemeClr val="tx1">
                    <a:lumMod val="65000"/>
                    <a:lumOff val="35000"/>
                  </a:schemeClr>
                </a:solidFill>
              </a:rPr>
              <a:t>inflated</a:t>
            </a:r>
            <a:endParaRPr lang="en-US" dirty="0">
              <a:solidFill>
                <a:schemeClr val="tx1">
                  <a:lumMod val="65000"/>
                  <a:lumOff val="35000"/>
                </a:schemeClr>
              </a:solidFill>
            </a:endParaRPr>
          </a:p>
        </p:txBody>
      </p:sp>
      <p:sp>
        <p:nvSpPr>
          <p:cNvPr id="22" name="Donut 21"/>
          <p:cNvSpPr/>
          <p:nvPr/>
        </p:nvSpPr>
        <p:spPr>
          <a:xfrm rot="16200000">
            <a:off x="4342528" y="5456056"/>
            <a:ext cx="1913643" cy="399525"/>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TextBox 22"/>
          <p:cNvSpPr txBox="1"/>
          <p:nvPr/>
        </p:nvSpPr>
        <p:spPr>
          <a:xfrm rot="16200000">
            <a:off x="4327212" y="3588533"/>
            <a:ext cx="1909034" cy="369332"/>
          </a:xfrm>
          <a:prstGeom prst="rect">
            <a:avLst/>
          </a:prstGeom>
          <a:noFill/>
        </p:spPr>
        <p:txBody>
          <a:bodyPr wrap="none" rtlCol="0">
            <a:spAutoFit/>
          </a:bodyPr>
          <a:lstStyle/>
          <a:p>
            <a:r>
              <a:rPr lang="en-US" dirty="0" smtClean="0">
                <a:solidFill>
                  <a:schemeClr val="tx1">
                    <a:lumMod val="65000"/>
                    <a:lumOff val="35000"/>
                  </a:schemeClr>
                </a:solidFill>
              </a:rPr>
              <a:t>non-</a:t>
            </a:r>
            <a:r>
              <a:rPr lang="en-US" dirty="0" err="1" smtClean="0">
                <a:solidFill>
                  <a:schemeClr val="tx1">
                    <a:lumMod val="65000"/>
                    <a:lumOff val="35000"/>
                  </a:schemeClr>
                </a:solidFill>
              </a:rPr>
              <a:t>replayable</a:t>
            </a:r>
            <a:endParaRPr lang="en-US" dirty="0">
              <a:solidFill>
                <a:schemeClr val="tx1">
                  <a:lumMod val="65000"/>
                  <a:lumOff val="35000"/>
                </a:schemeClr>
              </a:solidFill>
            </a:endParaRPr>
          </a:p>
        </p:txBody>
      </p:sp>
      <p:sp>
        <p:nvSpPr>
          <p:cNvPr id="24" name="Donut 23"/>
          <p:cNvSpPr/>
          <p:nvPr/>
        </p:nvSpPr>
        <p:spPr>
          <a:xfrm rot="16200000">
            <a:off x="6064624" y="5436863"/>
            <a:ext cx="1913642" cy="437912"/>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rot="16200000">
            <a:off x="5659041" y="3178208"/>
            <a:ext cx="2729684" cy="369332"/>
          </a:xfrm>
          <a:prstGeom prst="rect">
            <a:avLst/>
          </a:prstGeom>
          <a:noFill/>
        </p:spPr>
        <p:txBody>
          <a:bodyPr wrap="none" rtlCol="0">
            <a:spAutoFit/>
          </a:bodyPr>
          <a:lstStyle/>
          <a:p>
            <a:r>
              <a:rPr lang="en-US" dirty="0" smtClean="0">
                <a:solidFill>
                  <a:schemeClr val="tx1">
                    <a:lumMod val="65000"/>
                    <a:lumOff val="35000"/>
                  </a:schemeClr>
                </a:solidFill>
              </a:rPr>
              <a:t>misleading (expected)</a:t>
            </a:r>
            <a:endParaRPr lang="en-US" dirty="0">
              <a:solidFill>
                <a:schemeClr val="tx1">
                  <a:lumMod val="65000"/>
                  <a:lumOff val="35000"/>
                </a:schemeClr>
              </a:solidFill>
            </a:endParaRPr>
          </a:p>
        </p:txBody>
      </p:sp>
      <p:sp>
        <p:nvSpPr>
          <p:cNvPr id="27" name="TextBox 26"/>
          <p:cNvSpPr txBox="1"/>
          <p:nvPr/>
        </p:nvSpPr>
        <p:spPr>
          <a:xfrm>
            <a:off x="750455" y="2296950"/>
            <a:ext cx="5968301" cy="369332"/>
          </a:xfrm>
          <a:prstGeom prst="rect">
            <a:avLst/>
          </a:prstGeom>
          <a:noFill/>
        </p:spPr>
        <p:txBody>
          <a:bodyPr wrap="none" rtlCol="0">
            <a:spAutoFit/>
          </a:bodyPr>
          <a:lstStyle/>
          <a:p>
            <a:r>
              <a:rPr lang="en-US" dirty="0" smtClean="0">
                <a:solidFill>
                  <a:schemeClr val="tx1">
                    <a:lumMod val="65000"/>
                    <a:lumOff val="35000"/>
                  </a:schemeClr>
                </a:solidFill>
              </a:rPr>
              <a:t>Techniques provide notable benefit vs. naïve replay </a:t>
            </a:r>
            <a:endParaRPr lang="en-US" dirty="0">
              <a:solidFill>
                <a:schemeClr val="tx1">
                  <a:lumMod val="65000"/>
                  <a:lumOff val="35000"/>
                </a:schemeClr>
              </a:solidFill>
            </a:endParaRPr>
          </a:p>
        </p:txBody>
      </p:sp>
      <p:sp>
        <p:nvSpPr>
          <p:cNvPr id="28" name="TextBox 27"/>
          <p:cNvSpPr txBox="1"/>
          <p:nvPr/>
        </p:nvSpPr>
        <p:spPr>
          <a:xfrm>
            <a:off x="741747" y="2818682"/>
            <a:ext cx="4125949" cy="369332"/>
          </a:xfrm>
          <a:prstGeom prst="rect">
            <a:avLst/>
          </a:prstGeom>
          <a:noFill/>
        </p:spPr>
        <p:txBody>
          <a:bodyPr wrap="none" rtlCol="0">
            <a:spAutoFit/>
          </a:bodyPr>
          <a:lstStyle/>
          <a:p>
            <a:r>
              <a:rPr lang="en-US" dirty="0" smtClean="0">
                <a:solidFill>
                  <a:schemeClr val="tx1">
                    <a:lumMod val="65000"/>
                    <a:lumOff val="35000"/>
                  </a:schemeClr>
                </a:solidFill>
              </a:rPr>
              <a:t>15 / 17 </a:t>
            </a:r>
            <a:r>
              <a:rPr lang="en-US" dirty="0" err="1" smtClean="0">
                <a:solidFill>
                  <a:schemeClr val="tx1">
                    <a:lumMod val="65000"/>
                    <a:lumOff val="35000"/>
                  </a:schemeClr>
                </a:solidFill>
              </a:rPr>
              <a:t>MCSes</a:t>
            </a:r>
            <a:r>
              <a:rPr lang="en-US" dirty="0" smtClean="0">
                <a:solidFill>
                  <a:schemeClr val="tx1">
                    <a:lumMod val="65000"/>
                    <a:lumOff val="35000"/>
                  </a:schemeClr>
                </a:solidFill>
              </a:rPr>
              <a:t> useful for debugging</a:t>
            </a:r>
            <a:endParaRPr lang="en-US" dirty="0">
              <a:solidFill>
                <a:schemeClr val="tx1">
                  <a:lumMod val="65000"/>
                  <a:lumOff val="35000"/>
                </a:schemeClr>
              </a:solidFill>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65</a:t>
            </a:fld>
            <a:endParaRPr lang="en-US"/>
          </a:p>
        </p:txBody>
      </p:sp>
    </p:spTree>
    <p:extLst>
      <p:ext uri="{BB962C8B-B14F-4D97-AF65-F5344CB8AC3E}">
        <p14:creationId xmlns:p14="http://schemas.microsoft.com/office/powerpoint/2010/main" val="951148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3" grpId="0"/>
      <p:bldP spid="24" grpId="0" animBg="1"/>
      <p:bldP spid="25" grpId="0"/>
      <p:bldP spid="27" grpId="0"/>
      <p:bldP spid="2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a:t>Studies</a:t>
            </a:r>
          </a:p>
        </p:txBody>
      </p:sp>
      <p:pic>
        <p:nvPicPr>
          <p:cNvPr id="3" name="Picture 2" descr="Tab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38256"/>
            <a:ext cx="9144000" cy="4646562"/>
          </a:xfrm>
          <a:prstGeom prst="rect">
            <a:avLst/>
          </a:prstGeom>
        </p:spPr>
      </p:pic>
      <p:sp>
        <p:nvSpPr>
          <p:cNvPr id="6" name="Frame 5"/>
          <p:cNvSpPr/>
          <p:nvPr/>
        </p:nvSpPr>
        <p:spPr>
          <a:xfrm>
            <a:off x="6984917" y="2032349"/>
            <a:ext cx="900897" cy="4646562"/>
          </a:xfrm>
          <a:prstGeom prst="frame">
            <a:avLst>
              <a:gd name="adj1" fmla="val 5207"/>
            </a:avLst>
          </a:prstGeom>
          <a:solidFill>
            <a:srgbClr val="00FF00"/>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392545" y="4883726"/>
            <a:ext cx="8763000" cy="288637"/>
          </a:xfrm>
          <a:prstGeom prst="fram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392545" y="5878944"/>
            <a:ext cx="8763000" cy="288637"/>
          </a:xfrm>
          <a:prstGeom prst="fram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5143499" y="2038256"/>
            <a:ext cx="930067" cy="4646562"/>
          </a:xfrm>
          <a:prstGeom prst="frame">
            <a:avLst>
              <a:gd name="adj1" fmla="val 2439"/>
            </a:avLst>
          </a:prstGeom>
          <a:solidFill>
            <a:schemeClr val="accent4"/>
          </a:solidFill>
          <a:ln w="22225">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Frame 4"/>
          <p:cNvSpPr/>
          <p:nvPr/>
        </p:nvSpPr>
        <p:spPr>
          <a:xfrm>
            <a:off x="6086928" y="2038256"/>
            <a:ext cx="886527" cy="4646562"/>
          </a:xfrm>
          <a:prstGeom prst="frame">
            <a:avLst>
              <a:gd name="adj1" fmla="val 2439"/>
            </a:avLst>
          </a:prstGeom>
          <a:solidFill>
            <a:srgbClr val="0000FF"/>
          </a:solid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t>66</a:t>
            </a:fld>
            <a:endParaRPr lang="en-US"/>
          </a:p>
        </p:txBody>
      </p:sp>
    </p:spTree>
    <p:extLst>
      <p:ext uri="{BB962C8B-B14F-4D97-AF65-F5344CB8AC3E}">
        <p14:creationId xmlns:p14="http://schemas.microsoft.com/office/powerpoint/2010/main" val="572770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8" grpId="0" animBg="1"/>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a:t>
            </a:r>
            <a:endParaRPr lang="en-US" dirty="0"/>
          </a:p>
        </p:txBody>
      </p:sp>
      <p:pic>
        <p:nvPicPr>
          <p:cNvPr id="3" name="Picture 2" descr="Runtim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36091"/>
            <a:ext cx="9144000" cy="4421910"/>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67</a:t>
            </a:fld>
            <a:endParaRPr lang="en-US"/>
          </a:p>
        </p:txBody>
      </p:sp>
    </p:spTree>
    <p:extLst>
      <p:ext uri="{BB962C8B-B14F-4D97-AF65-F5344CB8AC3E}">
        <p14:creationId xmlns:p14="http://schemas.microsoft.com/office/powerpoint/2010/main" val="342131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Coping with Non-Determinism</a:t>
            </a:r>
          </a:p>
        </p:txBody>
      </p:sp>
      <p:pic>
        <p:nvPicPr>
          <p:cNvPr id="3" name="Picture 2" descr="replay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2" y="2038256"/>
            <a:ext cx="9051637" cy="4731328"/>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68</a:t>
            </a:fld>
            <a:endParaRPr lang="en-US"/>
          </a:p>
        </p:txBody>
      </p:sp>
    </p:spTree>
    <p:extLst>
      <p:ext uri="{BB962C8B-B14F-4D97-AF65-F5344CB8AC3E}">
        <p14:creationId xmlns:p14="http://schemas.microsoft.com/office/powerpoint/2010/main" val="772315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Replay Requirements</a:t>
            </a:r>
            <a:endParaRPr lang="en-US" dirty="0"/>
          </a:p>
        </p:txBody>
      </p:sp>
      <p:sp>
        <p:nvSpPr>
          <p:cNvPr id="79" name="Content Placeholder 2"/>
          <p:cNvSpPr txBox="1">
            <a:spLocks/>
          </p:cNvSpPr>
          <p:nvPr/>
        </p:nvSpPr>
        <p:spPr>
          <a:xfrm>
            <a:off x="289667" y="2695821"/>
            <a:ext cx="9258195" cy="372076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endParaRPr lang="en-US" sz="6600" dirty="0"/>
          </a:p>
        </p:txBody>
      </p:sp>
      <p:sp>
        <p:nvSpPr>
          <p:cNvPr id="80" name="Content Placeholder 2"/>
          <p:cNvSpPr>
            <a:spLocks noGrp="1"/>
          </p:cNvSpPr>
          <p:nvPr>
            <p:ph idx="1"/>
          </p:nvPr>
        </p:nvSpPr>
        <p:spPr>
          <a:xfrm>
            <a:off x="442067" y="2612375"/>
            <a:ext cx="9258195" cy="3720760"/>
          </a:xfrm>
        </p:spPr>
        <p:txBody>
          <a:bodyPr>
            <a:normAutofit fontScale="77500" lnSpcReduction="20000"/>
          </a:bodyPr>
          <a:lstStyle/>
          <a:p>
            <a:pPr>
              <a:buFont typeface="Arial"/>
              <a:buChar char="•"/>
            </a:pPr>
            <a:r>
              <a:rPr lang="en-US" sz="6600" dirty="0" smtClean="0"/>
              <a:t>Need to maintain original happens-before relation</a:t>
            </a:r>
          </a:p>
          <a:p>
            <a:pPr>
              <a:buFont typeface="Arial"/>
              <a:buChar char="•"/>
            </a:pPr>
            <a:r>
              <a:rPr lang="en-US" sz="6600" dirty="0"/>
              <a:t>I</a:t>
            </a:r>
            <a:r>
              <a:rPr lang="en-US" sz="6600" dirty="0" smtClean="0"/>
              <a:t>ncludes </a:t>
            </a:r>
            <a:r>
              <a:rPr lang="en-US" sz="6600" dirty="0" smtClean="0">
                <a:solidFill>
                  <a:srgbClr val="0000FF"/>
                </a:solidFill>
              </a:rPr>
              <a:t>internal</a:t>
            </a:r>
            <a:r>
              <a:rPr lang="en-US" sz="6600" dirty="0" smtClean="0">
                <a:solidFill>
                  <a:srgbClr val="3366FF"/>
                </a:solidFill>
              </a:rPr>
              <a:t> </a:t>
            </a:r>
            <a:r>
              <a:rPr lang="en-US" sz="6600" dirty="0" smtClean="0"/>
              <a:t>events</a:t>
            </a:r>
          </a:p>
          <a:p>
            <a:pPr lvl="1">
              <a:buFont typeface="Arial"/>
              <a:buChar char="•"/>
            </a:pPr>
            <a:r>
              <a:rPr lang="en-US" sz="6400" dirty="0" smtClean="0"/>
              <a:t>Message Deliveries</a:t>
            </a:r>
          </a:p>
          <a:p>
            <a:pPr lvl="1">
              <a:buFont typeface="Arial"/>
              <a:buChar char="•"/>
            </a:pPr>
            <a:r>
              <a:rPr lang="en-US" sz="6400" dirty="0" smtClean="0"/>
              <a:t>State Transitions</a:t>
            </a:r>
            <a:endParaRPr lang="en-US" sz="6400" dirty="0"/>
          </a:p>
          <a:p>
            <a:pPr marL="0" indent="0">
              <a:buNone/>
            </a:pPr>
            <a:endParaRPr lang="en-US" sz="6600" dirty="0"/>
          </a:p>
        </p:txBody>
      </p:sp>
      <p:sp>
        <p:nvSpPr>
          <p:cNvPr id="3" name="Slide Number Placeholder 2"/>
          <p:cNvSpPr>
            <a:spLocks noGrp="1"/>
          </p:cNvSpPr>
          <p:nvPr>
            <p:ph type="sldNum" sz="quarter" idx="12"/>
          </p:nvPr>
        </p:nvSpPr>
        <p:spPr/>
        <p:txBody>
          <a:bodyPr/>
          <a:lstStyle/>
          <a:p>
            <a:fld id="{4A822907-8A9D-4F6B-98F6-913902AD56B5}" type="slidenum">
              <a:rPr lang="en-US" smtClean="0"/>
              <a:t>69</a:t>
            </a:fld>
            <a:endParaRPr lang="en-US"/>
          </a:p>
        </p:txBody>
      </p:sp>
    </p:spTree>
    <p:extLst>
      <p:ext uri="{BB962C8B-B14F-4D97-AF65-F5344CB8AC3E}">
        <p14:creationId xmlns:p14="http://schemas.microsoft.com/office/powerpoint/2010/main" val="862096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flipV="1">
            <a:off x="873302" y="3022169"/>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Best Practice: Logs</a:t>
            </a:r>
            <a:endParaRPr lang="en-US" dirty="0"/>
          </a:p>
        </p:txBody>
      </p: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035890" y="2901203"/>
            <a:ext cx="1638062" cy="3002943"/>
            <a:chOff x="7341938" y="2250259"/>
            <a:chExt cx="1638062" cy="4107064"/>
          </a:xfrm>
        </p:grpSpPr>
        <p:sp>
          <p:nvSpPr>
            <p:cNvPr id="3" name="TextBox 2"/>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32" name="Straight Connector 31"/>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cxnSp>
        <p:nvCxnSpPr>
          <p:cNvPr id="14" name="Straight Arrow Connector 13"/>
          <p:cNvCxnSpPr/>
          <p:nvPr/>
        </p:nvCxnSpPr>
        <p:spPr>
          <a:xfrm flipV="1">
            <a:off x="2590034" y="3022169"/>
            <a:ext cx="5639551" cy="222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958610" y="481347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3963531" y="4435651"/>
            <a:ext cx="543871" cy="1351142"/>
            <a:chOff x="3988489" y="4444084"/>
            <a:chExt cx="543871" cy="1351142"/>
          </a:xfrm>
        </p:grpSpPr>
        <p:sp>
          <p:nvSpPr>
            <p:cNvPr id="67" name="TextBox 66"/>
            <p:cNvSpPr txBox="1"/>
            <p:nvPr/>
          </p:nvSpPr>
          <p:spPr>
            <a:xfrm rot="4319925">
              <a:off x="4050838" y="483080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386888" y="4343825"/>
            <a:ext cx="576643" cy="1380542"/>
            <a:chOff x="3386888" y="4343825"/>
            <a:chExt cx="576643" cy="1380542"/>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3178247" y="472804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grpSp>
      <p:grpSp>
        <p:nvGrpSpPr>
          <p:cNvPr id="55" name="Group 54"/>
          <p:cNvGrpSpPr/>
          <p:nvPr/>
        </p:nvGrpSpPr>
        <p:grpSpPr>
          <a:xfrm>
            <a:off x="3074924" y="309689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7</a:t>
            </a:fld>
            <a:endParaRPr lang="en-US"/>
          </a:p>
        </p:txBody>
      </p:sp>
    </p:spTree>
    <p:custDataLst>
      <p:tags r:id="rId1"/>
    </p:custDataLst>
    <p:extLst>
      <p:ext uri="{BB962C8B-B14F-4D97-AF65-F5344CB8AC3E}">
        <p14:creationId xmlns:p14="http://schemas.microsoft.com/office/powerpoint/2010/main" val="732739385"/>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Oval 153"/>
          <p:cNvSpPr/>
          <p:nvPr/>
        </p:nvSpPr>
        <p:spPr>
          <a:xfrm>
            <a:off x="5928125" y="4140245"/>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prstGeom prst="rect">
            <a:avLst/>
          </a:prstGeom>
        </p:spPr>
        <p:txBody>
          <a:bodyPr>
            <a:normAutofit/>
          </a:bodyPr>
          <a:lstStyle/>
          <a:p>
            <a:r>
              <a:rPr lang="en-US" dirty="0" smtClean="0"/>
              <a:t>Naïve Replay Approach</a:t>
            </a:r>
            <a:endParaRPr lang="en-US" dirty="0"/>
          </a:p>
        </p:txBody>
      </p:sp>
      <p:cxnSp>
        <p:nvCxnSpPr>
          <p:cNvPr id="43" name="Straight Connector 42"/>
          <p:cNvCxnSpPr/>
          <p:nvPr/>
        </p:nvCxnSpPr>
        <p:spPr>
          <a:xfrm flipV="1">
            <a:off x="937141" y="5602943"/>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flipH="1">
            <a:off x="3884340" y="2466975"/>
            <a:ext cx="765545" cy="3790106"/>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886972" y="4185990"/>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909928" y="278715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1119308" y="2757704"/>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355796" y="2758117"/>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3825344" y="2747766"/>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3292929" y="4158377"/>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2812143" y="4164739"/>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1562985" y="4165155"/>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2346725" y="5575731"/>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1085796" y="5575330"/>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3740927" y="5565382"/>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696201" y="5564505"/>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6318196" y="5553050"/>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6516808" y="5553050"/>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5234214" y="4136097"/>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4759725" y="2763681"/>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7947424" y="2736881"/>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7352339" y="4140245"/>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7142864" y="4138676"/>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6457791" y="2746335"/>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1" name="Group 120"/>
          <p:cNvGrpSpPr/>
          <p:nvPr/>
        </p:nvGrpSpPr>
        <p:grpSpPr>
          <a:xfrm>
            <a:off x="179676" y="2460110"/>
            <a:ext cx="4437680" cy="3790106"/>
            <a:chOff x="179676" y="2460110"/>
            <a:chExt cx="4437680" cy="3790106"/>
          </a:xfrm>
        </p:grpSpPr>
        <p:sp>
          <p:nvSpPr>
            <p:cNvPr id="36" name="Rectangle 35"/>
            <p:cNvSpPr/>
            <p:nvPr/>
          </p:nvSpPr>
          <p:spPr>
            <a:xfrm rot="10800000">
              <a:off x="179676" y="2460110"/>
              <a:ext cx="3677559" cy="3790104"/>
            </a:xfrm>
            <a:prstGeom prst="rect">
              <a:avLst/>
            </a:prstGeom>
            <a:solidFill>
              <a:schemeClr val="bg1">
                <a:lumMod val="85000"/>
                <a:alpha val="86000"/>
              </a:schemeClr>
            </a:solidFill>
            <a:ln>
              <a:no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Triangle 37"/>
            <p:cNvSpPr/>
            <p:nvPr/>
          </p:nvSpPr>
          <p:spPr>
            <a:xfrm rot="16200000" flipH="1" flipV="1">
              <a:off x="2346779" y="3979639"/>
              <a:ext cx="3790105" cy="751049"/>
            </a:xfrm>
            <a:prstGeom prst="rtTriangle">
              <a:avLst/>
            </a:prstGeom>
            <a:solidFill>
              <a:schemeClr val="bg1">
                <a:lumMod val="85000"/>
                <a:alpha val="86000"/>
              </a:schemeClr>
            </a:solidFill>
            <a:ln>
              <a:noFill/>
            </a:ln>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688605" y="5831840"/>
            <a:ext cx="4008355" cy="890794"/>
            <a:chOff x="4688605" y="5831840"/>
            <a:chExt cx="4008355" cy="890794"/>
          </a:xfrm>
        </p:grpSpPr>
        <p:sp>
          <p:nvSpPr>
            <p:cNvPr id="3" name="TextBox 2"/>
            <p:cNvSpPr txBox="1"/>
            <p:nvPr/>
          </p:nvSpPr>
          <p:spPr>
            <a:xfrm>
              <a:off x="4688605" y="6199414"/>
              <a:ext cx="4008355" cy="523220"/>
            </a:xfrm>
            <a:prstGeom prst="rect">
              <a:avLst/>
            </a:prstGeom>
            <a:noFill/>
          </p:spPr>
          <p:txBody>
            <a:bodyPr wrap="square" rtlCol="0">
              <a:spAutoFit/>
            </a:bodyPr>
            <a:lstStyle/>
            <a:p>
              <a:r>
                <a:rPr lang="en-US" sz="2800" dirty="0" smtClean="0">
                  <a:latin typeface="Savoye LET Plain:1.0"/>
                  <a:cs typeface="Savoye LET Plain:1.0"/>
                </a:rPr>
                <a:t>t</a:t>
              </a:r>
              <a:r>
                <a:rPr lang="en-US" sz="2800" baseline="-25000" dirty="0" smtClean="0">
                  <a:latin typeface="Savoye LET Plain:1.0"/>
                  <a:cs typeface="Savoye LET Plain:1.0"/>
                </a:rPr>
                <a:t>1</a:t>
              </a:r>
              <a:r>
                <a:rPr lang="en-US" sz="2800" dirty="0" smtClean="0">
                  <a:latin typeface="Savoye LET Plain:1.0"/>
                  <a:cs typeface="Savoye LET Plain:1.0"/>
                </a:rPr>
                <a:t> t</a:t>
              </a:r>
              <a:r>
                <a:rPr lang="en-US" sz="2800" baseline="-25000" dirty="0" smtClean="0">
                  <a:latin typeface="Savoye LET Plain:1.0"/>
                  <a:cs typeface="Savoye LET Plain:1.0"/>
                </a:rPr>
                <a:t>2</a:t>
              </a:r>
              <a:r>
                <a:rPr lang="en-US" sz="2800" dirty="0" smtClean="0">
                  <a:latin typeface="Savoye LET Plain:1.0"/>
                  <a:cs typeface="Savoye LET Plain:1.0"/>
                </a:rPr>
                <a:t>    t</a:t>
              </a:r>
              <a:r>
                <a:rPr lang="en-US" sz="2800" baseline="-25000" dirty="0" smtClean="0">
                  <a:latin typeface="Savoye LET Plain:1.0"/>
                  <a:cs typeface="Savoye LET Plain:1.0"/>
                </a:rPr>
                <a:t>3</a:t>
              </a:r>
              <a:r>
                <a:rPr lang="en-US" sz="2800" dirty="0" smtClean="0">
                  <a:latin typeface="Savoye LET Plain:1.0"/>
                  <a:cs typeface="Savoye LET Plain:1.0"/>
                </a:rPr>
                <a:t>         t</a:t>
              </a:r>
              <a:r>
                <a:rPr lang="en-US" sz="2800" baseline="-25000" dirty="0" smtClean="0">
                  <a:latin typeface="Savoye LET Plain:1.0"/>
                  <a:cs typeface="Savoye LET Plain:1.0"/>
                </a:rPr>
                <a:t>4</a:t>
              </a:r>
              <a:r>
                <a:rPr lang="en-US" sz="2800" dirty="0" smtClean="0">
                  <a:latin typeface="Savoye LET Plain:1.0"/>
                  <a:cs typeface="Savoye LET Plain:1.0"/>
                </a:rPr>
                <a:t>   t</a:t>
              </a:r>
              <a:r>
                <a:rPr lang="en-US" sz="2800" baseline="-25000" dirty="0" smtClean="0">
                  <a:latin typeface="Savoye LET Plain:1.0"/>
                  <a:cs typeface="Savoye LET Plain:1.0"/>
                </a:rPr>
                <a:t>5</a:t>
              </a:r>
              <a:r>
                <a:rPr lang="en-US" sz="2800" dirty="0" smtClean="0">
                  <a:latin typeface="Savoye LET Plain:1.0"/>
                  <a:cs typeface="Savoye LET Plain:1.0"/>
                </a:rPr>
                <a:t>t</a:t>
              </a:r>
              <a:r>
                <a:rPr lang="en-US" sz="2800" baseline="-25000" dirty="0" smtClean="0">
                  <a:latin typeface="Savoye LET Plain:1.0"/>
                  <a:cs typeface="Savoye LET Plain:1.0"/>
                </a:rPr>
                <a:t>6</a:t>
              </a:r>
              <a:r>
                <a:rPr lang="en-US" sz="2800" dirty="0" smtClean="0">
                  <a:latin typeface="Savoye LET Plain:1.0"/>
                  <a:cs typeface="Savoye LET Plain:1.0"/>
                </a:rPr>
                <a:t>t</a:t>
              </a:r>
              <a:r>
                <a:rPr lang="en-US" sz="2800" baseline="-25000" dirty="0" smtClean="0">
                  <a:latin typeface="Savoye LET Plain:1.0"/>
                  <a:cs typeface="Savoye LET Plain:1.0"/>
                </a:rPr>
                <a:t>7</a:t>
              </a:r>
              <a:r>
                <a:rPr lang="en-US" sz="2800" dirty="0" smtClean="0">
                  <a:latin typeface="Savoye LET Plain:1.0"/>
                  <a:cs typeface="Savoye LET Plain:1.0"/>
                </a:rPr>
                <a:t>        t</a:t>
              </a:r>
              <a:r>
                <a:rPr lang="en-US" sz="2800" baseline="-25000" dirty="0" smtClean="0">
                  <a:latin typeface="Savoye LET Plain:1.0"/>
                  <a:cs typeface="Savoye LET Plain:1.0"/>
                </a:rPr>
                <a:t>8</a:t>
              </a:r>
              <a:r>
                <a:rPr lang="en-US" sz="2800" dirty="0" smtClean="0">
                  <a:latin typeface="Savoye LET Plain:1.0"/>
                  <a:cs typeface="Savoye LET Plain:1.0"/>
                </a:rPr>
                <a:t> t</a:t>
              </a:r>
              <a:r>
                <a:rPr lang="en-US" sz="2800" baseline="-25000" dirty="0" smtClean="0">
                  <a:latin typeface="Savoye LET Plain:1.0"/>
                  <a:cs typeface="Savoye LET Plain:1.0"/>
                </a:rPr>
                <a:t>9</a:t>
              </a:r>
              <a:r>
                <a:rPr lang="en-US" sz="2800" dirty="0" smtClean="0">
                  <a:latin typeface="Savoye LET Plain:1.0"/>
                  <a:cs typeface="Savoye LET Plain:1.0"/>
                </a:rPr>
                <a:t>        t</a:t>
              </a:r>
              <a:r>
                <a:rPr lang="en-US" sz="2800" baseline="-25000" dirty="0" smtClean="0">
                  <a:latin typeface="Savoye LET Plain:1.0"/>
                  <a:cs typeface="Savoye LET Plain:1.0"/>
                </a:rPr>
                <a:t>10</a:t>
              </a:r>
              <a:endParaRPr lang="en-US" sz="2800" baseline="-25000" dirty="0">
                <a:latin typeface="Savoye LET Plain:1.0"/>
                <a:cs typeface="Savoye LET Plain:1.0"/>
              </a:endParaRPr>
            </a:p>
          </p:txBody>
        </p:sp>
        <p:cxnSp>
          <p:nvCxnSpPr>
            <p:cNvPr id="6" name="Straight Connector 5"/>
            <p:cNvCxnSpPr/>
            <p:nvPr/>
          </p:nvCxnSpPr>
          <p:spPr>
            <a:xfrm>
              <a:off x="4800365" y="585216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4983245" y="585216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5359165" y="584200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6066480" y="584200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a:off x="6391600" y="5837826"/>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a:off x="6503360" y="583184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6625280" y="583184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7281219" y="584200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a:off x="7474259" y="584200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a:off x="8092438" y="5842000"/>
              <a:ext cx="0" cy="519976"/>
            </a:xfrm>
            <a:prstGeom prst="line">
              <a:avLst/>
            </a:prstGeom>
          </p:spPr>
          <p:style>
            <a:lnRef idx="2">
              <a:schemeClr val="dk1"/>
            </a:lnRef>
            <a:fillRef idx="0">
              <a:schemeClr val="dk1"/>
            </a:fillRef>
            <a:effectRef idx="1">
              <a:schemeClr val="dk1"/>
            </a:effectRef>
            <a:fontRef idx="minor">
              <a:schemeClr val="tx1"/>
            </a:fontRef>
          </p:style>
        </p:cxnSp>
      </p:grpSp>
      <p:sp>
        <p:nvSpPr>
          <p:cNvPr id="44" name="TextBox 43"/>
          <p:cNvSpPr txBox="1"/>
          <p:nvPr/>
        </p:nvSpPr>
        <p:spPr>
          <a:xfrm>
            <a:off x="1827319" y="2055152"/>
            <a:ext cx="5317419" cy="369332"/>
          </a:xfrm>
          <a:prstGeom prst="rect">
            <a:avLst/>
          </a:prstGeom>
          <a:noFill/>
        </p:spPr>
        <p:txBody>
          <a:bodyPr wrap="none" rtlCol="0">
            <a:spAutoFit/>
          </a:bodyPr>
          <a:lstStyle/>
          <a:p>
            <a:r>
              <a:rPr lang="en-US" dirty="0" smtClean="0"/>
              <a:t>Schedule events according to wall-clock time</a:t>
            </a:r>
            <a:endParaRPr lang="en-US" dirty="0"/>
          </a:p>
        </p:txBody>
      </p:sp>
      <p:sp>
        <p:nvSpPr>
          <p:cNvPr id="4" name="Slide Number Placeholder 3"/>
          <p:cNvSpPr>
            <a:spLocks noGrp="1"/>
          </p:cNvSpPr>
          <p:nvPr>
            <p:ph type="sldNum" sz="quarter" idx="12"/>
          </p:nvPr>
        </p:nvSpPr>
        <p:spPr/>
        <p:txBody>
          <a:bodyPr/>
          <a:lstStyle/>
          <a:p>
            <a:fld id="{4A822907-8A9D-4F6B-98F6-913902AD56B5}" type="slidenum">
              <a:rPr lang="en-US" smtClean="0"/>
              <a:t>70</a:t>
            </a:fld>
            <a:endParaRPr lang="en-US"/>
          </a:p>
        </p:txBody>
      </p:sp>
    </p:spTree>
    <p:extLst>
      <p:ext uri="{BB962C8B-B14F-4D97-AF65-F5344CB8AC3E}">
        <p14:creationId xmlns:p14="http://schemas.microsoft.com/office/powerpoint/2010/main" val="102460970"/>
      </p:ext>
    </p:extLst>
  </p:cSld>
  <p:clrMapOvr>
    <a:masterClrMapping/>
  </p:clrMapOvr>
  <mc:AlternateContent xmlns:mc="http://schemas.openxmlformats.org/markup-compatibility/2006" xmlns:p14="http://schemas.microsoft.com/office/powerpoint/2010/main">
    <mc:Choice Requires="p14">
      <p:transition spd="slow" p14:dur="2000" advTm="15718"/>
    </mc:Choice>
    <mc:Fallback xmlns="">
      <p:transition xmlns:p14="http://schemas.microsoft.com/office/powerpoint/2010/main" spd="slow" advTm="1571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18367728"/>
              </p:ext>
            </p:extLst>
          </p:nvPr>
        </p:nvGraphicFramePr>
        <p:xfrm>
          <a:off x="643859" y="2355029"/>
          <a:ext cx="8001580" cy="3816475"/>
        </p:xfrm>
        <a:graphic>
          <a:graphicData uri="http://schemas.openxmlformats.org/drawingml/2006/table">
            <a:tbl>
              <a:tblPr firstRow="1" bandRow="1">
                <a:tableStyleId>{D7AC3CCA-C797-4891-BE02-D94E43425B78}</a:tableStyleId>
              </a:tblPr>
              <a:tblGrid>
                <a:gridCol w="4000790">
                  <a:extLst>
                    <a:ext uri="{9D8B030D-6E8A-4147-A177-3AD203B41FA5}">
                      <a16:colId xmlns:a16="http://schemas.microsoft.com/office/drawing/2014/main" xmlns="" val="3918392268"/>
                    </a:ext>
                  </a:extLst>
                </a:gridCol>
                <a:gridCol w="4000790">
                  <a:extLst>
                    <a:ext uri="{9D8B030D-6E8A-4147-A177-3AD203B41FA5}">
                      <a16:colId xmlns:a16="http://schemas.microsoft.com/office/drawing/2014/main" xmlns="" val="239113460"/>
                    </a:ext>
                  </a:extLst>
                </a:gridCol>
              </a:tblGrid>
              <a:tr h="855729">
                <a:tc>
                  <a:txBody>
                    <a:bodyPr/>
                    <a:lstStyle/>
                    <a:p>
                      <a:r>
                        <a:rPr lang="en-US" sz="4400" dirty="0" smtClean="0"/>
                        <a:t>Best Case</a:t>
                      </a:r>
                      <a:endParaRPr lang="en-US" sz="4400" dirty="0"/>
                    </a:p>
                  </a:txBody>
                  <a:tcPr/>
                </a:tc>
                <a:tc>
                  <a:txBody>
                    <a:bodyPr/>
                    <a:lstStyle/>
                    <a:p>
                      <a:r>
                        <a:rPr lang="en-US" sz="4400" dirty="0" smtClean="0"/>
                        <a:t>Worst Case</a:t>
                      </a:r>
                      <a:endParaRPr lang="en-US" sz="4400" dirty="0"/>
                    </a:p>
                  </a:txBody>
                  <a:tcPr/>
                </a:tc>
                <a:extLst>
                  <a:ext uri="{0D108BD9-81ED-4DB2-BD59-A6C34878D82A}">
                    <a16:rowId xmlns:a16="http://schemas.microsoft.com/office/drawing/2014/main" xmlns="" val="2112840306"/>
                  </a:ext>
                </a:extLst>
              </a:tr>
              <a:tr h="2960746">
                <a:tc>
                  <a:txBody>
                    <a:bodyPr/>
                    <a:lstStyle/>
                    <a:p>
                      <a:pPr marL="285750" indent="-285750" algn="ctr">
                        <a:buFontTx/>
                        <a:buChar char="-"/>
                      </a:pPr>
                      <a:r>
                        <a:rPr lang="en-US" sz="3200" dirty="0" smtClean="0"/>
                        <a:t>Delta</a:t>
                      </a:r>
                      <a:r>
                        <a:rPr lang="en-US" sz="3200" baseline="0" dirty="0" smtClean="0"/>
                        <a:t> Debugging:       (log n) replays</a:t>
                      </a:r>
                    </a:p>
                    <a:p>
                      <a:pPr marL="285750" indent="-285750">
                        <a:buFontTx/>
                        <a:buChar char="-"/>
                      </a:pPr>
                      <a:r>
                        <a:rPr lang="en-US" sz="3200" baseline="0" dirty="0" smtClean="0"/>
                        <a:t>Each replay: O(n) events</a:t>
                      </a:r>
                    </a:p>
                    <a:p>
                      <a:pPr marL="285750" indent="-285750">
                        <a:buFontTx/>
                        <a:buChar char="-"/>
                      </a:pPr>
                      <a:r>
                        <a:rPr lang="en-US" sz="3200" baseline="0" dirty="0" smtClean="0"/>
                        <a:t>Total:    (</a:t>
                      </a:r>
                      <a:r>
                        <a:rPr lang="en-US" sz="3200" baseline="0" dirty="0" err="1" smtClean="0"/>
                        <a:t>nlog</a:t>
                      </a:r>
                      <a:r>
                        <a:rPr lang="en-US" sz="3200" baseline="0" dirty="0" smtClean="0"/>
                        <a:t> n)</a:t>
                      </a:r>
                      <a:endParaRPr lang="en-US" baseline="0" dirty="0" smtClean="0"/>
                    </a:p>
                    <a:p>
                      <a:pPr marL="285750" indent="-285750">
                        <a:buFontTx/>
                        <a:buChar char="-"/>
                      </a:pPr>
                      <a:endParaRPr lang="en-US" dirty="0"/>
                    </a:p>
                  </a:txBody>
                  <a:tcPr/>
                </a:tc>
                <a:tc>
                  <a:txBody>
                    <a:bodyPr/>
                    <a:lstStyle/>
                    <a:p>
                      <a:pPr marL="285750" indent="-285750">
                        <a:buFontTx/>
                        <a:buChar char="-"/>
                      </a:pPr>
                      <a:r>
                        <a:rPr lang="en-US" sz="3200" dirty="0" smtClean="0"/>
                        <a:t>Delta Debugging: O(n) replays</a:t>
                      </a:r>
                    </a:p>
                    <a:p>
                      <a:pPr marL="285750" indent="-285750">
                        <a:buFontTx/>
                        <a:buChar char="-"/>
                      </a:pPr>
                      <a:r>
                        <a:rPr lang="en-US" sz="3200" dirty="0" smtClean="0"/>
                        <a:t>Each replay: O(n) events</a:t>
                      </a:r>
                    </a:p>
                    <a:p>
                      <a:pPr marL="285750" indent="-285750">
                        <a:buFontTx/>
                        <a:buChar char="-"/>
                      </a:pPr>
                      <a:r>
                        <a:rPr lang="en-US" sz="3200" dirty="0" smtClean="0"/>
                        <a:t>Total: O(n</a:t>
                      </a:r>
                      <a:r>
                        <a:rPr lang="en-US" sz="3200" baseline="30000" dirty="0" smtClean="0"/>
                        <a:t>2</a:t>
                      </a:r>
                      <a:r>
                        <a:rPr lang="en-US" sz="3200" baseline="0" dirty="0" smtClean="0"/>
                        <a:t>)</a:t>
                      </a:r>
                      <a:endParaRPr lang="en-US" sz="3200" dirty="0" smtClean="0"/>
                    </a:p>
                  </a:txBody>
                  <a:tcPr/>
                </a:tc>
                <a:extLst>
                  <a:ext uri="{0D108BD9-81ED-4DB2-BD59-A6C34878D82A}">
                    <a16:rowId xmlns:a16="http://schemas.microsoft.com/office/drawing/2014/main" xmlns="" val="1145822990"/>
                  </a:ext>
                </a:extLst>
              </a:tr>
            </a:tbl>
          </a:graphicData>
        </a:graphic>
      </p:graphicFrame>
      <p:pic>
        <p:nvPicPr>
          <p:cNvPr id="3" name="Picture 2"/>
          <p:cNvPicPr>
            <a:picLocks noChangeAspect="1"/>
          </p:cNvPicPr>
          <p:nvPr/>
        </p:nvPicPr>
        <p:blipFill>
          <a:blip r:embed="rId3"/>
          <a:stretch>
            <a:fillRect/>
          </a:stretch>
        </p:blipFill>
        <p:spPr>
          <a:xfrm>
            <a:off x="2009602" y="5168912"/>
            <a:ext cx="644051" cy="644051"/>
          </a:xfrm>
          <a:prstGeom prst="rect">
            <a:avLst/>
          </a:prstGeom>
        </p:spPr>
      </p:pic>
      <p:pic>
        <p:nvPicPr>
          <p:cNvPr id="6" name="Picture 5"/>
          <p:cNvPicPr>
            <a:picLocks noChangeAspect="1"/>
          </p:cNvPicPr>
          <p:nvPr/>
        </p:nvPicPr>
        <p:blipFill>
          <a:blip r:embed="rId3"/>
          <a:stretch>
            <a:fillRect/>
          </a:stretch>
        </p:blipFill>
        <p:spPr>
          <a:xfrm>
            <a:off x="868577" y="3694887"/>
            <a:ext cx="644051" cy="644051"/>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71</a:t>
            </a:fld>
            <a:endParaRPr lang="en-US"/>
          </a:p>
        </p:txBody>
      </p:sp>
    </p:spTree>
    <p:extLst>
      <p:ext uri="{BB962C8B-B14F-4D97-AF65-F5344CB8AC3E}">
        <p14:creationId xmlns:p14="http://schemas.microsoft.com/office/powerpoint/2010/main" val="3511492418"/>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Delta Debugging</a:t>
            </a:r>
            <a:endParaRPr lang="en-US" dirty="0"/>
          </a:p>
        </p:txBody>
      </p:sp>
      <p:pic>
        <p:nvPicPr>
          <p:cNvPr id="5" name="Picture 4"/>
          <p:cNvPicPr>
            <a:picLocks noChangeAspect="1"/>
          </p:cNvPicPr>
          <p:nvPr/>
        </p:nvPicPr>
        <p:blipFill>
          <a:blip r:embed="rId2"/>
          <a:stretch>
            <a:fillRect/>
          </a:stretch>
        </p:blipFill>
        <p:spPr>
          <a:xfrm>
            <a:off x="-1" y="2773835"/>
            <a:ext cx="9738675" cy="3283791"/>
          </a:xfrm>
          <a:prstGeom prst="rect">
            <a:avLst/>
          </a:prstGeom>
        </p:spPr>
      </p:pic>
      <p:sp>
        <p:nvSpPr>
          <p:cNvPr id="3" name="Slide Number Placeholder 2"/>
          <p:cNvSpPr>
            <a:spLocks noGrp="1"/>
          </p:cNvSpPr>
          <p:nvPr>
            <p:ph type="sldNum" sz="quarter" idx="12"/>
          </p:nvPr>
        </p:nvSpPr>
        <p:spPr/>
        <p:txBody>
          <a:bodyPr/>
          <a:lstStyle/>
          <a:p>
            <a:fld id="{4A822907-8A9D-4F6B-98F6-913902AD56B5}" type="slidenum">
              <a:rPr lang="en-US" smtClean="0"/>
              <a:t>72</a:t>
            </a:fld>
            <a:endParaRPr lang="en-US"/>
          </a:p>
        </p:txBody>
      </p:sp>
    </p:spTree>
    <p:extLst>
      <p:ext uri="{BB962C8B-B14F-4D97-AF65-F5344CB8AC3E}">
        <p14:creationId xmlns:p14="http://schemas.microsoft.com/office/powerpoint/2010/main" val="214289160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vs. Global </a:t>
            </a:r>
            <a:r>
              <a:rPr lang="en-US" dirty="0" err="1" smtClean="0"/>
              <a:t>Minimality</a:t>
            </a:r>
            <a:endParaRPr lang="en-US" dirty="0"/>
          </a:p>
        </p:txBody>
      </p:sp>
      <p:pic>
        <p:nvPicPr>
          <p:cNvPr id="5" name="Picture 4"/>
          <p:cNvPicPr>
            <a:picLocks noChangeAspect="1"/>
          </p:cNvPicPr>
          <p:nvPr/>
        </p:nvPicPr>
        <p:blipFill>
          <a:blip r:embed="rId2"/>
          <a:stretch>
            <a:fillRect/>
          </a:stretch>
        </p:blipFill>
        <p:spPr>
          <a:xfrm>
            <a:off x="0" y="4529581"/>
            <a:ext cx="9144000" cy="2008171"/>
          </a:xfrm>
          <a:prstGeom prst="rect">
            <a:avLst/>
          </a:prstGeom>
        </p:spPr>
      </p:pic>
      <p:pic>
        <p:nvPicPr>
          <p:cNvPr id="6" name="Picture 5"/>
          <p:cNvPicPr>
            <a:picLocks noChangeAspect="1"/>
          </p:cNvPicPr>
          <p:nvPr/>
        </p:nvPicPr>
        <p:blipFill>
          <a:blip r:embed="rId3"/>
          <a:stretch>
            <a:fillRect/>
          </a:stretch>
        </p:blipFill>
        <p:spPr>
          <a:xfrm>
            <a:off x="144833" y="2212262"/>
            <a:ext cx="9144000" cy="1834687"/>
          </a:xfrm>
          <a:prstGeom prst="rect">
            <a:avLst/>
          </a:prstGeom>
        </p:spPr>
      </p:pic>
      <p:sp>
        <p:nvSpPr>
          <p:cNvPr id="3" name="Slide Number Placeholder 2"/>
          <p:cNvSpPr>
            <a:spLocks noGrp="1"/>
          </p:cNvSpPr>
          <p:nvPr>
            <p:ph type="sldNum" sz="quarter" idx="12"/>
          </p:nvPr>
        </p:nvSpPr>
        <p:spPr/>
        <p:txBody>
          <a:bodyPr/>
          <a:lstStyle/>
          <a:p>
            <a:fld id="{4A822907-8A9D-4F6B-98F6-913902AD56B5}" type="slidenum">
              <a:rPr lang="en-US" smtClean="0"/>
              <a:t>73</a:t>
            </a:fld>
            <a:endParaRPr lang="en-US"/>
          </a:p>
        </p:txBody>
      </p:sp>
    </p:spTree>
    <p:extLst>
      <p:ext uri="{BB962C8B-B14F-4D97-AF65-F5344CB8AC3E}">
        <p14:creationId xmlns:p14="http://schemas.microsoft.com/office/powerpoint/2010/main" val="159717279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Forensic Analysis of Production Logs	</a:t>
            </a:r>
            <a:endParaRPr lang="en-US" dirty="0"/>
          </a:p>
        </p:txBody>
      </p:sp>
      <p:sp>
        <p:nvSpPr>
          <p:cNvPr id="3" name="Content Placeholder 2"/>
          <p:cNvSpPr>
            <a:spLocks noGrp="1"/>
          </p:cNvSpPr>
          <p:nvPr>
            <p:ph idx="1"/>
          </p:nvPr>
        </p:nvSpPr>
        <p:spPr/>
        <p:txBody>
          <a:bodyPr/>
          <a:lstStyle/>
          <a:p>
            <a:r>
              <a:rPr lang="en-US" dirty="0" smtClean="0"/>
              <a:t>Logs need to capture causality: </a:t>
            </a:r>
            <a:r>
              <a:rPr lang="en-US" dirty="0" err="1" smtClean="0"/>
              <a:t>Lamport</a:t>
            </a:r>
            <a:r>
              <a:rPr lang="en-US" dirty="0" smtClean="0"/>
              <a:t> Clocks or accurate NTP</a:t>
            </a:r>
          </a:p>
          <a:p>
            <a:r>
              <a:rPr lang="en-US" dirty="0" smtClean="0"/>
              <a:t>Need clear mapping between input/internal events and simulated events</a:t>
            </a:r>
          </a:p>
          <a:p>
            <a:r>
              <a:rPr lang="en-US" dirty="0" smtClean="0"/>
              <a:t>Must remove redundantly logged events</a:t>
            </a:r>
          </a:p>
          <a:p>
            <a:r>
              <a:rPr lang="en-US" dirty="0" smtClean="0"/>
              <a:t>Might employ causally consistent snapshots to cope with length of logs</a:t>
            </a:r>
            <a:endParaRPr lang="en-US" dirty="0"/>
          </a:p>
        </p:txBody>
      </p:sp>
      <p:sp>
        <p:nvSpPr>
          <p:cNvPr id="4" name="Slide Number Placeholder 3"/>
          <p:cNvSpPr>
            <a:spLocks noGrp="1"/>
          </p:cNvSpPr>
          <p:nvPr>
            <p:ph type="sldNum" sz="quarter" idx="12"/>
          </p:nvPr>
        </p:nvSpPr>
        <p:spPr/>
        <p:txBody>
          <a:bodyPr/>
          <a:lstStyle/>
          <a:p>
            <a:fld id="{4A822907-8A9D-4F6B-98F6-913902AD56B5}" type="slidenum">
              <a:rPr lang="en-US" smtClean="0"/>
              <a:t>74</a:t>
            </a:fld>
            <a:endParaRPr lang="en-US"/>
          </a:p>
        </p:txBody>
      </p:sp>
    </p:spTree>
    <p:extLst>
      <p:ext uri="{BB962C8B-B14F-4D97-AF65-F5344CB8AC3E}">
        <p14:creationId xmlns:p14="http://schemas.microsoft.com/office/powerpoint/2010/main" val="248559820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Instrumentation Complexity	</a:t>
            </a:r>
            <a:endParaRPr lang="en-US" dirty="0"/>
          </a:p>
        </p:txBody>
      </p:sp>
      <p:sp>
        <p:nvSpPr>
          <p:cNvPr id="3" name="Content Placeholder 2"/>
          <p:cNvSpPr>
            <a:spLocks noGrp="1"/>
          </p:cNvSpPr>
          <p:nvPr>
            <p:ph idx="1"/>
          </p:nvPr>
        </p:nvSpPr>
        <p:spPr/>
        <p:txBody>
          <a:bodyPr/>
          <a:lstStyle/>
          <a:p>
            <a:r>
              <a:rPr lang="en-US" sz="2800" dirty="0" smtClean="0"/>
              <a:t> Code to override </a:t>
            </a:r>
            <a:r>
              <a:rPr lang="en-US" sz="2800" dirty="0" err="1" smtClean="0"/>
              <a:t>gettimeofday</a:t>
            </a:r>
            <a:r>
              <a:rPr lang="en-US" sz="2800" dirty="0" smtClean="0"/>
              <a:t>(), interpose on logging statements, and multiplex sockets:</a:t>
            </a:r>
          </a:p>
          <a:p>
            <a:endParaRPr lang="en-US" sz="2800" dirty="0" smtClean="0"/>
          </a:p>
          <a:p>
            <a:pPr lvl="1"/>
            <a:r>
              <a:rPr lang="en-US" sz="2800" dirty="0" smtClean="0"/>
              <a:t>415 LOC for POX (Python)</a:t>
            </a:r>
          </a:p>
          <a:p>
            <a:pPr lvl="1"/>
            <a:r>
              <a:rPr lang="en-US" sz="2800" dirty="0" smtClean="0"/>
              <a:t>722 LOC for Floodlight (Java</a:t>
            </a:r>
            <a:r>
              <a:rPr lang="en-US" dirty="0" smtClean="0"/>
              <a:t>)</a:t>
            </a:r>
            <a:endParaRPr lang="en-US" dirty="0"/>
          </a:p>
        </p:txBody>
      </p:sp>
      <p:sp>
        <p:nvSpPr>
          <p:cNvPr id="4" name="Slide Number Placeholder 3"/>
          <p:cNvSpPr>
            <a:spLocks noGrp="1"/>
          </p:cNvSpPr>
          <p:nvPr>
            <p:ph type="sldNum" sz="quarter" idx="12"/>
          </p:nvPr>
        </p:nvSpPr>
        <p:spPr/>
        <p:txBody>
          <a:bodyPr/>
          <a:lstStyle/>
          <a:p>
            <a:fld id="{4A822907-8A9D-4F6B-98F6-913902AD56B5}" type="slidenum">
              <a:rPr lang="en-US" smtClean="0"/>
              <a:t>75</a:t>
            </a:fld>
            <a:endParaRPr lang="en-US"/>
          </a:p>
        </p:txBody>
      </p:sp>
    </p:spTree>
    <p:extLst>
      <p:ext uri="{BB962C8B-B14F-4D97-AF65-F5344CB8AC3E}">
        <p14:creationId xmlns:p14="http://schemas.microsoft.com/office/powerpoint/2010/main" val="3910186839"/>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normAutofit fontScale="92500"/>
          </a:bodyPr>
          <a:lstStyle/>
          <a:p>
            <a:pPr>
              <a:buFont typeface="Arial"/>
              <a:buChar char="•"/>
            </a:pPr>
            <a:r>
              <a:rPr lang="en-US" sz="3200" dirty="0" smtClean="0"/>
              <a:t>Many improvements:</a:t>
            </a:r>
          </a:p>
          <a:p>
            <a:pPr lvl="1">
              <a:buFont typeface="Arial"/>
              <a:buChar char="•"/>
            </a:pPr>
            <a:r>
              <a:rPr lang="en-US" sz="3200" dirty="0" smtClean="0"/>
              <a:t>Parallelize delta debugging</a:t>
            </a:r>
          </a:p>
          <a:p>
            <a:pPr lvl="1">
              <a:buFont typeface="Arial"/>
              <a:buChar char="•"/>
            </a:pPr>
            <a:r>
              <a:rPr lang="en-US" sz="3200" dirty="0" smtClean="0"/>
              <a:t>Smarter delta debugging time splits</a:t>
            </a:r>
          </a:p>
          <a:p>
            <a:pPr lvl="1">
              <a:buFont typeface="Arial"/>
              <a:buChar char="•"/>
            </a:pPr>
            <a:r>
              <a:rPr lang="en-US" sz="3200" dirty="0" smtClean="0"/>
              <a:t>Apply program flow analysis to further prune	</a:t>
            </a:r>
          </a:p>
          <a:p>
            <a:pPr lvl="1">
              <a:buFont typeface="Arial"/>
              <a:buChar char="•"/>
            </a:pPr>
            <a:r>
              <a:rPr lang="en-US" sz="3200" dirty="0" smtClean="0"/>
              <a:t>Compress time (override </a:t>
            </a:r>
            <a:r>
              <a:rPr lang="en-US" sz="3200" dirty="0" err="1" smtClean="0"/>
              <a:t>gettimeofday</a:t>
            </a:r>
            <a:r>
              <a:rPr lang="en-US" sz="3200" dirty="0" smtClean="0"/>
              <a:t>)</a:t>
            </a:r>
          </a:p>
          <a:p>
            <a:pPr lvl="1">
              <a:buFont typeface="Arial"/>
              <a:buChar char="•"/>
            </a:pPr>
            <a:endParaRPr lang="en-US" dirty="0" smtClean="0"/>
          </a:p>
        </p:txBody>
      </p:sp>
      <p:sp>
        <p:nvSpPr>
          <p:cNvPr id="4" name="Slide Number Placeholder 3"/>
          <p:cNvSpPr>
            <a:spLocks noGrp="1"/>
          </p:cNvSpPr>
          <p:nvPr>
            <p:ph type="sldNum" sz="quarter" idx="12"/>
          </p:nvPr>
        </p:nvSpPr>
        <p:spPr/>
        <p:txBody>
          <a:bodyPr/>
          <a:lstStyle/>
          <a:p>
            <a:fld id="{4A822907-8A9D-4F6B-98F6-913902AD56B5}" type="slidenum">
              <a:rPr lang="en-US" smtClean="0"/>
              <a:t>76</a:t>
            </a:fld>
            <a:endParaRPr lang="en-US"/>
          </a:p>
        </p:txBody>
      </p:sp>
    </p:spTree>
    <p:extLst>
      <p:ext uri="{BB962C8B-B14F-4D97-AF65-F5344CB8AC3E}">
        <p14:creationId xmlns:p14="http://schemas.microsoft.com/office/powerpoint/2010/main" val="112304727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Divergence: Syntactic Changes</a:t>
            </a:r>
          </a:p>
        </p:txBody>
      </p:sp>
      <p:sp>
        <p:nvSpPr>
          <p:cNvPr id="55" name="Content Placeholder 2"/>
          <p:cNvSpPr>
            <a:spLocks noGrp="1"/>
          </p:cNvSpPr>
          <p:nvPr>
            <p:ph idx="1"/>
          </p:nvPr>
        </p:nvSpPr>
        <p:spPr>
          <a:xfrm>
            <a:off x="2527499" y="2093541"/>
            <a:ext cx="9547862" cy="924991"/>
          </a:xfrm>
        </p:spPr>
        <p:txBody>
          <a:bodyPr>
            <a:noAutofit/>
          </a:bodyPr>
          <a:lstStyle/>
          <a:p>
            <a:pPr marL="0" indent="0">
              <a:buNone/>
            </a:pPr>
            <a:r>
              <a:rPr lang="en-US" sz="3200" dirty="0" smtClean="0"/>
              <a:t>Prune Earlier Input..</a:t>
            </a: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858778" y="3024482"/>
            <a:ext cx="868645" cy="1429932"/>
            <a:chOff x="858778" y="3024482"/>
            <a:chExt cx="86864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752058" y="3434249"/>
              <a:ext cx="798215" cy="584776"/>
            </a:xfrm>
            <a:prstGeom prst="rect">
              <a:avLst/>
            </a:prstGeom>
            <a:noFill/>
          </p:spPr>
          <p:txBody>
            <a:bodyPr wrap="none" rtlCol="0">
              <a:spAutoFit/>
            </a:bodyPr>
            <a:lstStyle/>
            <a:p>
              <a:r>
                <a:rPr lang="en-US" sz="1600" dirty="0" smtClean="0">
                  <a:solidFill>
                    <a:srgbClr val="0000FF"/>
                  </a:solidFill>
                </a:rPr>
                <a:t>Ping</a:t>
              </a:r>
            </a:p>
            <a:p>
              <a:r>
                <a:rPr lang="en-US" sz="1600" dirty="0" err="1" smtClean="0">
                  <a:solidFill>
                    <a:srgbClr val="0000FF"/>
                  </a:solidFill>
                </a:rPr>
                <a:t>Seq</a:t>
              </a:r>
              <a:r>
                <a:rPr lang="en-US" sz="1600" dirty="0" smtClean="0">
                  <a:solidFill>
                    <a:srgbClr val="0000FF"/>
                  </a:solidFill>
                </a:rPr>
                <a:t>=3</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705176" cy="1348658"/>
            <a:chOff x="1738563" y="3087501"/>
            <a:chExt cx="705176" cy="1348658"/>
          </a:xfrm>
        </p:grpSpPr>
        <p:sp>
          <p:nvSpPr>
            <p:cNvPr id="17" name="TextBox 16"/>
            <p:cNvSpPr txBox="1"/>
            <p:nvPr/>
          </p:nvSpPr>
          <p:spPr>
            <a:xfrm rot="4604264">
              <a:off x="1752243" y="3451572"/>
              <a:ext cx="798215" cy="584776"/>
            </a:xfrm>
            <a:prstGeom prst="rect">
              <a:avLst/>
            </a:prstGeom>
            <a:noFill/>
          </p:spPr>
          <p:txBody>
            <a:bodyPr wrap="none" rtlCol="0">
              <a:spAutoFit/>
            </a:bodyPr>
            <a:lstStyle/>
            <a:p>
              <a:r>
                <a:rPr lang="en-US" sz="1600" dirty="0" smtClean="0">
                  <a:solidFill>
                    <a:srgbClr val="0000FF"/>
                  </a:solidFill>
                </a:rPr>
                <a:t>Pong</a:t>
              </a:r>
            </a:p>
            <a:p>
              <a:r>
                <a:rPr lang="en-US" sz="1600" dirty="0" err="1" smtClean="0">
                  <a:solidFill>
                    <a:srgbClr val="0000FF"/>
                  </a:solidFill>
                </a:rPr>
                <a:t>Seq</a:t>
              </a:r>
              <a:r>
                <a:rPr lang="en-US" sz="1600" dirty="0" smtClean="0">
                  <a:solidFill>
                    <a:srgbClr val="0000FF"/>
                  </a:solidFill>
                </a:rPr>
                <a:t>=4</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184276" y="3030052"/>
            <a:ext cx="695495" cy="1401085"/>
            <a:chOff x="4184276" y="3030052"/>
            <a:chExt cx="69549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180803">
              <a:off x="4077556" y="3325523"/>
              <a:ext cx="798215" cy="584776"/>
            </a:xfrm>
            <a:prstGeom prst="rect">
              <a:avLst/>
            </a:prstGeom>
            <a:noFill/>
          </p:spPr>
          <p:txBody>
            <a:bodyPr wrap="none" rtlCol="0">
              <a:spAutoFit/>
            </a:bodyPr>
            <a:lstStyle/>
            <a:p>
              <a:r>
                <a:rPr lang="en-US" sz="1600" dirty="0" smtClean="0">
                  <a:solidFill>
                    <a:srgbClr val="0000FF"/>
                  </a:solidFill>
                </a:rPr>
                <a:t>Ping</a:t>
              </a:r>
            </a:p>
            <a:p>
              <a:r>
                <a:rPr lang="en-US" sz="1600" dirty="0" err="1" smtClean="0">
                  <a:solidFill>
                    <a:srgbClr val="0000FF"/>
                  </a:solidFill>
                </a:rPr>
                <a:t>Seq</a:t>
              </a:r>
              <a:r>
                <a:rPr lang="en-US" sz="1600" dirty="0" smtClean="0">
                  <a:solidFill>
                    <a:srgbClr val="0000FF"/>
                  </a:solidFill>
                </a:rPr>
                <a:t>=5</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1981107" y="3087501"/>
            <a:ext cx="1082676" cy="2730005"/>
            <a:chOff x="1981107" y="3087501"/>
            <a:chExt cx="1082676"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645458" y="4710567"/>
              <a:ext cx="1256073" cy="584776"/>
            </a:xfrm>
            <a:prstGeom prst="rect">
              <a:avLst/>
            </a:prstGeom>
            <a:noFill/>
          </p:spPr>
          <p:txBody>
            <a:bodyPr wrap="none" rtlCol="0">
              <a:spAutoFit/>
            </a:bodyPr>
            <a:lstStyle/>
            <a:p>
              <a:r>
                <a:rPr lang="en-US" sz="1600" dirty="0" err="1" smtClean="0">
                  <a:solidFill>
                    <a:srgbClr val="0000FF"/>
                  </a:solidFill>
                </a:rPr>
                <a:t>port_status</a:t>
              </a:r>
              <a:endParaRPr lang="en-US" sz="1600" dirty="0" smtClean="0">
                <a:solidFill>
                  <a:srgbClr val="0000FF"/>
                </a:solidFill>
              </a:endParaRPr>
            </a:p>
            <a:p>
              <a:r>
                <a:rPr lang="en-US" sz="1600" dirty="0" err="1">
                  <a:solidFill>
                    <a:srgbClr val="0000FF"/>
                  </a:solidFill>
                </a:rPr>
                <a:t>x</a:t>
              </a:r>
              <a:r>
                <a:rPr lang="en-US" sz="1600" dirty="0" err="1" smtClean="0">
                  <a:solidFill>
                    <a:srgbClr val="0000FF"/>
                  </a:solidFill>
                </a:rPr>
                <a:t>id</a:t>
              </a:r>
              <a:r>
                <a:rPr lang="en-US" sz="1600" dirty="0" smtClean="0">
                  <a:solidFill>
                    <a:srgbClr val="0000FF"/>
                  </a:solidFill>
                </a:rPr>
                <a:t>=12</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4223538" y="4440025"/>
            <a:ext cx="522273" cy="1351142"/>
            <a:chOff x="3988489" y="4444084"/>
            <a:chExt cx="522273" cy="1351142"/>
          </a:xfrm>
        </p:grpSpPr>
        <p:sp>
          <p:nvSpPr>
            <p:cNvPr id="67" name="TextBox 66"/>
            <p:cNvSpPr txBox="1"/>
            <p:nvPr/>
          </p:nvSpPr>
          <p:spPr>
            <a:xfrm rot="4319925">
              <a:off x="4017414" y="4864226"/>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457557" y="4333097"/>
            <a:ext cx="768671" cy="1446930"/>
            <a:chOff x="3194860" y="4277437"/>
            <a:chExt cx="768671" cy="1446930"/>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2859211" y="4613086"/>
              <a:ext cx="1256073" cy="584776"/>
            </a:xfrm>
            <a:prstGeom prst="rect">
              <a:avLst/>
            </a:prstGeom>
            <a:noFill/>
          </p:spPr>
          <p:txBody>
            <a:bodyPr wrap="none" rtlCol="0">
              <a:spAutoFit/>
            </a:bodyPr>
            <a:lstStyle/>
            <a:p>
              <a:r>
                <a:rPr lang="en-US" sz="1600" dirty="0" err="1">
                  <a:solidFill>
                    <a:srgbClr val="0000FF"/>
                  </a:solidFill>
                </a:rPr>
                <a:t>p</a:t>
              </a:r>
              <a:r>
                <a:rPr lang="en-US" sz="1600" dirty="0" err="1" smtClean="0">
                  <a:solidFill>
                    <a:srgbClr val="0000FF"/>
                  </a:solidFill>
                </a:rPr>
                <a:t>ort_status</a:t>
              </a:r>
              <a:endParaRPr lang="en-US" sz="1600" dirty="0" smtClean="0">
                <a:solidFill>
                  <a:srgbClr val="0000FF"/>
                </a:solidFill>
              </a:endParaRPr>
            </a:p>
            <a:p>
              <a:r>
                <a:rPr lang="en-US" sz="1600" dirty="0" err="1">
                  <a:solidFill>
                    <a:srgbClr val="0000FF"/>
                  </a:solidFill>
                </a:rPr>
                <a:t>x</a:t>
              </a:r>
              <a:r>
                <a:rPr lang="en-US" sz="1600" dirty="0" err="1" smtClean="0">
                  <a:solidFill>
                    <a:srgbClr val="0000FF"/>
                  </a:solidFill>
                </a:rPr>
                <a:t>id</a:t>
              </a:r>
              <a:r>
                <a:rPr lang="en-US" sz="1600" dirty="0" smtClean="0">
                  <a:solidFill>
                    <a:srgbClr val="0000FF"/>
                  </a:solidFill>
                </a:rPr>
                <a:t>=13</a:t>
              </a:r>
              <a:endParaRPr lang="en-US" sz="1600" dirty="0">
                <a:solidFill>
                  <a:srgbClr val="0000FF"/>
                </a:solidFill>
              </a:endParaRPr>
            </a:p>
          </p:txBody>
        </p:sp>
      </p:grpSp>
      <p:sp>
        <p:nvSpPr>
          <p:cNvPr id="60" name="Oval 59"/>
          <p:cNvSpPr/>
          <p:nvPr/>
        </p:nvSpPr>
        <p:spPr>
          <a:xfrm>
            <a:off x="3655265" y="5710136"/>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3063783" y="3067025"/>
            <a:ext cx="427197" cy="27130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6022711" y="3980821"/>
            <a:ext cx="979755" cy="338554"/>
          </a:xfrm>
          <a:prstGeom prst="rect">
            <a:avLst/>
          </a:prstGeom>
          <a:noFill/>
        </p:spPr>
        <p:txBody>
          <a:bodyPr wrap="none" rtlCol="0">
            <a:spAutoFit/>
          </a:bodyPr>
          <a:lstStyle/>
          <a:p>
            <a:r>
              <a:rPr lang="en-US" sz="1600" dirty="0">
                <a:solidFill>
                  <a:srgbClr val="0000FF"/>
                </a:solidFill>
              </a:rPr>
              <a:t>Timeout</a:t>
            </a:r>
          </a:p>
        </p:txBody>
      </p:sp>
      <p:sp>
        <p:nvSpPr>
          <p:cNvPr id="73" name="TextBox 72"/>
          <p:cNvSpPr txBox="1"/>
          <p:nvPr/>
        </p:nvSpPr>
        <p:spPr>
          <a:xfrm>
            <a:off x="3104011" y="5778447"/>
            <a:ext cx="979755" cy="338554"/>
          </a:xfrm>
          <a:prstGeom prst="rect">
            <a:avLst/>
          </a:prstGeom>
          <a:noFill/>
        </p:spPr>
        <p:txBody>
          <a:bodyPr wrap="none" rtlCol="0">
            <a:spAutoFit/>
          </a:bodyPr>
          <a:lstStyle/>
          <a:p>
            <a:r>
              <a:rPr lang="en-US" sz="1600" dirty="0">
                <a:solidFill>
                  <a:srgbClr val="0000FF"/>
                </a:solidFill>
              </a:rPr>
              <a:t>Timeout</a:t>
            </a:r>
          </a:p>
        </p:txBody>
      </p:sp>
      <p:sp>
        <p:nvSpPr>
          <p:cNvPr id="3" name="Slide Number Placeholder 2"/>
          <p:cNvSpPr>
            <a:spLocks noGrp="1"/>
          </p:cNvSpPr>
          <p:nvPr>
            <p:ph type="sldNum" sz="quarter" idx="12"/>
          </p:nvPr>
        </p:nvSpPr>
        <p:spPr/>
        <p:txBody>
          <a:bodyPr/>
          <a:lstStyle/>
          <a:p>
            <a:fld id="{4A822907-8A9D-4F6B-98F6-913902AD56B5}" type="slidenum">
              <a:rPr lang="en-US" smtClean="0"/>
              <a:t>77</a:t>
            </a:fld>
            <a:endParaRPr lang="en-US"/>
          </a:p>
        </p:txBody>
      </p:sp>
    </p:spTree>
    <p:extLst>
      <p:ext uri="{BB962C8B-B14F-4D97-AF65-F5344CB8AC3E}">
        <p14:creationId xmlns:p14="http://schemas.microsoft.com/office/powerpoint/2010/main" val="327940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dirty="0">
                <a:latin typeface="Century Gothic" charset="0"/>
              </a:rPr>
              <a:t>Divergence: Syntactic Changes</a:t>
            </a:r>
          </a:p>
        </p:txBody>
      </p:sp>
      <p:sp>
        <p:nvSpPr>
          <p:cNvPr id="55" name="Content Placeholder 2"/>
          <p:cNvSpPr>
            <a:spLocks noGrp="1"/>
          </p:cNvSpPr>
          <p:nvPr>
            <p:ph idx="1"/>
          </p:nvPr>
        </p:nvSpPr>
        <p:spPr>
          <a:xfrm>
            <a:off x="1950311" y="2093541"/>
            <a:ext cx="9547862" cy="924991"/>
          </a:xfrm>
        </p:spPr>
        <p:txBody>
          <a:bodyPr>
            <a:noAutofit/>
          </a:bodyPr>
          <a:lstStyle/>
          <a:p>
            <a:pPr marL="0" indent="0">
              <a:buNone/>
            </a:pPr>
            <a:r>
              <a:rPr lang="en-US" sz="3200" dirty="0" smtClean="0"/>
              <a:t>Sequence Numbers Differ!</a:t>
            </a: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858778" y="3024482"/>
            <a:ext cx="868645" cy="1429932"/>
            <a:chOff x="858778" y="3024482"/>
            <a:chExt cx="86864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752058" y="3434249"/>
              <a:ext cx="798215" cy="584776"/>
            </a:xfrm>
            <a:prstGeom prst="rect">
              <a:avLst/>
            </a:prstGeom>
            <a:noFill/>
          </p:spPr>
          <p:txBody>
            <a:bodyPr wrap="none" rtlCol="0">
              <a:spAutoFit/>
            </a:bodyPr>
            <a:lstStyle/>
            <a:p>
              <a:r>
                <a:rPr lang="en-US" sz="1600" dirty="0" smtClean="0">
                  <a:solidFill>
                    <a:srgbClr val="0000FF"/>
                  </a:solidFill>
                </a:rPr>
                <a:t>Ping</a:t>
              </a:r>
            </a:p>
            <a:p>
              <a:r>
                <a:rPr lang="en-US" sz="1600" dirty="0" err="1" smtClean="0">
                  <a:solidFill>
                    <a:srgbClr val="0000FF"/>
                  </a:solidFill>
                </a:rPr>
                <a:t>Seq</a:t>
              </a:r>
              <a:r>
                <a:rPr lang="en-US" sz="1600" dirty="0" smtClean="0">
                  <a:solidFill>
                    <a:srgbClr val="0000FF"/>
                  </a:solidFill>
                </a:rPr>
                <a:t>=</a:t>
              </a:r>
              <a:r>
                <a:rPr lang="en-US" sz="1600" b="1" dirty="0" smtClean="0">
                  <a:solidFill>
                    <a:srgbClr val="0000FF"/>
                  </a:solidFill>
                </a:rPr>
                <a:t>2</a:t>
              </a:r>
              <a:endParaRPr lang="en-US" sz="1600" b="1"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705176" cy="1348658"/>
            <a:chOff x="1738563" y="3087501"/>
            <a:chExt cx="705176" cy="1348658"/>
          </a:xfrm>
        </p:grpSpPr>
        <p:sp>
          <p:nvSpPr>
            <p:cNvPr id="17" name="TextBox 16"/>
            <p:cNvSpPr txBox="1"/>
            <p:nvPr/>
          </p:nvSpPr>
          <p:spPr>
            <a:xfrm rot="4604264">
              <a:off x="1752243" y="3451572"/>
              <a:ext cx="798215" cy="584776"/>
            </a:xfrm>
            <a:prstGeom prst="rect">
              <a:avLst/>
            </a:prstGeom>
            <a:noFill/>
          </p:spPr>
          <p:txBody>
            <a:bodyPr wrap="none" rtlCol="0">
              <a:spAutoFit/>
            </a:bodyPr>
            <a:lstStyle/>
            <a:p>
              <a:r>
                <a:rPr lang="en-US" sz="1600" dirty="0" smtClean="0">
                  <a:solidFill>
                    <a:srgbClr val="0000FF"/>
                  </a:solidFill>
                </a:rPr>
                <a:t>Pong</a:t>
              </a:r>
            </a:p>
            <a:p>
              <a:r>
                <a:rPr lang="en-US" sz="1600" dirty="0" err="1" smtClean="0">
                  <a:solidFill>
                    <a:srgbClr val="0000FF"/>
                  </a:solidFill>
                </a:rPr>
                <a:t>Seq</a:t>
              </a:r>
              <a:r>
                <a:rPr lang="en-US" sz="1600" dirty="0" smtClean="0">
                  <a:solidFill>
                    <a:srgbClr val="0000FF"/>
                  </a:solidFill>
                </a:rPr>
                <a:t>=</a:t>
              </a:r>
              <a:r>
                <a:rPr lang="en-US" sz="1600" b="1" dirty="0" smtClean="0">
                  <a:solidFill>
                    <a:srgbClr val="0000FF"/>
                  </a:solidFill>
                </a:rPr>
                <a:t>3</a:t>
              </a:r>
              <a:endParaRPr lang="en-US" sz="1600" b="1"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184276" y="3030052"/>
            <a:ext cx="695495" cy="1401085"/>
            <a:chOff x="4184276" y="3030052"/>
            <a:chExt cx="69549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180803">
              <a:off x="4077556" y="3325523"/>
              <a:ext cx="798215" cy="584776"/>
            </a:xfrm>
            <a:prstGeom prst="rect">
              <a:avLst/>
            </a:prstGeom>
            <a:noFill/>
          </p:spPr>
          <p:txBody>
            <a:bodyPr wrap="none" rtlCol="0">
              <a:spAutoFit/>
            </a:bodyPr>
            <a:lstStyle/>
            <a:p>
              <a:r>
                <a:rPr lang="en-US" sz="1600" dirty="0" smtClean="0">
                  <a:solidFill>
                    <a:srgbClr val="0000FF"/>
                  </a:solidFill>
                </a:rPr>
                <a:t>Ping</a:t>
              </a:r>
            </a:p>
            <a:p>
              <a:r>
                <a:rPr lang="en-US" sz="1600" dirty="0" err="1" smtClean="0">
                  <a:solidFill>
                    <a:srgbClr val="0000FF"/>
                  </a:solidFill>
                </a:rPr>
                <a:t>Seq</a:t>
              </a:r>
              <a:r>
                <a:rPr lang="en-US" sz="1600" dirty="0" smtClean="0">
                  <a:solidFill>
                    <a:srgbClr val="0000FF"/>
                  </a:solidFill>
                </a:rPr>
                <a:t>=</a:t>
              </a:r>
              <a:r>
                <a:rPr lang="en-US" sz="1600" b="1" dirty="0" smtClean="0">
                  <a:solidFill>
                    <a:srgbClr val="0000FF"/>
                  </a:solidFill>
                </a:rPr>
                <a:t>4</a:t>
              </a:r>
              <a:endParaRPr lang="en-US" sz="1600" b="1"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1981107" y="3087501"/>
            <a:ext cx="1082676" cy="2730005"/>
            <a:chOff x="1981107" y="3087501"/>
            <a:chExt cx="1082676"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645458" y="4710567"/>
              <a:ext cx="1256073" cy="584776"/>
            </a:xfrm>
            <a:prstGeom prst="rect">
              <a:avLst/>
            </a:prstGeom>
            <a:noFill/>
          </p:spPr>
          <p:txBody>
            <a:bodyPr wrap="none" rtlCol="0">
              <a:spAutoFit/>
            </a:bodyPr>
            <a:lstStyle/>
            <a:p>
              <a:r>
                <a:rPr lang="en-US" sz="1600" dirty="0" err="1" smtClean="0">
                  <a:solidFill>
                    <a:srgbClr val="0000FF"/>
                  </a:solidFill>
                </a:rPr>
                <a:t>port_status</a:t>
              </a:r>
              <a:endParaRPr lang="en-US" sz="1600" dirty="0" smtClean="0">
                <a:solidFill>
                  <a:srgbClr val="0000FF"/>
                </a:solidFill>
              </a:endParaRPr>
            </a:p>
            <a:p>
              <a:r>
                <a:rPr lang="en-US" sz="1600" dirty="0" err="1">
                  <a:solidFill>
                    <a:srgbClr val="0000FF"/>
                  </a:solidFill>
                </a:rPr>
                <a:t>x</a:t>
              </a:r>
              <a:r>
                <a:rPr lang="en-US" sz="1600" dirty="0" err="1" smtClean="0">
                  <a:solidFill>
                    <a:srgbClr val="0000FF"/>
                  </a:solidFill>
                </a:rPr>
                <a:t>id</a:t>
              </a:r>
              <a:r>
                <a:rPr lang="en-US" sz="1600" dirty="0" smtClean="0">
                  <a:solidFill>
                    <a:srgbClr val="0000FF"/>
                  </a:solidFill>
                </a:rPr>
                <a:t>=</a:t>
              </a:r>
              <a:r>
                <a:rPr lang="en-US" sz="1600" b="1" dirty="0" smtClean="0">
                  <a:solidFill>
                    <a:srgbClr val="0000FF"/>
                  </a:solidFill>
                </a:rPr>
                <a:t>11</a:t>
              </a:r>
              <a:endParaRPr lang="en-US" sz="1600" b="1"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4223538" y="4440025"/>
            <a:ext cx="522273" cy="1351142"/>
            <a:chOff x="3988489" y="4444084"/>
            <a:chExt cx="522273" cy="1351142"/>
          </a:xfrm>
        </p:grpSpPr>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457557" y="4333097"/>
            <a:ext cx="768671" cy="1446930"/>
            <a:chOff x="3194860" y="4277437"/>
            <a:chExt cx="768671" cy="1446930"/>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2859211" y="4613086"/>
              <a:ext cx="1256073" cy="584776"/>
            </a:xfrm>
            <a:prstGeom prst="rect">
              <a:avLst/>
            </a:prstGeom>
            <a:noFill/>
          </p:spPr>
          <p:txBody>
            <a:bodyPr wrap="none" rtlCol="0">
              <a:spAutoFit/>
            </a:bodyPr>
            <a:lstStyle/>
            <a:p>
              <a:r>
                <a:rPr lang="en-US" sz="1600" dirty="0" err="1">
                  <a:solidFill>
                    <a:srgbClr val="0000FF"/>
                  </a:solidFill>
                </a:rPr>
                <a:t>p</a:t>
              </a:r>
              <a:r>
                <a:rPr lang="en-US" sz="1600" dirty="0" err="1" smtClean="0">
                  <a:solidFill>
                    <a:srgbClr val="0000FF"/>
                  </a:solidFill>
                </a:rPr>
                <a:t>ort_status</a:t>
              </a:r>
              <a:endParaRPr lang="en-US" sz="1600" dirty="0" smtClean="0">
                <a:solidFill>
                  <a:srgbClr val="0000FF"/>
                </a:solidFill>
              </a:endParaRPr>
            </a:p>
            <a:p>
              <a:r>
                <a:rPr lang="en-US" sz="1600" dirty="0" err="1">
                  <a:solidFill>
                    <a:srgbClr val="0000FF"/>
                  </a:solidFill>
                </a:rPr>
                <a:t>x</a:t>
              </a:r>
              <a:r>
                <a:rPr lang="en-US" sz="1600" dirty="0" err="1" smtClean="0">
                  <a:solidFill>
                    <a:srgbClr val="0000FF"/>
                  </a:solidFill>
                </a:rPr>
                <a:t>id</a:t>
              </a:r>
              <a:r>
                <a:rPr lang="en-US" sz="1600" dirty="0" smtClean="0">
                  <a:solidFill>
                    <a:srgbClr val="0000FF"/>
                  </a:solidFill>
                </a:rPr>
                <a:t>=</a:t>
              </a:r>
              <a:r>
                <a:rPr lang="en-US" sz="1600" b="1" dirty="0" smtClean="0">
                  <a:solidFill>
                    <a:srgbClr val="0000FF"/>
                  </a:solidFill>
                </a:rPr>
                <a:t>12</a:t>
              </a:r>
              <a:endParaRPr lang="en-US" sz="1600" b="1" dirty="0">
                <a:solidFill>
                  <a:srgbClr val="0000FF"/>
                </a:solidFill>
              </a:endParaRPr>
            </a:p>
          </p:txBody>
        </p:sp>
      </p:grpSp>
      <p:sp>
        <p:nvSpPr>
          <p:cNvPr id="60" name="Oval 59"/>
          <p:cNvSpPr/>
          <p:nvPr/>
        </p:nvSpPr>
        <p:spPr>
          <a:xfrm>
            <a:off x="3655265" y="5710136"/>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3063783" y="3067025"/>
            <a:ext cx="427197" cy="27130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6022711" y="3980821"/>
            <a:ext cx="979755" cy="338554"/>
          </a:xfrm>
          <a:prstGeom prst="rect">
            <a:avLst/>
          </a:prstGeom>
          <a:noFill/>
        </p:spPr>
        <p:txBody>
          <a:bodyPr wrap="none" rtlCol="0">
            <a:spAutoFit/>
          </a:bodyPr>
          <a:lstStyle/>
          <a:p>
            <a:r>
              <a:rPr lang="en-US" sz="1600" dirty="0">
                <a:solidFill>
                  <a:srgbClr val="0000FF"/>
                </a:solidFill>
              </a:rPr>
              <a:t>Timeout</a:t>
            </a:r>
          </a:p>
        </p:txBody>
      </p:sp>
      <p:sp>
        <p:nvSpPr>
          <p:cNvPr id="73" name="TextBox 72"/>
          <p:cNvSpPr txBox="1"/>
          <p:nvPr/>
        </p:nvSpPr>
        <p:spPr>
          <a:xfrm>
            <a:off x="3104011" y="5778447"/>
            <a:ext cx="979755" cy="338554"/>
          </a:xfrm>
          <a:prstGeom prst="rect">
            <a:avLst/>
          </a:prstGeom>
          <a:noFill/>
        </p:spPr>
        <p:txBody>
          <a:bodyPr wrap="none" rtlCol="0">
            <a:spAutoFit/>
          </a:bodyPr>
          <a:lstStyle/>
          <a:p>
            <a:r>
              <a:rPr lang="en-US" sz="1600" dirty="0">
                <a:solidFill>
                  <a:srgbClr val="0000FF"/>
                </a:solidFill>
              </a:rPr>
              <a:t>Timeout</a:t>
            </a:r>
          </a:p>
        </p:txBody>
      </p:sp>
      <p:sp>
        <p:nvSpPr>
          <p:cNvPr id="74" name="TextBox 73"/>
          <p:cNvSpPr txBox="1"/>
          <p:nvPr/>
        </p:nvSpPr>
        <p:spPr>
          <a:xfrm rot="4319925">
            <a:off x="4252463" y="486016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78</a:t>
            </a:fld>
            <a:endParaRPr lang="en-US"/>
          </a:p>
        </p:txBody>
      </p:sp>
    </p:spTree>
    <p:extLst>
      <p:ext uri="{BB962C8B-B14F-4D97-AF65-F5344CB8AC3E}">
        <p14:creationId xmlns:p14="http://schemas.microsoft.com/office/powerpoint/2010/main" val="2026022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Equivalence Classes</a:t>
            </a:r>
            <a:endParaRPr lang="en-US" dirty="0"/>
          </a:p>
        </p:txBody>
      </p:sp>
      <p:sp>
        <p:nvSpPr>
          <p:cNvPr id="6" name="TextBox 5"/>
          <p:cNvSpPr txBox="1"/>
          <p:nvPr/>
        </p:nvSpPr>
        <p:spPr>
          <a:xfrm>
            <a:off x="1136385" y="2680963"/>
            <a:ext cx="7137691" cy="707886"/>
          </a:xfrm>
          <a:prstGeom prst="rect">
            <a:avLst/>
          </a:prstGeom>
          <a:noFill/>
        </p:spPr>
        <p:txBody>
          <a:bodyPr wrap="none" rtlCol="0">
            <a:spAutoFit/>
          </a:bodyPr>
          <a:lstStyle/>
          <a:p>
            <a:r>
              <a:rPr lang="en-US" sz="4000" dirty="0" smtClean="0"/>
              <a:t>Mask Over Extraneous Fields</a:t>
            </a:r>
            <a:endParaRPr lang="en-US" sz="4000" dirty="0"/>
          </a:p>
        </p:txBody>
      </p:sp>
      <p:pic>
        <p:nvPicPr>
          <p:cNvPr id="3" name="Picture 2"/>
          <p:cNvPicPr>
            <a:picLocks noChangeAspect="1"/>
          </p:cNvPicPr>
          <p:nvPr/>
        </p:nvPicPr>
        <p:blipFill>
          <a:blip r:embed="rId3"/>
          <a:stretch>
            <a:fillRect/>
          </a:stretch>
        </p:blipFill>
        <p:spPr>
          <a:xfrm>
            <a:off x="0" y="3784987"/>
            <a:ext cx="9144000" cy="2179839"/>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79</a:t>
            </a:fld>
            <a:endParaRPr lang="en-US"/>
          </a:p>
        </p:txBody>
      </p:sp>
    </p:spTree>
    <p:extLst>
      <p:ext uri="{BB962C8B-B14F-4D97-AF65-F5344CB8AC3E}">
        <p14:creationId xmlns:p14="http://schemas.microsoft.com/office/powerpoint/2010/main" val="282746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 </a:t>
            </a:r>
            <a:r>
              <a:rPr lang="en-US" dirty="0"/>
              <a:t>Logs</a:t>
            </a:r>
          </a:p>
        </p:txBody>
      </p:sp>
      <p:cxnSp>
        <p:nvCxnSpPr>
          <p:cNvPr id="5" name="Straight Connector 4"/>
          <p:cNvCxnSpPr/>
          <p:nvPr/>
        </p:nvCxnSpPr>
        <p:spPr>
          <a:xfrm>
            <a:off x="602512" y="256362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02512" y="3212214"/>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02512" y="2868429"/>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02512" y="3637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02512" y="4286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2512" y="3942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2512" y="4653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2512" y="5302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2512" y="4958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2512" y="5727406"/>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02512" y="6375992"/>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2512" y="603220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644502" y="2563628"/>
            <a:ext cx="1831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644502" y="2563628"/>
            <a:ext cx="336697" cy="64858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013637" y="2563628"/>
            <a:ext cx="366232"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827618" y="3942318"/>
            <a:ext cx="183116"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1013637" y="5302103"/>
            <a:ext cx="285898" cy="4253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1622645" y="5302103"/>
            <a:ext cx="474332" cy="7248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1379869" y="5324962"/>
            <a:ext cx="563526" cy="105103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579530" y="3919458"/>
            <a:ext cx="570610" cy="103886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2475023" y="4286104"/>
            <a:ext cx="691117" cy="36741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2739655" y="4972497"/>
            <a:ext cx="237461" cy="3189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2739655" y="2563628"/>
            <a:ext cx="535184" cy="64858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387707" y="5316282"/>
            <a:ext cx="261623" cy="715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5368261" y="3637517"/>
            <a:ext cx="5387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5139070" y="2563628"/>
            <a:ext cx="874232"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4920512" y="3212214"/>
            <a:ext cx="643860"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4542465" y="3942319"/>
            <a:ext cx="378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268279" y="2868429"/>
            <a:ext cx="637954" cy="107437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V="1">
            <a:off x="4636977" y="4653517"/>
            <a:ext cx="37804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963581"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192233" y="5302103"/>
            <a:ext cx="915581"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4920512" y="5298561"/>
            <a:ext cx="643860" cy="107743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65594"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63846" y="2302018"/>
            <a:ext cx="993788" cy="261610"/>
          </a:xfrm>
          <a:prstGeom prst="rect">
            <a:avLst/>
          </a:prstGeom>
          <a:noFill/>
        </p:spPr>
        <p:txBody>
          <a:bodyPr wrap="none" rtlCol="0">
            <a:spAutoFit/>
          </a:bodyPr>
          <a:lstStyle/>
          <a:p>
            <a:r>
              <a:rPr lang="en-US" sz="1100" dirty="0"/>
              <a:t>Controller A</a:t>
            </a:r>
          </a:p>
        </p:txBody>
      </p:sp>
      <p:sp>
        <p:nvSpPr>
          <p:cNvPr id="79" name="TextBox 78"/>
          <p:cNvSpPr txBox="1"/>
          <p:nvPr/>
        </p:nvSpPr>
        <p:spPr>
          <a:xfrm>
            <a:off x="152387" y="3704377"/>
            <a:ext cx="970438" cy="261610"/>
          </a:xfrm>
          <a:prstGeom prst="rect">
            <a:avLst/>
          </a:prstGeom>
          <a:noFill/>
        </p:spPr>
        <p:txBody>
          <a:bodyPr wrap="none" rtlCol="0">
            <a:spAutoFit/>
          </a:bodyPr>
          <a:lstStyle/>
          <a:p>
            <a:r>
              <a:rPr lang="en-US" sz="1100" dirty="0"/>
              <a:t>Controller B</a:t>
            </a:r>
          </a:p>
        </p:txBody>
      </p:sp>
      <p:sp>
        <p:nvSpPr>
          <p:cNvPr id="81" name="TextBox 80"/>
          <p:cNvSpPr txBox="1"/>
          <p:nvPr/>
        </p:nvSpPr>
        <p:spPr>
          <a:xfrm>
            <a:off x="118705" y="5054672"/>
            <a:ext cx="1004120" cy="261610"/>
          </a:xfrm>
          <a:prstGeom prst="rect">
            <a:avLst/>
          </a:prstGeom>
          <a:noFill/>
        </p:spPr>
        <p:txBody>
          <a:bodyPr wrap="none" rtlCol="0">
            <a:spAutoFit/>
          </a:bodyPr>
          <a:lstStyle/>
          <a:p>
            <a:r>
              <a:rPr lang="en-US" sz="1100" dirty="0"/>
              <a:t>Controller C</a:t>
            </a:r>
          </a:p>
        </p:txBody>
      </p:sp>
      <p:sp>
        <p:nvSpPr>
          <p:cNvPr id="82" name="TextBox 81"/>
          <p:cNvSpPr txBox="1"/>
          <p:nvPr/>
        </p:nvSpPr>
        <p:spPr>
          <a:xfrm>
            <a:off x="270913" y="2602754"/>
            <a:ext cx="742724" cy="261610"/>
          </a:xfrm>
          <a:prstGeom prst="rect">
            <a:avLst/>
          </a:prstGeom>
          <a:noFill/>
        </p:spPr>
        <p:txBody>
          <a:bodyPr wrap="none" rtlCol="0">
            <a:spAutoFit/>
          </a:bodyPr>
          <a:lstStyle/>
          <a:p>
            <a:r>
              <a:rPr lang="en-US" sz="1100" dirty="0" smtClean="0"/>
              <a:t>Switch 1</a:t>
            </a:r>
            <a:endParaRPr lang="en-US" sz="1100" dirty="0"/>
          </a:p>
        </p:txBody>
      </p:sp>
      <p:sp>
        <p:nvSpPr>
          <p:cNvPr id="83" name="TextBox 82"/>
          <p:cNvSpPr txBox="1"/>
          <p:nvPr/>
        </p:nvSpPr>
        <p:spPr>
          <a:xfrm>
            <a:off x="270913" y="2950604"/>
            <a:ext cx="742724" cy="261610"/>
          </a:xfrm>
          <a:prstGeom prst="rect">
            <a:avLst/>
          </a:prstGeom>
          <a:noFill/>
        </p:spPr>
        <p:txBody>
          <a:bodyPr wrap="none" rtlCol="0">
            <a:spAutoFit/>
          </a:bodyPr>
          <a:lstStyle/>
          <a:p>
            <a:r>
              <a:rPr lang="en-US" sz="1100" dirty="0" smtClean="0"/>
              <a:t>Switch 2</a:t>
            </a:r>
            <a:endParaRPr lang="en-US" sz="1100" dirty="0"/>
          </a:p>
        </p:txBody>
      </p:sp>
      <p:sp>
        <p:nvSpPr>
          <p:cNvPr id="84" name="TextBox 83"/>
          <p:cNvSpPr txBox="1"/>
          <p:nvPr/>
        </p:nvSpPr>
        <p:spPr>
          <a:xfrm>
            <a:off x="270913" y="3364614"/>
            <a:ext cx="703669" cy="261610"/>
          </a:xfrm>
          <a:prstGeom prst="rect">
            <a:avLst/>
          </a:prstGeom>
          <a:noFill/>
        </p:spPr>
        <p:txBody>
          <a:bodyPr wrap="none" rtlCol="0">
            <a:spAutoFit/>
          </a:bodyPr>
          <a:lstStyle/>
          <a:p>
            <a:r>
              <a:rPr lang="en-US" sz="1100" dirty="0" smtClean="0"/>
              <a:t>Switch3</a:t>
            </a:r>
            <a:endParaRPr lang="en-US" sz="1100" dirty="0"/>
          </a:p>
        </p:txBody>
      </p:sp>
      <p:sp>
        <p:nvSpPr>
          <p:cNvPr id="85" name="TextBox 84"/>
          <p:cNvSpPr txBox="1"/>
          <p:nvPr/>
        </p:nvSpPr>
        <p:spPr>
          <a:xfrm>
            <a:off x="270913" y="4020949"/>
            <a:ext cx="742724" cy="261610"/>
          </a:xfrm>
          <a:prstGeom prst="rect">
            <a:avLst/>
          </a:prstGeom>
          <a:noFill/>
        </p:spPr>
        <p:txBody>
          <a:bodyPr wrap="none" rtlCol="0">
            <a:spAutoFit/>
          </a:bodyPr>
          <a:lstStyle/>
          <a:p>
            <a:r>
              <a:rPr lang="en-US" sz="1100" dirty="0" smtClean="0"/>
              <a:t>Switch 4</a:t>
            </a:r>
            <a:endParaRPr lang="en-US" sz="1100" dirty="0"/>
          </a:p>
        </p:txBody>
      </p:sp>
      <p:sp>
        <p:nvSpPr>
          <p:cNvPr id="86" name="TextBox 85"/>
          <p:cNvSpPr txBox="1"/>
          <p:nvPr/>
        </p:nvSpPr>
        <p:spPr>
          <a:xfrm>
            <a:off x="270913" y="4408448"/>
            <a:ext cx="742724" cy="261610"/>
          </a:xfrm>
          <a:prstGeom prst="rect">
            <a:avLst/>
          </a:prstGeom>
          <a:noFill/>
        </p:spPr>
        <p:txBody>
          <a:bodyPr wrap="none" rtlCol="0">
            <a:spAutoFit/>
          </a:bodyPr>
          <a:lstStyle/>
          <a:p>
            <a:r>
              <a:rPr lang="en-US" sz="1100" dirty="0" smtClean="0"/>
              <a:t>Switch 5</a:t>
            </a:r>
            <a:endParaRPr lang="en-US" sz="1100" dirty="0"/>
          </a:p>
        </p:txBody>
      </p:sp>
      <p:sp>
        <p:nvSpPr>
          <p:cNvPr id="87" name="TextBox 86"/>
          <p:cNvSpPr txBox="1"/>
          <p:nvPr/>
        </p:nvSpPr>
        <p:spPr>
          <a:xfrm>
            <a:off x="270913" y="4710887"/>
            <a:ext cx="742724" cy="261610"/>
          </a:xfrm>
          <a:prstGeom prst="rect">
            <a:avLst/>
          </a:prstGeom>
          <a:noFill/>
        </p:spPr>
        <p:txBody>
          <a:bodyPr wrap="none" rtlCol="0">
            <a:spAutoFit/>
          </a:bodyPr>
          <a:lstStyle/>
          <a:p>
            <a:r>
              <a:rPr lang="en-US" sz="1100" dirty="0" smtClean="0"/>
              <a:t>Switch 6</a:t>
            </a:r>
            <a:endParaRPr lang="en-US" sz="1100" dirty="0"/>
          </a:p>
        </p:txBody>
      </p:sp>
      <p:sp>
        <p:nvSpPr>
          <p:cNvPr id="88" name="TextBox 87"/>
          <p:cNvSpPr txBox="1"/>
          <p:nvPr/>
        </p:nvSpPr>
        <p:spPr>
          <a:xfrm>
            <a:off x="270913" y="5465797"/>
            <a:ext cx="742724" cy="261610"/>
          </a:xfrm>
          <a:prstGeom prst="rect">
            <a:avLst/>
          </a:prstGeom>
          <a:noFill/>
        </p:spPr>
        <p:txBody>
          <a:bodyPr wrap="none" rtlCol="0">
            <a:spAutoFit/>
          </a:bodyPr>
          <a:lstStyle/>
          <a:p>
            <a:r>
              <a:rPr lang="en-US" sz="1100" dirty="0" smtClean="0"/>
              <a:t>Switch 7</a:t>
            </a:r>
            <a:endParaRPr lang="en-US" sz="1100" dirty="0"/>
          </a:p>
        </p:txBody>
      </p:sp>
      <p:sp>
        <p:nvSpPr>
          <p:cNvPr id="89" name="TextBox 88"/>
          <p:cNvSpPr txBox="1"/>
          <p:nvPr/>
        </p:nvSpPr>
        <p:spPr>
          <a:xfrm>
            <a:off x="270913" y="5765352"/>
            <a:ext cx="742724" cy="261610"/>
          </a:xfrm>
          <a:prstGeom prst="rect">
            <a:avLst/>
          </a:prstGeom>
          <a:noFill/>
        </p:spPr>
        <p:txBody>
          <a:bodyPr wrap="none" rtlCol="0">
            <a:spAutoFit/>
          </a:bodyPr>
          <a:lstStyle/>
          <a:p>
            <a:r>
              <a:rPr lang="en-US" sz="1100" dirty="0" smtClean="0"/>
              <a:t>Switch 8</a:t>
            </a:r>
            <a:endParaRPr lang="en-US" sz="1100" dirty="0"/>
          </a:p>
        </p:txBody>
      </p:sp>
      <p:sp>
        <p:nvSpPr>
          <p:cNvPr id="90" name="TextBox 89"/>
          <p:cNvSpPr txBox="1"/>
          <p:nvPr/>
        </p:nvSpPr>
        <p:spPr>
          <a:xfrm>
            <a:off x="270913" y="6125157"/>
            <a:ext cx="742724" cy="261610"/>
          </a:xfrm>
          <a:prstGeom prst="rect">
            <a:avLst/>
          </a:prstGeom>
          <a:noFill/>
        </p:spPr>
        <p:txBody>
          <a:bodyPr wrap="none" rtlCol="0">
            <a:spAutoFit/>
          </a:bodyPr>
          <a:lstStyle/>
          <a:p>
            <a:r>
              <a:rPr lang="en-US" sz="1100" dirty="0" smtClean="0"/>
              <a:t>Switch 9</a:t>
            </a:r>
            <a:endParaRPr lang="en-US" sz="1100" dirty="0"/>
          </a:p>
        </p:txBody>
      </p:sp>
      <p:sp>
        <p:nvSpPr>
          <p:cNvPr id="91" name="Oval 90"/>
          <p:cNvSpPr/>
          <p:nvPr/>
        </p:nvSpPr>
        <p:spPr>
          <a:xfrm>
            <a:off x="1485007"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180316"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328530"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697227" y="56993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6290929"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1528122" y="635313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7601097" y="4935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013291" y="4259699"/>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192760" y="3919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3172040" y="527924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p:nvPr/>
        </p:nvCxnSpPr>
        <p:spPr>
          <a:xfrm>
            <a:off x="1579530" y="2563628"/>
            <a:ext cx="1505022"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3" name="Oval 102"/>
          <p:cNvSpPr/>
          <p:nvPr/>
        </p:nvSpPr>
        <p:spPr>
          <a:xfrm>
            <a:off x="3084552"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 name="Straight Arrow Connector 103"/>
          <p:cNvCxnSpPr/>
          <p:nvPr/>
        </p:nvCxnSpPr>
        <p:spPr>
          <a:xfrm>
            <a:off x="3510001" y="4653517"/>
            <a:ext cx="991115"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4485769"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415478"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Arrow Connector 108"/>
          <p:cNvCxnSpPr/>
          <p:nvPr/>
        </p:nvCxnSpPr>
        <p:spPr>
          <a:xfrm>
            <a:off x="6503657" y="3637517"/>
            <a:ext cx="2126436"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6409134" y="3614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7506574" y="60041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7706235" y="284150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a:off x="3456827" y="2586487"/>
            <a:ext cx="317731"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V="1">
            <a:off x="3337442" y="2586488"/>
            <a:ext cx="437116"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V="1">
            <a:off x="4485769" y="2586487"/>
            <a:ext cx="305981"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1379869" y="2602754"/>
            <a:ext cx="852968" cy="103476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2232837" y="2864364"/>
            <a:ext cx="431210" cy="242711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579530" y="3637517"/>
            <a:ext cx="149146" cy="30528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3774558" y="2586487"/>
            <a:ext cx="248093"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V="1">
            <a:off x="4697227" y="2602755"/>
            <a:ext cx="441843" cy="6094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V="1">
            <a:off x="7885814" y="2563628"/>
            <a:ext cx="744279"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6013291" y="395028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flipV="1">
            <a:off x="4100622" y="5324962"/>
            <a:ext cx="743099" cy="40244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flipV="1">
            <a:off x="7194686" y="394280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flipV="1">
            <a:off x="6184605" y="3919458"/>
            <a:ext cx="1110511" cy="101600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6775302" y="2563628"/>
            <a:ext cx="825795" cy="105102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3510001" y="2540768"/>
            <a:ext cx="825795"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3180316" y="3919458"/>
            <a:ext cx="276511" cy="34024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5015023" y="3942800"/>
            <a:ext cx="590698" cy="3168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a:off x="6775302" y="3936750"/>
            <a:ext cx="301256" cy="73962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7584558" y="3930432"/>
            <a:ext cx="513907" cy="104206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6152180" y="5302103"/>
            <a:ext cx="513907" cy="108466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a:xfrm>
            <a:off x="6775378" y="5302103"/>
            <a:ext cx="419308" cy="74771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a:off x="5396067" y="4951104"/>
            <a:ext cx="510910" cy="3509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flipV="1">
            <a:off x="6577451" y="4977637"/>
            <a:ext cx="617235" cy="3209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V="1">
            <a:off x="7944884" y="4972498"/>
            <a:ext cx="575874" cy="3296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3387707" y="5298561"/>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flipV="1">
            <a:off x="5192233" y="5324962"/>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p:nvPr/>
        </p:nvCxnSpPr>
        <p:spPr>
          <a:xfrm flipV="1">
            <a:off x="2215116" y="3942801"/>
            <a:ext cx="1730744" cy="243319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p:nvPr/>
        </p:nvCxnSpPr>
        <p:spPr>
          <a:xfrm flipV="1">
            <a:off x="1981199" y="4653517"/>
            <a:ext cx="682848" cy="66517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p:nvPr/>
        </p:nvCxnSpPr>
        <p:spPr>
          <a:xfrm flipV="1">
            <a:off x="3387707" y="4935458"/>
            <a:ext cx="386851" cy="3895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flipV="1">
            <a:off x="4603920" y="4282559"/>
            <a:ext cx="1001801" cy="10424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a:off x="3672958" y="5279243"/>
            <a:ext cx="614325" cy="109674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p:nvPr/>
        </p:nvCxnSpPr>
        <p:spPr>
          <a:xfrm flipV="1">
            <a:off x="3371243" y="3258416"/>
            <a:ext cx="691116" cy="6843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flipV="1">
            <a:off x="4446192" y="3614657"/>
            <a:ext cx="190785" cy="32209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V="1">
            <a:off x="4603920" y="3189355"/>
            <a:ext cx="411103" cy="760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a:off x="5687871" y="4305419"/>
            <a:ext cx="721263" cy="9738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a:off x="6603988" y="3206164"/>
            <a:ext cx="378059" cy="75982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6" name="Straight Arrow Connector 225"/>
          <p:cNvCxnSpPr/>
          <p:nvPr/>
        </p:nvCxnSpPr>
        <p:spPr>
          <a:xfrm flipV="1">
            <a:off x="7005656" y="2586487"/>
            <a:ext cx="595441" cy="6196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flipV="1">
            <a:off x="6603988" y="2586487"/>
            <a:ext cx="472570" cy="25501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flipV="1">
            <a:off x="7454005" y="5302103"/>
            <a:ext cx="294184" cy="40782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flipV="1">
            <a:off x="7658974" y="5324963"/>
            <a:ext cx="439491" cy="67913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8098466" y="5302103"/>
            <a:ext cx="259906"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a:off x="8358372" y="5324963"/>
            <a:ext cx="271721" cy="10618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3" name="TextBox 242"/>
          <p:cNvSpPr txBox="1"/>
          <p:nvPr/>
        </p:nvSpPr>
        <p:spPr>
          <a:xfrm>
            <a:off x="4069005" y="1958212"/>
            <a:ext cx="487734" cy="707886"/>
          </a:xfrm>
          <a:prstGeom prst="rect">
            <a:avLst/>
          </a:prstGeom>
          <a:noFill/>
        </p:spPr>
        <p:txBody>
          <a:bodyPr wrap="none" rtlCol="0">
            <a:spAutoFit/>
          </a:bodyPr>
          <a:lstStyle/>
          <a:p>
            <a:r>
              <a:rPr lang="en-US" sz="4000" dirty="0" smtClean="0"/>
              <a:t>?</a:t>
            </a:r>
            <a:endParaRPr lang="en-US" sz="4000" dirty="0"/>
          </a:p>
        </p:txBody>
      </p:sp>
      <p:sp>
        <p:nvSpPr>
          <p:cNvPr id="3" name="TextBox 2"/>
          <p:cNvSpPr txBox="1"/>
          <p:nvPr/>
        </p:nvSpPr>
        <p:spPr>
          <a:xfrm>
            <a:off x="4153977" y="6398852"/>
            <a:ext cx="415498" cy="369332"/>
          </a:xfrm>
          <a:prstGeom prst="rect">
            <a:avLst/>
          </a:prstGeom>
          <a:noFill/>
        </p:spPr>
        <p:txBody>
          <a:bodyPr wrap="none" rtlCol="0">
            <a:spAutoFit/>
          </a:bodyPr>
          <a:lstStyle/>
          <a:p>
            <a:r>
              <a:rPr lang="en-US" dirty="0" smtClean="0"/>
              <a:t>…</a:t>
            </a:r>
            <a:endParaRPr lang="en-US" dirty="0"/>
          </a:p>
        </p:txBody>
      </p:sp>
      <p:sp>
        <p:nvSpPr>
          <p:cNvPr id="4" name="Slide Number Placeholder 3"/>
          <p:cNvSpPr>
            <a:spLocks noGrp="1"/>
          </p:cNvSpPr>
          <p:nvPr>
            <p:ph type="sldNum" sz="quarter" idx="12"/>
          </p:nvPr>
        </p:nvSpPr>
        <p:spPr/>
        <p:txBody>
          <a:bodyPr/>
          <a:lstStyle/>
          <a:p>
            <a:fld id="{4A822907-8A9D-4F6B-98F6-913902AD56B5}" type="slidenum">
              <a:rPr lang="en-US" smtClean="0"/>
              <a:t>8</a:t>
            </a:fld>
            <a:endParaRPr lang="en-US"/>
          </a:p>
        </p:txBody>
      </p:sp>
    </p:spTree>
    <p:extLst>
      <p:ext uri="{BB962C8B-B14F-4D97-AF65-F5344CB8AC3E}">
        <p14:creationId xmlns:p14="http://schemas.microsoft.com/office/powerpoint/2010/main" val="3122403375"/>
      </p:ext>
    </p:extLst>
  </p:cSld>
  <p:clrMapOvr>
    <a:masterClrMapping/>
  </p:clrMapOvr>
  <mc:AlternateContent xmlns:mc="http://schemas.openxmlformats.org/markup-compatibility/2006" xmlns:p14="http://schemas.microsoft.com/office/powerpoint/2010/main">
    <mc:Choice Requires="p14">
      <p:transition spd="slow" p14:dur="2000" advTm="65751"/>
    </mc:Choice>
    <mc:Fallback xmlns="">
      <p:transition xmlns:p14="http://schemas.microsoft.com/office/powerpoint/2010/main" spd="slow" advTm="65751"/>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Peek ahead</a:t>
            </a:r>
            <a:endParaRPr lang="en-US" dirty="0"/>
          </a:p>
        </p:txBody>
      </p:sp>
      <p:pic>
        <p:nvPicPr>
          <p:cNvPr id="7" name="Picture 6" descr="pee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693" y="2165828"/>
            <a:ext cx="11349197" cy="4485311"/>
          </a:xfrm>
          <a:prstGeom prst="rect">
            <a:avLst/>
          </a:prstGeom>
        </p:spPr>
      </p:pic>
      <p:sp>
        <p:nvSpPr>
          <p:cNvPr id="3" name="Slide Number Placeholder 2"/>
          <p:cNvSpPr>
            <a:spLocks noGrp="1"/>
          </p:cNvSpPr>
          <p:nvPr>
            <p:ph type="sldNum" sz="quarter" idx="12"/>
          </p:nvPr>
        </p:nvSpPr>
        <p:spPr/>
        <p:txBody>
          <a:bodyPr/>
          <a:lstStyle/>
          <a:p>
            <a:fld id="{4A822907-8A9D-4F6B-98F6-913902AD56B5}" type="slidenum">
              <a:rPr lang="en-US" smtClean="0"/>
              <a:t>80</a:t>
            </a:fld>
            <a:endParaRPr lang="en-US"/>
          </a:p>
        </p:txBody>
      </p:sp>
    </p:spTree>
    <p:extLst>
      <p:ext uri="{BB962C8B-B14F-4D97-AF65-F5344CB8AC3E}">
        <p14:creationId xmlns:p14="http://schemas.microsoft.com/office/powerpoint/2010/main" val="4072469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Divergence: Unexpected Events</a:t>
            </a:r>
          </a:p>
        </p:txBody>
      </p:sp>
      <p:sp>
        <p:nvSpPr>
          <p:cNvPr id="46" name="Content Placeholder 2"/>
          <p:cNvSpPr>
            <a:spLocks noGrp="1"/>
          </p:cNvSpPr>
          <p:nvPr>
            <p:ph idx="1"/>
          </p:nvPr>
        </p:nvSpPr>
        <p:spPr>
          <a:xfrm>
            <a:off x="2917435" y="2081641"/>
            <a:ext cx="9547862" cy="924991"/>
          </a:xfrm>
        </p:spPr>
        <p:txBody>
          <a:bodyPr>
            <a:noAutofit/>
          </a:bodyPr>
          <a:lstStyle/>
          <a:p>
            <a:pPr marL="0" indent="0">
              <a:buNone/>
            </a:pPr>
            <a:r>
              <a:rPr lang="en-US" sz="3200" dirty="0" smtClean="0"/>
              <a:t>Prune Input..</a:t>
            </a: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4031189" y="3082435"/>
            <a:ext cx="423868" cy="1322092"/>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7347222">
            <a:off x="3770572" y="362321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cxnSp>
        <p:nvCxnSpPr>
          <p:cNvPr id="39" name="Straight Connector 38"/>
          <p:cNvCxnSpPr>
            <a:endCxn id="51" idx="0"/>
          </p:cNvCxnSpPr>
          <p:nvPr/>
        </p:nvCxnSpPr>
        <p:spPr>
          <a:xfrm>
            <a:off x="4463186" y="3060156"/>
            <a:ext cx="527995" cy="1283669"/>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rot="3859441">
            <a:off x="4722415" y="3495601"/>
            <a:ext cx="389850" cy="338554"/>
          </a:xfrm>
          <a:prstGeom prst="rect">
            <a:avLst/>
          </a:prstGeom>
          <a:noFill/>
        </p:spPr>
        <p:txBody>
          <a:bodyPr wrap="none" rtlCol="0">
            <a:spAutoFit/>
          </a:bodyPr>
          <a:lstStyle/>
          <a:p>
            <a:r>
              <a:rPr lang="en-US" sz="1600" dirty="0" smtClean="0">
                <a:solidFill>
                  <a:srgbClr val="0000FF"/>
                </a:solidFill>
              </a:rPr>
              <a:t>…</a:t>
            </a:r>
            <a:endParaRPr lang="en-US" sz="1600" dirty="0">
              <a:solidFill>
                <a:srgbClr val="0000FF"/>
              </a:solidFill>
            </a:endParaRPr>
          </a:p>
        </p:txBody>
      </p:sp>
      <p:sp>
        <p:nvSpPr>
          <p:cNvPr id="45" name="TextBox 44"/>
          <p:cNvSpPr txBox="1"/>
          <p:nvPr/>
        </p:nvSpPr>
        <p:spPr>
          <a:xfrm>
            <a:off x="2212051" y="3042116"/>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cxnSp>
        <p:nvCxnSpPr>
          <p:cNvPr id="47" name="Straight Arrow Connector 4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5065021" y="4396705"/>
            <a:ext cx="3123636"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594147" y="4418983"/>
            <a:ext cx="941747" cy="369332"/>
          </a:xfrm>
          <a:prstGeom prst="rect">
            <a:avLst/>
          </a:prstGeom>
          <a:noFill/>
        </p:spPr>
        <p:txBody>
          <a:bodyPr wrap="none" rtlCol="0">
            <a:spAutoFit/>
          </a:bodyPr>
          <a:lstStyle/>
          <a:p>
            <a:r>
              <a:rPr lang="en-US" dirty="0" smtClean="0"/>
              <a:t>Master</a:t>
            </a:r>
            <a:endParaRPr lang="en-US" dirty="0"/>
          </a:p>
        </p:txBody>
      </p:sp>
      <p:sp>
        <p:nvSpPr>
          <p:cNvPr id="51" name="Oval 50"/>
          <p:cNvSpPr/>
          <p:nvPr/>
        </p:nvSpPr>
        <p:spPr>
          <a:xfrm>
            <a:off x="491734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Multiply 43"/>
          <p:cNvSpPr/>
          <p:nvPr/>
        </p:nvSpPr>
        <p:spPr>
          <a:xfrm>
            <a:off x="1754016" y="5394142"/>
            <a:ext cx="564882" cy="716149"/>
          </a:xfrm>
          <a:prstGeom prst="mathMultiply">
            <a:avLst>
              <a:gd name="adj1" fmla="val 6464"/>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4A822907-8A9D-4F6B-98F6-913902AD56B5}" type="slidenum">
              <a:rPr lang="en-US" smtClean="0"/>
              <a:t>81</a:t>
            </a:fld>
            <a:endParaRPr lang="en-US"/>
          </a:p>
        </p:txBody>
      </p:sp>
    </p:spTree>
    <p:extLst>
      <p:ext uri="{BB962C8B-B14F-4D97-AF65-F5344CB8AC3E}">
        <p14:creationId xmlns:p14="http://schemas.microsoft.com/office/powerpoint/2010/main" val="3783317491"/>
      </p:ext>
    </p:extLst>
  </p:cSld>
  <p:clrMapOvr>
    <a:masterClrMapping/>
  </p:clrMapOvr>
  <mc:AlternateContent xmlns:mc="http://schemas.openxmlformats.org/markup-compatibility/2006" xmlns:p14="http://schemas.microsoft.com/office/powerpoint/2010/main">
    <mc:Choice Requires="p14">
      <p:transition spd="slow" p14:dur="2000" advTm="9745"/>
    </mc:Choice>
    <mc:Fallback xmlns="">
      <p:transition xmlns:p14="http://schemas.microsoft.com/office/powerpoint/2010/main" spd="slow" advTm="9745"/>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latin typeface="Century Gothic" charset="0"/>
              </a:rPr>
              <a:t>Divergence: Unexpected Events</a:t>
            </a:r>
            <a:endParaRPr lang="en-US" dirty="0"/>
          </a:p>
        </p:txBody>
      </p:sp>
      <p:sp>
        <p:nvSpPr>
          <p:cNvPr id="46" name="Content Placeholder 2"/>
          <p:cNvSpPr>
            <a:spLocks noGrp="1"/>
          </p:cNvSpPr>
          <p:nvPr>
            <p:ph idx="1"/>
          </p:nvPr>
        </p:nvSpPr>
        <p:spPr>
          <a:xfrm>
            <a:off x="1738563" y="2105060"/>
            <a:ext cx="9547862" cy="924991"/>
          </a:xfrm>
        </p:spPr>
        <p:txBody>
          <a:bodyPr>
            <a:noAutofit/>
          </a:bodyPr>
          <a:lstStyle/>
          <a:p>
            <a:pPr marL="0" indent="0">
              <a:buNone/>
            </a:pPr>
            <a:r>
              <a:rPr lang="en-US" sz="3200" dirty="0" smtClean="0"/>
              <a:t>Unexpected Events Appear</a:t>
            </a: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4031189" y="3082435"/>
            <a:ext cx="423868" cy="1322092"/>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7347222">
            <a:off x="3770572" y="362321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cxnSp>
        <p:nvCxnSpPr>
          <p:cNvPr id="39" name="Straight Connector 38"/>
          <p:cNvCxnSpPr>
            <a:endCxn id="51" idx="0"/>
          </p:cNvCxnSpPr>
          <p:nvPr/>
        </p:nvCxnSpPr>
        <p:spPr>
          <a:xfrm>
            <a:off x="4463186" y="3060156"/>
            <a:ext cx="527995" cy="1283669"/>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rot="3859441">
            <a:off x="4722415" y="3495601"/>
            <a:ext cx="389850" cy="338554"/>
          </a:xfrm>
          <a:prstGeom prst="rect">
            <a:avLst/>
          </a:prstGeom>
          <a:noFill/>
        </p:spPr>
        <p:txBody>
          <a:bodyPr wrap="none" rtlCol="0">
            <a:spAutoFit/>
          </a:bodyPr>
          <a:lstStyle/>
          <a:p>
            <a:r>
              <a:rPr lang="en-US" sz="1600" dirty="0" smtClean="0">
                <a:solidFill>
                  <a:srgbClr val="0000FF"/>
                </a:solidFill>
              </a:rPr>
              <a:t>…</a:t>
            </a:r>
            <a:endParaRPr lang="en-US" sz="1600" dirty="0">
              <a:solidFill>
                <a:srgbClr val="0000FF"/>
              </a:solidFill>
            </a:endParaRPr>
          </a:p>
        </p:txBody>
      </p:sp>
      <p:sp>
        <p:nvSpPr>
          <p:cNvPr id="45" name="TextBox 44"/>
          <p:cNvSpPr txBox="1"/>
          <p:nvPr/>
        </p:nvSpPr>
        <p:spPr>
          <a:xfrm>
            <a:off x="2212051" y="3042116"/>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cxnSp>
        <p:nvCxnSpPr>
          <p:cNvPr id="47" name="Straight Arrow Connector 4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5065021" y="4396705"/>
            <a:ext cx="3123636"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594147" y="4418983"/>
            <a:ext cx="941747" cy="369332"/>
          </a:xfrm>
          <a:prstGeom prst="rect">
            <a:avLst/>
          </a:prstGeom>
          <a:noFill/>
        </p:spPr>
        <p:txBody>
          <a:bodyPr wrap="none" rtlCol="0">
            <a:spAutoFit/>
          </a:bodyPr>
          <a:lstStyle/>
          <a:p>
            <a:r>
              <a:rPr lang="en-US" dirty="0" smtClean="0"/>
              <a:t>Master</a:t>
            </a:r>
            <a:endParaRPr lang="en-US" dirty="0"/>
          </a:p>
        </p:txBody>
      </p:sp>
      <p:sp>
        <p:nvSpPr>
          <p:cNvPr id="51" name="Oval 50"/>
          <p:cNvSpPr/>
          <p:nvPr/>
        </p:nvSpPr>
        <p:spPr>
          <a:xfrm>
            <a:off x="491734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Multiply 43"/>
          <p:cNvSpPr/>
          <p:nvPr/>
        </p:nvSpPr>
        <p:spPr>
          <a:xfrm>
            <a:off x="1754016" y="5394142"/>
            <a:ext cx="564882" cy="716149"/>
          </a:xfrm>
          <a:prstGeom prst="mathMultiply">
            <a:avLst>
              <a:gd name="adj1" fmla="val 6464"/>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6" name="Group 55"/>
          <p:cNvGrpSpPr/>
          <p:nvPr/>
        </p:nvGrpSpPr>
        <p:grpSpPr>
          <a:xfrm>
            <a:off x="5827617" y="4441523"/>
            <a:ext cx="477534" cy="1348658"/>
            <a:chOff x="1738563" y="3087501"/>
            <a:chExt cx="477534" cy="1348658"/>
          </a:xfrm>
        </p:grpSpPr>
        <p:sp>
          <p:nvSpPr>
            <p:cNvPr id="57" name="TextBox 56"/>
            <p:cNvSpPr txBox="1"/>
            <p:nvPr/>
          </p:nvSpPr>
          <p:spPr>
            <a:xfrm rot="4559498">
              <a:off x="1722652" y="3548734"/>
              <a:ext cx="648335" cy="338554"/>
            </a:xfrm>
            <a:prstGeom prst="rect">
              <a:avLst/>
            </a:prstGeom>
            <a:noFill/>
          </p:spPr>
          <p:txBody>
            <a:bodyPr wrap="none" rtlCol="0">
              <a:spAutoFit/>
            </a:bodyPr>
            <a:lstStyle/>
            <a:p>
              <a:r>
                <a:rPr lang="en-US" sz="1600" dirty="0" smtClean="0">
                  <a:solidFill>
                    <a:srgbClr val="0000FF"/>
                  </a:solidFill>
                </a:rPr>
                <a:t>LLDP</a:t>
              </a:r>
              <a:endParaRPr lang="en-US" sz="1600" dirty="0">
                <a:solidFill>
                  <a:srgbClr val="0000FF"/>
                </a:solidFill>
              </a:endParaRPr>
            </a:p>
          </p:txBody>
        </p:sp>
        <p:cxnSp>
          <p:nvCxnSpPr>
            <p:cNvPr id="58" name="Straight Connector 57"/>
            <p:cNvCxnSpPr>
              <a:endCxn id="59"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0" name="Oval 59"/>
          <p:cNvSpPr/>
          <p:nvPr/>
        </p:nvSpPr>
        <p:spPr>
          <a:xfrm>
            <a:off x="5757426" y="4345493"/>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Donut 47"/>
          <p:cNvSpPr/>
          <p:nvPr/>
        </p:nvSpPr>
        <p:spPr>
          <a:xfrm>
            <a:off x="5065021" y="4165041"/>
            <a:ext cx="1843772" cy="1700874"/>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p:cNvSpPr>
            <a:spLocks noGrp="1"/>
          </p:cNvSpPr>
          <p:nvPr>
            <p:ph type="sldNum" sz="quarter" idx="12"/>
          </p:nvPr>
        </p:nvSpPr>
        <p:spPr/>
        <p:txBody>
          <a:bodyPr/>
          <a:lstStyle/>
          <a:p>
            <a:fld id="{4A822907-8A9D-4F6B-98F6-913902AD56B5}" type="slidenum">
              <a:rPr lang="en-US" smtClean="0"/>
              <a:t>82</a:t>
            </a:fld>
            <a:endParaRPr lang="en-US"/>
          </a:p>
        </p:txBody>
      </p:sp>
    </p:spTree>
    <p:extLst>
      <p:ext uri="{BB962C8B-B14F-4D97-AF65-F5344CB8AC3E}">
        <p14:creationId xmlns:p14="http://schemas.microsoft.com/office/powerpoint/2010/main" val="2791012102"/>
      </p:ext>
    </p:extLst>
  </p:cSld>
  <p:clrMapOvr>
    <a:masterClrMapping/>
  </p:clrMapOvr>
  <mc:AlternateContent xmlns:mc="http://schemas.openxmlformats.org/markup-compatibility/2006" xmlns:p14="http://schemas.microsoft.com/office/powerpoint/2010/main">
    <mc:Choice Requires="p14">
      <p:transition spd="slow" p14:dur="2000" advTm="9745"/>
    </mc:Choice>
    <mc:Fallback xmlns="">
      <p:transition xmlns:p14="http://schemas.microsoft.com/office/powerpoint/2010/main" spd="slow" advTm="9745"/>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Emperical Heuristic</a:t>
            </a:r>
          </a:p>
        </p:txBody>
      </p:sp>
      <p:sp>
        <p:nvSpPr>
          <p:cNvPr id="3" name="Content Placeholder 2"/>
          <p:cNvSpPr>
            <a:spLocks noGrp="1"/>
          </p:cNvSpPr>
          <p:nvPr>
            <p:ph idx="1"/>
          </p:nvPr>
        </p:nvSpPr>
        <p:spPr>
          <a:xfrm>
            <a:off x="445641" y="2150000"/>
            <a:ext cx="8600875" cy="4300001"/>
          </a:xfrm>
        </p:spPr>
        <p:txBody>
          <a:bodyPr>
            <a:normAutofit fontScale="77500" lnSpcReduction="20000"/>
          </a:bodyPr>
          <a:lstStyle/>
          <a:p>
            <a:pPr marL="0" indent="0">
              <a:buNone/>
            </a:pPr>
            <a:r>
              <a:rPr lang="en-US" sz="6000" dirty="0" smtClean="0"/>
              <a:t>Theory:</a:t>
            </a:r>
          </a:p>
          <a:p>
            <a:pPr>
              <a:buFont typeface="Arial"/>
              <a:buChar char="•"/>
            </a:pPr>
            <a:r>
              <a:rPr lang="en-US" sz="6000" dirty="0" smtClean="0"/>
              <a:t>Divergent paths </a:t>
            </a:r>
            <a:r>
              <a:rPr lang="en-US" sz="6000" dirty="0" smtClean="0">
                <a:sym typeface="Wingdings"/>
              </a:rPr>
              <a:t> Exponential possibilities</a:t>
            </a:r>
          </a:p>
          <a:p>
            <a:pPr marL="0" indent="0">
              <a:buNone/>
            </a:pPr>
            <a:r>
              <a:rPr lang="en-US" sz="6000" dirty="0" smtClean="0">
                <a:sym typeface="Wingdings"/>
              </a:rPr>
              <a:t>Practice:</a:t>
            </a:r>
            <a:endParaRPr lang="en-US" sz="6000" dirty="0" smtClean="0"/>
          </a:p>
          <a:p>
            <a:pPr>
              <a:buFont typeface="Arial"/>
              <a:buChar char="•"/>
            </a:pPr>
            <a:r>
              <a:rPr lang="en-US" sz="6000" dirty="0"/>
              <a:t>A</a:t>
            </a:r>
            <a:r>
              <a:rPr lang="en-US" sz="6000" dirty="0" smtClean="0"/>
              <a:t>llow unexpected events through</a:t>
            </a:r>
          </a:p>
          <a:p>
            <a:endParaRPr lang="en-US" dirty="0"/>
          </a:p>
        </p:txBody>
      </p:sp>
      <p:sp>
        <p:nvSpPr>
          <p:cNvPr id="4" name="Slide Number Placeholder 3"/>
          <p:cNvSpPr>
            <a:spLocks noGrp="1"/>
          </p:cNvSpPr>
          <p:nvPr>
            <p:ph type="sldNum" sz="quarter" idx="12"/>
          </p:nvPr>
        </p:nvSpPr>
        <p:spPr/>
        <p:txBody>
          <a:bodyPr/>
          <a:lstStyle/>
          <a:p>
            <a:fld id="{4A822907-8A9D-4F6B-98F6-913902AD56B5}" type="slidenum">
              <a:rPr lang="en-US" smtClean="0"/>
              <a:t>83</a:t>
            </a:fld>
            <a:endParaRPr lang="en-US"/>
          </a:p>
        </p:txBody>
      </p:sp>
    </p:spTree>
    <p:extLst>
      <p:ext uri="{BB962C8B-B14F-4D97-AF65-F5344CB8AC3E}">
        <p14:creationId xmlns:p14="http://schemas.microsoft.com/office/powerpoint/2010/main" val="2824415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4" name="Content Placeholder 2"/>
          <p:cNvSpPr txBox="1">
            <a:spLocks/>
          </p:cNvSpPr>
          <p:nvPr/>
        </p:nvSpPr>
        <p:spPr>
          <a:xfrm>
            <a:off x="289667" y="2695821"/>
            <a:ext cx="9258195" cy="372076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endParaRPr lang="en-US" sz="6600" dirty="0"/>
          </a:p>
        </p:txBody>
      </p:sp>
      <p:sp>
        <p:nvSpPr>
          <p:cNvPr id="6" name="Content Placeholder 2"/>
          <p:cNvSpPr>
            <a:spLocks noGrp="1"/>
          </p:cNvSpPr>
          <p:nvPr>
            <p:ph idx="1"/>
          </p:nvPr>
        </p:nvSpPr>
        <p:spPr>
          <a:xfrm>
            <a:off x="442067" y="2848221"/>
            <a:ext cx="9258195" cy="3720760"/>
          </a:xfrm>
        </p:spPr>
        <p:txBody>
          <a:bodyPr>
            <a:normAutofit/>
          </a:bodyPr>
          <a:lstStyle/>
          <a:p>
            <a:pPr marL="0" indent="0">
              <a:buNone/>
            </a:pPr>
            <a:r>
              <a:rPr lang="en-US" sz="6600" dirty="0" smtClean="0"/>
              <a:t>Allow </a:t>
            </a:r>
            <a:r>
              <a:rPr lang="en-US" sz="6600" dirty="0"/>
              <a:t>developers to focus on fixing the </a:t>
            </a:r>
            <a:r>
              <a:rPr lang="en-US" sz="6600" dirty="0" smtClean="0"/>
              <a:t>underlying bug</a:t>
            </a:r>
            <a:endParaRPr lang="en-US" sz="6600" dirty="0"/>
          </a:p>
          <a:p>
            <a:pPr marL="0" indent="0">
              <a:buNone/>
            </a:pPr>
            <a:endParaRPr lang="en-US" sz="6600" dirty="0"/>
          </a:p>
        </p:txBody>
      </p:sp>
      <p:sp>
        <p:nvSpPr>
          <p:cNvPr id="3" name="Slide Number Placeholder 2"/>
          <p:cNvSpPr>
            <a:spLocks noGrp="1"/>
          </p:cNvSpPr>
          <p:nvPr>
            <p:ph type="sldNum" sz="quarter" idx="12"/>
          </p:nvPr>
        </p:nvSpPr>
        <p:spPr/>
        <p:txBody>
          <a:bodyPr/>
          <a:lstStyle/>
          <a:p>
            <a:fld id="{4A822907-8A9D-4F6B-98F6-913902AD56B5}" type="slidenum">
              <a:rPr lang="en-US" smtClean="0"/>
              <a:t>9</a:t>
            </a:fld>
            <a:endParaRPr lang="en-US"/>
          </a:p>
        </p:txBody>
      </p:sp>
    </p:spTree>
    <p:extLst>
      <p:ext uri="{BB962C8B-B14F-4D97-AF65-F5344CB8AC3E}">
        <p14:creationId xmlns:p14="http://schemas.microsoft.com/office/powerpoint/2010/main" val="1939335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ags/tag2.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ags/tag3.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ags/tag4.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ags/tag5.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ags/tag6.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49035</TotalTime>
  <Words>4154</Words>
  <Application>Microsoft Macintosh PowerPoint</Application>
  <PresentationFormat>On-screen Show (4:3)</PresentationFormat>
  <Paragraphs>876</Paragraphs>
  <Slides>83</Slides>
  <Notes>68</Notes>
  <HiddenSlides>2</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86" baseType="lpstr">
      <vt:lpstr>Perception</vt:lpstr>
      <vt:lpstr>Equation</vt:lpstr>
      <vt:lpstr>Microsoft Equation</vt:lpstr>
      <vt:lpstr>Minimizing Test Cases for Distributed Systems</vt:lpstr>
      <vt:lpstr>What is a Distributed System?</vt:lpstr>
      <vt:lpstr>Distributed Systems are Complex</vt:lpstr>
      <vt:lpstr>Distributed Systems are Bug-Prone</vt:lpstr>
      <vt:lpstr>Example Bug (Floodlight, 2012)</vt:lpstr>
      <vt:lpstr>Best Practice: Logs</vt:lpstr>
      <vt:lpstr>Best Practice: Logs</vt:lpstr>
      <vt:lpstr>Best Practice: Logs</vt:lpstr>
      <vt:lpstr>Our Goal</vt:lpstr>
      <vt:lpstr>Thesis</vt:lpstr>
      <vt:lpstr>Why minimization?</vt:lpstr>
      <vt:lpstr>Outline</vt:lpstr>
      <vt:lpstr>Minimal Causal Sequence</vt:lpstr>
      <vt:lpstr>Minimal Causal Sequence</vt:lpstr>
      <vt:lpstr>Minimal Causal Sequence</vt:lpstr>
      <vt:lpstr>Assume We’re Given:</vt:lpstr>
      <vt:lpstr>Where We Obtain Requisites</vt:lpstr>
      <vt:lpstr>Where Bugs are Found</vt:lpstr>
      <vt:lpstr>QA Testbed</vt:lpstr>
      <vt:lpstr>Outline</vt:lpstr>
      <vt:lpstr>Approach: Delta Debugging1 Replay</vt:lpstr>
      <vt:lpstr>Two Requisites for Minimization</vt:lpstr>
      <vt:lpstr>Key Point</vt:lpstr>
      <vt:lpstr>Outline</vt:lpstr>
      <vt:lpstr>SDN Architecture</vt:lpstr>
      <vt:lpstr>Approach: Modify Testbed</vt:lpstr>
      <vt:lpstr>Challenges for Scheduling</vt:lpstr>
      <vt:lpstr>Challenge: Asynchrony</vt:lpstr>
      <vt:lpstr>Challenge: Asynchrony</vt:lpstr>
      <vt:lpstr>Challenge: Asynchrony</vt:lpstr>
      <vt:lpstr>Coping with Asynchrony</vt:lpstr>
      <vt:lpstr>Challenge: Divergence</vt:lpstr>
      <vt:lpstr>Divergence: Absent Internal Events</vt:lpstr>
      <vt:lpstr>Divergence: Absent Internal Events</vt:lpstr>
      <vt:lpstr>Solution: Peek Ahead</vt:lpstr>
      <vt:lpstr>Challenge: Non-determinism</vt:lpstr>
      <vt:lpstr>Coping With Non-Determinism</vt:lpstr>
      <vt:lpstr>Approach Recap</vt:lpstr>
      <vt:lpstr>Evaluation</vt:lpstr>
      <vt:lpstr>Evaluation Methodology</vt:lpstr>
      <vt:lpstr>Case Studies</vt:lpstr>
      <vt:lpstr>Comparison to Naïve Replay </vt:lpstr>
      <vt:lpstr>Qualitative Results</vt:lpstr>
      <vt:lpstr>Outline</vt:lpstr>
      <vt:lpstr>Previous Work is Unsatisfying</vt:lpstr>
      <vt:lpstr>Proposed Work</vt:lpstr>
      <vt:lpstr>Ideal Solution</vt:lpstr>
      <vt:lpstr>Ideal Solution</vt:lpstr>
      <vt:lpstr>Ideal Solution</vt:lpstr>
      <vt:lpstr>Plausible Solution: Model Checking </vt:lpstr>
      <vt:lpstr>Issues With Model Checking </vt:lpstr>
      <vt:lpstr>Issues With Model Checking</vt:lpstr>
      <vt:lpstr>Computational Intractability [1/3]</vt:lpstr>
      <vt:lpstr>Computational Intractability [2/3]</vt:lpstr>
      <vt:lpstr>Computational Intractability [3/3]</vt:lpstr>
      <vt:lpstr>Evaluation Approach</vt:lpstr>
      <vt:lpstr>Outline</vt:lpstr>
      <vt:lpstr>Related work</vt:lpstr>
      <vt:lpstr>Timeline </vt:lpstr>
      <vt:lpstr>Backup</vt:lpstr>
      <vt:lpstr>Conclusion</vt:lpstr>
      <vt:lpstr>Bugs are costly and time consuming</vt:lpstr>
      <vt:lpstr>Ongoing work</vt:lpstr>
      <vt:lpstr>Scalability</vt:lpstr>
      <vt:lpstr>Case Studies</vt:lpstr>
      <vt:lpstr>Case Studies</vt:lpstr>
      <vt:lpstr>Runtime</vt:lpstr>
      <vt:lpstr>Coping with Non-Determinism</vt:lpstr>
      <vt:lpstr>Replay Requirements</vt:lpstr>
      <vt:lpstr>Naïve Replay Approach</vt:lpstr>
      <vt:lpstr>Complexity</vt:lpstr>
      <vt:lpstr>Assumptions of Delta Debugging</vt:lpstr>
      <vt:lpstr>Local vs. Global Minimality</vt:lpstr>
      <vt:lpstr>Forensic Analysis of Production Logs </vt:lpstr>
      <vt:lpstr>Instrumentation Complexity </vt:lpstr>
      <vt:lpstr>Improvements</vt:lpstr>
      <vt:lpstr>Divergence: Syntactic Changes</vt:lpstr>
      <vt:lpstr>Divergence: Syntactic Changes</vt:lpstr>
      <vt:lpstr>Solution: Equivalence Classes</vt:lpstr>
      <vt:lpstr>Solution: Peek ahead</vt:lpstr>
      <vt:lpstr>Divergence: Unexpected Events</vt:lpstr>
      <vt:lpstr>Divergence: Unexpected Events</vt:lpstr>
      <vt:lpstr>Solution: Emperical Heuristic</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SDNs </dc:title>
  <dc:creator>R. Colin Scott</dc:creator>
  <cp:lastModifiedBy>Colin Scott</cp:lastModifiedBy>
  <cp:revision>526</cp:revision>
  <cp:lastPrinted>2012-07-19T23:21:06Z</cp:lastPrinted>
  <dcterms:created xsi:type="dcterms:W3CDTF">2012-02-23T00:13:04Z</dcterms:created>
  <dcterms:modified xsi:type="dcterms:W3CDTF">2014-10-31T21:00:33Z</dcterms:modified>
</cp:coreProperties>
</file>