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49" r:id="rId3"/>
    <p:sldId id="350" r:id="rId4"/>
    <p:sldId id="351" r:id="rId5"/>
    <p:sldId id="343" r:id="rId6"/>
    <p:sldId id="333" r:id="rId7"/>
    <p:sldId id="335" r:id="rId8"/>
    <p:sldId id="375" r:id="rId9"/>
    <p:sldId id="369" r:id="rId10"/>
    <p:sldId id="356" r:id="rId11"/>
    <p:sldId id="370" r:id="rId12"/>
    <p:sldId id="371" r:id="rId13"/>
    <p:sldId id="372" r:id="rId14"/>
    <p:sldId id="373" r:id="rId15"/>
    <p:sldId id="374" r:id="rId16"/>
    <p:sldId id="348" r:id="rId17"/>
    <p:sldId id="316" r:id="rId18"/>
    <p:sldId id="358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4" autoAdjust="0"/>
    <p:restoredTop sz="91408" autoAdjust="0"/>
  </p:normalViewPr>
  <p:slideViewPr>
    <p:cSldViewPr snapToGrid="0" snapToObjects="1">
      <p:cViewPr>
        <p:scale>
          <a:sx n="114" d="100"/>
          <a:sy n="114" d="100"/>
        </p:scale>
        <p:origin x="-181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really high-level depiction of our system. Essentially</a:t>
            </a:r>
            <a:r>
              <a:rPr lang="en-US" baseline="0" dirty="0" smtClean="0"/>
              <a:t> what we’re going to do is simulate the entire execution of the physical network. In a single process, we model switches in the network. We then run control servers on top of this, but we interpose on all of the communication channels.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Mechanisn</a:t>
            </a:r>
            <a:r>
              <a:rPr lang="en-US" baseline="0" dirty="0" smtClean="0"/>
              <a:t> to explore those research questions! Not a software </a:t>
            </a:r>
            <a:r>
              <a:rPr lang="en-US" baseline="0" dirty="0" err="1" smtClean="0"/>
              <a:t>artefact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properties: delay, re-ordering, failure modes,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073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Automated Troubleshooting for Software-Defined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0150"/>
            <a:ext cx="7664193" cy="2123220"/>
          </a:xfrm>
        </p:spPr>
        <p:txBody>
          <a:bodyPr/>
          <a:lstStyle/>
          <a:p>
            <a:r>
              <a:rPr lang="en-US" u="sng" dirty="0" smtClean="0"/>
              <a:t>Colin Scott</a:t>
            </a:r>
            <a:r>
              <a:rPr lang="en-US" dirty="0" smtClean="0"/>
              <a:t>, Andreas </a:t>
            </a:r>
            <a:r>
              <a:rPr lang="en-US" dirty="0" err="1" smtClean="0"/>
              <a:t>Wundsam</a:t>
            </a:r>
            <a:r>
              <a:rPr lang="en-US" dirty="0" smtClean="0"/>
              <a:t>, Sam Whitlock,                   Andrew Or, </a:t>
            </a:r>
            <a:r>
              <a:rPr lang="en-US" dirty="0" smtClean="0"/>
              <a:t>Eugene Huang, </a:t>
            </a:r>
            <a:r>
              <a:rPr lang="en-US" dirty="0" err="1" smtClean="0"/>
              <a:t>Kyriakos</a:t>
            </a:r>
            <a:r>
              <a:rPr lang="en-US" dirty="0" smtClean="0"/>
              <a:t> </a:t>
            </a:r>
            <a:r>
              <a:rPr lang="en-US" dirty="0" err="1" smtClean="0"/>
              <a:t>Zarifis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6" y="434477"/>
            <a:ext cx="1384064" cy="1384064"/>
          </a:xfrm>
          <a:prstGeom prst="rect">
            <a:avLst/>
          </a:prstGeom>
        </p:spPr>
      </p:pic>
      <p:pic>
        <p:nvPicPr>
          <p:cNvPr id="6" name="Picture 7" descr="http://opennetsummit.org/images/logo_cleansl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34476"/>
            <a:ext cx="2171665" cy="13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71902"/>
            <a:ext cx="7610476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Modify history!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 descr="blogpost (1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3" y="2707781"/>
            <a:ext cx="7518229" cy="40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Replaying Altered History is Hard</a:t>
            </a:r>
            <a:endParaRPr lang="en-US" dirty="0"/>
          </a:p>
        </p:txBody>
      </p:sp>
      <p:pic>
        <p:nvPicPr>
          <p:cNvPr id="5" name="Picture 4" descr="29-Obamaelectionchicago_620x4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2" y="2037753"/>
            <a:ext cx="7236206" cy="48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Causes Divergence</a:t>
            </a:r>
            <a:endParaRPr lang="en-US" dirty="0"/>
          </a:p>
        </p:txBody>
      </p:sp>
      <p:pic>
        <p:nvPicPr>
          <p:cNvPr id="6" name="Picture 5" descr="obama-frow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69" y="4491432"/>
            <a:ext cx="2274625" cy="2281603"/>
          </a:xfrm>
          <a:prstGeom prst="rect">
            <a:avLst/>
          </a:prstGeom>
        </p:spPr>
      </p:pic>
      <p:pic>
        <p:nvPicPr>
          <p:cNvPr id="10" name="Picture 9" descr="472px-2010-07-20_Black_windup_alarm_clock_face_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6" y="2038256"/>
            <a:ext cx="1620575" cy="197872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40693" y="3776426"/>
            <a:ext cx="822584" cy="51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2592" y="3776426"/>
            <a:ext cx="735307" cy="51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ed-ti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9" y="4418661"/>
            <a:ext cx="2283459" cy="2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usually it doesn’t affect the result</a:t>
            </a:r>
            <a:endParaRPr lang="en-US" dirty="0"/>
          </a:p>
        </p:txBody>
      </p:sp>
      <p:pic>
        <p:nvPicPr>
          <p:cNvPr id="4" name="Picture 3" descr="Barack-Obama-TIME-Magazine-Person-of-the-Year-20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78" y="2870648"/>
            <a:ext cx="5670463" cy="37744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62437" y="2127720"/>
            <a:ext cx="356193" cy="720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57098" y="2094300"/>
            <a:ext cx="326984" cy="754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2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Reason About Equivalence!</a:t>
            </a:r>
            <a:endParaRPr lang="en-US" dirty="0"/>
          </a:p>
        </p:txBody>
      </p:sp>
      <p:pic>
        <p:nvPicPr>
          <p:cNvPr id="4" name="Picture 3" descr="obama-frow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79" y="3189089"/>
            <a:ext cx="2274625" cy="22816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0751" y="3668281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ＭＳ ゴシック"/>
                <a:ea typeface="ＭＳ ゴシック"/>
                <a:cs typeface="ＭＳ ゴシック"/>
              </a:rPr>
              <a:t>≈</a:t>
            </a:r>
            <a:endParaRPr lang="en-US" sz="9600" dirty="0"/>
          </a:p>
        </p:txBody>
      </p:sp>
      <p:pic>
        <p:nvPicPr>
          <p:cNvPr id="7" name="Picture 6" descr="red-ti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68" y="3189089"/>
            <a:ext cx="2283459" cy="2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  <a:endParaRPr lang="en-US" dirty="0"/>
          </a:p>
        </p:txBody>
      </p:sp>
      <p:pic>
        <p:nvPicPr>
          <p:cNvPr id="4" name="Picture 3" descr="list_remove_err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4" y="2038256"/>
            <a:ext cx="3908413" cy="2345048"/>
          </a:xfrm>
          <a:prstGeom prst="rect">
            <a:avLst/>
          </a:prstGeom>
        </p:spPr>
      </p:pic>
      <p:pic>
        <p:nvPicPr>
          <p:cNvPr id="5" name="Picture 4" descr="nox_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87" y="4445357"/>
            <a:ext cx="3908413" cy="2345048"/>
          </a:xfrm>
          <a:prstGeom prst="rect">
            <a:avLst/>
          </a:prstGeom>
        </p:spPr>
      </p:pic>
      <p:pic>
        <p:nvPicPr>
          <p:cNvPr id="6" name="Picture 5" descr="pox_blackho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87" y="2038256"/>
            <a:ext cx="3907200" cy="2344320"/>
          </a:xfrm>
          <a:prstGeom prst="rect">
            <a:avLst/>
          </a:prstGeom>
        </p:spPr>
      </p:pic>
      <p:pic>
        <p:nvPicPr>
          <p:cNvPr id="7" name="Picture 6" descr="pox_migration_blackhol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6" y="4414458"/>
            <a:ext cx="3886131" cy="23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937"/>
            <a:ext cx="7610476" cy="2807255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automatically diagnose network </a:t>
            </a:r>
            <a:r>
              <a:rPr lang="en-US" sz="2800" dirty="0" smtClean="0"/>
              <a:t>problems</a:t>
            </a:r>
            <a:endParaRPr lang="en-US" sz="2800" dirty="0"/>
          </a:p>
          <a:p>
            <a:r>
              <a:rPr lang="en-US" sz="2800" dirty="0" smtClean="0"/>
              <a:t>Approach: iteratively alter history</a:t>
            </a:r>
          </a:p>
          <a:p>
            <a:r>
              <a:rPr lang="en-US" sz="2800" dirty="0" smtClean="0"/>
              <a:t>Check us out: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457" y="5307850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7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V. </a:t>
            </a:r>
            <a:r>
              <a:rPr lang="en-US" dirty="0" err="1"/>
              <a:t>Soundararajan</a:t>
            </a:r>
            <a:r>
              <a:rPr lang="en-US" dirty="0"/>
              <a:t> and K. </a:t>
            </a:r>
            <a:r>
              <a:rPr lang="en-US" dirty="0" err="1"/>
              <a:t>Govil</a:t>
            </a:r>
            <a:r>
              <a:rPr lang="en-US" dirty="0"/>
              <a:t>. Challenges in building </a:t>
            </a:r>
            <a:r>
              <a:rPr lang="en-US" dirty="0" smtClean="0"/>
              <a:t>scalable </a:t>
            </a:r>
            <a:r>
              <a:rPr lang="en-US" dirty="0"/>
              <a:t>virtualized datacenter management. SIGOPS Operating Systems Review ’10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/>
              <a:t>A. Greenberg, J. R. Hamilton, N. Jain, S. </a:t>
            </a:r>
            <a:r>
              <a:rPr lang="en-US" dirty="0" err="1"/>
              <a:t>Kandula</a:t>
            </a:r>
            <a:r>
              <a:rPr lang="en-US" dirty="0"/>
              <a:t>, C. Kim, P. </a:t>
            </a:r>
            <a:r>
              <a:rPr lang="en-US" dirty="0" err="1"/>
              <a:t>Lahiri</a:t>
            </a:r>
            <a:r>
              <a:rPr lang="en-US" dirty="0"/>
              <a:t>, D. A. </a:t>
            </a:r>
            <a:r>
              <a:rPr lang="en-US" dirty="0" err="1"/>
              <a:t>Maltz</a:t>
            </a:r>
            <a:r>
              <a:rPr lang="en-US" dirty="0"/>
              <a:t>, P. Patel, and S. </a:t>
            </a:r>
            <a:r>
              <a:rPr lang="en-US" dirty="0" err="1"/>
              <a:t>Sengupta</a:t>
            </a:r>
            <a:r>
              <a:rPr lang="en-US" dirty="0"/>
              <a:t>. VL2: a </a:t>
            </a:r>
            <a:r>
              <a:rPr lang="en-US" dirty="0" smtClean="0"/>
              <a:t>scalable </a:t>
            </a:r>
            <a:r>
              <a:rPr lang="en-US" dirty="0"/>
              <a:t>and flexible data center network, Sec. 3.4. SIGCOMM ’09.</a:t>
            </a:r>
          </a:p>
        </p:txBody>
      </p:sp>
    </p:spTree>
    <p:extLst>
      <p:ext uri="{BB962C8B-B14F-4D97-AF65-F5344CB8AC3E}">
        <p14:creationId xmlns:p14="http://schemas.microsoft.com/office/powerpoint/2010/main" val="42167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6" name="Picture 5" descr="Debugger_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" y="2057086"/>
            <a:ext cx="7431068" cy="47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events in a DC network?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0" y="2183075"/>
            <a:ext cx="2705880" cy="1426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629" y="5514595"/>
            <a:ext cx="591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8.5 network error events / minute</a:t>
            </a:r>
            <a:r>
              <a:rPr lang="en-US" sz="2400" dirty="0" smtClean="0"/>
              <a:t> [2</a:t>
            </a:r>
            <a:r>
              <a:rPr lang="en-US" sz="2400" dirty="0" smtClean="0"/>
              <a:t>]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2488" y="2183075"/>
            <a:ext cx="59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20,000 servers * 4 VMs / </a:t>
            </a:r>
            <a:r>
              <a:rPr lang="en-US" sz="2400" dirty="0" smtClean="0"/>
              <a:t>server </a:t>
            </a:r>
            <a:r>
              <a:rPr lang="en-US" sz="2400" dirty="0"/>
              <a:t>= 80,000 </a:t>
            </a:r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28" y="3591381"/>
            <a:ext cx="7375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(6 migrations / day / VM) +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/>
              <a:t>2 power </a:t>
            </a:r>
            <a:r>
              <a:rPr lang="en-US" sz="2400" dirty="0" err="1"/>
              <a:t>up|down</a:t>
            </a:r>
            <a:r>
              <a:rPr lang="en-US" sz="2400" dirty="0"/>
              <a:t> / day / VM) </a:t>
            </a:r>
            <a:r>
              <a:rPr lang="en-US" sz="2400" dirty="0" smtClean="0"/>
              <a:t>* </a:t>
            </a:r>
          </a:p>
          <a:p>
            <a:r>
              <a:rPr lang="en-US" sz="2400" dirty="0" smtClean="0"/>
              <a:t>    80,000 </a:t>
            </a:r>
            <a:r>
              <a:rPr lang="en-US" sz="2400" dirty="0"/>
              <a:t>VMs = 640,000 VM events / day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~</a:t>
            </a:r>
            <a:r>
              <a:rPr lang="en-US" sz="2400" dirty="0"/>
              <a:t>= </a:t>
            </a:r>
            <a:r>
              <a:rPr lang="en-US" sz="2400" b="1" dirty="0"/>
              <a:t>450 VM </a:t>
            </a:r>
            <a:r>
              <a:rPr lang="en-US" sz="2400" b="1" dirty="0" smtClean="0"/>
              <a:t>changes / </a:t>
            </a:r>
            <a:r>
              <a:rPr lang="en-US" sz="2400" b="1" dirty="0"/>
              <a:t>minute</a:t>
            </a:r>
            <a:r>
              <a:rPr lang="en-US" sz="2400" dirty="0"/>
              <a:t> </a:t>
            </a:r>
            <a:r>
              <a:rPr lang="en-US" sz="2400" dirty="0" smtClean="0"/>
              <a:t>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6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events in a </a:t>
            </a:r>
            <a:r>
              <a:rPr lang="en-US" dirty="0" smtClean="0"/>
              <a:t>DC network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61" y="3118825"/>
            <a:ext cx="852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= ~500 </a:t>
            </a:r>
            <a:r>
              <a:rPr lang="en-US" sz="7200" dirty="0" smtClean="0"/>
              <a:t>events </a:t>
            </a:r>
            <a:r>
              <a:rPr lang="en-US" sz="7200" dirty="0" smtClean="0"/>
              <a:t>/ minute</a:t>
            </a:r>
            <a:endParaRPr lang="en-US" sz="7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1013" y="2796115"/>
            <a:ext cx="7553618" cy="3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goes wrong!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5" y="2035273"/>
            <a:ext cx="4067010" cy="48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0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Manual analysis of log files</a:t>
            </a:r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/>
              <a:t>Logs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4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6958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Identify the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set of </a:t>
            </a:r>
            <a:r>
              <a:rPr lang="en-US" sz="6600" dirty="0" smtClean="0"/>
              <a:t>events that </a:t>
            </a:r>
            <a:r>
              <a:rPr lang="en-US" sz="6600" dirty="0" smtClean="0"/>
              <a:t>trigger the bug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56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314" y="5084188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Blackhole</a:t>
            </a:r>
            <a:r>
              <a:rPr lang="en-US" dirty="0" smtClean="0">
                <a:solidFill>
                  <a:srgbClr val="FF0000"/>
                </a:solidFill>
              </a:rPr>
              <a:t> persists!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41938" y="2250259"/>
            <a:ext cx="66847" cy="40994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41938" y="2250259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08785" y="6357323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nut 45"/>
          <p:cNvSpPr/>
          <p:nvPr/>
        </p:nvSpPr>
        <p:spPr>
          <a:xfrm>
            <a:off x="1239529" y="5457788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1378200" y="2506075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4" name="Donut 113"/>
          <p:cNvSpPr/>
          <p:nvPr/>
        </p:nvSpPr>
        <p:spPr>
          <a:xfrm>
            <a:off x="3166717" y="4406944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" name="Donut 116"/>
          <p:cNvSpPr/>
          <p:nvPr/>
        </p:nvSpPr>
        <p:spPr>
          <a:xfrm>
            <a:off x="2944806" y="5078390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11727</TotalTime>
  <Words>473</Words>
  <Application>Microsoft Macintosh PowerPoint</Application>
  <PresentationFormat>On-screen Show (4:3)</PresentationFormat>
  <Paragraphs>91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Automated Troubleshooting for Software-Defined Networks</vt:lpstr>
      <vt:lpstr>How many events in a DC network?</vt:lpstr>
      <vt:lpstr>How many events in a DC network?</vt:lpstr>
      <vt:lpstr>Something goes wrong!</vt:lpstr>
      <vt:lpstr>Best practice: Logs</vt:lpstr>
      <vt:lpstr>Best practice: Logs</vt:lpstr>
      <vt:lpstr>Goal</vt:lpstr>
      <vt:lpstr>Minimal Causal Set</vt:lpstr>
      <vt:lpstr>Minimal Causal Set</vt:lpstr>
      <vt:lpstr>High-Level Approach</vt:lpstr>
      <vt:lpstr>Replaying Altered History is Hard</vt:lpstr>
      <vt:lpstr>Pruning Causes Divergence</vt:lpstr>
      <vt:lpstr>But usually it doesn’t affect the result</vt:lpstr>
      <vt:lpstr>Need to Reason About Equivalence!</vt:lpstr>
      <vt:lpstr>It Works!</vt:lpstr>
      <vt:lpstr>Summary</vt:lpstr>
      <vt:lpstr>Backup</vt:lpstr>
      <vt:lpstr>References </vt:lpstr>
      <vt:lpstr>Simulator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R. Colin Scott</cp:lastModifiedBy>
  <cp:revision>202</cp:revision>
  <cp:lastPrinted>2012-07-19T23:21:06Z</cp:lastPrinted>
  <dcterms:created xsi:type="dcterms:W3CDTF">2012-02-23T00:13:04Z</dcterms:created>
  <dcterms:modified xsi:type="dcterms:W3CDTF">2013-03-17T18:32:27Z</dcterms:modified>
</cp:coreProperties>
</file>