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3" r:id="rId3"/>
    <p:sldId id="257" r:id="rId4"/>
    <p:sldId id="258" r:id="rId5"/>
    <p:sldId id="259" r:id="rId6"/>
    <p:sldId id="268" r:id="rId7"/>
    <p:sldId id="262" r:id="rId8"/>
    <p:sldId id="265" r:id="rId9"/>
    <p:sldId id="261" r:id="rId10"/>
    <p:sldId id="270" r:id="rId11"/>
    <p:sldId id="282" r:id="rId12"/>
    <p:sldId id="271" r:id="rId13"/>
    <p:sldId id="283" r:id="rId14"/>
    <p:sldId id="287" r:id="rId15"/>
    <p:sldId id="291" r:id="rId16"/>
    <p:sldId id="292" r:id="rId17"/>
    <p:sldId id="285" r:id="rId18"/>
    <p:sldId id="290" r:id="rId19"/>
    <p:sldId id="286"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99FF"/>
    <a:srgbClr val="99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254" autoAdjust="0"/>
  </p:normalViewPr>
  <p:slideViewPr>
    <p:cSldViewPr>
      <p:cViewPr>
        <p:scale>
          <a:sx n="77" d="100"/>
          <a:sy n="77" d="100"/>
        </p:scale>
        <p:origin x="-9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A12575C-338F-4126-A956-43A9A0CB09E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B95BF1-EEDC-4CA7-87E3-9434E479F82E}"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C9FB6-8572-4CC9-89A9-5FC25C0DBC6A}" type="slidenum">
              <a:rPr lang="en-US"/>
              <a:pPr/>
              <a:t>11</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45BF0-3FAD-41DA-BADD-CF8593316948}" type="slidenum">
              <a:rPr lang="en-US"/>
              <a:pPr/>
              <a:t>12</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4055D-0D06-432B-8D22-10A6A254ADC6}" type="slidenum">
              <a:rPr lang="en-US"/>
              <a:pPr/>
              <a:t>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18B12-411F-4E57-BCD4-12E5CF822558}" type="slidenum">
              <a:rPr lang="en-US"/>
              <a:pPr/>
              <a:t>4</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F2B40-04E3-4BF7-BC19-0E2B79A358BE}" type="slidenum">
              <a:rPr lang="en-US"/>
              <a:pPr/>
              <a:t>5</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04838-5F56-46DF-BEA5-4C125A534E3F}" type="slidenum">
              <a:rPr lang="en-US"/>
              <a:pPr/>
              <a:t>6</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C85A6-A4B7-40DE-84AB-3B1CC7B18471}" type="slidenum">
              <a:rPr lang="en-US"/>
              <a:pPr/>
              <a:t>7</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9E88D-5891-45B8-ABD5-91ACD3CAB078}" type="slidenum">
              <a:rPr lang="en-US"/>
              <a:pPr/>
              <a:t>8</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2775F3-93C6-40A8-9982-06D4346C57F7}" type="slidenum">
              <a:rPr lang="en-US"/>
              <a:pPr/>
              <a:t>9</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29C22-5FD9-47D2-A0A8-BD0F6D67D469}" type="slidenum">
              <a:rPr lang="en-US"/>
              <a:pPr/>
              <a:t>10</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999A4967-B6C3-4B16-83B7-94CDC887807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1DB8A49-08C5-403F-BA26-9B4B8730F65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97AB329-5AB4-46D7-BA14-17FC97655EC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B3EB5F5-4A73-4354-B968-D4B4BA1102C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8C60228-45AD-4538-87A5-6BABD0077B8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65AD935-891B-4854-8567-6DBDDD17A81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99298157-9158-4D08-83F6-C2FA6B3EBC2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7C04B431-6801-4D3F-831D-3B243ED5CB6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C04DFD9-E3BC-4339-A521-E31E3D982DE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CDC8F15-4B82-4D56-A21B-256AA8A6074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B60BC8A-2A99-44A4-A3AC-60B76906663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089306B-5807-4A91-AB60-E3C43630F060}" type="slidenum">
              <a:rPr lang="en-US"/>
              <a:pPr/>
              <a:t>‹#›</a:t>
            </a:fld>
            <a:endParaRPr lang="en-US"/>
          </a:p>
        </p:txBody>
      </p:sp>
      <p:sp>
        <p:nvSpPr>
          <p:cNvPr id="1031" name="Rectangle 7"/>
          <p:cNvSpPr>
            <a:spLocks noChangeArrowheads="1"/>
          </p:cNvSpPr>
          <p:nvPr userDrawn="1"/>
        </p:nvSpPr>
        <p:spPr bwMode="auto">
          <a:xfrm>
            <a:off x="152400" y="381000"/>
            <a:ext cx="8610600" cy="76200"/>
          </a:xfrm>
          <a:prstGeom prst="rect">
            <a:avLst/>
          </a:prstGeom>
          <a:solidFill>
            <a:srgbClr val="9999FF"/>
          </a:solidFill>
          <a:ln w="9525">
            <a:solidFill>
              <a:schemeClr val="tx1"/>
            </a:solidFill>
            <a:miter lim="800000"/>
            <a:headEnd/>
            <a:tailEnd/>
          </a:ln>
          <a:effectLst/>
        </p:spPr>
        <p:txBody>
          <a:bodyPr wrap="none" anchor="ctr"/>
          <a:lstStyle/>
          <a:p>
            <a:endParaRPr lang="en-US"/>
          </a:p>
        </p:txBody>
      </p:sp>
      <p:sp>
        <p:nvSpPr>
          <p:cNvPr id="1032" name="Rectangle 8"/>
          <p:cNvSpPr>
            <a:spLocks noChangeArrowheads="1"/>
          </p:cNvSpPr>
          <p:nvPr userDrawn="1"/>
        </p:nvSpPr>
        <p:spPr bwMode="auto">
          <a:xfrm>
            <a:off x="381000" y="152400"/>
            <a:ext cx="76200" cy="6400800"/>
          </a:xfrm>
          <a:prstGeom prst="rect">
            <a:avLst/>
          </a:prstGeom>
          <a:solidFill>
            <a:srgbClr val="9999FF"/>
          </a:solidFill>
          <a:ln w="9525">
            <a:solidFill>
              <a:schemeClr val="tx1"/>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WordArt 4"/>
          <p:cNvSpPr>
            <a:spLocks noChangeArrowheads="1" noChangeShapeType="1" noTextEdit="1"/>
          </p:cNvSpPr>
          <p:nvPr/>
        </p:nvSpPr>
        <p:spPr bwMode="auto">
          <a:xfrm>
            <a:off x="1295400" y="2057400"/>
            <a:ext cx="7010400" cy="647700"/>
          </a:xfrm>
          <a:prstGeom prst="rect">
            <a:avLst/>
          </a:prstGeom>
        </p:spPr>
        <p:txBody>
          <a:bodyPr wrap="none" fromWordArt="1">
            <a:prstTxWarp prst="textPlain">
              <a:avLst>
                <a:gd name="adj" fmla="val 50000"/>
              </a:avLst>
            </a:prstTxWarp>
          </a:bodyPr>
          <a:lstStyle/>
          <a:p>
            <a:pPr algn="ctr"/>
            <a:r>
              <a:rPr lang="en-US" sz="3600" i="1" kern="10" dirty="0" smtClean="0">
                <a:ln w="9525">
                  <a:solidFill>
                    <a:srgbClr val="000000"/>
                  </a:solidFill>
                  <a:round/>
                  <a:headEnd/>
                  <a:tailEnd/>
                </a:ln>
                <a:solidFill>
                  <a:schemeClr val="accent2"/>
                </a:solidFill>
                <a:effectLst>
                  <a:outerShdw dist="35921" dir="2700000" algn="ctr" rotWithShape="0">
                    <a:srgbClr val="808080">
                      <a:alpha val="80000"/>
                    </a:srgbClr>
                  </a:outerShdw>
                </a:effectLst>
                <a:latin typeface="Arial Black"/>
              </a:rPr>
              <a:t>The Click </a:t>
            </a:r>
            <a:r>
              <a:rPr lang="en-US" sz="3600" i="1" kern="10" dirty="0">
                <a:ln w="9525">
                  <a:solidFill>
                    <a:srgbClr val="000000"/>
                  </a:solidFill>
                  <a:round/>
                  <a:headEnd/>
                  <a:tailEnd/>
                </a:ln>
                <a:solidFill>
                  <a:schemeClr val="accent2"/>
                </a:solidFill>
                <a:effectLst>
                  <a:outerShdw dist="35921" dir="2700000" algn="ctr" rotWithShape="0">
                    <a:srgbClr val="808080">
                      <a:alpha val="80000"/>
                    </a:srgbClr>
                  </a:outerShdw>
                </a:effectLst>
                <a:latin typeface="Arial Black"/>
              </a:rPr>
              <a:t>Modular Router</a:t>
            </a:r>
          </a:p>
        </p:txBody>
      </p:sp>
      <p:sp>
        <p:nvSpPr>
          <p:cNvPr id="5" name="TextBox 4"/>
          <p:cNvSpPr txBox="1"/>
          <p:nvPr/>
        </p:nvSpPr>
        <p:spPr>
          <a:xfrm>
            <a:off x="990600" y="3886200"/>
            <a:ext cx="7648312" cy="369332"/>
          </a:xfrm>
          <a:prstGeom prst="rect">
            <a:avLst/>
          </a:prstGeom>
          <a:noFill/>
        </p:spPr>
        <p:txBody>
          <a:bodyPr wrap="none" rtlCol="0">
            <a:spAutoFit/>
          </a:bodyPr>
          <a:lstStyle/>
          <a:p>
            <a:r>
              <a:rPr lang="en-US" dirty="0" smtClean="0"/>
              <a:t>Robert Morris, Eddie Kohler, John </a:t>
            </a:r>
            <a:r>
              <a:rPr lang="en-US" dirty="0" err="1" smtClean="0"/>
              <a:t>Jannotti</a:t>
            </a:r>
            <a:r>
              <a:rPr lang="en-US" dirty="0" smtClean="0"/>
              <a:t>, </a:t>
            </a:r>
            <a:r>
              <a:rPr lang="en-US" dirty="0" err="1" smtClean="0"/>
              <a:t>Frans</a:t>
            </a:r>
            <a:r>
              <a:rPr lang="en-US" dirty="0" smtClean="0"/>
              <a:t> </a:t>
            </a:r>
            <a:r>
              <a:rPr lang="en-US" dirty="0" err="1" smtClean="0"/>
              <a:t>Kaashoek</a:t>
            </a:r>
            <a:r>
              <a:rPr lang="en-US" dirty="0" smtClean="0"/>
              <a:t> (MIT), 1999 </a:t>
            </a:r>
            <a:endParaRPr lang="en-US" dirty="0"/>
          </a:p>
        </p:txBody>
      </p:sp>
      <p:sp>
        <p:nvSpPr>
          <p:cNvPr id="6" name="TextBox 5"/>
          <p:cNvSpPr txBox="1"/>
          <p:nvPr/>
        </p:nvSpPr>
        <p:spPr>
          <a:xfrm>
            <a:off x="3124200" y="5181600"/>
            <a:ext cx="2723823" cy="369332"/>
          </a:xfrm>
          <a:prstGeom prst="rect">
            <a:avLst/>
          </a:prstGeom>
          <a:noFill/>
        </p:spPr>
        <p:txBody>
          <a:bodyPr wrap="none" rtlCol="0">
            <a:spAutoFit/>
          </a:bodyPr>
          <a:lstStyle/>
          <a:p>
            <a:r>
              <a:rPr lang="en-US" dirty="0" smtClean="0"/>
              <a:t>Presented by Colin Scott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ChangeAspect="1" noChangeArrowheads="1"/>
          </p:cNvPicPr>
          <p:nvPr/>
        </p:nvPicPr>
        <p:blipFill>
          <a:blip r:embed="rId3" cstate="print"/>
          <a:srcRect/>
          <a:stretch>
            <a:fillRect/>
          </a:stretch>
        </p:blipFill>
        <p:spPr bwMode="auto">
          <a:xfrm>
            <a:off x="4038600" y="1600200"/>
            <a:ext cx="4648200" cy="4868863"/>
          </a:xfrm>
          <a:prstGeom prst="rect">
            <a:avLst/>
          </a:prstGeom>
          <a:noFill/>
          <a:ln w="9525">
            <a:noFill/>
            <a:miter lim="800000"/>
            <a:headEnd/>
            <a:tailEnd/>
          </a:ln>
          <a:effectLst/>
        </p:spPr>
      </p:pic>
      <p:sp>
        <p:nvSpPr>
          <p:cNvPr id="31749" name="WordArt 5"/>
          <p:cNvSpPr>
            <a:spLocks noChangeArrowheads="1" noChangeShapeType="1" noTextEdit="1"/>
          </p:cNvSpPr>
          <p:nvPr/>
        </p:nvSpPr>
        <p:spPr bwMode="auto">
          <a:xfrm>
            <a:off x="685800" y="762000"/>
            <a:ext cx="4419600" cy="381000"/>
          </a:xfrm>
          <a:prstGeom prst="rect">
            <a:avLst/>
          </a:prstGeom>
        </p:spPr>
        <p:txBody>
          <a:bodyPr wrap="none" fromWordArt="1">
            <a:prstTxWarp prst="textPlain">
              <a:avLst>
                <a:gd name="adj" fmla="val 50000"/>
              </a:avLst>
            </a:prstTxWarp>
          </a:bodyPr>
          <a:lstStyle/>
          <a:p>
            <a:pPr algn="ctr"/>
            <a:r>
              <a:rPr lang="en-US" sz="3600" kern="10" dirty="0">
                <a:ln w="19050">
                  <a:solidFill>
                    <a:srgbClr val="000000"/>
                  </a:solidFill>
                  <a:round/>
                  <a:headEnd/>
                  <a:tailEnd/>
                </a:ln>
                <a:solidFill>
                  <a:schemeClr val="bg2"/>
                </a:solidFill>
                <a:latin typeface="Arial Black"/>
              </a:rPr>
              <a:t>Router </a:t>
            </a:r>
            <a:r>
              <a:rPr lang="en-US" sz="3600" kern="10" dirty="0" smtClean="0">
                <a:ln w="19050">
                  <a:solidFill>
                    <a:srgbClr val="000000"/>
                  </a:solidFill>
                  <a:round/>
                  <a:headEnd/>
                  <a:tailEnd/>
                </a:ln>
                <a:solidFill>
                  <a:schemeClr val="bg2"/>
                </a:solidFill>
                <a:latin typeface="Arial Black"/>
              </a:rPr>
              <a:t>extensions</a:t>
            </a:r>
            <a:endParaRPr lang="en-US" sz="3600" kern="10" dirty="0">
              <a:ln w="19050">
                <a:solidFill>
                  <a:srgbClr val="000000"/>
                </a:solidFill>
                <a:round/>
                <a:headEnd/>
                <a:tailEnd/>
              </a:ln>
              <a:solidFill>
                <a:schemeClr val="bg2"/>
              </a:solidFill>
              <a:latin typeface="Arial Black"/>
            </a:endParaRPr>
          </a:p>
        </p:txBody>
      </p:sp>
      <p:sp>
        <p:nvSpPr>
          <p:cNvPr id="31750" name="Text Box 6"/>
          <p:cNvSpPr txBox="1">
            <a:spLocks noChangeArrowheads="1"/>
          </p:cNvSpPr>
          <p:nvPr/>
        </p:nvSpPr>
        <p:spPr bwMode="auto">
          <a:xfrm>
            <a:off x="685800" y="1524000"/>
            <a:ext cx="3140075" cy="396875"/>
          </a:xfrm>
          <a:prstGeom prst="rect">
            <a:avLst/>
          </a:prstGeom>
          <a:noFill/>
          <a:ln w="9525">
            <a:noFill/>
            <a:miter lim="800000"/>
            <a:headEnd/>
            <a:tailEnd/>
          </a:ln>
          <a:effectLst/>
        </p:spPr>
        <p:txBody>
          <a:bodyPr>
            <a:spAutoFit/>
          </a:bodyPr>
          <a:lstStyle/>
          <a:p>
            <a:pPr>
              <a:spcBef>
                <a:spcPct val="50000"/>
              </a:spcBef>
            </a:pPr>
            <a:r>
              <a:rPr lang="en-US" sz="2000" b="1" u="sng"/>
              <a:t>Differentiated Services </a:t>
            </a:r>
          </a:p>
        </p:txBody>
      </p:sp>
      <p:sp>
        <p:nvSpPr>
          <p:cNvPr id="31752" name="Text Box 8"/>
          <p:cNvSpPr txBox="1">
            <a:spLocks noChangeArrowheads="1"/>
          </p:cNvSpPr>
          <p:nvPr/>
        </p:nvSpPr>
        <p:spPr bwMode="auto">
          <a:xfrm>
            <a:off x="685800" y="2286000"/>
            <a:ext cx="3505200" cy="1615827"/>
          </a:xfrm>
          <a:prstGeom prst="rect">
            <a:avLst/>
          </a:prstGeom>
          <a:noFill/>
          <a:ln w="9525">
            <a:noFill/>
            <a:miter lim="800000"/>
            <a:headEnd/>
            <a:tailEnd/>
          </a:ln>
          <a:effectLst/>
        </p:spPr>
        <p:txBody>
          <a:bodyPr>
            <a:spAutoFit/>
          </a:bodyPr>
          <a:lstStyle/>
          <a:p>
            <a:pPr>
              <a:buFontTx/>
              <a:buChar char="•"/>
            </a:pPr>
            <a:r>
              <a:rPr lang="en-US" dirty="0" smtClean="0"/>
              <a:t> Classification</a:t>
            </a:r>
            <a:r>
              <a:rPr lang="en-US" dirty="0"/>
              <a:t>, tagging, shaping, dropping, queuing, and scheduling functions. </a:t>
            </a:r>
          </a:p>
          <a:p>
            <a:r>
              <a:rPr lang="en-US" dirty="0"/>
              <a:t> </a:t>
            </a:r>
          </a:p>
          <a:p>
            <a:pPr>
              <a:spcBef>
                <a:spcPct val="50000"/>
              </a:spcBef>
            </a:pPr>
            <a:endParaRPr lang="en-US" dirty="0"/>
          </a:p>
        </p:txBody>
      </p:sp>
      <p:sp>
        <p:nvSpPr>
          <p:cNvPr id="31753" name="Line 9"/>
          <p:cNvSpPr>
            <a:spLocks noChangeShapeType="1"/>
          </p:cNvSpPr>
          <p:nvPr/>
        </p:nvSpPr>
        <p:spPr bwMode="auto">
          <a:xfrm flipV="1">
            <a:off x="4191000" y="2895600"/>
            <a:ext cx="381000" cy="2438400"/>
          </a:xfrm>
          <a:prstGeom prst="line">
            <a:avLst/>
          </a:prstGeom>
          <a:noFill/>
          <a:ln w="9525">
            <a:solidFill>
              <a:srgbClr val="FF0000"/>
            </a:solidFill>
            <a:round/>
            <a:headEnd/>
            <a:tailEnd type="triangle" w="med" len="med"/>
          </a:ln>
          <a:effectLst/>
        </p:spPr>
        <p:txBody>
          <a:bodyPr/>
          <a:lstStyle/>
          <a:p>
            <a:endParaRPr lang="en-US"/>
          </a:p>
        </p:txBody>
      </p:sp>
      <p:sp>
        <p:nvSpPr>
          <p:cNvPr id="31754" name="Line 10"/>
          <p:cNvSpPr>
            <a:spLocks noChangeShapeType="1"/>
          </p:cNvSpPr>
          <p:nvPr/>
        </p:nvSpPr>
        <p:spPr bwMode="auto">
          <a:xfrm flipV="1">
            <a:off x="4343400" y="3733800"/>
            <a:ext cx="1447800" cy="1676400"/>
          </a:xfrm>
          <a:prstGeom prst="line">
            <a:avLst/>
          </a:prstGeom>
          <a:noFill/>
          <a:ln w="9525">
            <a:solidFill>
              <a:srgbClr val="FF0000"/>
            </a:solidFill>
            <a:round/>
            <a:headEnd/>
            <a:tailEnd type="triangle" w="med" len="med"/>
          </a:ln>
          <a:effectLst/>
        </p:spPr>
        <p:txBody>
          <a:bodyPr/>
          <a:lstStyle/>
          <a:p>
            <a:endParaRPr lang="en-US"/>
          </a:p>
        </p:txBody>
      </p:sp>
      <p:sp>
        <p:nvSpPr>
          <p:cNvPr id="31755" name="Line 11"/>
          <p:cNvSpPr>
            <a:spLocks noChangeShapeType="1"/>
          </p:cNvSpPr>
          <p:nvPr/>
        </p:nvSpPr>
        <p:spPr bwMode="auto">
          <a:xfrm flipV="1">
            <a:off x="4419600" y="2895600"/>
            <a:ext cx="2590800" cy="2667000"/>
          </a:xfrm>
          <a:prstGeom prst="line">
            <a:avLst/>
          </a:prstGeom>
          <a:noFill/>
          <a:ln w="9525">
            <a:solidFill>
              <a:srgbClr val="FF0000"/>
            </a:solidFill>
            <a:round/>
            <a:headEnd/>
            <a:tailEnd type="triangle" w="med" len="med"/>
          </a:ln>
          <a:effectLst/>
        </p:spPr>
        <p:txBody>
          <a:bodyPr/>
          <a:lstStyle/>
          <a:p>
            <a:endParaRPr lang="en-US"/>
          </a:p>
        </p:txBody>
      </p:sp>
      <p:sp>
        <p:nvSpPr>
          <p:cNvPr id="31757" name="Text Box 13"/>
          <p:cNvSpPr txBox="1">
            <a:spLocks noChangeArrowheads="1"/>
          </p:cNvSpPr>
          <p:nvPr/>
        </p:nvSpPr>
        <p:spPr bwMode="auto">
          <a:xfrm>
            <a:off x="3352800" y="5334000"/>
            <a:ext cx="1752600" cy="517525"/>
          </a:xfrm>
          <a:prstGeom prst="rect">
            <a:avLst/>
          </a:prstGeom>
          <a:noFill/>
          <a:ln w="9525">
            <a:noFill/>
            <a:miter lim="800000"/>
            <a:headEnd/>
            <a:tailEnd/>
          </a:ln>
          <a:effectLst/>
        </p:spPr>
        <p:txBody>
          <a:bodyPr>
            <a:spAutoFit/>
          </a:bodyPr>
          <a:lstStyle/>
          <a:p>
            <a:pPr>
              <a:spcBef>
                <a:spcPct val="50000"/>
              </a:spcBef>
            </a:pPr>
            <a:r>
              <a:rPr lang="en-US" sz="1400" b="1"/>
              <a:t>Rate-limiting elements</a:t>
            </a:r>
          </a:p>
        </p:txBody>
      </p:sp>
      <p:sp>
        <p:nvSpPr>
          <p:cNvPr id="31758" name="Line 14"/>
          <p:cNvSpPr>
            <a:spLocks noChangeShapeType="1"/>
          </p:cNvSpPr>
          <p:nvPr/>
        </p:nvSpPr>
        <p:spPr bwMode="auto">
          <a:xfrm flipV="1">
            <a:off x="7772400" y="4876800"/>
            <a:ext cx="76200" cy="914400"/>
          </a:xfrm>
          <a:prstGeom prst="line">
            <a:avLst/>
          </a:prstGeom>
          <a:noFill/>
          <a:ln w="9525">
            <a:solidFill>
              <a:srgbClr val="FF0000"/>
            </a:solidFill>
            <a:round/>
            <a:headEnd/>
            <a:tailEnd type="triangle" w="med" len="med"/>
          </a:ln>
          <a:effectLst/>
        </p:spPr>
        <p:txBody>
          <a:bodyPr/>
          <a:lstStyle/>
          <a:p>
            <a:endParaRPr lang="en-US"/>
          </a:p>
        </p:txBody>
      </p:sp>
      <p:sp>
        <p:nvSpPr>
          <p:cNvPr id="31759" name="Text Box 15"/>
          <p:cNvSpPr txBox="1">
            <a:spLocks noChangeArrowheads="1"/>
          </p:cNvSpPr>
          <p:nvPr/>
        </p:nvSpPr>
        <p:spPr bwMode="auto">
          <a:xfrm>
            <a:off x="7467600" y="5791200"/>
            <a:ext cx="1447800" cy="517525"/>
          </a:xfrm>
          <a:prstGeom prst="rect">
            <a:avLst/>
          </a:prstGeom>
          <a:noFill/>
          <a:ln w="9525">
            <a:noFill/>
            <a:miter lim="800000"/>
            <a:headEnd/>
            <a:tailEnd/>
          </a:ln>
          <a:effectLst/>
        </p:spPr>
        <p:txBody>
          <a:bodyPr>
            <a:spAutoFit/>
          </a:bodyPr>
          <a:lstStyle/>
          <a:p>
            <a:pPr>
              <a:spcBef>
                <a:spcPct val="50000"/>
              </a:spcBef>
            </a:pPr>
            <a:r>
              <a:rPr lang="en-US" sz="1400" b="1"/>
              <a:t>Best effort delivery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p:cNvPicPr>
            <a:picLocks noChangeAspect="1" noChangeArrowheads="1"/>
          </p:cNvPicPr>
          <p:nvPr/>
        </p:nvPicPr>
        <p:blipFill>
          <a:blip r:embed="rId3" cstate="print"/>
          <a:srcRect/>
          <a:stretch>
            <a:fillRect/>
          </a:stretch>
        </p:blipFill>
        <p:spPr bwMode="auto">
          <a:xfrm>
            <a:off x="1524000" y="1600200"/>
            <a:ext cx="6172200" cy="4495800"/>
          </a:xfrm>
          <a:prstGeom prst="rect">
            <a:avLst/>
          </a:prstGeom>
          <a:noFill/>
          <a:ln w="9525">
            <a:noFill/>
            <a:miter lim="800000"/>
            <a:headEnd/>
            <a:tailEnd/>
          </a:ln>
          <a:effectLst/>
        </p:spPr>
      </p:pic>
      <p:sp>
        <p:nvSpPr>
          <p:cNvPr id="58373" name="WordArt 5"/>
          <p:cNvSpPr>
            <a:spLocks noChangeArrowheads="1" noChangeShapeType="1" noTextEdit="1"/>
          </p:cNvSpPr>
          <p:nvPr/>
        </p:nvSpPr>
        <p:spPr bwMode="auto">
          <a:xfrm>
            <a:off x="762000" y="762000"/>
            <a:ext cx="4038600" cy="609600"/>
          </a:xfrm>
          <a:prstGeom prst="rect">
            <a:avLst/>
          </a:prstGeom>
        </p:spPr>
        <p:txBody>
          <a:bodyPr wrap="none" fromWordArt="1">
            <a:prstTxWarp prst="textPlain">
              <a:avLst>
                <a:gd name="adj" fmla="val 50000"/>
              </a:avLst>
            </a:prstTxWarp>
          </a:bodyPr>
          <a:lstStyle/>
          <a:p>
            <a:pPr algn="ctr"/>
            <a:r>
              <a:rPr lang="en-US" sz="3600" kern="10" dirty="0">
                <a:ln w="19050">
                  <a:solidFill>
                    <a:srgbClr val="000000"/>
                  </a:solidFill>
                  <a:round/>
                  <a:headEnd/>
                  <a:tailEnd/>
                </a:ln>
                <a:solidFill>
                  <a:schemeClr val="bg2"/>
                </a:solidFill>
                <a:latin typeface="Arial Black"/>
              </a:rPr>
              <a:t>Results on a Linux setup</a:t>
            </a:r>
          </a:p>
        </p:txBody>
      </p:sp>
      <p:sp>
        <p:nvSpPr>
          <p:cNvPr id="58374" name="Line 6"/>
          <p:cNvSpPr>
            <a:spLocks noChangeShapeType="1"/>
          </p:cNvSpPr>
          <p:nvPr/>
        </p:nvSpPr>
        <p:spPr bwMode="auto">
          <a:xfrm flipV="1">
            <a:off x="2133600" y="3200400"/>
            <a:ext cx="1905000" cy="2667000"/>
          </a:xfrm>
          <a:prstGeom prst="line">
            <a:avLst/>
          </a:prstGeom>
          <a:noFill/>
          <a:ln w="9525">
            <a:solidFill>
              <a:srgbClr val="FF0000"/>
            </a:solidFill>
            <a:round/>
            <a:headEnd/>
            <a:tailEnd type="triangle" w="med" len="med"/>
          </a:ln>
          <a:effectLst/>
        </p:spPr>
        <p:txBody>
          <a:bodyPr/>
          <a:lstStyle/>
          <a:p>
            <a:endParaRPr lang="en-US"/>
          </a:p>
        </p:txBody>
      </p:sp>
      <p:sp>
        <p:nvSpPr>
          <p:cNvPr id="58375" name="Text Box 7"/>
          <p:cNvSpPr txBox="1">
            <a:spLocks noChangeArrowheads="1"/>
          </p:cNvSpPr>
          <p:nvPr/>
        </p:nvSpPr>
        <p:spPr bwMode="auto">
          <a:xfrm>
            <a:off x="1066800" y="5867400"/>
            <a:ext cx="4730750" cy="366713"/>
          </a:xfrm>
          <a:prstGeom prst="rect">
            <a:avLst/>
          </a:prstGeom>
          <a:noFill/>
          <a:ln w="9525">
            <a:noFill/>
            <a:miter lim="800000"/>
            <a:headEnd/>
            <a:tailEnd/>
          </a:ln>
          <a:effectLst/>
        </p:spPr>
        <p:txBody>
          <a:bodyPr wrap="none">
            <a:spAutoFit/>
          </a:bodyPr>
          <a:lstStyle/>
          <a:p>
            <a:r>
              <a:rPr lang="en-US"/>
              <a:t>73000 packets/sec – 90% as fast as Linux IP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WordArt 4"/>
          <p:cNvSpPr>
            <a:spLocks noChangeArrowheads="1" noChangeShapeType="1" noTextEdit="1"/>
          </p:cNvSpPr>
          <p:nvPr/>
        </p:nvSpPr>
        <p:spPr bwMode="auto">
          <a:xfrm>
            <a:off x="1066800" y="838200"/>
            <a:ext cx="4419600" cy="533400"/>
          </a:xfrm>
          <a:prstGeom prst="rect">
            <a:avLst/>
          </a:prstGeom>
        </p:spPr>
        <p:txBody>
          <a:bodyPr wrap="none" fromWordArt="1">
            <a:prstTxWarp prst="textPlain">
              <a:avLst>
                <a:gd name="adj" fmla="val 50000"/>
              </a:avLst>
            </a:prstTxWarp>
          </a:bodyPr>
          <a:lstStyle/>
          <a:p>
            <a:pPr algn="ctr"/>
            <a:r>
              <a:rPr lang="en-US" sz="3600" kern="10" dirty="0" smtClean="0">
                <a:ln w="19050">
                  <a:solidFill>
                    <a:srgbClr val="000000"/>
                  </a:solidFill>
                  <a:round/>
                  <a:headEnd/>
                  <a:tailEnd/>
                </a:ln>
                <a:solidFill>
                  <a:schemeClr val="bg2"/>
                </a:solidFill>
                <a:latin typeface="Arial Black"/>
              </a:rPr>
              <a:t>Similar Systems</a:t>
            </a:r>
            <a:endParaRPr lang="en-US" sz="3600" kern="10" dirty="0">
              <a:ln w="19050">
                <a:solidFill>
                  <a:srgbClr val="000000"/>
                </a:solidFill>
                <a:round/>
                <a:headEnd/>
                <a:tailEnd/>
              </a:ln>
              <a:solidFill>
                <a:schemeClr val="bg2"/>
              </a:solidFill>
              <a:latin typeface="Arial Black"/>
            </a:endParaRPr>
          </a:p>
        </p:txBody>
      </p:sp>
      <p:sp>
        <p:nvSpPr>
          <p:cNvPr id="33797" name="Text Box 5"/>
          <p:cNvSpPr txBox="1">
            <a:spLocks noChangeArrowheads="1"/>
          </p:cNvSpPr>
          <p:nvPr/>
        </p:nvSpPr>
        <p:spPr bwMode="auto">
          <a:xfrm>
            <a:off x="990600" y="2333685"/>
            <a:ext cx="7391400" cy="5355312"/>
          </a:xfrm>
          <a:prstGeom prst="rect">
            <a:avLst/>
          </a:prstGeom>
          <a:noFill/>
          <a:ln w="9525">
            <a:noFill/>
            <a:miter lim="800000"/>
            <a:headEnd/>
            <a:tailEnd/>
          </a:ln>
          <a:effectLst/>
        </p:spPr>
        <p:txBody>
          <a:bodyPr wrap="square">
            <a:spAutoFit/>
          </a:bodyPr>
          <a:lstStyle/>
          <a:p>
            <a:pPr>
              <a:spcBef>
                <a:spcPct val="50000"/>
              </a:spcBef>
              <a:buFontTx/>
              <a:buChar char="•"/>
            </a:pPr>
            <a:r>
              <a:rPr lang="en-US" dirty="0"/>
              <a:t> </a:t>
            </a:r>
            <a:r>
              <a:rPr lang="en-US" dirty="0" smtClean="0"/>
              <a:t>x-kernel </a:t>
            </a:r>
          </a:p>
          <a:p>
            <a:pPr lvl="1">
              <a:spcBef>
                <a:spcPct val="50000"/>
              </a:spcBef>
              <a:buFontTx/>
              <a:buChar char="•"/>
            </a:pPr>
            <a:r>
              <a:rPr lang="en-US" dirty="0" smtClean="0"/>
              <a:t> Composing network protocols in a layered fashion</a:t>
            </a:r>
          </a:p>
          <a:p>
            <a:pPr lvl="1">
              <a:spcBef>
                <a:spcPct val="50000"/>
              </a:spcBef>
              <a:buFontTx/>
              <a:buChar char="•"/>
            </a:pPr>
            <a:r>
              <a:rPr lang="en-US" dirty="0" smtClean="0"/>
              <a:t> “Session” nodes</a:t>
            </a:r>
          </a:p>
          <a:p>
            <a:pPr>
              <a:spcBef>
                <a:spcPct val="50000"/>
              </a:spcBef>
              <a:buFontTx/>
              <a:buChar char="•"/>
            </a:pPr>
            <a:r>
              <a:rPr lang="en-US" dirty="0" smtClean="0"/>
              <a:t> Scout</a:t>
            </a:r>
          </a:p>
          <a:p>
            <a:pPr lvl="1">
              <a:spcBef>
                <a:spcPct val="50000"/>
              </a:spcBef>
              <a:buFontTx/>
              <a:buChar char="•"/>
            </a:pPr>
            <a:r>
              <a:rPr lang="en-US" dirty="0" smtClean="0"/>
              <a:t> Path-oriented processing</a:t>
            </a:r>
          </a:p>
          <a:p>
            <a:pPr lvl="1">
              <a:spcBef>
                <a:spcPct val="50000"/>
              </a:spcBef>
              <a:buFontTx/>
              <a:buChar char="•"/>
            </a:pPr>
            <a:r>
              <a:rPr lang="en-US" dirty="0" smtClean="0"/>
              <a:t> Implicit queues</a:t>
            </a:r>
          </a:p>
          <a:p>
            <a:pPr>
              <a:spcBef>
                <a:spcPct val="50000"/>
              </a:spcBef>
              <a:buFontTx/>
              <a:buChar char="•"/>
            </a:pPr>
            <a:r>
              <a:rPr lang="en-US" dirty="0" smtClean="0"/>
              <a:t> Unix System V Streams</a:t>
            </a:r>
          </a:p>
          <a:p>
            <a:pPr lvl="1">
              <a:spcBef>
                <a:spcPct val="50000"/>
              </a:spcBef>
              <a:buFontTx/>
              <a:buChar char="•"/>
            </a:pPr>
            <a:r>
              <a:rPr lang="en-US" dirty="0" smtClean="0"/>
              <a:t> Imprecise control over queuing, scheduling</a:t>
            </a:r>
          </a:p>
          <a:p>
            <a:pPr>
              <a:spcBef>
                <a:spcPct val="50000"/>
              </a:spcBef>
              <a:buFontTx/>
              <a:buChar char="•"/>
            </a:pPr>
            <a:r>
              <a:rPr lang="en-US" dirty="0" smtClean="0"/>
              <a:t> XORP</a:t>
            </a:r>
          </a:p>
          <a:p>
            <a:pPr lvl="1">
              <a:spcBef>
                <a:spcPct val="50000"/>
              </a:spcBef>
              <a:buFontTx/>
              <a:buChar char="•"/>
            </a:pPr>
            <a:r>
              <a:rPr lang="en-US" dirty="0" smtClean="0"/>
              <a:t> Modularize the control plane – inspired by Click</a:t>
            </a:r>
          </a:p>
          <a:p>
            <a:pPr lvl="1">
              <a:spcBef>
                <a:spcPct val="50000"/>
              </a:spcBef>
            </a:pPr>
            <a:endParaRPr lang="en-US" dirty="0" smtClean="0"/>
          </a:p>
          <a:p>
            <a:pPr lvl="1">
              <a:spcBef>
                <a:spcPct val="50000"/>
              </a:spcBef>
            </a:pPr>
            <a:endParaRPr lang="en-US" dirty="0" smtClean="0"/>
          </a:p>
          <a:p>
            <a:pPr lvl="1">
              <a:spcBef>
                <a:spcPct val="50000"/>
              </a:spcBef>
            </a:pPr>
            <a:endParaRPr lang="en-US" dirty="0"/>
          </a:p>
        </p:txBody>
      </p:sp>
      <p:sp>
        <p:nvSpPr>
          <p:cNvPr id="4" name="TextBox 3"/>
          <p:cNvSpPr txBox="1"/>
          <p:nvPr/>
        </p:nvSpPr>
        <p:spPr>
          <a:xfrm>
            <a:off x="1066800" y="1676400"/>
            <a:ext cx="6006773" cy="646331"/>
          </a:xfrm>
          <a:prstGeom prst="rect">
            <a:avLst/>
          </a:prstGeom>
          <a:noFill/>
        </p:spPr>
        <p:txBody>
          <a:bodyPr wrap="none" rtlCol="0">
            <a:spAutoFit/>
          </a:bodyPr>
          <a:lstStyle/>
          <a:p>
            <a:r>
              <a:rPr lang="en-US" dirty="0" smtClean="0"/>
              <a:t>Focused </a:t>
            </a:r>
            <a:r>
              <a:rPr lang="en-US" dirty="0" smtClean="0"/>
              <a:t>on </a:t>
            </a:r>
            <a:r>
              <a:rPr lang="en-US" dirty="0" smtClean="0"/>
              <a:t>end-nodes, where information flow is vertical</a:t>
            </a:r>
          </a:p>
          <a:p>
            <a:r>
              <a:rPr lang="en-US" dirty="0" smtClean="0"/>
              <a:t>(device to </a:t>
            </a:r>
            <a:r>
              <a:rPr lang="en-US" dirty="0" smtClean="0"/>
              <a:t>user), rather than horizontal (device to device)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WordArt 5"/>
          <p:cNvSpPr>
            <a:spLocks noChangeArrowheads="1" noChangeShapeType="1" noTextEdit="1"/>
          </p:cNvSpPr>
          <p:nvPr/>
        </p:nvSpPr>
        <p:spPr bwMode="auto">
          <a:xfrm>
            <a:off x="914400" y="838200"/>
            <a:ext cx="3429000" cy="457200"/>
          </a:xfrm>
          <a:prstGeom prst="rect">
            <a:avLst/>
          </a:prstGeom>
        </p:spPr>
        <p:txBody>
          <a:bodyPr wrap="none" fromWordArt="1">
            <a:prstTxWarp prst="textPlain">
              <a:avLst>
                <a:gd name="adj" fmla="val 50000"/>
              </a:avLst>
            </a:prstTxWarp>
          </a:bodyPr>
          <a:lstStyle/>
          <a:p>
            <a:pPr algn="ctr"/>
            <a:r>
              <a:rPr lang="en-US" sz="3600" kern="10" dirty="0" smtClean="0">
                <a:ln w="19050">
                  <a:solidFill>
                    <a:srgbClr val="000000"/>
                  </a:solidFill>
                  <a:round/>
                  <a:headEnd/>
                  <a:tailEnd/>
                </a:ln>
                <a:solidFill>
                  <a:schemeClr val="bg2"/>
                </a:solidFill>
                <a:latin typeface="Arial Black"/>
              </a:rPr>
              <a:t>Discussion</a:t>
            </a:r>
            <a:endParaRPr lang="en-US" sz="3600" kern="10" dirty="0">
              <a:ln w="19050">
                <a:solidFill>
                  <a:srgbClr val="000000"/>
                </a:solidFill>
                <a:round/>
                <a:headEnd/>
                <a:tailEnd/>
              </a:ln>
              <a:solidFill>
                <a:schemeClr val="bg2"/>
              </a:solidFill>
              <a:latin typeface="Arial Black"/>
            </a:endParaRPr>
          </a:p>
        </p:txBody>
      </p:sp>
      <p:sp>
        <p:nvSpPr>
          <p:cNvPr id="9" name="TextBox 8"/>
          <p:cNvSpPr txBox="1"/>
          <p:nvPr/>
        </p:nvSpPr>
        <p:spPr>
          <a:xfrm>
            <a:off x="1371600" y="1828800"/>
            <a:ext cx="6327373" cy="369332"/>
          </a:xfrm>
          <a:prstGeom prst="rect">
            <a:avLst/>
          </a:prstGeom>
          <a:noFill/>
        </p:spPr>
        <p:txBody>
          <a:bodyPr wrap="none" rtlCol="0">
            <a:spAutoFit/>
          </a:bodyPr>
          <a:lstStyle/>
          <a:p>
            <a:r>
              <a:rPr lang="en-US" dirty="0" smtClean="0"/>
              <a:t>Did Click influence the way we think about routing software?</a:t>
            </a:r>
            <a:endParaRPr lang="en-US" dirty="0"/>
          </a:p>
        </p:txBody>
      </p:sp>
      <p:sp>
        <p:nvSpPr>
          <p:cNvPr id="10" name="TextBox 9"/>
          <p:cNvSpPr txBox="1"/>
          <p:nvPr/>
        </p:nvSpPr>
        <p:spPr>
          <a:xfrm>
            <a:off x="3581400" y="2743200"/>
            <a:ext cx="1462901" cy="369332"/>
          </a:xfrm>
          <a:prstGeom prst="rect">
            <a:avLst/>
          </a:prstGeom>
          <a:noFill/>
        </p:spPr>
        <p:txBody>
          <a:bodyPr wrap="none" rtlCol="0">
            <a:spAutoFit/>
          </a:bodyPr>
          <a:lstStyle/>
          <a:p>
            <a:r>
              <a:rPr lang="en-US" dirty="0" smtClean="0"/>
              <a:t>Who’s “we”?</a:t>
            </a:r>
            <a:endParaRPr lang="en-US" dirty="0"/>
          </a:p>
        </p:txBody>
      </p:sp>
      <p:sp>
        <p:nvSpPr>
          <p:cNvPr id="11" name="TextBox 10"/>
          <p:cNvSpPr txBox="1"/>
          <p:nvPr/>
        </p:nvSpPr>
        <p:spPr>
          <a:xfrm>
            <a:off x="1524000" y="4572000"/>
            <a:ext cx="1338828" cy="369332"/>
          </a:xfrm>
          <a:prstGeom prst="rect">
            <a:avLst/>
          </a:prstGeom>
          <a:noFill/>
        </p:spPr>
        <p:txBody>
          <a:bodyPr wrap="none" rtlCol="0">
            <a:spAutoFit/>
          </a:bodyPr>
          <a:lstStyle/>
          <a:p>
            <a:r>
              <a:rPr lang="en-US" dirty="0" smtClean="0"/>
              <a:t>Academia?</a:t>
            </a:r>
            <a:endParaRPr lang="en-US" dirty="0"/>
          </a:p>
        </p:txBody>
      </p:sp>
      <p:sp>
        <p:nvSpPr>
          <p:cNvPr id="12" name="TextBox 11"/>
          <p:cNvSpPr txBox="1"/>
          <p:nvPr/>
        </p:nvSpPr>
        <p:spPr>
          <a:xfrm>
            <a:off x="5943600" y="4572000"/>
            <a:ext cx="1133644" cy="369332"/>
          </a:xfrm>
          <a:prstGeom prst="rect">
            <a:avLst/>
          </a:prstGeom>
          <a:noFill/>
        </p:spPr>
        <p:txBody>
          <a:bodyPr wrap="none" rtlCol="0">
            <a:spAutoFit/>
          </a:bodyPr>
          <a:lstStyle/>
          <a:p>
            <a:r>
              <a:rPr lang="en-US" dirty="0" smtClean="0"/>
              <a:t>Industry</a:t>
            </a:r>
            <a:r>
              <a:rPr lang="en-US" dirty="0" smtClean="0"/>
              <a:t>?</a:t>
            </a:r>
            <a:endParaRPr lang="en-US" dirty="0"/>
          </a:p>
        </p:txBody>
      </p:sp>
      <p:cxnSp>
        <p:nvCxnSpPr>
          <p:cNvPr id="14" name="Straight Arrow Connector 13"/>
          <p:cNvCxnSpPr/>
          <p:nvPr/>
        </p:nvCxnSpPr>
        <p:spPr>
          <a:xfrm rot="10800000" flipV="1">
            <a:off x="2209800" y="3200400"/>
            <a:ext cx="18288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72000" y="3200400"/>
            <a:ext cx="16764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ordArt 5"/>
          <p:cNvSpPr>
            <a:spLocks noChangeArrowheads="1" noChangeShapeType="1" noTextEdit="1"/>
          </p:cNvSpPr>
          <p:nvPr/>
        </p:nvSpPr>
        <p:spPr bwMode="auto">
          <a:xfrm>
            <a:off x="914400" y="838200"/>
            <a:ext cx="3429000" cy="457200"/>
          </a:xfrm>
          <a:prstGeom prst="rect">
            <a:avLst/>
          </a:prstGeom>
        </p:spPr>
        <p:txBody>
          <a:bodyPr wrap="none" fromWordArt="1">
            <a:prstTxWarp prst="textPlain">
              <a:avLst>
                <a:gd name="adj" fmla="val 50000"/>
              </a:avLst>
            </a:prstTxWarp>
          </a:bodyPr>
          <a:lstStyle/>
          <a:p>
            <a:pPr algn="ctr"/>
            <a:r>
              <a:rPr lang="en-US" sz="3600" kern="10" dirty="0" smtClean="0">
                <a:ln w="19050">
                  <a:solidFill>
                    <a:srgbClr val="000000"/>
                  </a:solidFill>
                  <a:round/>
                  <a:headEnd/>
                  <a:tailEnd/>
                </a:ln>
                <a:solidFill>
                  <a:schemeClr val="bg2"/>
                </a:solidFill>
                <a:latin typeface="Arial Black"/>
              </a:rPr>
              <a:t>Discussion</a:t>
            </a:r>
            <a:endParaRPr lang="en-US" sz="3600" kern="10" dirty="0">
              <a:ln w="19050">
                <a:solidFill>
                  <a:srgbClr val="000000"/>
                </a:solidFill>
                <a:round/>
                <a:headEnd/>
                <a:tailEnd/>
              </a:ln>
              <a:solidFill>
                <a:schemeClr val="bg2"/>
              </a:solidFill>
              <a:latin typeface="Arial Black"/>
            </a:endParaRPr>
          </a:p>
        </p:txBody>
      </p:sp>
      <p:sp>
        <p:nvSpPr>
          <p:cNvPr id="8" name="TextBox 7"/>
          <p:cNvSpPr txBox="1"/>
          <p:nvPr/>
        </p:nvSpPr>
        <p:spPr>
          <a:xfrm>
            <a:off x="2971800" y="1828800"/>
            <a:ext cx="3095719" cy="369332"/>
          </a:xfrm>
          <a:prstGeom prst="rect">
            <a:avLst/>
          </a:prstGeom>
          <a:noFill/>
        </p:spPr>
        <p:txBody>
          <a:bodyPr wrap="none" rtlCol="0">
            <a:spAutoFit/>
          </a:bodyPr>
          <a:lstStyle/>
          <a:p>
            <a:r>
              <a:rPr lang="en-US" dirty="0" smtClean="0"/>
              <a:t>What made Click influential?</a:t>
            </a:r>
            <a:endParaRPr lang="en-US" dirty="0"/>
          </a:p>
        </p:txBody>
      </p:sp>
      <p:sp>
        <p:nvSpPr>
          <p:cNvPr id="5" name="TextBox 4"/>
          <p:cNvSpPr txBox="1"/>
          <p:nvPr/>
        </p:nvSpPr>
        <p:spPr>
          <a:xfrm>
            <a:off x="3048000" y="3048000"/>
            <a:ext cx="2882136" cy="369332"/>
          </a:xfrm>
          <a:prstGeom prst="rect">
            <a:avLst/>
          </a:prstGeom>
          <a:noFill/>
        </p:spPr>
        <p:txBody>
          <a:bodyPr wrap="none" rtlCol="0">
            <a:spAutoFit/>
          </a:bodyPr>
          <a:lstStyle/>
          <a:p>
            <a:r>
              <a:rPr lang="en-US" dirty="0" smtClean="0"/>
              <a:t>[ Eddie Kohler’s thoughts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auto">
          <a:xfrm>
            <a:off x="914400" y="838200"/>
            <a:ext cx="3429000" cy="457200"/>
          </a:xfrm>
          <a:prstGeom prst="rect">
            <a:avLst/>
          </a:prstGeom>
        </p:spPr>
        <p:txBody>
          <a:bodyPr wrap="none" fromWordArt="1">
            <a:prstTxWarp prst="textPlain">
              <a:avLst>
                <a:gd name="adj" fmla="val 50000"/>
              </a:avLst>
            </a:prstTxWarp>
          </a:bodyPr>
          <a:lstStyle/>
          <a:p>
            <a:pPr algn="ctr"/>
            <a:r>
              <a:rPr lang="en-US" sz="3600" kern="10" dirty="0" smtClean="0">
                <a:ln w="19050">
                  <a:solidFill>
                    <a:srgbClr val="000000"/>
                  </a:solidFill>
                  <a:round/>
                  <a:headEnd/>
                  <a:tailEnd/>
                </a:ln>
                <a:solidFill>
                  <a:schemeClr val="bg2"/>
                </a:solidFill>
                <a:latin typeface="Arial Black"/>
              </a:rPr>
              <a:t>Discussion</a:t>
            </a:r>
            <a:endParaRPr lang="en-US" sz="3600" kern="10" dirty="0">
              <a:ln w="19050">
                <a:solidFill>
                  <a:srgbClr val="000000"/>
                </a:solidFill>
                <a:round/>
                <a:headEnd/>
                <a:tailEnd/>
              </a:ln>
              <a:solidFill>
                <a:schemeClr val="bg2"/>
              </a:solidFill>
              <a:latin typeface="Arial Black"/>
            </a:endParaRPr>
          </a:p>
        </p:txBody>
      </p:sp>
      <p:sp>
        <p:nvSpPr>
          <p:cNvPr id="5" name="TextBox 4"/>
          <p:cNvSpPr txBox="1"/>
          <p:nvPr/>
        </p:nvSpPr>
        <p:spPr>
          <a:xfrm>
            <a:off x="2667000" y="1828800"/>
            <a:ext cx="3865161" cy="369332"/>
          </a:xfrm>
          <a:prstGeom prst="rect">
            <a:avLst/>
          </a:prstGeom>
          <a:noFill/>
        </p:spPr>
        <p:txBody>
          <a:bodyPr wrap="none" rtlCol="0">
            <a:spAutoFit/>
          </a:bodyPr>
          <a:lstStyle/>
          <a:p>
            <a:r>
              <a:rPr lang="en-US" dirty="0" smtClean="0"/>
              <a:t>Why hasn’t Industry adopted Click?</a:t>
            </a:r>
            <a:endParaRPr lang="en-US" dirty="0"/>
          </a:p>
        </p:txBody>
      </p:sp>
      <p:sp>
        <p:nvSpPr>
          <p:cNvPr id="6" name="TextBox 5"/>
          <p:cNvSpPr txBox="1"/>
          <p:nvPr/>
        </p:nvSpPr>
        <p:spPr>
          <a:xfrm>
            <a:off x="1143000" y="2514600"/>
            <a:ext cx="7138493" cy="2031325"/>
          </a:xfrm>
          <a:prstGeom prst="rect">
            <a:avLst/>
          </a:prstGeom>
          <a:noFill/>
        </p:spPr>
        <p:txBody>
          <a:bodyPr wrap="none" rtlCol="0">
            <a:spAutoFit/>
          </a:bodyPr>
          <a:lstStyle/>
          <a:p>
            <a:pPr>
              <a:buFont typeface="Arial" pitchFamily="34" charset="0"/>
              <a:buChar char="•"/>
            </a:pPr>
            <a:r>
              <a:rPr lang="en-US" dirty="0" smtClean="0"/>
              <a:t> Software routers aren’t fast enough</a:t>
            </a:r>
          </a:p>
          <a:p>
            <a:pPr lvl="1">
              <a:buFont typeface="Arial" pitchFamily="34" charset="0"/>
              <a:buChar char="•"/>
            </a:pPr>
            <a:r>
              <a:rPr lang="en-US" dirty="0" smtClean="0"/>
              <a:t>  Forwarding handled by specialized hardware on the NIC itself</a:t>
            </a:r>
          </a:p>
          <a:p>
            <a:pPr lvl="1">
              <a:buFont typeface="Arial" pitchFamily="34" charset="0"/>
              <a:buChar char="•"/>
            </a:pPr>
            <a:endParaRPr lang="en-US" dirty="0" smtClean="0"/>
          </a:p>
          <a:p>
            <a:pPr>
              <a:buFont typeface="Arial" pitchFamily="34" charset="0"/>
              <a:buChar char="•"/>
            </a:pPr>
            <a:r>
              <a:rPr lang="en-US" dirty="0" smtClean="0"/>
              <a:t> Legacy </a:t>
            </a:r>
            <a:r>
              <a:rPr lang="en-US" dirty="0" smtClean="0"/>
              <a:t>code</a:t>
            </a:r>
          </a:p>
          <a:p>
            <a:pPr>
              <a:buFont typeface="Arial" pitchFamily="34" charset="0"/>
              <a:buChar char="•"/>
            </a:pPr>
            <a:endParaRPr lang="en-US" dirty="0" smtClean="0"/>
          </a:p>
          <a:p>
            <a:pPr>
              <a:buFont typeface="Arial" pitchFamily="34" charset="0"/>
              <a:buChar char="•"/>
            </a:pPr>
            <a:r>
              <a:rPr lang="en-US" dirty="0" smtClean="0"/>
              <a:t> Lack of incentives</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auto">
          <a:xfrm>
            <a:off x="914400" y="838200"/>
            <a:ext cx="3429000" cy="457200"/>
          </a:xfrm>
          <a:prstGeom prst="rect">
            <a:avLst/>
          </a:prstGeom>
        </p:spPr>
        <p:txBody>
          <a:bodyPr wrap="none" fromWordArt="1">
            <a:prstTxWarp prst="textPlain">
              <a:avLst>
                <a:gd name="adj" fmla="val 50000"/>
              </a:avLst>
            </a:prstTxWarp>
          </a:bodyPr>
          <a:lstStyle/>
          <a:p>
            <a:pPr algn="ctr"/>
            <a:r>
              <a:rPr lang="en-US" sz="3600" kern="10" dirty="0" smtClean="0">
                <a:ln w="19050">
                  <a:solidFill>
                    <a:srgbClr val="000000"/>
                  </a:solidFill>
                  <a:round/>
                  <a:headEnd/>
                  <a:tailEnd/>
                </a:ln>
                <a:solidFill>
                  <a:schemeClr val="bg2"/>
                </a:solidFill>
                <a:latin typeface="Arial Black"/>
              </a:rPr>
              <a:t>Discussion</a:t>
            </a:r>
            <a:endParaRPr lang="en-US" sz="3600" kern="10" dirty="0">
              <a:ln w="19050">
                <a:solidFill>
                  <a:srgbClr val="000000"/>
                </a:solidFill>
                <a:round/>
                <a:headEnd/>
                <a:tailEnd/>
              </a:ln>
              <a:solidFill>
                <a:schemeClr val="bg2"/>
              </a:solidFill>
              <a:latin typeface="Arial Black"/>
            </a:endParaRPr>
          </a:p>
        </p:txBody>
      </p:sp>
      <p:sp>
        <p:nvSpPr>
          <p:cNvPr id="5" name="TextBox 4"/>
          <p:cNvSpPr txBox="1"/>
          <p:nvPr/>
        </p:nvSpPr>
        <p:spPr>
          <a:xfrm>
            <a:off x="1981200" y="1828800"/>
            <a:ext cx="4878259" cy="646331"/>
          </a:xfrm>
          <a:prstGeom prst="rect">
            <a:avLst/>
          </a:prstGeom>
          <a:noFill/>
        </p:spPr>
        <p:txBody>
          <a:bodyPr wrap="none" rtlCol="0">
            <a:spAutoFit/>
          </a:bodyPr>
          <a:lstStyle/>
          <a:p>
            <a:r>
              <a:rPr lang="en-US" dirty="0" smtClean="0"/>
              <a:t>Many types of I/O handling would benefit from</a:t>
            </a:r>
          </a:p>
          <a:p>
            <a:r>
              <a:rPr lang="en-US" dirty="0" smtClean="0"/>
              <a:t>modular design, not just packet forwarding </a:t>
            </a:r>
            <a:endParaRPr lang="en-US" dirty="0"/>
          </a:p>
        </p:txBody>
      </p:sp>
      <p:sp>
        <p:nvSpPr>
          <p:cNvPr id="6" name="TextBox 5"/>
          <p:cNvSpPr txBox="1"/>
          <p:nvPr/>
        </p:nvSpPr>
        <p:spPr>
          <a:xfrm>
            <a:off x="1219200" y="2971800"/>
            <a:ext cx="2688557" cy="2585323"/>
          </a:xfrm>
          <a:prstGeom prst="rect">
            <a:avLst/>
          </a:prstGeom>
          <a:noFill/>
        </p:spPr>
        <p:txBody>
          <a:bodyPr wrap="none" rtlCol="0">
            <a:spAutoFit/>
          </a:bodyPr>
          <a:lstStyle/>
          <a:p>
            <a:pPr>
              <a:buFont typeface="Arial" pitchFamily="34" charset="0"/>
              <a:buChar char="•"/>
            </a:pPr>
            <a:r>
              <a:rPr lang="en-US" dirty="0" smtClean="0"/>
              <a:t> Video streaming</a:t>
            </a:r>
          </a:p>
          <a:p>
            <a:r>
              <a:rPr lang="en-US" dirty="0" smtClean="0"/>
              <a:t> </a:t>
            </a:r>
          </a:p>
          <a:p>
            <a:pPr>
              <a:buFont typeface="Arial" pitchFamily="34" charset="0"/>
              <a:buChar char="•"/>
            </a:pPr>
            <a:r>
              <a:rPr lang="en-US" dirty="0" smtClean="0"/>
              <a:t> Web requests</a:t>
            </a:r>
          </a:p>
          <a:p>
            <a:endParaRPr lang="en-US" dirty="0" smtClean="0"/>
          </a:p>
          <a:p>
            <a:pPr>
              <a:buFont typeface="Arial" pitchFamily="34" charset="0"/>
              <a:buChar char="•"/>
            </a:pPr>
            <a:r>
              <a:rPr lang="en-US" dirty="0" smtClean="0"/>
              <a:t> Handling terminal input</a:t>
            </a:r>
          </a:p>
          <a:p>
            <a:pPr>
              <a:buFont typeface="Arial" pitchFamily="34" charset="0"/>
              <a:buChar char="•"/>
            </a:pPr>
            <a:endParaRPr lang="en-US" dirty="0" smtClean="0"/>
          </a:p>
          <a:p>
            <a:pPr>
              <a:buFont typeface="Arial" pitchFamily="34" charset="0"/>
              <a:buChar char="•"/>
            </a:pPr>
            <a:r>
              <a:rPr lang="en-US" dirty="0" smtClean="0"/>
              <a:t> Etc. </a:t>
            </a:r>
          </a:p>
          <a:p>
            <a:pPr>
              <a:buFont typeface="Arial" pitchFamily="34" charset="0"/>
              <a:buChar char="•"/>
            </a:pPr>
            <a:endParaRPr lang="en-US" dirty="0" smtClean="0"/>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auto">
          <a:xfrm>
            <a:off x="762000" y="914400"/>
            <a:ext cx="7391400" cy="609600"/>
          </a:xfrm>
          <a:prstGeom prst="rect">
            <a:avLst/>
          </a:prstGeom>
        </p:spPr>
        <p:txBody>
          <a:bodyPr wrap="none" fromWordArt="1">
            <a:prstTxWarp prst="textPlain">
              <a:avLst>
                <a:gd name="adj" fmla="val 50000"/>
              </a:avLst>
            </a:prstTxWarp>
          </a:bodyPr>
          <a:lstStyle/>
          <a:p>
            <a:pPr algn="ctr"/>
            <a:r>
              <a:rPr lang="en-US" sz="3600" kern="10" dirty="0" smtClean="0">
                <a:ln w="19050">
                  <a:solidFill>
                    <a:srgbClr val="000000"/>
                  </a:solidFill>
                  <a:round/>
                  <a:headEnd/>
                  <a:tailEnd/>
                </a:ln>
                <a:solidFill>
                  <a:schemeClr val="bg2"/>
                </a:solidFill>
                <a:latin typeface="Arial Black"/>
              </a:rPr>
              <a:t>An aside: The evolution of router software</a:t>
            </a:r>
            <a:endParaRPr lang="en-US" sz="3600" kern="10" dirty="0">
              <a:ln w="19050">
                <a:solidFill>
                  <a:srgbClr val="000000"/>
                </a:solidFill>
                <a:round/>
                <a:headEnd/>
                <a:tailEnd/>
              </a:ln>
              <a:solidFill>
                <a:schemeClr val="bg2"/>
              </a:solidFill>
              <a:latin typeface="Arial Black"/>
            </a:endParaRPr>
          </a:p>
        </p:txBody>
      </p:sp>
      <p:sp>
        <p:nvSpPr>
          <p:cNvPr id="6" name="TextBox 5"/>
          <p:cNvSpPr txBox="1"/>
          <p:nvPr/>
        </p:nvSpPr>
        <p:spPr>
          <a:xfrm>
            <a:off x="1066800" y="1981200"/>
            <a:ext cx="7754046" cy="3139321"/>
          </a:xfrm>
          <a:prstGeom prst="rect">
            <a:avLst/>
          </a:prstGeom>
          <a:noFill/>
        </p:spPr>
        <p:txBody>
          <a:bodyPr wrap="none" rtlCol="0">
            <a:spAutoFit/>
          </a:bodyPr>
          <a:lstStyle/>
          <a:p>
            <a:pPr>
              <a:buFont typeface="Arial" pitchFamily="34" charset="0"/>
              <a:buChar char="•"/>
            </a:pPr>
            <a:r>
              <a:rPr lang="en-US" dirty="0" smtClean="0"/>
              <a:t> Early routers were essentially general purpose computers</a:t>
            </a:r>
          </a:p>
          <a:p>
            <a:pPr>
              <a:buFont typeface="Arial" pitchFamily="34" charset="0"/>
              <a:buChar char="•"/>
            </a:pPr>
            <a:endParaRPr lang="en-US" dirty="0" smtClean="0"/>
          </a:p>
          <a:p>
            <a:pPr>
              <a:buFont typeface="Arial" pitchFamily="34" charset="0"/>
              <a:buChar char="•"/>
            </a:pPr>
            <a:r>
              <a:rPr lang="en-US" dirty="0" smtClean="0"/>
              <a:t> Today, high-performance routers resemble supercomputers</a:t>
            </a:r>
            <a:br>
              <a:rPr lang="en-US" dirty="0" smtClean="0"/>
            </a:br>
            <a:r>
              <a:rPr lang="en-US" dirty="0" smtClean="0"/>
              <a:t>	• Exploit parallelism</a:t>
            </a:r>
            <a:br>
              <a:rPr lang="en-US" dirty="0" smtClean="0"/>
            </a:br>
            <a:r>
              <a:rPr lang="en-US" dirty="0" smtClean="0"/>
              <a:t>	• Specialized hardware components</a:t>
            </a:r>
          </a:p>
          <a:p>
            <a:r>
              <a:rPr lang="en-US" dirty="0" smtClean="0"/>
              <a:t/>
            </a:r>
            <a:br>
              <a:rPr lang="en-US" dirty="0" smtClean="0"/>
            </a:br>
            <a:r>
              <a:rPr lang="en-US" dirty="0" smtClean="0"/>
              <a:t>• Until 1980s (1st generation): standard computer</a:t>
            </a:r>
            <a:br>
              <a:rPr lang="en-US" dirty="0" smtClean="0"/>
            </a:br>
            <a:r>
              <a:rPr lang="en-US" dirty="0" smtClean="0"/>
              <a:t>• Early 1990s (2nd generation): delegate to interfaces -- switching fabric </a:t>
            </a:r>
            <a:br>
              <a:rPr lang="en-US" dirty="0" smtClean="0"/>
            </a:br>
            <a:r>
              <a:rPr lang="en-US" dirty="0" smtClean="0"/>
              <a:t>• Late 1990s (3rd generation): distributed architecture </a:t>
            </a:r>
            <a:br>
              <a:rPr lang="en-US" dirty="0" smtClean="0"/>
            </a:br>
            <a:r>
              <a:rPr lang="en-US" dirty="0" smtClean="0"/>
              <a:t>• Today: distributed over multiple racks</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p:cNvSpPr>
            <a:spLocks noChangeArrowheads="1" noChangeShapeType="1" noTextEdit="1"/>
          </p:cNvSpPr>
          <p:nvPr/>
        </p:nvSpPr>
        <p:spPr bwMode="auto">
          <a:xfrm>
            <a:off x="1066800" y="838200"/>
            <a:ext cx="2667000" cy="457200"/>
          </a:xfrm>
          <a:prstGeom prst="rect">
            <a:avLst/>
          </a:prstGeom>
        </p:spPr>
        <p:txBody>
          <a:bodyPr wrap="none" fromWordArt="1">
            <a:prstTxWarp prst="textPlain">
              <a:avLst>
                <a:gd name="adj" fmla="val 50000"/>
              </a:avLst>
            </a:prstTxWarp>
          </a:bodyPr>
          <a:lstStyle/>
          <a:p>
            <a:pPr algn="ctr"/>
            <a:r>
              <a:rPr lang="en-US" sz="3600" kern="10" dirty="0">
                <a:ln w="19050">
                  <a:solidFill>
                    <a:srgbClr val="000000"/>
                  </a:solidFill>
                  <a:round/>
                  <a:headEnd/>
                  <a:tailEnd/>
                </a:ln>
                <a:solidFill>
                  <a:schemeClr val="bg2"/>
                </a:solidFill>
                <a:latin typeface="Arial Black"/>
              </a:rPr>
              <a:t>Limitations</a:t>
            </a:r>
          </a:p>
        </p:txBody>
      </p:sp>
      <p:sp>
        <p:nvSpPr>
          <p:cNvPr id="5" name="Text Box 5"/>
          <p:cNvSpPr txBox="1">
            <a:spLocks noChangeArrowheads="1"/>
          </p:cNvSpPr>
          <p:nvPr/>
        </p:nvSpPr>
        <p:spPr bwMode="auto">
          <a:xfrm>
            <a:off x="914400" y="2133600"/>
            <a:ext cx="7391400" cy="2031325"/>
          </a:xfrm>
          <a:prstGeom prst="rect">
            <a:avLst/>
          </a:prstGeom>
          <a:noFill/>
          <a:ln w="9525">
            <a:noFill/>
            <a:miter lim="800000"/>
            <a:headEnd/>
            <a:tailEnd/>
          </a:ln>
          <a:effectLst/>
        </p:spPr>
        <p:txBody>
          <a:bodyPr>
            <a:spAutoFit/>
          </a:bodyPr>
          <a:lstStyle/>
          <a:p>
            <a:pPr>
              <a:spcBef>
                <a:spcPct val="50000"/>
              </a:spcBef>
              <a:buFontTx/>
              <a:buChar char="•"/>
            </a:pPr>
            <a:r>
              <a:rPr lang="en-US" dirty="0" smtClean="0"/>
              <a:t> Lack of explicit support for inter-node communication </a:t>
            </a:r>
            <a:endParaRPr lang="en-US" dirty="0"/>
          </a:p>
          <a:p>
            <a:pPr>
              <a:spcBef>
                <a:spcPct val="50000"/>
              </a:spcBef>
              <a:buFontTx/>
              <a:buChar char="•"/>
            </a:pPr>
            <a:r>
              <a:rPr lang="en-US" dirty="0"/>
              <a:t> Connections </a:t>
            </a:r>
            <a:r>
              <a:rPr lang="en-US" dirty="0" smtClean="0"/>
              <a:t>are governed by packet-flow. Implementing shared elements or communication that is not part of the packet flow, e.g. routing tables, is difficult.</a:t>
            </a:r>
          </a:p>
          <a:p>
            <a:pPr>
              <a:spcBef>
                <a:spcPct val="50000"/>
              </a:spcBef>
              <a:buFontTx/>
              <a:buChar char="•"/>
            </a:pPr>
            <a:r>
              <a:rPr lang="en-US" dirty="0" smtClean="0"/>
              <a:t>Didn’t figure out how to schedule CPU time amongst competing push and pull paths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One goal is to go back and see how the authors thought of the work at the time they wrote the paper, versus how we think about the work today.  What are the characteristics of papers that turn out to be important?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66800" y="1752600"/>
            <a:ext cx="7467600" cy="1615827"/>
          </a:xfrm>
          <a:prstGeom prst="rect">
            <a:avLst/>
          </a:prstGeom>
          <a:noFill/>
          <a:ln w="9525">
            <a:noFill/>
            <a:miter lim="800000"/>
            <a:headEnd/>
            <a:tailEnd/>
          </a:ln>
          <a:effectLst/>
        </p:spPr>
        <p:txBody>
          <a:bodyPr wrap="square">
            <a:spAutoFit/>
          </a:bodyPr>
          <a:lstStyle/>
          <a:p>
            <a:pPr>
              <a:spcBef>
                <a:spcPct val="50000"/>
              </a:spcBef>
              <a:buFontTx/>
              <a:buChar char="•"/>
            </a:pPr>
            <a:r>
              <a:rPr lang="en-US" dirty="0"/>
              <a:t> </a:t>
            </a:r>
            <a:r>
              <a:rPr lang="en-US" dirty="0" smtClean="0"/>
              <a:t>Motivation</a:t>
            </a:r>
          </a:p>
          <a:p>
            <a:pPr>
              <a:spcBef>
                <a:spcPct val="50000"/>
              </a:spcBef>
              <a:buFontTx/>
              <a:buChar char="•"/>
            </a:pPr>
            <a:r>
              <a:rPr lang="en-US" dirty="0" smtClean="0"/>
              <a:t> </a:t>
            </a:r>
            <a:r>
              <a:rPr lang="en-US" dirty="0" smtClean="0"/>
              <a:t>Overview</a:t>
            </a:r>
            <a:endParaRPr lang="en-US" dirty="0"/>
          </a:p>
          <a:p>
            <a:pPr>
              <a:spcBef>
                <a:spcPct val="50000"/>
              </a:spcBef>
              <a:buFontTx/>
              <a:buChar char="•"/>
            </a:pPr>
            <a:r>
              <a:rPr lang="en-US" dirty="0" smtClean="0"/>
              <a:t> </a:t>
            </a:r>
            <a:r>
              <a:rPr lang="en-US" dirty="0" smtClean="0"/>
              <a:t>Discussion</a:t>
            </a:r>
            <a:endParaRPr lang="en-US" dirty="0" smtClean="0"/>
          </a:p>
          <a:p>
            <a:pPr lvl="1">
              <a:spcBef>
                <a:spcPct val="50000"/>
              </a:spcBef>
            </a:pPr>
            <a:endParaRPr lang="en-US" dirty="0" smtClean="0"/>
          </a:p>
        </p:txBody>
      </p:sp>
      <p:sp>
        <p:nvSpPr>
          <p:cNvPr id="5" name="WordArt 7"/>
          <p:cNvSpPr>
            <a:spLocks noChangeArrowheads="1" noChangeShapeType="1" noTextEdit="1"/>
          </p:cNvSpPr>
          <p:nvPr/>
        </p:nvSpPr>
        <p:spPr bwMode="auto">
          <a:xfrm>
            <a:off x="914400" y="914400"/>
            <a:ext cx="2667000" cy="304800"/>
          </a:xfrm>
          <a:prstGeom prst="rect">
            <a:avLst/>
          </a:prstGeom>
        </p:spPr>
        <p:txBody>
          <a:bodyPr wrap="none" fromWordArt="1">
            <a:prstTxWarp prst="textPlain">
              <a:avLst>
                <a:gd name="adj" fmla="val 50000"/>
              </a:avLst>
            </a:prstTxWarp>
          </a:bodyPr>
          <a:lstStyle/>
          <a:p>
            <a:pPr algn="ctr"/>
            <a:r>
              <a:rPr lang="en-US" sz="3600" kern="10" dirty="0" smtClean="0">
                <a:ln w="19050">
                  <a:solidFill>
                    <a:srgbClr val="000000"/>
                  </a:solidFill>
                  <a:round/>
                  <a:headEnd/>
                  <a:tailEnd/>
                </a:ln>
                <a:solidFill>
                  <a:schemeClr val="bg2"/>
                </a:solidFill>
                <a:latin typeface="Arial Black"/>
              </a:rPr>
              <a:t>Outline</a:t>
            </a:r>
            <a:endParaRPr lang="en-US" sz="3600" kern="10" dirty="0">
              <a:ln w="19050">
                <a:solidFill>
                  <a:srgbClr val="000000"/>
                </a:solidFill>
                <a:round/>
                <a:headEnd/>
                <a:tailEnd/>
              </a:ln>
              <a:solidFill>
                <a:schemeClr val="bg2"/>
              </a:solidFill>
              <a:latin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1066800" y="1752600"/>
            <a:ext cx="7467600" cy="3277820"/>
          </a:xfrm>
          <a:prstGeom prst="rect">
            <a:avLst/>
          </a:prstGeom>
          <a:noFill/>
          <a:ln w="9525">
            <a:noFill/>
            <a:miter lim="800000"/>
            <a:headEnd/>
            <a:tailEnd/>
          </a:ln>
          <a:effectLst/>
        </p:spPr>
        <p:txBody>
          <a:bodyPr wrap="square">
            <a:spAutoFit/>
          </a:bodyPr>
          <a:lstStyle/>
          <a:p>
            <a:pPr>
              <a:spcBef>
                <a:spcPct val="50000"/>
              </a:spcBef>
              <a:buFontTx/>
              <a:buChar char="•"/>
            </a:pPr>
            <a:r>
              <a:rPr lang="en-US" dirty="0"/>
              <a:t> </a:t>
            </a:r>
            <a:r>
              <a:rPr lang="en-US" b="1" dirty="0" smtClean="0"/>
              <a:t>Router Software</a:t>
            </a:r>
            <a:endParaRPr lang="en-US" b="1" dirty="0"/>
          </a:p>
          <a:p>
            <a:pPr lvl="1">
              <a:spcBef>
                <a:spcPct val="50000"/>
              </a:spcBef>
              <a:buFontTx/>
              <a:buChar char="•"/>
            </a:pPr>
            <a:r>
              <a:rPr lang="en-US" dirty="0"/>
              <a:t> </a:t>
            </a:r>
            <a:r>
              <a:rPr lang="en-US" dirty="0" smtClean="0"/>
              <a:t>Is expected </a:t>
            </a:r>
            <a:r>
              <a:rPr lang="en-US" dirty="0"/>
              <a:t>to do much more than </a:t>
            </a:r>
            <a:r>
              <a:rPr lang="en-US" dirty="0" smtClean="0"/>
              <a:t>routing (firewall, prioritize, classify differentiated services, tunnel, filter, perform NAT), and the expectations are growing</a:t>
            </a:r>
            <a:endParaRPr lang="en-US" dirty="0"/>
          </a:p>
          <a:p>
            <a:pPr lvl="1">
              <a:spcBef>
                <a:spcPct val="50000"/>
              </a:spcBef>
              <a:buFontTx/>
              <a:buChar char="•"/>
            </a:pPr>
            <a:r>
              <a:rPr lang="en-US" dirty="0" smtClean="0"/>
              <a:t> Is not flexible or extensible. Designs are monolithic, closed, and static</a:t>
            </a:r>
          </a:p>
          <a:p>
            <a:pPr lvl="1">
              <a:spcBef>
                <a:spcPct val="50000"/>
              </a:spcBef>
            </a:pPr>
            <a:r>
              <a:rPr lang="en-US" dirty="0" smtClean="0">
                <a:sym typeface="Symbol"/>
              </a:rPr>
              <a:t> A new application model is needed</a:t>
            </a:r>
            <a:endParaRPr lang="en-US" b="1" dirty="0" smtClean="0"/>
          </a:p>
          <a:p>
            <a:pPr lvl="1">
              <a:spcBef>
                <a:spcPct val="50000"/>
              </a:spcBef>
            </a:pPr>
            <a:endParaRPr lang="en-US" dirty="0" smtClean="0"/>
          </a:p>
          <a:p>
            <a:pPr lvl="1">
              <a:spcBef>
                <a:spcPct val="50000"/>
              </a:spcBef>
            </a:pPr>
            <a:endParaRPr lang="en-US" dirty="0" smtClean="0"/>
          </a:p>
        </p:txBody>
      </p:sp>
      <p:sp>
        <p:nvSpPr>
          <p:cNvPr id="5127" name="WordArt 7"/>
          <p:cNvSpPr>
            <a:spLocks noChangeArrowheads="1" noChangeShapeType="1" noTextEdit="1"/>
          </p:cNvSpPr>
          <p:nvPr/>
        </p:nvSpPr>
        <p:spPr bwMode="auto">
          <a:xfrm>
            <a:off x="914400" y="914400"/>
            <a:ext cx="2667000" cy="304800"/>
          </a:xfrm>
          <a:prstGeom prst="rect">
            <a:avLst/>
          </a:prstGeom>
        </p:spPr>
        <p:txBody>
          <a:bodyPr wrap="none" fromWordArt="1">
            <a:prstTxWarp prst="textPlain">
              <a:avLst>
                <a:gd name="adj" fmla="val 50000"/>
              </a:avLst>
            </a:prstTxWarp>
          </a:bodyPr>
          <a:lstStyle/>
          <a:p>
            <a:pPr algn="ctr"/>
            <a:r>
              <a:rPr lang="en-US" sz="3600" kern="10" dirty="0" smtClean="0">
                <a:ln w="19050">
                  <a:solidFill>
                    <a:srgbClr val="000000"/>
                  </a:solidFill>
                  <a:round/>
                  <a:headEnd/>
                  <a:tailEnd/>
                </a:ln>
                <a:solidFill>
                  <a:schemeClr val="bg2"/>
                </a:solidFill>
                <a:latin typeface="Arial Black"/>
              </a:rPr>
              <a:t>Motivation</a:t>
            </a:r>
            <a:endParaRPr lang="en-US" sz="3600" kern="10" dirty="0">
              <a:ln w="19050">
                <a:solidFill>
                  <a:srgbClr val="000000"/>
                </a:solidFill>
                <a:round/>
                <a:headEnd/>
                <a:tailEnd/>
              </a:ln>
              <a:solidFill>
                <a:schemeClr val="bg2"/>
              </a:solidFill>
              <a:latin typeface="Arial Blac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WordArt 4"/>
          <p:cNvSpPr>
            <a:spLocks noChangeArrowheads="1" noChangeShapeType="1" noTextEdit="1"/>
          </p:cNvSpPr>
          <p:nvPr/>
        </p:nvSpPr>
        <p:spPr bwMode="auto">
          <a:xfrm>
            <a:off x="838200" y="914400"/>
            <a:ext cx="6705600" cy="304800"/>
          </a:xfrm>
          <a:prstGeom prst="rect">
            <a:avLst/>
          </a:prstGeom>
        </p:spPr>
        <p:txBody>
          <a:bodyPr wrap="none" fromWordArt="1">
            <a:prstTxWarp prst="textPlain">
              <a:avLst>
                <a:gd name="adj" fmla="val 50000"/>
              </a:avLst>
            </a:prstTxWarp>
          </a:bodyPr>
          <a:lstStyle/>
          <a:p>
            <a:pPr algn="ctr"/>
            <a:r>
              <a:rPr lang="en-US" sz="2800" kern="10" dirty="0" smtClean="0">
                <a:ln w="19050">
                  <a:solidFill>
                    <a:srgbClr val="000000"/>
                  </a:solidFill>
                  <a:round/>
                  <a:headEnd/>
                  <a:tailEnd/>
                </a:ln>
                <a:solidFill>
                  <a:schemeClr val="bg2"/>
                </a:solidFill>
                <a:latin typeface="Arial Black"/>
              </a:rPr>
              <a:t>Solution - Click </a:t>
            </a:r>
            <a:r>
              <a:rPr lang="en-US" sz="2800" kern="10" dirty="0">
                <a:ln w="19050">
                  <a:solidFill>
                    <a:srgbClr val="000000"/>
                  </a:solidFill>
                  <a:round/>
                  <a:headEnd/>
                  <a:tailEnd/>
                </a:ln>
                <a:solidFill>
                  <a:schemeClr val="bg2"/>
                </a:solidFill>
                <a:latin typeface="Arial Black"/>
              </a:rPr>
              <a:t>Modular Router</a:t>
            </a:r>
          </a:p>
        </p:txBody>
      </p:sp>
      <p:sp>
        <p:nvSpPr>
          <p:cNvPr id="7173" name="Text Box 5"/>
          <p:cNvSpPr txBox="1">
            <a:spLocks noChangeArrowheads="1"/>
          </p:cNvSpPr>
          <p:nvPr/>
        </p:nvSpPr>
        <p:spPr bwMode="auto">
          <a:xfrm>
            <a:off x="838200" y="1676400"/>
            <a:ext cx="7315200" cy="3693319"/>
          </a:xfrm>
          <a:prstGeom prst="rect">
            <a:avLst/>
          </a:prstGeom>
          <a:noFill/>
          <a:ln w="9525">
            <a:noFill/>
            <a:miter lim="800000"/>
            <a:headEnd/>
            <a:tailEnd/>
          </a:ln>
          <a:effectLst/>
        </p:spPr>
        <p:txBody>
          <a:bodyPr>
            <a:spAutoFit/>
          </a:bodyPr>
          <a:lstStyle/>
          <a:p>
            <a:pPr>
              <a:spcBef>
                <a:spcPct val="50000"/>
              </a:spcBef>
              <a:buFont typeface="Arial" pitchFamily="34" charset="0"/>
              <a:buChar char="•"/>
            </a:pPr>
            <a:r>
              <a:rPr lang="en-US" b="1" u="sng" dirty="0" smtClean="0"/>
              <a:t> Underlying </a:t>
            </a:r>
            <a:r>
              <a:rPr lang="en-US" b="1" u="sng" dirty="0"/>
              <a:t>Idea: Programmable Routing</a:t>
            </a:r>
          </a:p>
          <a:p>
            <a:pPr lvl="1">
              <a:spcBef>
                <a:spcPct val="50000"/>
              </a:spcBef>
              <a:buFontTx/>
              <a:buChar char="•"/>
            </a:pPr>
            <a:r>
              <a:rPr lang="en-US" dirty="0" smtClean="0"/>
              <a:t> View a router as a directed graph of </a:t>
            </a:r>
            <a:r>
              <a:rPr lang="en-US" dirty="0" smtClean="0"/>
              <a:t>elements</a:t>
            </a:r>
            <a:endParaRPr lang="en-US" dirty="0" smtClean="0"/>
          </a:p>
          <a:p>
            <a:pPr lvl="1">
              <a:spcBef>
                <a:spcPct val="50000"/>
              </a:spcBef>
              <a:buFontTx/>
              <a:buChar char="•"/>
            </a:pPr>
            <a:r>
              <a:rPr lang="en-US" dirty="0"/>
              <a:t> </a:t>
            </a:r>
            <a:r>
              <a:rPr lang="en-US" dirty="0" smtClean="0"/>
              <a:t>Packets move from element to element</a:t>
            </a:r>
          </a:p>
          <a:p>
            <a:pPr lvl="1">
              <a:spcBef>
                <a:spcPct val="50000"/>
              </a:spcBef>
              <a:buFontTx/>
              <a:buChar char="•"/>
            </a:pPr>
            <a:r>
              <a:rPr lang="en-US" dirty="0"/>
              <a:t> </a:t>
            </a:r>
            <a:r>
              <a:rPr lang="en-US" dirty="0" smtClean="0"/>
              <a:t>Extensions simply require the addition/transposition of elements</a:t>
            </a:r>
          </a:p>
          <a:p>
            <a:pPr lvl="1">
              <a:spcBef>
                <a:spcPct val="50000"/>
              </a:spcBef>
              <a:buFontTx/>
              <a:buChar char="•"/>
            </a:pPr>
            <a:r>
              <a:rPr lang="en-US" dirty="0" smtClean="0"/>
              <a:t> Three new concepts:</a:t>
            </a:r>
            <a:endParaRPr lang="en-US" dirty="0"/>
          </a:p>
          <a:p>
            <a:pPr lvl="2">
              <a:spcBef>
                <a:spcPct val="50000"/>
              </a:spcBef>
              <a:buFontTx/>
              <a:buChar char="•"/>
            </a:pPr>
            <a:r>
              <a:rPr lang="en-US" dirty="0"/>
              <a:t> </a:t>
            </a:r>
            <a:r>
              <a:rPr lang="en-US" dirty="0" smtClean="0"/>
              <a:t>Pull processing</a:t>
            </a:r>
            <a:endParaRPr lang="en-US" dirty="0"/>
          </a:p>
          <a:p>
            <a:pPr lvl="2">
              <a:spcBef>
                <a:spcPct val="50000"/>
              </a:spcBef>
              <a:buFontTx/>
              <a:buChar char="•"/>
            </a:pPr>
            <a:r>
              <a:rPr lang="en-US" dirty="0"/>
              <a:t> Flow based </a:t>
            </a:r>
            <a:r>
              <a:rPr lang="en-US" dirty="0" smtClean="0"/>
              <a:t>router </a:t>
            </a:r>
            <a:r>
              <a:rPr lang="en-US" dirty="0"/>
              <a:t>c</a:t>
            </a:r>
            <a:r>
              <a:rPr lang="en-US" dirty="0" smtClean="0"/>
              <a:t>ontext</a:t>
            </a:r>
          </a:p>
          <a:p>
            <a:pPr lvl="2">
              <a:spcBef>
                <a:spcPct val="50000"/>
              </a:spcBef>
              <a:buFontTx/>
              <a:buChar char="•"/>
            </a:pPr>
            <a:r>
              <a:rPr lang="en-US" dirty="0" smtClean="0"/>
              <a:t> Explicit queues</a:t>
            </a:r>
            <a:endParaRPr lang="en-US" dirty="0"/>
          </a:p>
          <a:p>
            <a:pPr lvl="2">
              <a:spcBef>
                <a:spcPct val="50000"/>
              </a:spcBef>
            </a:pPr>
            <a:r>
              <a:rPr lang="en-US"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WordArt 4"/>
          <p:cNvSpPr>
            <a:spLocks noChangeArrowheads="1" noChangeShapeType="1" noTextEdit="1"/>
          </p:cNvSpPr>
          <p:nvPr/>
        </p:nvSpPr>
        <p:spPr bwMode="auto">
          <a:xfrm>
            <a:off x="914400" y="914400"/>
            <a:ext cx="4419600" cy="304800"/>
          </a:xfrm>
          <a:prstGeom prst="rect">
            <a:avLst/>
          </a:prstGeom>
        </p:spPr>
        <p:txBody>
          <a:bodyPr wrap="none" fromWordArt="1">
            <a:prstTxWarp prst="textPlain">
              <a:avLst>
                <a:gd name="adj" fmla="val 50000"/>
              </a:avLst>
            </a:prstTxWarp>
          </a:bodyPr>
          <a:lstStyle/>
          <a:p>
            <a:pPr algn="ctr"/>
            <a:r>
              <a:rPr lang="en-US" sz="3600" kern="10" dirty="0">
                <a:ln w="19050">
                  <a:solidFill>
                    <a:srgbClr val="000000"/>
                  </a:solidFill>
                  <a:round/>
                  <a:headEnd/>
                  <a:tailEnd/>
                </a:ln>
                <a:solidFill>
                  <a:schemeClr val="bg2"/>
                </a:solidFill>
                <a:latin typeface="Arial Black"/>
              </a:rPr>
              <a:t>The Architecture</a:t>
            </a:r>
          </a:p>
        </p:txBody>
      </p:sp>
      <p:sp>
        <p:nvSpPr>
          <p:cNvPr id="9222" name="Text Box 6"/>
          <p:cNvSpPr txBox="1">
            <a:spLocks noChangeArrowheads="1"/>
          </p:cNvSpPr>
          <p:nvPr/>
        </p:nvSpPr>
        <p:spPr bwMode="auto">
          <a:xfrm>
            <a:off x="838200" y="1676400"/>
            <a:ext cx="7620000" cy="1477328"/>
          </a:xfrm>
          <a:prstGeom prst="rect">
            <a:avLst/>
          </a:prstGeom>
          <a:noFill/>
          <a:ln w="9525">
            <a:noFill/>
            <a:miter lim="800000"/>
            <a:headEnd/>
            <a:tailEnd/>
          </a:ln>
          <a:effectLst/>
        </p:spPr>
        <p:txBody>
          <a:bodyPr>
            <a:spAutoFit/>
          </a:bodyPr>
          <a:lstStyle/>
          <a:p>
            <a:pPr>
              <a:spcBef>
                <a:spcPct val="50000"/>
              </a:spcBef>
              <a:buFontTx/>
              <a:buChar char="•"/>
            </a:pPr>
            <a:r>
              <a:rPr lang="en-US" dirty="0"/>
              <a:t> </a:t>
            </a:r>
            <a:r>
              <a:rPr lang="en-US" b="1" dirty="0"/>
              <a:t>Elements:</a:t>
            </a:r>
          </a:p>
          <a:p>
            <a:pPr lvl="1">
              <a:spcBef>
                <a:spcPct val="50000"/>
              </a:spcBef>
              <a:buFontTx/>
              <a:buChar char="•"/>
            </a:pPr>
            <a:r>
              <a:rPr lang="en-US" dirty="0" smtClean="0"/>
              <a:t> Building </a:t>
            </a:r>
            <a:r>
              <a:rPr lang="en-US" dirty="0"/>
              <a:t>blocks – Each represents a single router </a:t>
            </a:r>
            <a:r>
              <a:rPr lang="en-US" dirty="0" smtClean="0"/>
              <a:t>function</a:t>
            </a:r>
            <a:endParaRPr lang="en-US" dirty="0"/>
          </a:p>
          <a:p>
            <a:pPr lvl="1">
              <a:spcBef>
                <a:spcPct val="50000"/>
              </a:spcBef>
              <a:buFontTx/>
              <a:buChar char="•"/>
            </a:pPr>
            <a:r>
              <a:rPr lang="en-US" dirty="0" smtClean="0"/>
              <a:t> Overall functionality determined by connecting a group of elements   into a graph </a:t>
            </a:r>
            <a:endParaRPr lang="en-US" dirty="0"/>
          </a:p>
        </p:txBody>
      </p:sp>
      <p:sp>
        <p:nvSpPr>
          <p:cNvPr id="9223" name="Text Box 7"/>
          <p:cNvSpPr txBox="1">
            <a:spLocks noChangeArrowheads="1"/>
          </p:cNvSpPr>
          <p:nvPr/>
        </p:nvSpPr>
        <p:spPr bwMode="auto">
          <a:xfrm>
            <a:off x="838200" y="3276600"/>
            <a:ext cx="7620000" cy="1892826"/>
          </a:xfrm>
          <a:prstGeom prst="rect">
            <a:avLst/>
          </a:prstGeom>
          <a:noFill/>
          <a:ln w="9525">
            <a:noFill/>
            <a:miter lim="800000"/>
            <a:headEnd/>
            <a:tailEnd/>
          </a:ln>
          <a:effectLst/>
        </p:spPr>
        <p:txBody>
          <a:bodyPr>
            <a:spAutoFit/>
          </a:bodyPr>
          <a:lstStyle/>
          <a:p>
            <a:pPr>
              <a:spcBef>
                <a:spcPct val="50000"/>
              </a:spcBef>
              <a:buFontTx/>
              <a:buChar char="•"/>
            </a:pPr>
            <a:r>
              <a:rPr lang="en-US" dirty="0"/>
              <a:t> </a:t>
            </a:r>
            <a:r>
              <a:rPr lang="en-US" b="1" dirty="0"/>
              <a:t>Input and Output ports:</a:t>
            </a:r>
          </a:p>
          <a:p>
            <a:pPr lvl="1">
              <a:spcBef>
                <a:spcPct val="50000"/>
              </a:spcBef>
              <a:buFontTx/>
              <a:buChar char="•"/>
            </a:pPr>
            <a:r>
              <a:rPr lang="en-US" dirty="0"/>
              <a:t> Every element </a:t>
            </a:r>
            <a:r>
              <a:rPr lang="en-US" dirty="0" smtClean="0"/>
              <a:t>has one or more input </a:t>
            </a:r>
            <a:r>
              <a:rPr lang="en-US" dirty="0"/>
              <a:t>and output </a:t>
            </a:r>
            <a:r>
              <a:rPr lang="en-US" dirty="0" smtClean="0"/>
              <a:t>ports</a:t>
            </a:r>
          </a:p>
          <a:p>
            <a:pPr lvl="1">
              <a:spcBef>
                <a:spcPct val="50000"/>
              </a:spcBef>
              <a:buFontTx/>
              <a:buChar char="•"/>
            </a:pPr>
            <a:r>
              <a:rPr lang="en-US" dirty="0"/>
              <a:t> </a:t>
            </a:r>
            <a:r>
              <a:rPr lang="en-US" dirty="0" smtClean="0"/>
              <a:t>Ports can be push, pull, or agnostic</a:t>
            </a:r>
          </a:p>
          <a:p>
            <a:pPr lvl="1">
              <a:spcBef>
                <a:spcPct val="50000"/>
              </a:spcBef>
              <a:buFontTx/>
              <a:buChar char="•"/>
            </a:pPr>
            <a:r>
              <a:rPr lang="en-US" dirty="0" smtClean="0"/>
              <a:t> Connections must match: pull </a:t>
            </a:r>
            <a:r>
              <a:rPr lang="en-US" dirty="0"/>
              <a:t>to pull, push to push, or either to agnostic</a:t>
            </a:r>
          </a:p>
        </p:txBody>
      </p:sp>
      <p:sp>
        <p:nvSpPr>
          <p:cNvPr id="9224" name="Text Box 8"/>
          <p:cNvSpPr txBox="1">
            <a:spLocks noChangeArrowheads="1"/>
          </p:cNvSpPr>
          <p:nvPr/>
        </p:nvSpPr>
        <p:spPr bwMode="auto">
          <a:xfrm>
            <a:off x="914400" y="5181600"/>
            <a:ext cx="7620000" cy="784830"/>
          </a:xfrm>
          <a:prstGeom prst="rect">
            <a:avLst/>
          </a:prstGeom>
          <a:noFill/>
          <a:ln w="9525">
            <a:noFill/>
            <a:miter lim="800000"/>
            <a:headEnd/>
            <a:tailEnd/>
          </a:ln>
          <a:effectLst/>
        </p:spPr>
        <p:txBody>
          <a:bodyPr>
            <a:spAutoFit/>
          </a:bodyPr>
          <a:lstStyle/>
          <a:p>
            <a:pPr>
              <a:spcBef>
                <a:spcPct val="50000"/>
              </a:spcBef>
              <a:buFontTx/>
              <a:buChar char="•"/>
            </a:pPr>
            <a:r>
              <a:rPr lang="en-US" dirty="0"/>
              <a:t> </a:t>
            </a:r>
            <a:r>
              <a:rPr lang="en-US" b="1" dirty="0"/>
              <a:t>Configuration strings:</a:t>
            </a:r>
          </a:p>
          <a:p>
            <a:pPr lvl="1">
              <a:spcBef>
                <a:spcPct val="50000"/>
              </a:spcBef>
              <a:buFontTx/>
              <a:buChar char="•"/>
            </a:pPr>
            <a:r>
              <a:rPr lang="en-US" dirty="0"/>
              <a:t> Initialize the per-element state, </a:t>
            </a:r>
            <a:r>
              <a:rPr lang="en-US" dirty="0" smtClean="0"/>
              <a:t>customize </a:t>
            </a:r>
            <a:r>
              <a:rPr lang="en-US" dirty="0"/>
              <a:t>element </a:t>
            </a:r>
            <a:r>
              <a:rPr lang="en-US" dirty="0" smtClean="0"/>
              <a:t>behavior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WordArt 4"/>
          <p:cNvSpPr>
            <a:spLocks noChangeArrowheads="1" noChangeShapeType="1" noTextEdit="1"/>
          </p:cNvSpPr>
          <p:nvPr/>
        </p:nvSpPr>
        <p:spPr bwMode="auto">
          <a:xfrm>
            <a:off x="914400" y="762000"/>
            <a:ext cx="1828800" cy="685800"/>
          </a:xfrm>
          <a:prstGeom prst="rect">
            <a:avLst/>
          </a:prstGeom>
        </p:spPr>
        <p:txBody>
          <a:bodyPr wrap="none" fromWordArt="1">
            <a:prstTxWarp prst="textPlain">
              <a:avLst>
                <a:gd name="adj" fmla="val 50000"/>
              </a:avLst>
            </a:prstTxWarp>
          </a:bodyPr>
          <a:lstStyle/>
          <a:p>
            <a:pPr algn="ctr"/>
            <a:r>
              <a:rPr lang="en-US" sz="3600" kern="10">
                <a:ln w="19050">
                  <a:solidFill>
                    <a:srgbClr val="000000"/>
                  </a:solidFill>
                  <a:round/>
                  <a:headEnd/>
                  <a:tailEnd/>
                </a:ln>
                <a:solidFill>
                  <a:schemeClr val="bg2"/>
                </a:solidFill>
                <a:latin typeface="Arial Black"/>
              </a:rPr>
              <a:t>An example: </a:t>
            </a:r>
          </a:p>
          <a:p>
            <a:pPr algn="ctr"/>
            <a:r>
              <a:rPr lang="en-US" sz="3600" kern="10">
                <a:ln w="19050">
                  <a:solidFill>
                    <a:srgbClr val="000000"/>
                  </a:solidFill>
                  <a:round/>
                  <a:headEnd/>
                  <a:tailEnd/>
                </a:ln>
                <a:solidFill>
                  <a:schemeClr val="bg2"/>
                </a:solidFill>
                <a:latin typeface="Arial Black"/>
              </a:rPr>
              <a:t>IP router </a:t>
            </a:r>
          </a:p>
        </p:txBody>
      </p:sp>
      <p:pic>
        <p:nvPicPr>
          <p:cNvPr id="27653" name="Picture 5"/>
          <p:cNvPicPr>
            <a:picLocks noChangeAspect="1" noChangeArrowheads="1"/>
          </p:cNvPicPr>
          <p:nvPr/>
        </p:nvPicPr>
        <p:blipFill>
          <a:blip r:embed="rId3" cstate="print"/>
          <a:srcRect/>
          <a:stretch>
            <a:fillRect/>
          </a:stretch>
        </p:blipFill>
        <p:spPr bwMode="auto">
          <a:xfrm>
            <a:off x="2819400" y="228600"/>
            <a:ext cx="5638800"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WordArt 4"/>
          <p:cNvSpPr>
            <a:spLocks noChangeArrowheads="1" noChangeShapeType="1" noTextEdit="1"/>
          </p:cNvSpPr>
          <p:nvPr/>
        </p:nvSpPr>
        <p:spPr bwMode="auto">
          <a:xfrm>
            <a:off x="914400" y="914400"/>
            <a:ext cx="6248400" cy="304800"/>
          </a:xfrm>
          <a:prstGeom prst="rect">
            <a:avLst/>
          </a:prstGeom>
        </p:spPr>
        <p:txBody>
          <a:bodyPr wrap="none" fromWordArt="1">
            <a:prstTxWarp prst="textPlain">
              <a:avLst>
                <a:gd name="adj" fmla="val 50000"/>
              </a:avLst>
            </a:prstTxWarp>
          </a:bodyPr>
          <a:lstStyle/>
          <a:p>
            <a:pPr algn="ctr"/>
            <a:r>
              <a:rPr lang="en-US" sz="3600" kern="10">
                <a:ln w="19050">
                  <a:solidFill>
                    <a:srgbClr val="000000"/>
                  </a:solidFill>
                  <a:round/>
                  <a:headEnd/>
                  <a:tailEnd/>
                </a:ln>
                <a:solidFill>
                  <a:schemeClr val="bg2"/>
                </a:solidFill>
                <a:latin typeface="Arial Black"/>
              </a:rPr>
              <a:t>The Architecture..Continued</a:t>
            </a:r>
          </a:p>
        </p:txBody>
      </p:sp>
      <p:sp>
        <p:nvSpPr>
          <p:cNvPr id="15365" name="Text Box 5"/>
          <p:cNvSpPr txBox="1">
            <a:spLocks noChangeArrowheads="1"/>
          </p:cNvSpPr>
          <p:nvPr/>
        </p:nvSpPr>
        <p:spPr bwMode="auto">
          <a:xfrm>
            <a:off x="914400" y="1524000"/>
            <a:ext cx="7467600" cy="3554819"/>
          </a:xfrm>
          <a:prstGeom prst="rect">
            <a:avLst/>
          </a:prstGeom>
          <a:noFill/>
          <a:ln w="9525">
            <a:noFill/>
            <a:miter lim="800000"/>
            <a:headEnd/>
            <a:tailEnd/>
          </a:ln>
          <a:effectLst/>
        </p:spPr>
        <p:txBody>
          <a:bodyPr>
            <a:spAutoFit/>
          </a:bodyPr>
          <a:lstStyle/>
          <a:p>
            <a:pPr>
              <a:spcBef>
                <a:spcPct val="50000"/>
              </a:spcBef>
              <a:buFontTx/>
              <a:buChar char="•"/>
            </a:pPr>
            <a:r>
              <a:rPr lang="en-US" dirty="0"/>
              <a:t> </a:t>
            </a:r>
            <a:r>
              <a:rPr lang="en-US" b="1" u="sng" dirty="0"/>
              <a:t>Push and Pull </a:t>
            </a:r>
            <a:r>
              <a:rPr lang="en-US" b="1" u="sng" dirty="0" smtClean="0"/>
              <a:t>processing</a:t>
            </a:r>
            <a:endParaRPr lang="en-US" dirty="0" smtClean="0"/>
          </a:p>
          <a:p>
            <a:pPr lvl="1">
              <a:spcBef>
                <a:spcPct val="50000"/>
              </a:spcBef>
              <a:buFont typeface="Arial" pitchFamily="34" charset="0"/>
              <a:buChar char="•"/>
            </a:pPr>
            <a:r>
              <a:rPr lang="en-US" dirty="0" smtClean="0"/>
              <a:t> Certain tasks are better suited to one or the other, e.g.</a:t>
            </a:r>
            <a:endParaRPr lang="en-US" dirty="0"/>
          </a:p>
          <a:p>
            <a:pPr lvl="2">
              <a:spcBef>
                <a:spcPct val="50000"/>
              </a:spcBef>
              <a:buFontTx/>
              <a:buChar char="•"/>
            </a:pPr>
            <a:r>
              <a:rPr lang="en-US" dirty="0" smtClean="0"/>
              <a:t> Packet schedulers are easily expressed using pull inputs</a:t>
            </a:r>
            <a:endParaRPr lang="en-US" dirty="0"/>
          </a:p>
          <a:p>
            <a:pPr lvl="2">
              <a:spcBef>
                <a:spcPct val="50000"/>
              </a:spcBef>
              <a:buFontTx/>
              <a:buChar char="•"/>
            </a:pPr>
            <a:r>
              <a:rPr lang="en-US" dirty="0"/>
              <a:t> </a:t>
            </a:r>
            <a:r>
              <a:rPr lang="en-US" dirty="0" smtClean="0"/>
              <a:t>Packet processing best implemented as a series of push elements</a:t>
            </a:r>
          </a:p>
          <a:p>
            <a:pPr lvl="1">
              <a:spcBef>
                <a:spcPct val="50000"/>
              </a:spcBef>
              <a:buFontTx/>
              <a:buChar char="•"/>
            </a:pPr>
            <a:r>
              <a:rPr lang="en-US" dirty="0" smtClean="0"/>
              <a:t> A queue is a push to pull converter</a:t>
            </a:r>
          </a:p>
          <a:p>
            <a:pPr lvl="2">
              <a:spcBef>
                <a:spcPct val="50000"/>
              </a:spcBef>
            </a:pPr>
            <a:endParaRPr lang="en-US" dirty="0" smtClean="0"/>
          </a:p>
          <a:p>
            <a:pPr lvl="2">
              <a:spcBef>
                <a:spcPct val="50000"/>
              </a:spcBef>
            </a:pPr>
            <a:endParaRPr lang="en-US" dirty="0"/>
          </a:p>
          <a:p>
            <a:pPr lvl="2">
              <a:spcBef>
                <a:spcPct val="50000"/>
              </a:spcBef>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WordArt 4"/>
          <p:cNvSpPr>
            <a:spLocks noChangeArrowheads="1" noChangeShapeType="1" noTextEdit="1"/>
          </p:cNvSpPr>
          <p:nvPr/>
        </p:nvSpPr>
        <p:spPr bwMode="auto">
          <a:xfrm>
            <a:off x="914400" y="838200"/>
            <a:ext cx="6248400" cy="304800"/>
          </a:xfrm>
          <a:prstGeom prst="rect">
            <a:avLst/>
          </a:prstGeom>
        </p:spPr>
        <p:txBody>
          <a:bodyPr wrap="none" fromWordArt="1">
            <a:prstTxWarp prst="textPlain">
              <a:avLst>
                <a:gd name="adj" fmla="val 50000"/>
              </a:avLst>
            </a:prstTxWarp>
          </a:bodyPr>
          <a:lstStyle/>
          <a:p>
            <a:pPr algn="ctr"/>
            <a:r>
              <a:rPr lang="en-US" sz="3600" kern="10" dirty="0">
                <a:ln w="19050">
                  <a:solidFill>
                    <a:srgbClr val="000000"/>
                  </a:solidFill>
                  <a:round/>
                  <a:headEnd/>
                  <a:tailEnd/>
                </a:ln>
                <a:solidFill>
                  <a:schemeClr val="bg2"/>
                </a:solidFill>
                <a:latin typeface="Arial Black"/>
              </a:rPr>
              <a:t>The Architecture..Continued</a:t>
            </a:r>
          </a:p>
        </p:txBody>
      </p:sp>
      <p:sp>
        <p:nvSpPr>
          <p:cNvPr id="21509" name="Text Box 5"/>
          <p:cNvSpPr txBox="1">
            <a:spLocks noChangeArrowheads="1"/>
          </p:cNvSpPr>
          <p:nvPr/>
        </p:nvSpPr>
        <p:spPr bwMode="auto">
          <a:xfrm>
            <a:off x="914400" y="1524000"/>
            <a:ext cx="7162800" cy="366713"/>
          </a:xfrm>
          <a:prstGeom prst="rect">
            <a:avLst/>
          </a:prstGeom>
          <a:noFill/>
          <a:ln w="9525">
            <a:noFill/>
            <a:miter lim="800000"/>
            <a:headEnd/>
            <a:tailEnd/>
          </a:ln>
          <a:effectLst/>
        </p:spPr>
        <p:txBody>
          <a:bodyPr>
            <a:spAutoFit/>
          </a:bodyPr>
          <a:lstStyle/>
          <a:p>
            <a:pPr>
              <a:spcBef>
                <a:spcPct val="50000"/>
              </a:spcBef>
              <a:buFont typeface="Arial" pitchFamily="34" charset="0"/>
              <a:buChar char="•"/>
            </a:pPr>
            <a:r>
              <a:rPr lang="en-US" b="1" u="sng" dirty="0" smtClean="0"/>
              <a:t> Flow </a:t>
            </a:r>
            <a:r>
              <a:rPr lang="en-US" b="1" u="sng" dirty="0"/>
              <a:t>based router context</a:t>
            </a:r>
          </a:p>
        </p:txBody>
      </p:sp>
      <p:sp>
        <p:nvSpPr>
          <p:cNvPr id="21510" name="Text Box 6"/>
          <p:cNvSpPr txBox="1">
            <a:spLocks noChangeArrowheads="1"/>
          </p:cNvSpPr>
          <p:nvPr/>
        </p:nvSpPr>
        <p:spPr bwMode="auto">
          <a:xfrm>
            <a:off x="1219200" y="2057400"/>
            <a:ext cx="6934200" cy="2031325"/>
          </a:xfrm>
          <a:prstGeom prst="rect">
            <a:avLst/>
          </a:prstGeom>
          <a:noFill/>
          <a:ln w="9525">
            <a:noFill/>
            <a:miter lim="800000"/>
            <a:headEnd/>
            <a:tailEnd/>
          </a:ln>
          <a:effectLst/>
        </p:spPr>
        <p:txBody>
          <a:bodyPr>
            <a:spAutoFit/>
          </a:bodyPr>
          <a:lstStyle/>
          <a:p>
            <a:pPr>
              <a:spcBef>
                <a:spcPct val="50000"/>
              </a:spcBef>
              <a:buFontTx/>
              <a:buChar char="•"/>
            </a:pPr>
            <a:r>
              <a:rPr lang="en-US" dirty="0" smtClean="0"/>
              <a:t> The topology graph can be queried as to what elements are </a:t>
            </a:r>
            <a:r>
              <a:rPr lang="en-US" dirty="0" err="1" smtClean="0"/>
              <a:t>downstream,upstream</a:t>
            </a:r>
            <a:r>
              <a:rPr lang="en-US" dirty="0" smtClean="0"/>
              <a:t>, etc..</a:t>
            </a:r>
          </a:p>
          <a:p>
            <a:pPr>
              <a:spcBef>
                <a:spcPct val="50000"/>
              </a:spcBef>
              <a:buFontTx/>
              <a:buChar char="•"/>
            </a:pPr>
            <a:r>
              <a:rPr lang="en-US" dirty="0" smtClean="0"/>
              <a:t> Filters can be passed to stop processing (e.g., “return all downstream elements up until queues”)</a:t>
            </a:r>
          </a:p>
          <a:p>
            <a:pPr>
              <a:spcBef>
                <a:spcPct val="50000"/>
              </a:spcBef>
              <a:buFontTx/>
              <a:buChar char="•"/>
            </a:pPr>
            <a:r>
              <a:rPr lang="en-US" dirty="0"/>
              <a:t> Best </a:t>
            </a:r>
            <a:r>
              <a:rPr lang="en-US" dirty="0" smtClean="0"/>
              <a:t>example use is RED – examine the </a:t>
            </a:r>
            <a:r>
              <a:rPr lang="en-US" dirty="0"/>
              <a:t>total downstream queue length for congestion estimation</a:t>
            </a:r>
          </a:p>
        </p:txBody>
      </p:sp>
      <p:pic>
        <p:nvPicPr>
          <p:cNvPr id="6" name="Picture 5" descr="RED.png"/>
          <p:cNvPicPr>
            <a:picLocks noChangeAspect="1"/>
          </p:cNvPicPr>
          <p:nvPr/>
        </p:nvPicPr>
        <p:blipFill>
          <a:blip r:embed="rId3" cstate="print"/>
          <a:stretch>
            <a:fillRect/>
          </a:stretch>
        </p:blipFill>
        <p:spPr>
          <a:xfrm>
            <a:off x="1600200" y="4191000"/>
            <a:ext cx="5486400" cy="1828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WordArt 4"/>
          <p:cNvSpPr>
            <a:spLocks noChangeArrowheads="1" noChangeShapeType="1" noTextEdit="1"/>
          </p:cNvSpPr>
          <p:nvPr/>
        </p:nvSpPr>
        <p:spPr bwMode="auto">
          <a:xfrm>
            <a:off x="914400" y="914400"/>
            <a:ext cx="6248400" cy="304800"/>
          </a:xfrm>
          <a:prstGeom prst="rect">
            <a:avLst/>
          </a:prstGeom>
        </p:spPr>
        <p:txBody>
          <a:bodyPr wrap="none" fromWordArt="1">
            <a:prstTxWarp prst="textPlain">
              <a:avLst>
                <a:gd name="adj" fmla="val 50000"/>
              </a:avLst>
            </a:prstTxWarp>
          </a:bodyPr>
          <a:lstStyle/>
          <a:p>
            <a:pPr algn="ctr"/>
            <a:r>
              <a:rPr lang="en-US" sz="3600" kern="10">
                <a:ln w="19050">
                  <a:solidFill>
                    <a:srgbClr val="000000"/>
                  </a:solidFill>
                  <a:round/>
                  <a:headEnd/>
                  <a:tailEnd/>
                </a:ln>
                <a:solidFill>
                  <a:schemeClr val="bg2"/>
                </a:solidFill>
                <a:latin typeface="Arial Black"/>
              </a:rPr>
              <a:t>The Architecture..Continued</a:t>
            </a:r>
          </a:p>
        </p:txBody>
      </p:sp>
      <p:sp>
        <p:nvSpPr>
          <p:cNvPr id="13317" name="Text Box 5"/>
          <p:cNvSpPr txBox="1">
            <a:spLocks noChangeArrowheads="1"/>
          </p:cNvSpPr>
          <p:nvPr/>
        </p:nvSpPr>
        <p:spPr bwMode="auto">
          <a:xfrm>
            <a:off x="838200" y="1524000"/>
            <a:ext cx="7620000" cy="3693319"/>
          </a:xfrm>
          <a:prstGeom prst="rect">
            <a:avLst/>
          </a:prstGeom>
          <a:noFill/>
          <a:ln w="9525">
            <a:noFill/>
            <a:miter lim="800000"/>
            <a:headEnd/>
            <a:tailEnd/>
          </a:ln>
          <a:effectLst/>
        </p:spPr>
        <p:txBody>
          <a:bodyPr>
            <a:spAutoFit/>
          </a:bodyPr>
          <a:lstStyle/>
          <a:p>
            <a:pPr>
              <a:spcBef>
                <a:spcPct val="50000"/>
              </a:spcBef>
              <a:buFontTx/>
              <a:buChar char="•"/>
            </a:pPr>
            <a:r>
              <a:rPr lang="en-US" dirty="0"/>
              <a:t> </a:t>
            </a:r>
            <a:r>
              <a:rPr lang="en-US" b="1" u="sng" dirty="0" smtClean="0"/>
              <a:t>Explicit Queues</a:t>
            </a:r>
          </a:p>
          <a:p>
            <a:pPr lvl="1">
              <a:spcBef>
                <a:spcPct val="50000"/>
              </a:spcBef>
              <a:buFontTx/>
              <a:buChar char="•"/>
            </a:pPr>
            <a:r>
              <a:rPr lang="en-US" dirty="0"/>
              <a:t> </a:t>
            </a:r>
            <a:r>
              <a:rPr lang="en-US" dirty="0" smtClean="0"/>
              <a:t>Click </a:t>
            </a:r>
            <a:r>
              <a:rPr lang="en-US" dirty="0"/>
              <a:t>elements do </a:t>
            </a:r>
            <a:r>
              <a:rPr lang="en-US" dirty="0" smtClean="0"/>
              <a:t>not have </a:t>
            </a:r>
            <a:r>
              <a:rPr lang="en-US" dirty="0"/>
              <a:t>implicit queues on their input and output </a:t>
            </a:r>
            <a:r>
              <a:rPr lang="en-US" dirty="0" smtClean="0"/>
              <a:t>ports</a:t>
            </a:r>
          </a:p>
          <a:p>
            <a:pPr lvl="1">
              <a:spcBef>
                <a:spcPct val="50000"/>
              </a:spcBef>
              <a:buFontTx/>
              <a:buChar char="•"/>
            </a:pPr>
            <a:r>
              <a:rPr lang="en-US" dirty="0"/>
              <a:t> </a:t>
            </a:r>
            <a:r>
              <a:rPr lang="en-US" dirty="0" smtClean="0"/>
              <a:t>Queues are explicit elements</a:t>
            </a:r>
          </a:p>
          <a:p>
            <a:pPr lvl="1">
              <a:spcBef>
                <a:spcPct val="50000"/>
              </a:spcBef>
              <a:buFontTx/>
              <a:buChar char="•"/>
            </a:pPr>
            <a:r>
              <a:rPr lang="en-US" dirty="0"/>
              <a:t> </a:t>
            </a:r>
            <a:r>
              <a:rPr lang="en-US" dirty="0" smtClean="0"/>
              <a:t>This </a:t>
            </a:r>
            <a:r>
              <a:rPr lang="en-US" dirty="0"/>
              <a:t>enables valuable </a:t>
            </a:r>
            <a:r>
              <a:rPr lang="en-US" dirty="0" smtClean="0"/>
              <a:t>configurations that </a:t>
            </a:r>
            <a:r>
              <a:rPr lang="en-US" dirty="0"/>
              <a:t>are difficult to arrange </a:t>
            </a:r>
            <a:r>
              <a:rPr lang="en-US" dirty="0" smtClean="0"/>
              <a:t>otherwise, e.g</a:t>
            </a:r>
            <a:r>
              <a:rPr lang="en-US" dirty="0" smtClean="0"/>
              <a:t>.</a:t>
            </a:r>
            <a:endParaRPr lang="en-US" dirty="0" smtClean="0"/>
          </a:p>
          <a:p>
            <a:pPr lvl="2">
              <a:buFont typeface="Arial" pitchFamily="34" charset="0"/>
              <a:buChar char="•"/>
            </a:pPr>
            <a:r>
              <a:rPr lang="en-US" dirty="0" smtClean="0"/>
              <a:t> a </a:t>
            </a:r>
            <a:r>
              <a:rPr lang="en-US" dirty="0"/>
              <a:t>single queue feeding multiple interfaces</a:t>
            </a:r>
            <a:r>
              <a:rPr lang="en-US" dirty="0" smtClean="0"/>
              <a:t>,</a:t>
            </a:r>
          </a:p>
          <a:p>
            <a:pPr lvl="2">
              <a:buFont typeface="Arial" pitchFamily="34" charset="0"/>
              <a:buChar char="•"/>
            </a:pPr>
            <a:r>
              <a:rPr lang="en-US" dirty="0"/>
              <a:t> </a:t>
            </a:r>
            <a:r>
              <a:rPr lang="en-US" dirty="0" smtClean="0"/>
              <a:t>a </a:t>
            </a:r>
            <a:r>
              <a:rPr lang="en-US" dirty="0"/>
              <a:t>queue feeding a traffic shaper on the way to an </a:t>
            </a:r>
            <a:r>
              <a:rPr lang="en-US" dirty="0" smtClean="0"/>
              <a:t>interface</a:t>
            </a:r>
          </a:p>
          <a:p>
            <a:pPr lvl="2">
              <a:buFont typeface="Arial" pitchFamily="34" charset="0"/>
              <a:buChar char="•"/>
            </a:pPr>
            <a:endParaRPr lang="en-US" b="1" u="sng" dirty="0" smtClean="0"/>
          </a:p>
          <a:p>
            <a:pPr lvl="1">
              <a:buFont typeface="Arial" pitchFamily="34" charset="0"/>
              <a:buChar char="•"/>
            </a:pPr>
            <a:r>
              <a:rPr lang="en-US" dirty="0" smtClean="0"/>
              <a:t> Important for performance</a:t>
            </a:r>
            <a:endParaRPr lang="en-US" dirty="0"/>
          </a:p>
          <a:p>
            <a:pPr lvl="1">
              <a:spcBef>
                <a:spcPct val="50000"/>
              </a:spcBef>
              <a:buFontTx/>
              <a:buChar char="•"/>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2741</TotalTime>
  <Words>726</Words>
  <Application>Microsoft Office PowerPoint</Application>
  <PresentationFormat>On-screen Show (4:3)</PresentationFormat>
  <Paragraphs>124</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Aniruddha</dc:creator>
  <cp:lastModifiedBy>Colin</cp:lastModifiedBy>
  <cp:revision>355</cp:revision>
  <dcterms:created xsi:type="dcterms:W3CDTF">2006-10-25T02:03:27Z</dcterms:created>
  <dcterms:modified xsi:type="dcterms:W3CDTF">2010-12-01T07:32:25Z</dcterms:modified>
</cp:coreProperties>
</file>