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309" r:id="rId2"/>
    <p:sldId id="310" r:id="rId3"/>
    <p:sldId id="311" r:id="rId4"/>
    <p:sldId id="257" r:id="rId5"/>
    <p:sldId id="282" r:id="rId6"/>
    <p:sldId id="280" r:id="rId7"/>
    <p:sldId id="319" r:id="rId8"/>
    <p:sldId id="320" r:id="rId9"/>
    <p:sldId id="321" r:id="rId10"/>
    <p:sldId id="322" r:id="rId11"/>
    <p:sldId id="323" r:id="rId12"/>
    <p:sldId id="338" r:id="rId13"/>
    <p:sldId id="351" r:id="rId14"/>
    <p:sldId id="354" r:id="rId15"/>
    <p:sldId id="353" r:id="rId16"/>
    <p:sldId id="352" r:id="rId17"/>
    <p:sldId id="341" r:id="rId18"/>
    <p:sldId id="343" r:id="rId19"/>
    <p:sldId id="344" r:id="rId20"/>
    <p:sldId id="345" r:id="rId21"/>
    <p:sldId id="342" r:id="rId22"/>
    <p:sldId id="346" r:id="rId23"/>
    <p:sldId id="347" r:id="rId24"/>
    <p:sldId id="348" r:id="rId25"/>
    <p:sldId id="349" r:id="rId26"/>
    <p:sldId id="350" r:id="rId27"/>
    <p:sldId id="339" r:id="rId28"/>
    <p:sldId id="340" r:id="rId29"/>
    <p:sldId id="317" r:id="rId30"/>
    <p:sldId id="318" r:id="rId31"/>
    <p:sldId id="316" r:id="rId32"/>
    <p:sldId id="315" r:id="rId33"/>
    <p:sldId id="284" r:id="rId34"/>
    <p:sldId id="269" r:id="rId35"/>
    <p:sldId id="285" r:id="rId36"/>
    <p:sldId id="299" r:id="rId37"/>
    <p:sldId id="286" r:id="rId38"/>
    <p:sldId id="300" r:id="rId39"/>
    <p:sldId id="287" r:id="rId40"/>
    <p:sldId id="270" r:id="rId41"/>
    <p:sldId id="288" r:id="rId42"/>
    <p:sldId id="289" r:id="rId43"/>
    <p:sldId id="272" r:id="rId44"/>
    <p:sldId id="296" r:id="rId45"/>
    <p:sldId id="290" r:id="rId46"/>
    <p:sldId id="291" r:id="rId47"/>
    <p:sldId id="292" r:id="rId48"/>
    <p:sldId id="293" r:id="rId49"/>
    <p:sldId id="294" r:id="rId50"/>
    <p:sldId id="305" r:id="rId51"/>
    <p:sldId id="298" r:id="rId52"/>
    <p:sldId id="274" r:id="rId53"/>
    <p:sldId id="301" r:id="rId54"/>
    <p:sldId id="279" r:id="rId55"/>
    <p:sldId id="278" r:id="rId56"/>
    <p:sldId id="303" r:id="rId57"/>
    <p:sldId id="307" r:id="rId58"/>
    <p:sldId id="276" r:id="rId59"/>
    <p:sldId id="277" r:id="rId60"/>
    <p:sldId id="306" r:id="rId61"/>
    <p:sldId id="32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81304" autoAdjust="0"/>
  </p:normalViewPr>
  <p:slideViewPr>
    <p:cSldViewPr>
      <p:cViewPr varScale="1">
        <p:scale>
          <a:sx n="62" d="100"/>
          <a:sy n="62" d="100"/>
        </p:scale>
        <p:origin x="-132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Outages grouped by number of witnessing VPs</a:t>
            </a:r>
          </a:p>
        </c:rich>
      </c:tx>
      <c:layout/>
    </c:title>
    <c:plotArea>
      <c:layout/>
      <c:barChart>
        <c:barDir val="col"/>
        <c:grouping val="clustered"/>
        <c:ser>
          <c:idx val="1"/>
          <c:order val="0"/>
          <c:tx>
            <c:strRef>
              <c:f>Sheet1!$B$1</c:f>
              <c:strCache>
                <c:ptCount val="1"/>
                <c:pt idx="0">
                  <c:v># events</c:v>
                </c:pt>
              </c:strCache>
            </c:strRef>
          </c:tx>
          <c:val>
            <c:numRef>
              <c:f>Sheet1!$B$2:$B$5</c:f>
              <c:numCache>
                <c:formatCode>General</c:formatCode>
                <c:ptCount val="4"/>
                <c:pt idx="0">
                  <c:v>4762</c:v>
                </c:pt>
                <c:pt idx="1">
                  <c:v>2077</c:v>
                </c:pt>
                <c:pt idx="2">
                  <c:v>974</c:v>
                </c:pt>
                <c:pt idx="3">
                  <c:v>1346</c:v>
                </c:pt>
              </c:numCache>
            </c:numRef>
          </c:val>
        </c:ser>
        <c:axId val="49382528"/>
        <c:axId val="49384064"/>
      </c:barChart>
      <c:catAx>
        <c:axId val="49382528"/>
        <c:scaling>
          <c:orientation val="minMax"/>
        </c:scaling>
        <c:axPos val="b"/>
        <c:tickLblPos val="nextTo"/>
        <c:crossAx val="49384064"/>
        <c:crosses val="autoZero"/>
        <c:auto val="1"/>
        <c:lblAlgn val="ctr"/>
        <c:lblOffset val="100"/>
      </c:catAx>
      <c:valAx>
        <c:axId val="49384064"/>
        <c:scaling>
          <c:orientation val="minMax"/>
        </c:scaling>
        <c:axPos val="l"/>
        <c:majorGridlines/>
        <c:numFmt formatCode="General" sourceLinked="1"/>
        <c:tickLblPos val="nextTo"/>
        <c:txPr>
          <a:bodyPr/>
          <a:lstStyle/>
          <a:p>
            <a:pPr>
              <a:defRPr sz="1400"/>
            </a:pPr>
            <a:endParaRPr lang="en-US"/>
          </a:p>
        </c:txPr>
        <c:crossAx val="49382528"/>
        <c:crosses val="autoZero"/>
        <c:crossBetween val="between"/>
      </c:valAx>
    </c:plotArea>
    <c:legend>
      <c:legendPos val="r"/>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4E2E0-28A1-4802-8956-8A0B1B5B6AA4}" type="datetimeFigureOut">
              <a:rPr lang="en-US" smtClean="0"/>
              <a:pPr/>
              <a:t>5/16/2011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F5310-6FE5-449C-86C9-74F9DB324267}" type="slidenum">
              <a:rPr lang="en-US" smtClean="0"/>
              <a:pPr/>
              <a:t>‹#›</a:t>
            </a:fld>
            <a:endParaRPr lang="en-US"/>
          </a:p>
        </p:txBody>
      </p:sp>
    </p:spTree>
    <p:extLst>
      <p:ext uri="{BB962C8B-B14F-4D97-AF65-F5344CB8AC3E}">
        <p14:creationId xmlns:p14="http://schemas.microsoft.com/office/powerpoint/2010/main" xmlns="" val="398658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a:noFill/>
          <a:ln/>
        </p:spPr>
        <p:txBody>
          <a:bodyPr/>
          <a:lstStyle/>
          <a:p>
            <a:r>
              <a:rPr lang="en-US" dirty="0" smtClean="0">
                <a:latin typeface="Arial" pitchFamily="34" charset="0"/>
              </a:rPr>
              <a:t>XXX</a:t>
            </a: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At this point, I’m going to assume anyone with hand down is too busy checking email to have heard the question</a:t>
            </a:r>
          </a:p>
          <a:p>
            <a:r>
              <a:rPr lang="en-US" dirty="0" smtClean="0">
                <a:latin typeface="Arial" pitchFamily="34" charset="0"/>
              </a:rPr>
              <a:t>My point is that we all depend on the Internet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53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dirty="0" smtClean="0">
                <a:latin typeface="Arial" pitchFamily="34" charset="0"/>
              </a:rPr>
              <a:t>One of the consequences of policy-based routing is that paths are often asymmetric</a:t>
            </a:r>
          </a:p>
          <a:p>
            <a:r>
              <a:rPr lang="en-US" dirty="0" smtClean="0">
                <a:latin typeface="Arial" pitchFamily="34" charset="0"/>
              </a:rPr>
              <a:t>Portions may overlap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32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r>
              <a:rPr lang="en-US" sz="2000" dirty="0" smtClean="0">
                <a:latin typeface="Arial" pitchFamily="34" charset="0"/>
              </a:rPr>
              <a:t>XXX?</a:t>
            </a:r>
          </a:p>
          <a:p>
            <a:pPr eaLnBrk="1" hangingPunct="1"/>
            <a:endParaRPr lang="en-US" sz="2000" dirty="0" smtClean="0">
              <a:latin typeface="Arial" pitchFamily="34" charset="0"/>
            </a:endParaRPr>
          </a:p>
          <a:p>
            <a:pPr eaLnBrk="1" hangingPunct="1"/>
            <a:r>
              <a:rPr lang="en-US" sz="2000" dirty="0" smtClean="0">
                <a:latin typeface="Arial" pitchFamily="34" charset="0"/>
              </a:rPr>
              <a:t>As we saw in the Level3 example from the Outages mailing list, can be hard to understand failures </a:t>
            </a:r>
            <a:r>
              <a:rPr lang="en-US" sz="2000" dirty="0" err="1" smtClean="0">
                <a:latin typeface="Arial" pitchFamily="34" charset="0"/>
              </a:rPr>
              <a:t>bc</a:t>
            </a:r>
            <a:r>
              <a:rPr lang="en-US" sz="2000" dirty="0" smtClean="0">
                <a:latin typeface="Arial" pitchFamily="34" charset="0"/>
              </a:rPr>
              <a:t> it can be harder to understand the output of tools</a:t>
            </a:r>
          </a:p>
          <a:p>
            <a:pPr eaLnBrk="1" hangingPunct="1"/>
            <a:r>
              <a:rPr lang="en-US" sz="2000" dirty="0" smtClean="0">
                <a:latin typeface="Arial" pitchFamily="34" charset="0"/>
              </a:rPr>
              <a:t>To understand a failure, we need to know what routes look like during the failure</a:t>
            </a:r>
          </a:p>
          <a:p>
            <a:pPr eaLnBrk="1" hangingPunct="1"/>
            <a:r>
              <a:rPr lang="en-US" sz="2000" dirty="0" smtClean="0">
                <a:latin typeface="Arial" pitchFamily="34" charset="0"/>
              </a:rPr>
              <a:t>We also need to know what looked like before so we can see what changed</a:t>
            </a:r>
          </a:p>
          <a:p>
            <a:pPr eaLnBrk="1" hangingPunct="1">
              <a:buFontTx/>
              <a:buChar char="-"/>
            </a:pPr>
            <a:r>
              <a:rPr lang="en-US" dirty="0" smtClean="0">
                <a:latin typeface="Arial" pitchFamily="34" charset="0"/>
              </a:rPr>
              <a:t>walk through a sample problem to:</a:t>
            </a:r>
          </a:p>
          <a:p>
            <a:pPr lvl="1" eaLnBrk="1" hangingPunct="1">
              <a:buFontTx/>
              <a:buChar char="-"/>
            </a:pPr>
            <a:r>
              <a:rPr lang="en-US" dirty="0" smtClean="0">
                <a:latin typeface="Arial" pitchFamily="34" charset="0"/>
                <a:ea typeface="ＭＳ Ｐゴシック" pitchFamily="34" charset="-128"/>
              </a:rPr>
              <a:t>Give the flavor of the types of problems we look for</a:t>
            </a:r>
          </a:p>
          <a:p>
            <a:pPr lvl="1" eaLnBrk="1" hangingPunct="1">
              <a:buFontTx/>
              <a:buChar char="-"/>
            </a:pPr>
            <a:r>
              <a:rPr lang="en-US" dirty="0" smtClean="0">
                <a:latin typeface="Arial" pitchFamily="34" charset="0"/>
                <a:ea typeface="ＭＳ Ｐゴシック" pitchFamily="34" charset="-128"/>
              </a:rPr>
              <a:t>Illustrate how we can start to locate problems</a:t>
            </a:r>
          </a:p>
          <a:p>
            <a:pPr lvl="1" eaLnBrk="1" hangingPunct="1">
              <a:buFontTx/>
              <a:buChar char="-"/>
            </a:pPr>
            <a:r>
              <a:rPr lang="en-US" dirty="0" smtClean="0">
                <a:latin typeface="Arial" pitchFamily="34" charset="0"/>
                <a:ea typeface="ＭＳ Ｐゴシック" pitchFamily="34" charset="-128"/>
              </a:rPr>
              <a:t>USC Information Sciences Institute</a:t>
            </a:r>
          </a:p>
          <a:p>
            <a:pPr eaLnBrk="1" hangingPunct="1">
              <a:buFontTx/>
              <a:buChar char="-"/>
            </a:pPr>
            <a:r>
              <a:rPr lang="en-US" dirty="0" smtClean="0">
                <a:latin typeface="Arial" pitchFamily="34" charset="0"/>
              </a:rPr>
              <a:t>All had been able reach</a:t>
            </a:r>
          </a:p>
          <a:p>
            <a:pPr eaLnBrk="1" hangingPunct="1">
              <a:buFontTx/>
              <a:buChar char="-"/>
            </a:pPr>
            <a:r>
              <a:rPr lang="en-US" dirty="0" smtClean="0">
                <a:latin typeface="Arial" pitchFamily="34" charset="0"/>
              </a:rPr>
              <a:t>Suddenly, after having been able to, can’t reach anymore</a:t>
            </a:r>
          </a:p>
          <a:p>
            <a:pPr eaLnBrk="1" hangingPunct="1"/>
            <a:endParaRPr lang="en-US" sz="2000" dirty="0" smtClean="0">
              <a:latin typeface="Arial" pitchFamily="34" charset="0"/>
            </a:endParaRPr>
          </a:p>
          <a:p>
            <a:pPr lvl="2" eaLnBrk="1" hangingPunct="1">
              <a:lnSpc>
                <a:spcPct val="90000"/>
              </a:lnSpc>
              <a:spcBef>
                <a:spcPct val="20000"/>
              </a:spcBef>
              <a:buClr>
                <a:schemeClr val="accent2"/>
              </a:buClr>
              <a:buSzPct val="80000"/>
              <a:buFont typeface="Times" pitchFamily="80" charset="0"/>
              <a:buAutoNum type="alphaLcParenR"/>
            </a:pPr>
            <a:endParaRPr lang="en-US" sz="2000" dirty="0" smtClean="0">
              <a:latin typeface="Arial" pitchFamily="34" charset="0"/>
              <a:ea typeface="ＭＳ Ｐゴシック" pitchFamily="34" charset="-128"/>
            </a:endParaRPr>
          </a:p>
          <a:p>
            <a:pPr lvl="1" eaLnBrk="1" hangingPunct="1">
              <a:lnSpc>
                <a:spcPct val="90000"/>
              </a:lnSpc>
              <a:spcBef>
                <a:spcPct val="20000"/>
              </a:spcBef>
              <a:buClr>
                <a:schemeClr val="accent2"/>
              </a:buClr>
              <a:buSzPct val="80000"/>
              <a:buFont typeface="Times" pitchFamily="80" charset="0"/>
              <a:buAutoNum type="alphaLcParenR"/>
            </a:pPr>
            <a:endParaRPr lang="en-US" sz="2000" dirty="0" smtClean="0">
              <a:latin typeface="Arial" pitchFamily="34" charset="0"/>
              <a:ea typeface="ＭＳ Ｐゴシック" pitchFamily="34" charset="-128"/>
            </a:endParaRPr>
          </a:p>
          <a:p>
            <a:endParaRPr 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r>
              <a:rPr lang="en-US" smtClean="0">
                <a:latin typeface="Arial" pitchFamily="34" charset="0"/>
              </a:rPr>
              <a:t>CLICK for rev path</a:t>
            </a:r>
          </a:p>
          <a:p>
            <a:pPr eaLnBrk="1" hangingPunct="1"/>
            <a:r>
              <a:rPr lang="en-US" smtClean="0">
                <a:latin typeface="Arial" pitchFamily="34" charset="0"/>
              </a:rPr>
              <a:t>Traceroutes alone don’t tell you which direction failure is on EVEN WITH SYMMETRIC PATHS</a:t>
            </a:r>
          </a:p>
          <a:p>
            <a:pPr eaLnBrk="1" hangingPunct="1"/>
            <a:r>
              <a:rPr lang="en-US" smtClean="0">
                <a:latin typeface="Arial" pitchFamily="34" charset="0"/>
              </a:rPr>
              <a:t>PLUS paths may be ASSYMMETRIC, so does not even have to traverse Cox on return path</a:t>
            </a:r>
          </a:p>
          <a:p>
            <a:pPr eaLnBrk="1" hangingPunct="1"/>
            <a:r>
              <a:rPr lang="en-US" smtClean="0">
                <a:latin typeface="Arial" pitchFamily="34" charset="0"/>
              </a:rPr>
              <a:t>With traditional tools, we’d be stuck, unable to differentiate.  </a:t>
            </a:r>
            <a:endParaRPr lang="en-US" sz="2000" smtClean="0">
              <a:latin typeface="Arial" pitchFamily="34" charset="0"/>
            </a:endParaRPr>
          </a:p>
          <a:p>
            <a:pPr lvl="1" eaLnBrk="1" hangingPunct="1">
              <a:lnSpc>
                <a:spcPct val="90000"/>
              </a:lnSpc>
              <a:spcBef>
                <a:spcPct val="20000"/>
              </a:spcBef>
              <a:buClr>
                <a:schemeClr val="accent2"/>
              </a:buClr>
              <a:buSzPct val="80000"/>
              <a:buFont typeface="Times" pitchFamily="80" charset="0"/>
              <a:buAutoNum type="alphaLcParenR"/>
            </a:pPr>
            <a:endParaRPr lang="en-US" sz="2000" smtClean="0">
              <a:latin typeface="Arial" pitchFamily="34" charset="0"/>
              <a:ea typeface="ＭＳ Ｐゴシック" pitchFamily="34" charset="-128"/>
            </a:endParaRPr>
          </a:p>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worry, this will flash</a:t>
            </a:r>
            <a:r>
              <a:rPr lang="en-US" baseline="0" dirty="0" smtClean="0"/>
              <a:t> only for second or two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41</a:t>
            </a:fld>
            <a:endParaRPr lang="en-US"/>
          </a:p>
        </p:txBody>
      </p:sp>
    </p:spTree>
    <p:extLst>
      <p:ext uri="{BB962C8B-B14F-4D97-AF65-F5344CB8AC3E}">
        <p14:creationId xmlns:p14="http://schemas.microsoft.com/office/powerpoint/2010/main" xmlns="" val="364031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know which</a:t>
            </a:r>
            <a:r>
              <a:rPr lang="en-US" baseline="0" dirty="0" smtClean="0"/>
              <a:t> routers to spoof? Historical path information.</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47</a:t>
            </a:fld>
            <a:endParaRPr lang="en-US"/>
          </a:p>
        </p:txBody>
      </p:sp>
    </p:spTree>
    <p:extLst>
      <p:ext uri="{BB962C8B-B14F-4D97-AF65-F5344CB8AC3E}">
        <p14:creationId xmlns:p14="http://schemas.microsoft.com/office/powerpoint/2010/main" xmlns="" val="3832389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 why historical info is important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51</a:t>
            </a:fld>
            <a:endParaRPr lang="en-US"/>
          </a:p>
        </p:txBody>
      </p:sp>
    </p:spTree>
    <p:extLst>
      <p:ext uri="{BB962C8B-B14F-4D97-AF65-F5344CB8AC3E}">
        <p14:creationId xmlns:p14="http://schemas.microsoft.com/office/powerpoint/2010/main" xmlns="" val="3543390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smtClean="0"/>
          </a:p>
          <a:p>
            <a:r>
              <a:rPr lang="en-US" dirty="0" smtClean="0"/>
              <a:t>it doesn't currently touch on the idea of using </a:t>
            </a:r>
            <a:r>
              <a:rPr lang="en-US" dirty="0" err="1" smtClean="0"/>
              <a:t>iplane</a:t>
            </a:r>
            <a:r>
              <a:rPr lang="en-US" dirty="0" smtClean="0"/>
              <a:t> to build a set of paths, in general doesn't talk that much about how we are also trying to find alternate paths that seem to work</a:t>
            </a:r>
          </a:p>
          <a:p>
            <a:r>
              <a:rPr lang="en-US" dirty="0" smtClean="0"/>
              <a:t/>
            </a:r>
            <a:br>
              <a:rPr lang="en-US" dirty="0" smtClean="0"/>
            </a:br>
            <a:endParaRPr lang="en-US" dirty="0" smtClean="0"/>
          </a:p>
          <a:p>
            <a:r>
              <a:rPr lang="en-US" dirty="0" smtClean="0"/>
              <a:t>it doesn't address how we plan to evaluate</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59</a:t>
            </a:fld>
            <a:endParaRPr lang="en-US"/>
          </a:p>
        </p:txBody>
      </p:sp>
    </p:spTree>
    <p:extLst>
      <p:ext uri="{BB962C8B-B14F-4D97-AF65-F5344CB8AC3E}">
        <p14:creationId xmlns:p14="http://schemas.microsoft.com/office/powerpoint/2010/main" xmlns="" val="270480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1026"/>
          <p:cNvSpPr>
            <a:spLocks noGrp="1" noRot="1" noChangeAspect="1" noChangeArrowheads="1" noTextEdit="1"/>
          </p:cNvSpPr>
          <p:nvPr>
            <p:ph type="sldImg"/>
          </p:nvPr>
        </p:nvSpPr>
        <p:spPr>
          <a:ln/>
        </p:spPr>
      </p:sp>
      <p:sp>
        <p:nvSpPr>
          <p:cNvPr id="794627" name="Rectangle 1027"/>
          <p:cNvSpPr>
            <a:spLocks noGrp="1" noChangeArrowheads="1"/>
          </p:cNvSpPr>
          <p:nvPr>
            <p:ph type="body" idx="1"/>
          </p:nvPr>
        </p:nvSpPr>
        <p:spPr>
          <a:noFill/>
          <a:ln/>
        </p:spPr>
        <p:txBody>
          <a:bodyPr/>
          <a:lstStyle/>
          <a:p>
            <a:r>
              <a:rPr lang="en-US" dirty="0" smtClean="0">
                <a:latin typeface="Arial" pitchFamily="34" charset="0"/>
              </a:rPr>
              <a:t>XXX?</a:t>
            </a:r>
          </a:p>
          <a:p>
            <a:endParaRPr lang="en-US" dirty="0" smtClean="0">
              <a:latin typeface="Arial" pitchFamily="34" charset="0"/>
            </a:endParaRPr>
          </a:p>
          <a:p>
            <a:r>
              <a:rPr lang="en-US" dirty="0" smtClean="0">
                <a:latin typeface="Arial" pitchFamily="34" charset="0"/>
              </a:rPr>
              <a:t>Traditional apps like email and web browsing.  E-commerce sites rely on the Internet’s reliable operation for their business</a:t>
            </a:r>
          </a:p>
          <a:p>
            <a:r>
              <a:rPr lang="en-US" dirty="0" smtClean="0">
                <a:latin typeface="Arial" pitchFamily="34" charset="0"/>
              </a:rPr>
              <a:t>Now, we use to access data and apps in the cloud, to watch movies, and to talk on the phone.  We want our cloud data to be reliably available, and we want our movies and phone calls to be smooth</a:t>
            </a:r>
          </a:p>
          <a:p>
            <a:r>
              <a:rPr lang="en-US" dirty="0" smtClean="0">
                <a:latin typeface="Arial" pitchFamily="34" charset="0"/>
              </a:rPr>
              <a:t>Have to hang up multiple times and retry call</a:t>
            </a:r>
          </a:p>
          <a:p>
            <a:r>
              <a:rPr lang="en-US" dirty="0" smtClean="0">
                <a:latin typeface="Arial" pitchFamily="34" charset="0"/>
              </a:rPr>
              <a:t>We’re moving towards a world where we’re much more dependent on the Internet</a:t>
            </a:r>
          </a:p>
          <a:p>
            <a:r>
              <a:rPr lang="en-US" dirty="0" smtClean="0">
                <a:latin typeface="Arial" pitchFamily="34" charset="0"/>
              </a:rPr>
              <a:t>Future: most apps are in the cloud, most communication is over the Internet, want to run critical services</a:t>
            </a:r>
          </a:p>
          <a:p>
            <a:r>
              <a:rPr lang="en-US" dirty="0" smtClean="0">
                <a:latin typeface="Arial" pitchFamily="34" charset="0"/>
              </a:rPr>
              <a:t>For these apps, we have to be able to rely on the Internet</a:t>
            </a:r>
          </a:p>
          <a:p>
            <a:r>
              <a:rPr lang="en-US" dirty="0" smtClean="0">
                <a:latin typeface="Arial" pitchFamily="34" charset="0"/>
              </a:rPr>
              <a:t>Are we ready for that?</a:t>
            </a:r>
          </a:p>
          <a:p>
            <a:r>
              <a:rPr lang="en-US" dirty="0" smtClean="0">
                <a:latin typeface="Arial" pitchFamily="34" charset="0"/>
              </a:rPr>
              <a:t>I’m going to show you that the current answer is no, but that we can take concrete steps towards improving it</a:t>
            </a:r>
          </a:p>
          <a:p>
            <a:r>
              <a:rPr lang="en-US" dirty="0" smtClean="0">
                <a:latin typeface="Arial" pitchFamily="34" charset="0"/>
              </a:rPr>
              <a:t>What’s the current situation?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thing that always strikes me (say, in talking to people at </a:t>
            </a:r>
            <a:r>
              <a:rPr lang="en-US" dirty="0" err="1" smtClean="0"/>
              <a:t>google</a:t>
            </a:r>
            <a:r>
              <a:rPr lang="en-US" dirty="0" smtClean="0"/>
              <a:t> / amazon / </a:t>
            </a:r>
            <a:r>
              <a:rPr lang="en-US" dirty="0" err="1" smtClean="0"/>
              <a:t>ms</a:t>
            </a:r>
            <a:r>
              <a:rPr lang="en-US" dirty="0" smtClean="0"/>
              <a:t>, or in reading outages, or talking to </a:t>
            </a:r>
            <a:r>
              <a:rPr lang="en-US" dirty="0" err="1" smtClean="0"/>
              <a:t>colin</a:t>
            </a:r>
            <a:r>
              <a:rPr lang="en-US" dirty="0" smtClean="0"/>
              <a:t> about his internship) is how much time they spend troubleshooting problems, </a:t>
            </a:r>
            <a:r>
              <a:rPr lang="en-US" dirty="0" err="1" smtClean="0"/>
              <a:t>bc</a:t>
            </a:r>
            <a:r>
              <a:rPr lang="en-US" dirty="0" smtClean="0"/>
              <a:t> they lack good tools.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a:t>
            </a:fld>
            <a:endParaRPr lang="en-US"/>
          </a:p>
        </p:txBody>
      </p:sp>
    </p:spTree>
    <p:extLst>
      <p:ext uri="{BB962C8B-B14F-4D97-AF65-F5344CB8AC3E}">
        <p14:creationId xmlns:p14="http://schemas.microsoft.com/office/powerpoint/2010/main" xmlns="" val="11615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"holy shit, EC2, a central piece of infrastructure as everything moves into the cloud, has a lot of outages"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a:t>
            </a:fld>
            <a:endParaRPr lang="en-US"/>
          </a:p>
        </p:txBody>
      </p:sp>
    </p:spTree>
    <p:extLst>
      <p:ext uri="{BB962C8B-B14F-4D97-AF65-F5344CB8AC3E}">
        <p14:creationId xmlns:p14="http://schemas.microsoft.com/office/powerpoint/2010/main" xmlns="" val="14015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US-WEST, US-EAST, EU-WEST, Singapore</a:t>
            </a:r>
          </a:p>
          <a:p>
            <a:pPr rtl="0"/>
            <a:r>
              <a:rPr lang="en-US" dirty="0" smtClean="0"/>
              <a:t>sending pings to 250 targets from the top 50 ISPs</a:t>
            </a:r>
          </a:p>
          <a:p>
            <a:pPr rtl="0"/>
            <a:r>
              <a:rPr lang="en-US" dirty="0" smtClean="0"/>
              <a:t>ranked according to UCLA's topology data</a:t>
            </a:r>
          </a:p>
          <a:p>
            <a:pPr rtl="0"/>
            <a:r>
              <a:rPr lang="en-US" dirty="0" smtClean="0"/>
              <a:t>one measurement round every 60 seconds</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6</a:t>
            </a:fld>
            <a:endParaRPr lang="en-US"/>
          </a:p>
        </p:txBody>
      </p:sp>
    </p:spTree>
    <p:extLst>
      <p:ext uri="{BB962C8B-B14F-4D97-AF65-F5344CB8AC3E}">
        <p14:creationId xmlns:p14="http://schemas.microsoft.com/office/powerpoint/2010/main" xmlns="" val="374147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dirty="0" smtClean="0">
                <a:effectLst/>
              </a:rPr>
              <a:t>Frequent and long-lasting</a:t>
            </a:r>
          </a:p>
          <a:p>
            <a:r>
              <a:rPr lang="en-US" dirty="0" smtClean="0">
                <a:effectLst/>
              </a:rPr>
              <a:t>so not fixing automatically, need something</a:t>
            </a:r>
          </a:p>
          <a:p>
            <a:r>
              <a:rPr lang="en-US" dirty="0" smtClean="0">
                <a:effectLst/>
              </a:rPr>
              <a:t>  </a:t>
            </a:r>
            <a:r>
              <a:rPr lang="en-US" sz="1200" kern="1200" dirty="0" smtClean="0">
                <a:solidFill>
                  <a:schemeClr val="tx1"/>
                </a:solidFill>
                <a:effectLst/>
                <a:latin typeface="+mn-lt"/>
                <a:ea typeface="+mn-ea"/>
                <a:cs typeface="+mn-cs"/>
              </a:rPr>
              <a:t>– </a:t>
            </a:r>
            <a:r>
              <a:rPr lang="en-US" dirty="0" smtClean="0">
                <a:effectLst/>
              </a:rPr>
              <a:t>Invisible to BGP feeds </a:t>
            </a:r>
          </a:p>
          <a:p>
            <a:r>
              <a:rPr lang="en-US" sz="1200" kern="1200" dirty="0" smtClean="0">
                <a:solidFill>
                  <a:schemeClr val="tx1"/>
                </a:solidFill>
                <a:effectLst/>
                <a:latin typeface="+mn-lt"/>
                <a:ea typeface="+mn-ea"/>
                <a:cs typeface="+mn-cs"/>
              </a:rPr>
              <a:t>need active monitoring</a:t>
            </a:r>
            <a:endParaRPr lang="en-US" dirty="0" smtClean="0">
              <a:effectLst/>
            </a:endParaRPr>
          </a:p>
          <a:p>
            <a:r>
              <a:rPr lang="en-US" sz="1200" kern="1200" dirty="0" smtClean="0">
                <a:solidFill>
                  <a:schemeClr val="tx1"/>
                </a:solidFill>
                <a:effectLst/>
                <a:latin typeface="+mn-lt"/>
                <a:ea typeface="+mn-ea"/>
                <a:cs typeface="+mn-cs"/>
              </a:rPr>
              <a:t>– </a:t>
            </a:r>
            <a:r>
              <a:rPr lang="en-US" dirty="0" smtClean="0">
                <a:effectLst/>
              </a:rPr>
              <a:t>Partial</a:t>
            </a:r>
          </a:p>
          <a:p>
            <a:r>
              <a:rPr lang="en-US" dirty="0" smtClean="0">
                <a:effectLst/>
              </a:rPr>
              <a:t>so suggests working paths exist</a:t>
            </a:r>
          </a:p>
          <a:p>
            <a:r>
              <a:rPr lang="en-US" dirty="0" smtClean="0">
                <a:effectLst/>
              </a:rPr>
              <a:t>also we can leverage the VPs that can reach to reason about those that cant</a:t>
            </a:r>
          </a:p>
          <a:p>
            <a:r>
              <a:rPr lang="en-US" sz="1200" kern="1200" dirty="0" smtClean="0">
                <a:solidFill>
                  <a:schemeClr val="tx1"/>
                </a:solidFill>
                <a:effectLst/>
                <a:latin typeface="+mn-lt"/>
                <a:ea typeface="+mn-ea"/>
                <a:cs typeface="+mn-cs"/>
              </a:rPr>
              <a:t>– </a:t>
            </a:r>
            <a:r>
              <a:rPr lang="en-US" dirty="0" smtClean="0">
                <a:effectLst/>
              </a:rPr>
              <a:t>Unidirectional</a:t>
            </a:r>
          </a:p>
          <a:p>
            <a:r>
              <a:rPr lang="en-US" sz="1200" kern="1200" dirty="0" smtClean="0">
                <a:solidFill>
                  <a:schemeClr val="tx1"/>
                </a:solidFill>
                <a:effectLst/>
                <a:latin typeface="+mn-lt"/>
                <a:ea typeface="+mn-ea"/>
                <a:cs typeface="+mn-cs"/>
              </a:rPr>
              <a:t>so need </a:t>
            </a:r>
            <a:r>
              <a:rPr lang="en-US" sz="1200" kern="1200" dirty="0" err="1" smtClean="0">
                <a:solidFill>
                  <a:schemeClr val="tx1"/>
                </a:solidFill>
                <a:effectLst/>
                <a:latin typeface="+mn-lt"/>
                <a:ea typeface="+mn-ea"/>
                <a:cs typeface="+mn-cs"/>
              </a:rPr>
              <a:t>revtr</a:t>
            </a:r>
            <a:endParaRPr lang="en-US" dirty="0" smtClean="0">
              <a:effectLst/>
            </a:endParaRPr>
          </a:p>
          <a:p>
            <a:r>
              <a:rPr lang="en-US" sz="1200" kern="1200" dirty="0" smtClean="0">
                <a:solidFill>
                  <a:schemeClr val="tx1"/>
                </a:solidFill>
                <a:effectLst/>
                <a:latin typeface="+mn-lt"/>
                <a:ea typeface="+mn-ea"/>
                <a:cs typeface="+mn-cs"/>
              </a:rPr>
              <a:t>also why doesn't the path work the other way?  motivates need for isolation</a:t>
            </a:r>
            <a:endParaRPr lang="en-US" dirty="0" smtClean="0">
              <a:effectLst/>
            </a:endParaRPr>
          </a:p>
          <a:p>
            <a:r>
              <a:rPr lang="en-US" sz="1200" kern="1200" dirty="0" smtClean="0">
                <a:solidFill>
                  <a:schemeClr val="tx1"/>
                </a:solidFill>
                <a:effectLst/>
                <a:latin typeface="+mn-lt"/>
                <a:ea typeface="+mn-ea"/>
                <a:cs typeface="+mn-cs"/>
              </a:rPr>
              <a:t>– </a:t>
            </a:r>
            <a:r>
              <a:rPr lang="en-US" dirty="0" smtClean="0">
                <a:effectLst/>
              </a:rPr>
              <a:t>In </a:t>
            </a:r>
            <a:r>
              <a:rPr lang="en-US" dirty="0" err="1" smtClean="0">
                <a:effectLst/>
              </a:rPr>
              <a:t>Ases</a:t>
            </a:r>
            <a:r>
              <a:rPr lang="en-US" dirty="0" smtClean="0">
                <a:effectLst/>
              </a:rPr>
              <a:t> outside of source and destination</a:t>
            </a:r>
          </a:p>
          <a:p>
            <a:r>
              <a:rPr lang="en-US" dirty="0" smtClean="0">
                <a:effectLst/>
              </a:rPr>
              <a:t>avoidance</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7</a:t>
            </a:fld>
            <a:endParaRPr lang="en-US"/>
          </a:p>
        </p:txBody>
      </p:sp>
    </p:spTree>
    <p:extLst>
      <p:ext uri="{BB962C8B-B14F-4D97-AF65-F5344CB8AC3E}">
        <p14:creationId xmlns:p14="http://schemas.microsoft.com/office/powerpoint/2010/main" xmlns="" val="106551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give an example here of why </a:t>
            </a:r>
            <a:r>
              <a:rPr lang="en-US" dirty="0" err="1" smtClean="0"/>
              <a:t>traceroute</a:t>
            </a:r>
            <a:r>
              <a:rPr lang="en-US" dirty="0" smtClean="0"/>
              <a:t> is not enough, that it shows the same thing for forward </a:t>
            </a:r>
            <a:r>
              <a:rPr lang="en-US" dirty="0" err="1" smtClean="0"/>
              <a:t>vs</a:t>
            </a:r>
            <a:r>
              <a:rPr lang="en-US" dirty="0" smtClean="0"/>
              <a:t> reverse, that it can point out the wrong place.  if you wanted, you could also quote an outages "help!  what's going on?" type post.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8</a:t>
            </a:fld>
            <a:endParaRPr lang="en-US"/>
          </a:p>
        </p:txBody>
      </p:sp>
    </p:spTree>
    <p:extLst>
      <p:ext uri="{BB962C8B-B14F-4D97-AF65-F5344CB8AC3E}">
        <p14:creationId xmlns:p14="http://schemas.microsoft.com/office/powerpoint/2010/main" xmlns="" val="322203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tools</a:t>
            </a:r>
          </a:p>
          <a:p>
            <a:endParaRPr lang="en-US" baseline="0" dirty="0" smtClean="0"/>
          </a:p>
          <a:p>
            <a:r>
              <a:rPr lang="en-US" dirty="0" smtClean="0"/>
              <a:t>some other types of measurements we make - pings to historical measurements, forward / rev to intermediate hop</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28</a:t>
            </a:fld>
            <a:endParaRPr lang="en-US"/>
          </a:p>
        </p:txBody>
      </p:sp>
    </p:spTree>
    <p:extLst>
      <p:ext uri="{BB962C8B-B14F-4D97-AF65-F5344CB8AC3E}">
        <p14:creationId xmlns:p14="http://schemas.microsoft.com/office/powerpoint/2010/main" xmlns="" val="368814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110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dirty="0" smtClean="0">
                <a:latin typeface="Arial" pitchFamily="34" charset="0"/>
              </a:rPr>
              <a:t>XXX?</a:t>
            </a:r>
          </a:p>
          <a:p>
            <a:endParaRPr lang="en-US" dirty="0" smtClean="0">
              <a:latin typeface="Arial" pitchFamily="34" charset="0"/>
            </a:endParaRPr>
          </a:p>
          <a:p>
            <a:r>
              <a:rPr lang="en-US" dirty="0" smtClean="0">
                <a:latin typeface="Arial" pitchFamily="34" charset="0"/>
              </a:rPr>
              <a:t>Make sure we all have the same basic model of the Internet</a:t>
            </a:r>
          </a:p>
          <a:p>
            <a:r>
              <a:rPr lang="en-US" dirty="0" smtClean="0">
                <a:latin typeface="Arial" pitchFamily="34" charset="0"/>
              </a:rPr>
              <a:t>Federation of autonomous networks</a:t>
            </a:r>
          </a:p>
          <a:p>
            <a:r>
              <a:rPr lang="en-US" dirty="0" smtClean="0">
                <a:latin typeface="Arial" pitchFamily="34" charset="0"/>
              </a:rPr>
              <a:t>for a client at UW to talk to some </a:t>
            </a:r>
            <a:r>
              <a:rPr lang="en-US" dirty="0" err="1" smtClean="0">
                <a:latin typeface="Arial" pitchFamily="34" charset="0"/>
              </a:rPr>
              <a:t>webserver</a:t>
            </a:r>
            <a:r>
              <a:rPr lang="en-US" dirty="0" smtClean="0">
                <a:latin typeface="Arial" pitchFamily="34" charset="0"/>
              </a:rPr>
              <a:t>, traffic will take some path from client computer across the Internet, traversing some set of ISPs/</a:t>
            </a:r>
            <a:r>
              <a:rPr lang="en-US" dirty="0" err="1" smtClean="0">
                <a:latin typeface="Arial" pitchFamily="34" charset="0"/>
              </a:rPr>
              <a:t>ASes</a:t>
            </a:r>
            <a:r>
              <a:rPr lang="en-US" dirty="0" smtClean="0">
                <a:latin typeface="Arial" pitchFamily="34" charset="0"/>
              </a:rPr>
              <a:t>, and within each one traversing some routers.  </a:t>
            </a:r>
          </a:p>
          <a:p>
            <a:r>
              <a:rPr lang="en-US" dirty="0" smtClean="0">
                <a:latin typeface="Arial" pitchFamily="34" charset="0"/>
              </a:rPr>
              <a:t>Many routes tend to be pretty stable for long periods - days and days would be common</a:t>
            </a:r>
          </a:p>
          <a:p>
            <a:r>
              <a:rPr lang="en-US" dirty="0" smtClean="0">
                <a:latin typeface="Arial" pitchFamily="34" charset="0"/>
              </a:rPr>
              <a:t>I’m going to give a overview of how routes are established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360538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12593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42073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fld id="{2C92B94B-281A-4255-81AF-D04774E38528}" type="datetime1">
              <a:rPr lang="en-US"/>
              <a:pPr/>
              <a:t>5/16/2011</a:t>
            </a:fld>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6553200" y="6243638"/>
            <a:ext cx="2133600" cy="457200"/>
          </a:xfrm>
          <a:prstGeom prst="rect">
            <a:avLst/>
          </a:prstGeom>
          <a:ln/>
        </p:spPr>
        <p:txBody>
          <a:bodyPr/>
          <a:lstStyle>
            <a:lvl1pPr>
              <a:defRPr/>
            </a:lvl1pPr>
          </a:lstStyle>
          <a:p>
            <a:fld id="{80D4C2EB-83CD-4B62-91A4-8C5F36BE73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txBox="1">
            <a:spLocks/>
          </p:cNvSpPr>
          <p:nvPr userDrawn="1"/>
        </p:nvSpPr>
        <p:spPr>
          <a:xfrm>
            <a:off x="6934200" y="6569075"/>
            <a:ext cx="2133600" cy="365125"/>
          </a:xfrm>
          <a:prstGeom prst="rect">
            <a:avLst/>
          </a:prstGeom>
        </p:spPr>
        <p:txBody>
          <a:bodyPr/>
          <a:lstStyle>
            <a:defPPr>
              <a:defRPr lang="en-US"/>
            </a:defPPr>
            <a:lvl1pPr marL="0" algn="r" defTabSz="914400" rtl="0" eaLnBrk="1" latinLnBrk="0" hangingPunct="1">
              <a:defRPr sz="14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6F7DCA-B45B-4AFB-A339-E69528B66479}" type="slidenum">
              <a:rPr lang="en-US" smtClean="0"/>
              <a:pPr/>
              <a:t>‹#›</a:t>
            </a:fld>
            <a:endParaRPr lang="en-US" dirty="0"/>
          </a:p>
        </p:txBody>
      </p:sp>
    </p:spTree>
    <p:extLst>
      <p:ext uri="{BB962C8B-B14F-4D97-AF65-F5344CB8AC3E}">
        <p14:creationId xmlns:p14="http://schemas.microsoft.com/office/powerpoint/2010/main" xmlns="" val="8605166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50463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222778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273962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419543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287783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214635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8758E1-820E-4EF9-BCF4-C24C979D81DF}" type="datetimeFigureOut">
              <a:rPr lang="en-US" smtClean="0"/>
              <a:pPr/>
              <a:t>5/16/2011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96F7DCA-B45B-4AFB-A339-E69528B66479}" type="slidenum">
              <a:rPr lang="en-US" smtClean="0"/>
              <a:pPr/>
              <a:t>‹#›</a:t>
            </a:fld>
            <a:endParaRPr lang="en-US"/>
          </a:p>
        </p:txBody>
      </p:sp>
    </p:spTree>
    <p:extLst>
      <p:ext uri="{BB962C8B-B14F-4D97-AF65-F5344CB8AC3E}">
        <p14:creationId xmlns:p14="http://schemas.microsoft.com/office/powerpoint/2010/main" xmlns="" val="211791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561206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vlan90.csw4.washington1.level3.net/" TargetMode="External"/><Relationship Id="rId13" Type="http://schemas.openxmlformats.org/officeDocument/2006/relationships/hyperlink" Target="http://ae-1-100.ebr1.chicago2.level3.net/" TargetMode="External"/><Relationship Id="rId3" Type="http://schemas.openxmlformats.org/officeDocument/2006/relationships/hyperlink" Target="http://l100.washdc-vfttp-47.verizon-gni.net/" TargetMode="External"/><Relationship Id="rId7" Type="http://schemas.openxmlformats.org/officeDocument/2006/relationships/hyperlink" Target="http://ae6.edge1.washingtondc4.level3.net/" TargetMode="External"/><Relationship Id="rId12" Type="http://schemas.openxmlformats.org/officeDocument/2006/relationships/hyperlink" Target="http://ae-6-6.ebr2.chicago2.level3.net/" TargetMode="External"/><Relationship Id="rId2" Type="http://schemas.openxmlformats.org/officeDocument/2006/relationships/hyperlink" Target="http://www.level3.com/" TargetMode="External"/><Relationship Id="rId1" Type="http://schemas.openxmlformats.org/officeDocument/2006/relationships/slideLayout" Target="../slideLayouts/slideLayout2.xml"/><Relationship Id="rId6" Type="http://schemas.openxmlformats.org/officeDocument/2006/relationships/hyperlink" Target="http://0.ae1.br1.iad8.alter.net/" TargetMode="External"/><Relationship Id="rId11" Type="http://schemas.openxmlformats.org/officeDocument/2006/relationships/hyperlink" Target="http://ae-1-100.ebr2.washington12.level3.net/" TargetMode="External"/><Relationship Id="rId5" Type="http://schemas.openxmlformats.org/officeDocument/2006/relationships/hyperlink" Target="http://so-3-0-0-0.lcc1-res-bb-rtr1-re1.verizon-gni.net/" TargetMode="External"/><Relationship Id="rId15" Type="http://schemas.openxmlformats.org/officeDocument/2006/relationships/hyperlink" Target="http://ge-9-1.hsa1.denver1.level3.net/" TargetMode="External"/><Relationship Id="rId10" Type="http://schemas.openxmlformats.org/officeDocument/2006/relationships/hyperlink" Target="http://ae-8-8.ebr1.washington12.level3.net/" TargetMode="External"/><Relationship Id="rId4" Type="http://schemas.openxmlformats.org/officeDocument/2006/relationships/hyperlink" Target="http://g4-0-1-747.washdc-lcr-07.verizon-gni.net/" TargetMode="External"/><Relationship Id="rId9" Type="http://schemas.openxmlformats.org/officeDocument/2006/relationships/hyperlink" Target="http://ae-71-71.ebr1.washington1.level3.net/" TargetMode="External"/><Relationship Id="rId14" Type="http://schemas.openxmlformats.org/officeDocument/2006/relationships/hyperlink" Target="http://ae-3-3.ebr2.denver1.level3.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tel:+12162418684" TargetMode="External"/><Relationship Id="rId2" Type="http://schemas.openxmlformats.org/officeDocument/2006/relationships/hyperlink" Target="tel:+12162418686" TargetMode="External"/><Relationship Id="rId1" Type="http://schemas.openxmlformats.org/officeDocument/2006/relationships/slideLayout" Target="../slideLayouts/slideLayout2.xml"/><Relationship Id="rId6" Type="http://schemas.openxmlformats.org/officeDocument/2006/relationships/hyperlink" Target="tel:+12052111834" TargetMode="External"/><Relationship Id="rId5" Type="http://schemas.openxmlformats.org/officeDocument/2006/relationships/hyperlink" Target="http://pl2.bit.uoit.ca/" TargetMode="External"/><Relationship Id="rId4" Type="http://schemas.openxmlformats.org/officeDocument/2006/relationships/hyperlink" Target="tel:+12162418446"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wmf"/></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vlan80.csw3.washington1.level3.net/" TargetMode="External"/><Relationship Id="rId3" Type="http://schemas.openxmlformats.org/officeDocument/2006/relationships/hyperlink" Target="http://g10-0-1-440.bltmmd-lcr-04.verizon-gni.net/" TargetMode="External"/><Relationship Id="rId7" Type="http://schemas.openxmlformats.org/officeDocument/2006/relationships/hyperlink" Target="http://ae7.edge1.washingtondc4.level3.net/" TargetMode="External"/><Relationship Id="rId2" Type="http://schemas.openxmlformats.org/officeDocument/2006/relationships/hyperlink" Target="http://l100.bltmmd-vfttp-40.verizon-gni.net/" TargetMode="External"/><Relationship Id="rId1" Type="http://schemas.openxmlformats.org/officeDocument/2006/relationships/slideLayout" Target="../slideLayouts/slideLayout2.xml"/><Relationship Id="rId6" Type="http://schemas.openxmlformats.org/officeDocument/2006/relationships/hyperlink" Target="http://0.ae2.br2.iad8.alter.net/" TargetMode="External"/><Relationship Id="rId5" Type="http://schemas.openxmlformats.org/officeDocument/2006/relationships/hyperlink" Target="http://so-7-1-0-0.res-bb-rtr2.verizon-gni.net/" TargetMode="External"/><Relationship Id="rId10" Type="http://schemas.openxmlformats.org/officeDocument/2006/relationships/hyperlink" Target="http://www.level3.com/" TargetMode="External"/><Relationship Id="rId4" Type="http://schemas.openxmlformats.org/officeDocument/2006/relationships/hyperlink" Target="http://so-2-0-0-0.phil-bb-rtr2.verizon-gni.net/" TargetMode="External"/><Relationship Id="rId9" Type="http://schemas.openxmlformats.org/officeDocument/2006/relationships/hyperlink" Target="http://ae-92-92.ebr2.washington1.level3.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Isolating Wide-Area Network Faults with Baywatch</a:t>
            </a:r>
            <a:endParaRPr lang="en-US" dirty="0"/>
          </a:p>
        </p:txBody>
      </p:sp>
      <p:pic>
        <p:nvPicPr>
          <p:cNvPr id="4" name="Content Placeholder 3" descr="070319_broadband_providers.jpg"/>
          <p:cNvPicPr>
            <a:picLocks noGrp="1" noChangeAspect="1"/>
          </p:cNvPicPr>
          <p:nvPr>
            <p:ph idx="1"/>
          </p:nvPr>
        </p:nvPicPr>
        <p:blipFill>
          <a:blip r:embed="rId2" cstate="print"/>
          <a:stretch>
            <a:fillRect/>
          </a:stretch>
        </p:blipFill>
        <p:spPr>
          <a:xfrm>
            <a:off x="685800" y="1752600"/>
            <a:ext cx="3048000" cy="2286000"/>
          </a:xfrm>
        </p:spPr>
      </p:pic>
      <p:pic>
        <p:nvPicPr>
          <p:cNvPr id="5" name="Picture 4" descr="baywatch.jpg"/>
          <p:cNvPicPr>
            <a:picLocks noChangeAspect="1"/>
          </p:cNvPicPr>
          <p:nvPr/>
        </p:nvPicPr>
        <p:blipFill>
          <a:blip r:embed="rId3" cstate="print"/>
          <a:stretch>
            <a:fillRect/>
          </a:stretch>
        </p:blipFill>
        <p:spPr>
          <a:xfrm>
            <a:off x="5410200" y="1752600"/>
            <a:ext cx="3048000" cy="2333625"/>
          </a:xfrm>
          <a:prstGeom prst="rect">
            <a:avLst/>
          </a:prstGeom>
        </p:spPr>
      </p:pic>
      <p:cxnSp>
        <p:nvCxnSpPr>
          <p:cNvPr id="7" name="Straight Arrow Connector 6"/>
          <p:cNvCxnSpPr/>
          <p:nvPr/>
        </p:nvCxnSpPr>
        <p:spPr>
          <a:xfrm rot="10800000">
            <a:off x="4114800" y="29718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495800"/>
            <a:ext cx="1981200" cy="584775"/>
          </a:xfrm>
          <a:prstGeom prst="rect">
            <a:avLst/>
          </a:prstGeom>
          <a:noFill/>
        </p:spPr>
        <p:txBody>
          <a:bodyPr wrap="square" rtlCol="0">
            <a:spAutoFit/>
          </a:bodyPr>
          <a:lstStyle/>
          <a:p>
            <a:r>
              <a:rPr lang="en-US" sz="3200" dirty="0" smtClean="0"/>
              <a:t>Colin Scott</a:t>
            </a:r>
            <a:endParaRPr lang="en-US" sz="3200" dirty="0"/>
          </a:p>
        </p:txBody>
      </p:sp>
      <p:sp>
        <p:nvSpPr>
          <p:cNvPr id="9" name="TextBox 8"/>
          <p:cNvSpPr txBox="1"/>
          <p:nvPr/>
        </p:nvSpPr>
        <p:spPr>
          <a:xfrm>
            <a:off x="1066800" y="5334000"/>
            <a:ext cx="6781800" cy="646331"/>
          </a:xfrm>
          <a:prstGeom prst="rect">
            <a:avLst/>
          </a:prstGeom>
          <a:noFill/>
        </p:spPr>
        <p:txBody>
          <a:bodyPr wrap="square" rtlCol="0">
            <a:spAutoFit/>
          </a:bodyPr>
          <a:lstStyle/>
          <a:p>
            <a:pPr algn="ctr"/>
            <a:r>
              <a:rPr lang="en-US" dirty="0" smtClean="0"/>
              <a:t>With </a:t>
            </a:r>
            <a:r>
              <a:rPr lang="en-US" u="sng" dirty="0" smtClean="0"/>
              <a:t>Professor</a:t>
            </a:r>
            <a:r>
              <a:rPr lang="en-US" dirty="0" smtClean="0"/>
              <a:t> Ethan Katz-Bassett, Dave </a:t>
            </a:r>
            <a:r>
              <a:rPr lang="en-US" dirty="0" err="1" smtClean="0"/>
              <a:t>Choffnes</a:t>
            </a:r>
            <a:r>
              <a:rPr lang="en-US" dirty="0" smtClean="0"/>
              <a:t>, </a:t>
            </a:r>
            <a:r>
              <a:rPr lang="en-US" dirty="0" err="1" smtClean="0"/>
              <a:t>Italo</a:t>
            </a:r>
            <a:r>
              <a:rPr lang="en-US" dirty="0" smtClean="0"/>
              <a:t> Cunha,</a:t>
            </a:r>
          </a:p>
          <a:p>
            <a:pPr algn="ctr"/>
            <a:r>
              <a:rPr lang="en-US" dirty="0" smtClean="0"/>
              <a:t>   </a:t>
            </a:r>
            <a:r>
              <a:rPr lang="en-US" dirty="0" err="1" smtClean="0"/>
              <a:t>Arvind</a:t>
            </a:r>
            <a:r>
              <a:rPr lang="en-US" dirty="0" smtClean="0"/>
              <a:t> Krishnamurthy, and Tom Anderson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5" name="TextBox 4"/>
          <p:cNvSpPr txBox="1"/>
          <p:nvPr/>
        </p:nvSpPr>
        <p:spPr>
          <a:xfrm>
            <a:off x="380999" y="1371600"/>
            <a:ext cx="858645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 from</a:t>
            </a:r>
            <a:br>
              <a:rPr lang="en-US" sz="2400" dirty="0" smtClean="0"/>
            </a:br>
            <a:r>
              <a:rPr lang="en-US" sz="2400" dirty="0" smtClean="0"/>
              <a:t>VZ residential FIOS to </a:t>
            </a:r>
            <a:r>
              <a:rPr lang="en-US" sz="2400" dirty="0" smtClean="0">
                <a:hlinkClick r:id="rId2"/>
              </a:rPr>
              <a:t>www.level3.com</a:t>
            </a:r>
            <a:r>
              <a:rPr lang="en-US" sz="2400" dirty="0" smtClean="0"/>
              <a:t>:” – Outages.org list</a:t>
            </a:r>
          </a:p>
          <a:p>
            <a:endParaRPr lang="en-US" dirty="0"/>
          </a:p>
        </p:txBody>
      </p:sp>
      <p:sp>
        <p:nvSpPr>
          <p:cNvPr id="9" name="TextBox 8"/>
          <p:cNvSpPr txBox="1"/>
          <p:nvPr/>
        </p:nvSpPr>
        <p:spPr>
          <a:xfrm>
            <a:off x="4724400" y="4950767"/>
            <a:ext cx="4186915" cy="1200329"/>
          </a:xfrm>
          <a:prstGeom prst="rect">
            <a:avLst/>
          </a:prstGeom>
          <a:noFill/>
        </p:spPr>
        <p:txBody>
          <a:bodyPr wrap="none" rtlCol="0">
            <a:spAutoFit/>
          </a:bodyPr>
          <a:lstStyle/>
          <a:p>
            <a:r>
              <a:rPr lang="en-US" sz="2400" dirty="0" smtClean="0"/>
              <a:t>Is this even the same problem?</a:t>
            </a:r>
          </a:p>
          <a:p>
            <a:r>
              <a:rPr lang="en-US" sz="2400" dirty="0" smtClean="0"/>
              <a:t>What if it’s on the reverse path?</a:t>
            </a:r>
            <a:br>
              <a:rPr lang="en-US" sz="2400" dirty="0" smtClean="0"/>
            </a:br>
            <a:r>
              <a:rPr lang="en-US" sz="2400" dirty="0" smtClean="0"/>
              <a:t>(and paths aren’t symmetric)</a:t>
            </a:r>
            <a:endParaRPr lang="en-US" dirty="0"/>
          </a:p>
        </p:txBody>
      </p:sp>
      <p:sp>
        <p:nvSpPr>
          <p:cNvPr id="7" name="TextBox 6"/>
          <p:cNvSpPr txBox="1"/>
          <p:nvPr/>
        </p:nvSpPr>
        <p:spPr>
          <a:xfrm>
            <a:off x="4800600" y="3038856"/>
            <a:ext cx="3508846" cy="461665"/>
          </a:xfrm>
          <a:prstGeom prst="rect">
            <a:avLst/>
          </a:prstGeom>
          <a:noFill/>
        </p:spPr>
        <p:txBody>
          <a:bodyPr wrap="none" rtlCol="0">
            <a:spAutoFit/>
          </a:bodyPr>
          <a:lstStyle/>
          <a:p>
            <a:r>
              <a:rPr lang="en-US" sz="2400" dirty="0" smtClean="0"/>
              <a:t>User 1: Broken link is in DC</a:t>
            </a:r>
          </a:p>
        </p:txBody>
      </p:sp>
      <p:sp>
        <p:nvSpPr>
          <p:cNvPr id="8" name="TextBox 7"/>
          <p:cNvSpPr txBox="1"/>
          <p:nvPr/>
        </p:nvSpPr>
        <p:spPr>
          <a:xfrm>
            <a:off x="4800600" y="3810000"/>
            <a:ext cx="2917530" cy="461665"/>
          </a:xfrm>
          <a:prstGeom prst="rect">
            <a:avLst/>
          </a:prstGeom>
          <a:noFill/>
        </p:spPr>
        <p:txBody>
          <a:bodyPr wrap="none" rtlCol="0">
            <a:spAutoFit/>
          </a:bodyPr>
          <a:lstStyle/>
          <a:p>
            <a:r>
              <a:rPr lang="en-US" sz="2400" dirty="0" smtClean="0"/>
              <a:t>User 2: It’s in Denver?</a:t>
            </a:r>
            <a:endParaRPr lang="en-US" dirty="0"/>
          </a:p>
        </p:txBody>
      </p:sp>
      <p:sp>
        <p:nvSpPr>
          <p:cNvPr id="6" name="Content Placeholder 5"/>
          <p:cNvSpPr>
            <a:spLocks noGrp="1"/>
          </p:cNvSpPr>
          <p:nvPr>
            <p:ph idx="1"/>
          </p:nvPr>
        </p:nvSpPr>
        <p:spPr/>
        <p:txBody>
          <a:bodyPr/>
          <a:lstStyle/>
          <a:p>
            <a:endParaRPr lang="en-US" dirty="0"/>
          </a:p>
        </p:txBody>
      </p:sp>
      <p:sp>
        <p:nvSpPr>
          <p:cNvPr id="10" name="Content Placeholder 2"/>
          <p:cNvSpPr txBox="1">
            <a:spLocks/>
          </p:cNvSpPr>
          <p:nvPr/>
        </p:nvSpPr>
        <p:spPr>
          <a:xfrm>
            <a:off x="173736" y="2895600"/>
            <a:ext cx="4572000" cy="44196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500" u="sng" dirty="0" smtClean="0"/>
              <a:t>User 2</a:t>
            </a:r>
            <a:endParaRPr lang="en-US" dirty="0" smtClean="0"/>
          </a:p>
          <a:p>
            <a:pPr marL="0" indent="0">
              <a:buNone/>
            </a:pPr>
            <a:r>
              <a:rPr lang="en-US" dirty="0" smtClean="0"/>
              <a:t> 1  192.168.1.1 (192.168.1.1) </a:t>
            </a:r>
          </a:p>
          <a:p>
            <a:pPr marL="0" indent="0">
              <a:buNone/>
            </a:pPr>
            <a:r>
              <a:rPr lang="en-US" dirty="0" smtClean="0"/>
              <a:t> 2  </a:t>
            </a:r>
            <a:r>
              <a:rPr lang="en-US" dirty="0" smtClean="0">
                <a:hlinkClick r:id="rId3"/>
              </a:rPr>
              <a:t>l100.washdc-vfttp-47.verizon-gni.net</a:t>
            </a:r>
            <a:r>
              <a:rPr lang="en-US" dirty="0" smtClean="0"/>
              <a:t> (96.255.98.1)  </a:t>
            </a:r>
          </a:p>
          <a:p>
            <a:pPr marL="0" indent="0">
              <a:buNone/>
            </a:pPr>
            <a:r>
              <a:rPr lang="en-US" dirty="0" smtClean="0"/>
              <a:t> 3  </a:t>
            </a:r>
            <a:r>
              <a:rPr lang="en-US" dirty="0" smtClean="0">
                <a:hlinkClick r:id="rId4"/>
              </a:rPr>
              <a:t>g4-0-1-747.washdc-lcr-07.verizon-gni.net</a:t>
            </a:r>
            <a:r>
              <a:rPr lang="en-US" dirty="0" smtClean="0"/>
              <a:t> (130.81.59.152) </a:t>
            </a:r>
          </a:p>
          <a:p>
            <a:pPr marL="0" indent="0">
              <a:buNone/>
            </a:pPr>
            <a:r>
              <a:rPr lang="en-US" dirty="0" smtClean="0"/>
              <a:t> 4  </a:t>
            </a:r>
            <a:r>
              <a:rPr lang="en-US" dirty="0" smtClean="0">
                <a:hlinkClick r:id="rId5"/>
              </a:rPr>
              <a:t>so-3-0-0-0.lcc1-res-bb-rtr1-re1.verizon-gni.net</a:t>
            </a:r>
            <a:r>
              <a:rPr lang="en-US" dirty="0" smtClean="0"/>
              <a:t> (130.81.29.0) </a:t>
            </a:r>
          </a:p>
          <a:p>
            <a:pPr marL="0" indent="0">
              <a:buNone/>
            </a:pPr>
            <a:r>
              <a:rPr lang="en-US" dirty="0" smtClean="0"/>
              <a:t> 5  </a:t>
            </a:r>
            <a:r>
              <a:rPr lang="en-US" dirty="0" smtClean="0">
                <a:hlinkClick r:id="rId6"/>
              </a:rPr>
              <a:t>0.ae1.br1.iad8.alter.net</a:t>
            </a:r>
            <a:r>
              <a:rPr lang="en-US" dirty="0" smtClean="0"/>
              <a:t> (152.63.32.141) </a:t>
            </a:r>
          </a:p>
          <a:p>
            <a:pPr marL="0" indent="0">
              <a:buNone/>
            </a:pPr>
            <a:r>
              <a:rPr lang="en-US" dirty="0" smtClean="0"/>
              <a:t> 6  </a:t>
            </a:r>
            <a:r>
              <a:rPr lang="en-US" dirty="0" smtClean="0">
                <a:hlinkClick r:id="rId7"/>
              </a:rPr>
              <a:t>ae6.edge1.washingtondc4.level3.net</a:t>
            </a:r>
            <a:r>
              <a:rPr lang="en-US" dirty="0" smtClean="0"/>
              <a:t> (4.68.62.133)  </a:t>
            </a:r>
          </a:p>
          <a:p>
            <a:pPr marL="0" indent="0">
              <a:buNone/>
            </a:pPr>
            <a:r>
              <a:rPr lang="en-US" dirty="0" smtClean="0"/>
              <a:t> 7  </a:t>
            </a:r>
            <a:r>
              <a:rPr lang="en-US" dirty="0" smtClean="0">
                <a:hlinkClick r:id="rId8"/>
              </a:rPr>
              <a:t>vlan90.csw4.washington1.level3.net</a:t>
            </a:r>
            <a:r>
              <a:rPr lang="en-US" dirty="0" smtClean="0"/>
              <a:t> (4.69.149.254)  </a:t>
            </a:r>
          </a:p>
          <a:p>
            <a:pPr marL="0" indent="0">
              <a:buNone/>
            </a:pPr>
            <a:r>
              <a:rPr lang="en-US" dirty="0" smtClean="0"/>
              <a:t> 8  </a:t>
            </a:r>
            <a:r>
              <a:rPr lang="en-US" dirty="0" smtClean="0">
                <a:hlinkClick r:id="rId9"/>
              </a:rPr>
              <a:t>ae-71-71.ebr1.washington1.level3.net</a:t>
            </a:r>
            <a:r>
              <a:rPr lang="en-US" dirty="0" smtClean="0"/>
              <a:t> (4.69.134.133)  </a:t>
            </a:r>
          </a:p>
          <a:p>
            <a:pPr marL="0" indent="0">
              <a:buNone/>
            </a:pPr>
            <a:r>
              <a:rPr lang="en-US" dirty="0" smtClean="0"/>
              <a:t> 9  </a:t>
            </a:r>
            <a:r>
              <a:rPr lang="en-US" dirty="0" smtClean="0">
                <a:hlinkClick r:id="rId10"/>
              </a:rPr>
              <a:t>ae-8-8.ebr1.washington12.level3.net</a:t>
            </a:r>
            <a:r>
              <a:rPr lang="en-US" dirty="0" smtClean="0"/>
              <a:t> (4.69.143.218) </a:t>
            </a:r>
          </a:p>
          <a:p>
            <a:pPr marL="0" indent="0">
              <a:buNone/>
            </a:pPr>
            <a:r>
              <a:rPr lang="en-US" dirty="0" smtClean="0"/>
              <a:t>10  </a:t>
            </a:r>
            <a:r>
              <a:rPr lang="en-US" dirty="0" smtClean="0">
                <a:hlinkClick r:id="rId11"/>
              </a:rPr>
              <a:t>ae-1-100.ebr2.washington12.level3.net</a:t>
            </a:r>
            <a:r>
              <a:rPr lang="en-US" dirty="0" smtClean="0"/>
              <a:t> (4.69.143.214) </a:t>
            </a:r>
          </a:p>
          <a:p>
            <a:pPr marL="0" indent="0">
              <a:buNone/>
            </a:pPr>
            <a:r>
              <a:rPr lang="en-US" dirty="0" smtClean="0"/>
              <a:t>11  </a:t>
            </a:r>
            <a:r>
              <a:rPr lang="en-US" dirty="0" smtClean="0">
                <a:hlinkClick r:id="rId12"/>
              </a:rPr>
              <a:t>ae-6-6.ebr2.chicago2.level3.net</a:t>
            </a:r>
            <a:r>
              <a:rPr lang="en-US" dirty="0" smtClean="0"/>
              <a:t> (4.69.148.146)  </a:t>
            </a:r>
          </a:p>
          <a:p>
            <a:pPr marL="0" indent="0">
              <a:buNone/>
            </a:pPr>
            <a:r>
              <a:rPr lang="en-US" dirty="0" smtClean="0"/>
              <a:t>12  </a:t>
            </a:r>
            <a:r>
              <a:rPr lang="en-US" dirty="0" smtClean="0">
                <a:hlinkClick r:id="rId13"/>
              </a:rPr>
              <a:t>ae-1-100.ebr1.chicago2.level3.net</a:t>
            </a:r>
            <a:r>
              <a:rPr lang="en-US" dirty="0" smtClean="0"/>
              <a:t> (4.69.132.113)</a:t>
            </a:r>
          </a:p>
          <a:p>
            <a:pPr marL="0" indent="0">
              <a:buNone/>
            </a:pPr>
            <a:r>
              <a:rPr lang="en-US" dirty="0" smtClean="0"/>
              <a:t>13  </a:t>
            </a:r>
            <a:r>
              <a:rPr lang="en-US" dirty="0" smtClean="0">
                <a:hlinkClick r:id="rId14"/>
              </a:rPr>
              <a:t>ae-3-3.ebr2.denver1.level3.net</a:t>
            </a:r>
            <a:r>
              <a:rPr lang="en-US" dirty="0" smtClean="0"/>
              <a:t> (4.69.132.61)  </a:t>
            </a:r>
          </a:p>
          <a:p>
            <a:pPr marL="0" indent="0">
              <a:buNone/>
            </a:pPr>
            <a:r>
              <a:rPr lang="en-US" dirty="0" smtClean="0"/>
              <a:t>14  </a:t>
            </a:r>
            <a:r>
              <a:rPr lang="en-US" dirty="0" smtClean="0">
                <a:hlinkClick r:id="rId15"/>
              </a:rPr>
              <a:t>ge-9-1.hsa1.denver1.level3.net</a:t>
            </a:r>
            <a:r>
              <a:rPr lang="en-US" dirty="0" smtClean="0"/>
              <a:t> (4.68.107.99)  </a:t>
            </a:r>
          </a:p>
          <a:p>
            <a:pPr marL="0" indent="0">
              <a:buNone/>
            </a:pPr>
            <a:r>
              <a:rPr lang="en-US" dirty="0" smtClean="0"/>
              <a:t>15  4.68.94.27 (4.68.94.27)  </a:t>
            </a:r>
          </a:p>
          <a:p>
            <a:pPr marL="0" indent="0">
              <a:buNone/>
            </a:pPr>
            <a:r>
              <a:rPr lang="en-US" dirty="0" smtClean="0"/>
              <a:t>16  4.68.94.33 (4.68.94.33)  </a:t>
            </a:r>
          </a:p>
          <a:p>
            <a:pPr marL="0" indent="0">
              <a:buNone/>
            </a:pPr>
            <a:r>
              <a:rPr lang="en-US" dirty="0" smtClean="0"/>
              <a:t>17  * * *</a:t>
            </a:r>
          </a:p>
        </p:txBody>
      </p:sp>
    </p:spTree>
    <p:extLst>
      <p:ext uri="{BB962C8B-B14F-4D97-AF65-F5344CB8AC3E}">
        <p14:creationId xmlns:p14="http://schemas.microsoft.com/office/powerpoint/2010/main" xmlns="" val="18642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dirty="0" smtClean="0"/>
              <a:t>System for wide-area failure isolation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Goal: Detect and isolate outages online</a:t>
            </a:r>
          </a:p>
          <a:p>
            <a:endParaRPr lang="en-US" dirty="0" smtClean="0"/>
          </a:p>
          <a:p>
            <a:r>
              <a:rPr lang="en-US" dirty="0" smtClean="0"/>
              <a:t>What kind of outages?</a:t>
            </a:r>
          </a:p>
          <a:p>
            <a:pPr lvl="1"/>
            <a:r>
              <a:rPr lang="en-US" dirty="0" smtClean="0"/>
              <a:t>Long-lasting: not fixing itself (needs some help)</a:t>
            </a:r>
          </a:p>
          <a:p>
            <a:pPr lvl="1"/>
            <a:r>
              <a:rPr lang="en-US" dirty="0" smtClean="0"/>
              <a:t>Avoidable: requires path diversity, no stub </a:t>
            </a:r>
            <a:r>
              <a:rPr lang="en-US" dirty="0" err="1" smtClean="0"/>
              <a:t>ASes</a:t>
            </a:r>
            <a:endParaRPr lang="en-US" dirty="0" smtClean="0"/>
          </a:p>
          <a:p>
            <a:pPr lvl="1"/>
            <a:r>
              <a:rPr lang="en-US" dirty="0" smtClean="0"/>
              <a:t>High impact: outages in </a:t>
            </a:r>
            <a:r>
              <a:rPr lang="en-US" dirty="0" err="1" smtClean="0"/>
              <a:t>PoPs</a:t>
            </a:r>
            <a:r>
              <a:rPr lang="en-US" dirty="0" smtClean="0"/>
              <a:t> affecting many paths</a:t>
            </a:r>
          </a:p>
          <a:p>
            <a:r>
              <a:rPr lang="en-US" dirty="0" smtClean="0"/>
              <a:t>What kind of isolation?</a:t>
            </a:r>
          </a:p>
          <a:p>
            <a:pPr lvl="1"/>
            <a:r>
              <a:rPr lang="en-US" dirty="0" smtClean="0"/>
              <a:t>IP link</a:t>
            </a:r>
          </a:p>
          <a:p>
            <a:r>
              <a:rPr lang="en-US" dirty="0" smtClean="0"/>
              <a:t>How quickly?</a:t>
            </a:r>
          </a:p>
          <a:p>
            <a:pPr lvl="1"/>
            <a:r>
              <a:rPr lang="en-US" dirty="0" smtClean="0"/>
              <a:t>Within seconds or small numbers of minutes</a:t>
            </a:r>
            <a:endParaRPr lang="en-US" dirty="0"/>
          </a:p>
        </p:txBody>
      </p:sp>
    </p:spTree>
    <p:extLst>
      <p:ext uri="{BB962C8B-B14F-4D97-AF65-F5344CB8AC3E}">
        <p14:creationId xmlns:p14="http://schemas.microsoft.com/office/powerpoint/2010/main" xmlns="" val="3394781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out of isolation</a:t>
            </a:r>
            <a:endParaRPr lang="en-US" dirty="0"/>
          </a:p>
        </p:txBody>
      </p:sp>
      <p:sp>
        <p:nvSpPr>
          <p:cNvPr id="3" name="Content Placeholder 2"/>
          <p:cNvSpPr>
            <a:spLocks noGrp="1"/>
          </p:cNvSpPr>
          <p:nvPr>
            <p:ph idx="1"/>
          </p:nvPr>
        </p:nvSpPr>
        <p:spPr/>
        <p:txBody>
          <a:bodyPr>
            <a:normAutofit lnSpcReduction="10000"/>
          </a:bodyPr>
          <a:lstStyle/>
          <a:p>
            <a:r>
              <a:rPr lang="en-US" dirty="0" smtClean="0"/>
              <a:t>Direction (forward or reverse)</a:t>
            </a:r>
          </a:p>
          <a:p>
            <a:r>
              <a:rPr lang="en-US" dirty="0" smtClean="0"/>
              <a:t>Narrowly determine location (link or ASN)</a:t>
            </a:r>
          </a:p>
          <a:p>
            <a:r>
              <a:rPr lang="en-US" dirty="0" smtClean="0"/>
              <a:t>Alternate working paths  (facilitates remediation)</a:t>
            </a:r>
          </a:p>
          <a:p>
            <a:r>
              <a:rPr lang="en-US" dirty="0" smtClean="0"/>
              <a:t>Online (allow for immediate action)</a:t>
            </a:r>
          </a:p>
          <a:p>
            <a:endParaRPr lang="en-US" dirty="0" smtClean="0"/>
          </a:p>
          <a:p>
            <a:endParaRPr lang="en-US" dirty="0" smtClean="0"/>
          </a:p>
          <a:p>
            <a:r>
              <a:rPr lang="en-US" dirty="0" smtClean="0"/>
              <a:t>So, how do accomplish this?</a:t>
            </a:r>
            <a:endParaRPr lang="en-US" dirty="0"/>
          </a:p>
        </p:txBody>
      </p:sp>
    </p:spTree>
    <p:extLst>
      <p:ext uri="{BB962C8B-B14F-4D97-AF65-F5344CB8AC3E}">
        <p14:creationId xmlns:p14="http://schemas.microsoft.com/office/powerpoint/2010/main" xmlns="" val="380652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31" name="Title 1"/>
          <p:cNvSpPr>
            <a:spLocks noGrp="1"/>
          </p:cNvSpPr>
          <p:nvPr>
            <p:ph type="title"/>
          </p:nvPr>
        </p:nvSpPr>
        <p:spPr>
          <a:xfrm>
            <a:off x="457200" y="274638"/>
            <a:ext cx="8229600" cy="1143000"/>
          </a:xfrm>
        </p:spPr>
        <p:txBody>
          <a:bodyPr/>
          <a:lstStyle/>
          <a:p>
            <a:r>
              <a:rPr lang="en-US" dirty="0" smtClean="0"/>
              <a:t>Detecting Outages with Pings</a:t>
            </a:r>
            <a:endParaRPr lang="en-US" dirty="0"/>
          </a:p>
        </p:txBody>
      </p:sp>
      <p:sp>
        <p:nvSpPr>
          <p:cNvPr id="34" name="TextBox 3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4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51" name="TextBox 50"/>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5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Detecting Outages with Pings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3" name="TextBox 52"/>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5" name="Text Box 6"/>
          <p:cNvSpPr txBox="1">
            <a:spLocks noChangeArrowheads="1"/>
          </p:cNvSpPr>
          <p:nvPr/>
        </p:nvSpPr>
        <p:spPr bwMode="auto">
          <a:xfrm>
            <a:off x="2667000" y="3096398"/>
            <a:ext cx="694421" cy="369332"/>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dirty="0" smtClean="0"/>
              <a:t>Ping?</a:t>
            </a:r>
            <a:endParaRPr lang="en-US" dirty="0"/>
          </a:p>
        </p:txBody>
      </p:sp>
      <p:cxnSp>
        <p:nvCxnSpPr>
          <p:cNvPr id="58" name="Straight Arrow Connector 57"/>
          <p:cNvCxnSpPr/>
          <p:nvPr/>
        </p:nvCxnSpPr>
        <p:spPr>
          <a:xfrm>
            <a:off x="3657600" y="3276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13" name="Title 1"/>
          <p:cNvSpPr>
            <a:spLocks noGrp="1"/>
          </p:cNvSpPr>
          <p:nvPr>
            <p:ph type="title"/>
          </p:nvPr>
        </p:nvSpPr>
        <p:spPr>
          <a:xfrm>
            <a:off x="457200" y="274638"/>
            <a:ext cx="8229600" cy="1143000"/>
          </a:xfrm>
        </p:spPr>
        <p:txBody>
          <a:bodyPr/>
          <a:lstStyle/>
          <a:p>
            <a:r>
              <a:rPr lang="en-US" dirty="0" smtClean="0"/>
              <a:t>Detecting Outages with Pings</a:t>
            </a:r>
            <a:endParaRPr lang="en-US" dirty="0"/>
          </a:p>
        </p:txBody>
      </p:sp>
      <p:sp>
        <p:nvSpPr>
          <p:cNvPr id="14" name="TextBox 1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15" name="Picture 2"/>
          <p:cNvPicPr>
            <a:picLocks noChangeAspect="1" noChangeArrowheads="1"/>
          </p:cNvPicPr>
          <p:nvPr/>
        </p:nvPicPr>
        <p:blipFill>
          <a:blip r:embed="rId4" cstate="print"/>
          <a:srcRect/>
          <a:stretch>
            <a:fillRect/>
          </a:stretch>
        </p:blipFill>
        <p:spPr bwMode="auto">
          <a:xfrm>
            <a:off x="2514600" y="2209800"/>
            <a:ext cx="1219200" cy="14761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31" name="Title 1"/>
          <p:cNvSpPr>
            <a:spLocks noGrp="1"/>
          </p:cNvSpPr>
          <p:nvPr>
            <p:ph type="title"/>
          </p:nvPr>
        </p:nvSpPr>
        <p:spPr>
          <a:xfrm>
            <a:off x="457200" y="274638"/>
            <a:ext cx="8229600" cy="1143000"/>
          </a:xfrm>
        </p:spPr>
        <p:txBody>
          <a:bodyPr/>
          <a:lstStyle/>
          <a:p>
            <a:r>
              <a:rPr lang="en-US" dirty="0" smtClean="0"/>
              <a:t>Normal </a:t>
            </a:r>
            <a:r>
              <a:rPr lang="en-US" dirty="0" err="1" smtClean="0"/>
              <a:t>traceroute</a:t>
            </a:r>
            <a:r>
              <a:rPr lang="en-US" dirty="0" smtClean="0"/>
              <a:t> </a:t>
            </a:r>
            <a:r>
              <a:rPr lang="en-US" dirty="0" smtClean="0"/>
              <a:t>doesn’t work</a:t>
            </a:r>
            <a:endParaRPr lang="en-US" dirty="0"/>
          </a:p>
        </p:txBody>
      </p:sp>
      <p:sp>
        <p:nvSpPr>
          <p:cNvPr id="32" name="TextBox 31"/>
          <p:cNvSpPr txBox="1"/>
          <p:nvPr/>
        </p:nvSpPr>
        <p:spPr>
          <a:xfrm>
            <a:off x="37338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33" name="Straight Arrow Connector 3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35" name="TextBox 34"/>
          <p:cNvSpPr txBox="1"/>
          <p:nvPr/>
        </p:nvSpPr>
        <p:spPr>
          <a:xfrm>
            <a:off x="7453562" y="2489325"/>
            <a:ext cx="346570" cy="369332"/>
          </a:xfrm>
          <a:prstGeom prst="rect">
            <a:avLst/>
          </a:prstGeom>
          <a:noFill/>
        </p:spPr>
        <p:txBody>
          <a:bodyPr wrap="none" rtlCol="0">
            <a:spAutoFit/>
          </a:bodyPr>
          <a:lstStyle/>
          <a:p>
            <a:r>
              <a:rPr lang="en-US" dirty="0" smtClean="0"/>
              <a:t>S’</a:t>
            </a:r>
            <a:endParaRPr lang="en-US" dirty="0"/>
          </a:p>
        </p:txBody>
      </p:sp>
      <p:pic>
        <p:nvPicPr>
          <p:cNvPr id="36" name="Picture 37"/>
          <p:cNvPicPr>
            <a:picLocks noChangeArrowheads="1"/>
          </p:cNvPicPr>
          <p:nvPr/>
        </p:nvPicPr>
        <p:blipFill>
          <a:blip r:embed="rId4"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37" name="Picture 37"/>
          <p:cNvPicPr>
            <a:picLocks noChangeArrowheads="1"/>
          </p:cNvPicPr>
          <p:nvPr/>
        </p:nvPicPr>
        <p:blipFill>
          <a:blip r:embed="rId4"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38" name="Picture 37"/>
          <p:cNvPicPr>
            <a:picLocks noChangeArrowheads="1"/>
          </p:cNvPicPr>
          <p:nvPr/>
        </p:nvPicPr>
        <p:blipFill>
          <a:blip r:embed="rId4"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39" name="Picture 37"/>
          <p:cNvPicPr>
            <a:picLocks noChangeArrowheads="1"/>
          </p:cNvPicPr>
          <p:nvPr/>
        </p:nvPicPr>
        <p:blipFill>
          <a:blip r:embed="rId4" cstate="print"/>
          <a:srcRect/>
          <a:stretch>
            <a:fillRect/>
          </a:stretch>
        </p:blipFill>
        <p:spPr bwMode="auto">
          <a:xfrm>
            <a:off x="5027215" y="3253948"/>
            <a:ext cx="453231" cy="266700"/>
          </a:xfrm>
          <a:prstGeom prst="rect">
            <a:avLst/>
          </a:prstGeom>
          <a:noFill/>
          <a:ln w="9525">
            <a:noFill/>
            <a:miter lim="800000"/>
            <a:headEnd/>
            <a:tailEnd/>
          </a:ln>
          <a:effectLst/>
        </p:spPr>
      </p:pic>
      <p:cxnSp>
        <p:nvCxnSpPr>
          <p:cNvPr id="40" name="Straight Arrow Connector 39"/>
          <p:cNvCxnSpPr>
            <a:endCxn id="36" idx="1"/>
          </p:cNvCxnSpPr>
          <p:nvPr/>
        </p:nvCxnSpPr>
        <p:spPr>
          <a:xfrm flipV="1">
            <a:off x="1697153" y="3410489"/>
            <a:ext cx="544340" cy="1785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flipV="1">
            <a:off x="2468108" y="1905000"/>
            <a:ext cx="4207417" cy="1299424"/>
          </a:xfrm>
          <a:prstGeom prst="curvedConnector3">
            <a:avLst>
              <a:gd name="adj1" fmla="val 84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43" name="TextBox 42"/>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44" name="TextBox 43"/>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45" name="TextBox 44"/>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46" name="TextBox 45"/>
          <p:cNvSpPr txBox="1"/>
          <p:nvPr/>
        </p:nvSpPr>
        <p:spPr>
          <a:xfrm>
            <a:off x="1371600" y="4617499"/>
            <a:ext cx="5749074"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Ping T from S, spoofing as S’ and using TTL=1</a:t>
            </a:r>
            <a:endParaRPr lang="en-US" sz="2400" dirty="0"/>
          </a:p>
        </p:txBody>
      </p:sp>
      <p:sp>
        <p:nvSpPr>
          <p:cNvPr id="47" name="Freeform 46"/>
          <p:cNvSpPr/>
          <p:nvPr/>
        </p:nvSpPr>
        <p:spPr>
          <a:xfrm>
            <a:off x="1672389" y="3201098"/>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nit.png"/>
          <p:cNvPicPr>
            <a:picLocks noChangeAspect="1"/>
          </p:cNvPicPr>
          <p:nvPr/>
        </p:nvPicPr>
        <p:blipFill>
          <a:blip r:embed="rId2" cstate="print"/>
          <a:stretch>
            <a:fillRect/>
          </a:stretch>
        </p:blipFill>
        <p:spPr>
          <a:xfrm>
            <a:off x="4040786" y="0"/>
            <a:ext cx="1062428"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rmal Trace 1.png"/>
          <p:cNvPicPr>
            <a:picLocks noChangeAspect="1"/>
          </p:cNvPicPr>
          <p:nvPr/>
        </p:nvPicPr>
        <p:blipFill>
          <a:blip r:embed="rId2" cstate="print"/>
          <a:stretch>
            <a:fillRect/>
          </a:stretch>
        </p:blipFill>
        <p:spPr>
          <a:xfrm>
            <a:off x="3801880" y="0"/>
            <a:ext cx="1540239"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rmal Trace 2.png"/>
          <p:cNvPicPr>
            <a:picLocks noChangeAspect="1"/>
          </p:cNvPicPr>
          <p:nvPr/>
        </p:nvPicPr>
        <p:blipFill>
          <a:blip r:embed="rId2" cstate="print"/>
          <a:stretch>
            <a:fillRect/>
          </a:stretch>
        </p:blipFill>
        <p:spPr>
          <a:xfrm>
            <a:off x="3405578" y="0"/>
            <a:ext cx="2332844"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smtClean="0"/>
              <a:t>A Quick Survey</a:t>
            </a:r>
          </a:p>
        </p:txBody>
      </p:sp>
      <p:sp>
        <p:nvSpPr>
          <p:cNvPr id="1026051" name="Rectangle 3"/>
          <p:cNvSpPr>
            <a:spLocks noGrp="1" noChangeArrowheads="1"/>
          </p:cNvSpPr>
          <p:nvPr>
            <p:ph type="body" idx="1"/>
          </p:nvPr>
        </p:nvSpPr>
        <p:spPr>
          <a:xfrm>
            <a:off x="457200" y="1600200"/>
            <a:ext cx="8382000" cy="4530725"/>
          </a:xfrm>
        </p:spPr>
        <p:txBody>
          <a:bodyPr/>
          <a:lstStyle/>
          <a:p>
            <a:pPr>
              <a:buFont typeface="Wingdings" pitchFamily="2" charset="2"/>
              <a:buNone/>
            </a:pPr>
            <a:r>
              <a:rPr lang="en-US" dirty="0" smtClean="0"/>
              <a:t>Raise your hand if you used the Internet / email:</a:t>
            </a:r>
          </a:p>
          <a:p>
            <a:pPr>
              <a:buFont typeface="Wingdings" pitchFamily="2" charset="2"/>
              <a:buNone/>
            </a:pPr>
            <a:r>
              <a:rPr lang="en-US" dirty="0" smtClean="0"/>
              <a:t>	…since you got to this room?</a:t>
            </a:r>
          </a:p>
          <a:p>
            <a:pPr>
              <a:buFont typeface="Wingdings" pitchFamily="2" charset="2"/>
              <a:buNone/>
            </a:pPr>
            <a:r>
              <a:rPr lang="en-US" dirty="0" smtClean="0"/>
              <a:t>	…in the last hour?</a:t>
            </a:r>
          </a:p>
          <a:p>
            <a:pPr>
              <a:buFont typeface="Wingdings" pitchFamily="2" charset="2"/>
              <a:buNone/>
            </a:pPr>
            <a:r>
              <a:rPr lang="en-US" dirty="0" smtClean="0"/>
              <a:t>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0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rmal Trace Final.png"/>
          <p:cNvPicPr>
            <a:picLocks noChangeAspect="1"/>
          </p:cNvPicPr>
          <p:nvPr/>
        </p:nvPicPr>
        <p:blipFill>
          <a:blip r:embed="rId2" cstate="print"/>
          <a:stretch>
            <a:fillRect/>
          </a:stretch>
        </p:blipFill>
        <p:spPr>
          <a:xfrm>
            <a:off x="3329690" y="0"/>
            <a:ext cx="2484620"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poofed Trace 1.png"/>
          <p:cNvPicPr>
            <a:picLocks noChangeAspect="1"/>
          </p:cNvPicPr>
          <p:nvPr/>
        </p:nvPicPr>
        <p:blipFill>
          <a:blip r:embed="rId2" cstate="print"/>
          <a:stretch>
            <a:fillRect/>
          </a:stretch>
        </p:blipFill>
        <p:spPr>
          <a:xfrm>
            <a:off x="3329690" y="0"/>
            <a:ext cx="2484620"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oofed Trace 2.png"/>
          <p:cNvPicPr>
            <a:picLocks noChangeAspect="1"/>
          </p:cNvPicPr>
          <p:nvPr/>
        </p:nvPicPr>
        <p:blipFill>
          <a:blip r:embed="rId2" cstate="print"/>
          <a:stretch>
            <a:fillRect/>
          </a:stretch>
        </p:blipFill>
        <p:spPr>
          <a:xfrm>
            <a:off x="3329690" y="0"/>
            <a:ext cx="2484620"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oofed Trace 2.png"/>
          <p:cNvPicPr>
            <a:picLocks noChangeAspect="1"/>
          </p:cNvPicPr>
          <p:nvPr/>
        </p:nvPicPr>
        <p:blipFill>
          <a:blip r:embed="rId2" cstate="print"/>
          <a:stretch>
            <a:fillRect/>
          </a:stretch>
        </p:blipFill>
        <p:spPr>
          <a:xfrm>
            <a:off x="3329690" y="0"/>
            <a:ext cx="248462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oofed Trace Final.png"/>
          <p:cNvPicPr>
            <a:picLocks noChangeAspect="1"/>
          </p:cNvPicPr>
          <p:nvPr/>
        </p:nvPicPr>
        <p:blipFill>
          <a:blip r:embed="rId2" cstate="print"/>
          <a:stretch>
            <a:fillRect/>
          </a:stretch>
        </p:blipFill>
        <p:spPr>
          <a:xfrm>
            <a:off x="3329690" y="0"/>
            <a:ext cx="2484620" cy="6858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istorical trace.png"/>
          <p:cNvPicPr>
            <a:picLocks noChangeAspect="1"/>
          </p:cNvPicPr>
          <p:nvPr/>
        </p:nvPicPr>
        <p:blipFill>
          <a:blip r:embed="rId2" cstate="print"/>
          <a:stretch>
            <a:fillRect/>
          </a:stretch>
        </p:blipFill>
        <p:spPr>
          <a:xfrm>
            <a:off x="3329690" y="0"/>
            <a:ext cx="2484620" cy="6858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al.png"/>
          <p:cNvPicPr>
            <a:picLocks noChangeAspect="1"/>
          </p:cNvPicPr>
          <p:nvPr/>
        </p:nvPicPr>
        <p:blipFill>
          <a:blip r:embed="rId2" cstate="print"/>
          <a:stretch>
            <a:fillRect/>
          </a:stretch>
        </p:blipFill>
        <p:spPr>
          <a:xfrm>
            <a:off x="2480872" y="0"/>
            <a:ext cx="4182256" cy="6858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approach</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When outage between two endpoints occurs:</a:t>
            </a:r>
          </a:p>
          <a:p>
            <a:pPr lvl="1"/>
            <a:r>
              <a:rPr lang="en-US" dirty="0" smtClean="0"/>
              <a:t>What were the previously working </a:t>
            </a:r>
            <a:r>
              <a:rPr lang="en-US" i="1" dirty="0" smtClean="0"/>
              <a:t>paths</a:t>
            </a:r>
            <a:r>
              <a:rPr lang="en-US" dirty="0" smtClean="0"/>
              <a:t>?</a:t>
            </a:r>
          </a:p>
          <a:p>
            <a:pPr lvl="1"/>
            <a:r>
              <a:rPr lang="en-US" dirty="0" smtClean="0"/>
              <a:t>What are the </a:t>
            </a:r>
            <a:r>
              <a:rPr lang="en-US" i="1" dirty="0" smtClean="0"/>
              <a:t>current</a:t>
            </a:r>
            <a:r>
              <a:rPr lang="en-US" dirty="0" smtClean="0"/>
              <a:t> working </a:t>
            </a:r>
            <a:r>
              <a:rPr lang="en-US" i="1" dirty="0" smtClean="0"/>
              <a:t>hops</a:t>
            </a:r>
            <a:r>
              <a:rPr lang="en-US" dirty="0" smtClean="0"/>
              <a:t>?</a:t>
            </a:r>
          </a:p>
          <a:p>
            <a:pPr lvl="1"/>
            <a:r>
              <a:rPr lang="en-US" dirty="0" smtClean="0"/>
              <a:t>Combine to infer likely problem links/networks</a:t>
            </a: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xmlns="" val="3509471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isolation during outages</a:t>
            </a:r>
            <a:endParaRPr lang="en-US" dirty="0"/>
          </a:p>
        </p:txBody>
      </p:sp>
      <p:sp>
        <p:nvSpPr>
          <p:cNvPr id="3" name="Content Placeholder 2"/>
          <p:cNvSpPr>
            <a:spLocks noGrp="1"/>
          </p:cNvSpPr>
          <p:nvPr>
            <p:ph idx="1"/>
          </p:nvPr>
        </p:nvSpPr>
        <p:spPr/>
        <p:txBody>
          <a:bodyPr>
            <a:normAutofit/>
          </a:bodyPr>
          <a:lstStyle/>
          <a:p>
            <a:r>
              <a:rPr lang="en-US" dirty="0" smtClean="0"/>
              <a:t>Atlas of path information to “seed” isolation</a:t>
            </a:r>
          </a:p>
          <a:p>
            <a:pPr lvl="1"/>
            <a:r>
              <a:rPr lang="en-US" dirty="0" smtClean="0"/>
              <a:t>Rapidly refreshed, historical path information</a:t>
            </a:r>
          </a:p>
          <a:p>
            <a:pPr lvl="1"/>
            <a:r>
              <a:rPr lang="en-US" dirty="0" smtClean="0"/>
              <a:t>Forward &amp; reverse </a:t>
            </a:r>
            <a:r>
              <a:rPr lang="en-US" dirty="0" err="1" smtClean="0"/>
              <a:t>traceroute</a:t>
            </a:r>
            <a:r>
              <a:rPr lang="en-US" dirty="0" smtClean="0"/>
              <a:t> (intermediate hops)</a:t>
            </a:r>
          </a:p>
          <a:p>
            <a:pPr lvl="1"/>
            <a:r>
              <a:rPr lang="en-US" dirty="0" smtClean="0"/>
              <a:t>Historical alternative paths</a:t>
            </a:r>
          </a:p>
          <a:p>
            <a:r>
              <a:rPr lang="en-US" dirty="0" smtClean="0"/>
              <a:t>Measurements during outages</a:t>
            </a:r>
          </a:p>
          <a:p>
            <a:pPr lvl="1"/>
            <a:r>
              <a:rPr lang="en-US" dirty="0" smtClean="0"/>
              <a:t>Forward hops: spoofed forward </a:t>
            </a:r>
            <a:r>
              <a:rPr lang="en-US" dirty="0" err="1" smtClean="0"/>
              <a:t>traceroute</a:t>
            </a:r>
            <a:endParaRPr lang="en-US" dirty="0" smtClean="0"/>
          </a:p>
          <a:p>
            <a:pPr lvl="1"/>
            <a:r>
              <a:rPr lang="en-US" dirty="0" smtClean="0"/>
              <a:t>Pings to historical hops (</a:t>
            </a:r>
            <a:r>
              <a:rPr lang="en-US" dirty="0" err="1" smtClean="0"/>
              <a:t>fwd</a:t>
            </a:r>
            <a:r>
              <a:rPr lang="en-US" dirty="0" smtClean="0"/>
              <a:t> and rev)</a:t>
            </a:r>
          </a:p>
          <a:p>
            <a:pPr lvl="1"/>
            <a:r>
              <a:rPr lang="en-US" dirty="0" smtClean="0"/>
              <a:t>Reverse hops: reverse </a:t>
            </a:r>
            <a:r>
              <a:rPr lang="en-US" dirty="0" err="1" smtClean="0"/>
              <a:t>traceroute</a:t>
            </a:r>
            <a:endParaRPr lang="en-US" dirty="0" smtClean="0"/>
          </a:p>
          <a:p>
            <a:pPr lvl="1"/>
            <a:endParaRPr lang="en-US" dirty="0"/>
          </a:p>
        </p:txBody>
      </p:sp>
    </p:spTree>
    <p:extLst>
      <p:ext uri="{BB962C8B-B14F-4D97-AF65-F5344CB8AC3E}">
        <p14:creationId xmlns:p14="http://schemas.microsoft.com/office/powerpoint/2010/main" xmlns="" val="2054696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6553200" y="6243638"/>
            <a:ext cx="2133600" cy="457200"/>
          </a:xfrm>
          <a:prstGeom prst="rect">
            <a:avLst/>
          </a:prstGeom>
          <a:ln/>
        </p:spPr>
        <p:txBody>
          <a:bodyPr/>
          <a:lstStyle/>
          <a:p>
            <a:fld id="{9FFAA7C1-9B5E-4CF7-8EF2-E1F14CAE5CED}" type="slidenum">
              <a:rPr lang="en-US"/>
              <a:pPr/>
              <a:t>29</a:t>
            </a:fld>
            <a:endParaRPr lang="en-US"/>
          </a:p>
        </p:txBody>
      </p:sp>
      <p:pic>
        <p:nvPicPr>
          <p:cNvPr id="1110022" name="Picture 6" descr="internet_att"/>
          <p:cNvPicPr>
            <a:picLocks noGrp="1" noChangeAspect="1" noChangeArrowheads="1"/>
          </p:cNvPicPr>
          <p:nvPr>
            <p:ph idx="1"/>
          </p:nvPr>
        </p:nvPicPr>
        <p:blipFill>
          <a:blip r:embed="rId3" cstate="print"/>
          <a:srcRect/>
          <a:stretch>
            <a:fillRect/>
          </a:stretch>
        </p:blipFill>
        <p:spPr>
          <a:xfrm>
            <a:off x="1323975" y="912813"/>
            <a:ext cx="7894638" cy="4530725"/>
          </a:xfrm>
        </p:spPr>
      </p:pic>
      <p:sp>
        <p:nvSpPr>
          <p:cNvPr id="1110019" name="Rectangle 3"/>
          <p:cNvSpPr>
            <a:spLocks noGrp="1" noChangeArrowheads="1"/>
          </p:cNvSpPr>
          <p:nvPr>
            <p:ph type="title"/>
          </p:nvPr>
        </p:nvSpPr>
        <p:spPr/>
        <p:txBody>
          <a:bodyPr>
            <a:normAutofit fontScale="90000"/>
          </a:bodyPr>
          <a:lstStyle/>
          <a:p>
            <a:r>
              <a:rPr lang="en-US" smtClean="0"/>
              <a:t>Federation of Autonomous Networks</a:t>
            </a:r>
          </a:p>
        </p:txBody>
      </p:sp>
      <p:sp>
        <p:nvSpPr>
          <p:cNvPr id="1110020" name="Freeform 4"/>
          <p:cNvSpPr>
            <a:spLocks/>
          </p:cNvSpPr>
          <p:nvPr/>
        </p:nvSpPr>
        <p:spPr bwMode="auto">
          <a:xfrm>
            <a:off x="2209800" y="1905000"/>
            <a:ext cx="4648200" cy="1701800"/>
          </a:xfrm>
          <a:custGeom>
            <a:avLst/>
            <a:gdLst/>
            <a:ahLst/>
            <a:cxnLst>
              <a:cxn ang="0">
                <a:pos x="0" y="0"/>
              </a:cxn>
              <a:cxn ang="0">
                <a:pos x="144" y="96"/>
              </a:cxn>
              <a:cxn ang="0">
                <a:pos x="576" y="48"/>
              </a:cxn>
              <a:cxn ang="0">
                <a:pos x="1056" y="48"/>
              </a:cxn>
              <a:cxn ang="0">
                <a:pos x="1392" y="192"/>
              </a:cxn>
              <a:cxn ang="0">
                <a:pos x="1440" y="384"/>
              </a:cxn>
              <a:cxn ang="0">
                <a:pos x="1728" y="624"/>
              </a:cxn>
              <a:cxn ang="0">
                <a:pos x="1968" y="672"/>
              </a:cxn>
              <a:cxn ang="0">
                <a:pos x="2448" y="1008"/>
              </a:cxn>
              <a:cxn ang="0">
                <a:pos x="2928" y="1056"/>
              </a:cxn>
            </a:cxnLst>
            <a:rect l="0" t="0" r="r" b="b"/>
            <a:pathLst>
              <a:path w="2928" h="1072">
                <a:moveTo>
                  <a:pt x="0" y="0"/>
                </a:moveTo>
                <a:cubicBezTo>
                  <a:pt x="24" y="44"/>
                  <a:pt x="48" y="88"/>
                  <a:pt x="144" y="96"/>
                </a:cubicBezTo>
                <a:cubicBezTo>
                  <a:pt x="240" y="104"/>
                  <a:pt x="424" y="56"/>
                  <a:pt x="576" y="48"/>
                </a:cubicBezTo>
                <a:cubicBezTo>
                  <a:pt x="728" y="40"/>
                  <a:pt x="920" y="24"/>
                  <a:pt x="1056" y="48"/>
                </a:cubicBezTo>
                <a:cubicBezTo>
                  <a:pt x="1192" y="72"/>
                  <a:pt x="1328" y="136"/>
                  <a:pt x="1392" y="192"/>
                </a:cubicBezTo>
                <a:cubicBezTo>
                  <a:pt x="1456" y="248"/>
                  <a:pt x="1384" y="312"/>
                  <a:pt x="1440" y="384"/>
                </a:cubicBezTo>
                <a:cubicBezTo>
                  <a:pt x="1496" y="456"/>
                  <a:pt x="1640" y="576"/>
                  <a:pt x="1728" y="624"/>
                </a:cubicBezTo>
                <a:cubicBezTo>
                  <a:pt x="1816" y="672"/>
                  <a:pt x="1848" y="608"/>
                  <a:pt x="1968" y="672"/>
                </a:cubicBezTo>
                <a:cubicBezTo>
                  <a:pt x="2088" y="736"/>
                  <a:pt x="2288" y="944"/>
                  <a:pt x="2448" y="1008"/>
                </a:cubicBezTo>
                <a:cubicBezTo>
                  <a:pt x="2608" y="1072"/>
                  <a:pt x="2768" y="1064"/>
                  <a:pt x="2928" y="1056"/>
                </a:cubicBezTo>
              </a:path>
            </a:pathLst>
          </a:custGeom>
          <a:noFill/>
          <a:ln w="69850" cap="flat" cmpd="sng">
            <a:solidFill>
              <a:srgbClr val="F2C709"/>
            </a:solidFill>
            <a:prstDash val="solid"/>
            <a:round/>
            <a:headEnd type="none" w="med" len="me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0020"/>
                                        </p:tgtEl>
                                        <p:attrNameLst>
                                          <p:attrName>style.visibility</p:attrName>
                                        </p:attrNameLst>
                                      </p:cBhvr>
                                      <p:to>
                                        <p:strVal val="visible"/>
                                      </p:to>
                                    </p:set>
                                    <p:animEffect transition="in" filter="wipe(left)">
                                      <p:cBhvr>
                                        <p:cTn id="7" dur="500"/>
                                        <p:tgtEl>
                                          <p:spTgt spid="111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3638"/>
            <a:ext cx="2133600" cy="457200"/>
          </a:xfrm>
          <a:prstGeom prst="rect">
            <a:avLst/>
          </a:prstGeom>
          <a:ln/>
        </p:spPr>
        <p:txBody>
          <a:bodyPr/>
          <a:lstStyle/>
          <a:p>
            <a:fld id="{00D71AB9-B0B8-4205-8949-48A616C31746}" type="slidenum">
              <a:rPr lang="en-US"/>
              <a:pPr/>
              <a:t>3</a:t>
            </a:fld>
            <a:endParaRPr lang="en-US"/>
          </a:p>
        </p:txBody>
      </p:sp>
      <p:sp>
        <p:nvSpPr>
          <p:cNvPr id="737282" name="Rectangle 2"/>
          <p:cNvSpPr>
            <a:spLocks noGrp="1" noChangeArrowheads="1"/>
          </p:cNvSpPr>
          <p:nvPr>
            <p:ph type="title"/>
          </p:nvPr>
        </p:nvSpPr>
        <p:spPr/>
        <p:txBody>
          <a:bodyPr>
            <a:normAutofit fontScale="90000"/>
          </a:bodyPr>
          <a:lstStyle/>
          <a:p>
            <a:r>
              <a:rPr lang="en-US" smtClean="0"/>
              <a:t>We Need the Internet to Be Reliable</a:t>
            </a:r>
          </a:p>
        </p:txBody>
      </p:sp>
      <p:sp>
        <p:nvSpPr>
          <p:cNvPr id="737283" name="Rectangle 3"/>
          <p:cNvSpPr>
            <a:spLocks noGrp="1" noChangeArrowheads="1"/>
          </p:cNvSpPr>
          <p:nvPr>
            <p:ph type="body" idx="1"/>
          </p:nvPr>
        </p:nvSpPr>
        <p:spPr>
          <a:xfrm>
            <a:off x="457200" y="1295400"/>
            <a:ext cx="8229600" cy="4530725"/>
          </a:xfrm>
        </p:spPr>
        <p:txBody>
          <a:bodyPr>
            <a:normAutofit lnSpcReduction="10000"/>
          </a:bodyPr>
          <a:lstStyle/>
          <a:p>
            <a:r>
              <a:rPr lang="en-US" smtClean="0"/>
              <a:t>We increasingly depend on the Internet:</a:t>
            </a:r>
          </a:p>
          <a:p>
            <a:pPr lvl="1"/>
            <a:r>
              <a:rPr lang="en-US" i="1" smtClean="0">
                <a:ea typeface="ＭＳ Ｐゴシック" pitchFamily="34" charset="-128"/>
              </a:rPr>
              <a:t>Yesterday</a:t>
            </a:r>
            <a:r>
              <a:rPr lang="en-US" smtClean="0">
                <a:ea typeface="ＭＳ Ｐゴシック" pitchFamily="34" charset="-128"/>
              </a:rPr>
              <a:t>: Email, web browsing, e-commerce</a:t>
            </a:r>
          </a:p>
          <a:p>
            <a:pPr lvl="1"/>
            <a:r>
              <a:rPr lang="en-US" i="1" smtClean="0">
                <a:ea typeface="ＭＳ Ｐゴシック" pitchFamily="34" charset="-128"/>
              </a:rPr>
              <a:t>Today</a:t>
            </a:r>
            <a:r>
              <a:rPr lang="en-US" smtClean="0">
                <a:ea typeface="ＭＳ Ｐゴシック" pitchFamily="34" charset="-128"/>
              </a:rPr>
              <a:t>: Skype, Google Docs, NetFlix</a:t>
            </a:r>
          </a:p>
          <a:p>
            <a:pPr lvl="1"/>
            <a:r>
              <a:rPr lang="en-US" i="1" smtClean="0">
                <a:ea typeface="ＭＳ Ｐゴシック" pitchFamily="34" charset="-128"/>
              </a:rPr>
              <a:t>Tomorrow</a:t>
            </a:r>
            <a:r>
              <a:rPr lang="en-US" smtClean="0">
                <a:ea typeface="ＭＳ Ｐゴシック" pitchFamily="34" charset="-128"/>
              </a:rPr>
              <a:t>: Thin clients + cloud, traffic control, outpatient medical monitoring,… </a:t>
            </a:r>
          </a:p>
          <a:p>
            <a:r>
              <a:rPr lang="en-US" smtClean="0"/>
              <a:t>So, we expect it to operate reliably:</a:t>
            </a:r>
          </a:p>
          <a:p>
            <a:pPr lvl="1"/>
            <a:r>
              <a:rPr lang="en-US" smtClean="0">
                <a:ea typeface="ＭＳ Ｐゴシック" pitchFamily="34" charset="-128"/>
              </a:rPr>
              <a:t>High availability</a:t>
            </a:r>
          </a:p>
          <a:p>
            <a:pPr lvl="1"/>
            <a:r>
              <a:rPr lang="en-US" smtClean="0">
                <a:ea typeface="ＭＳ Ｐゴシック" pitchFamily="34" charset="-128"/>
              </a:rPr>
              <a:t>Good performance</a:t>
            </a:r>
          </a:p>
          <a:p>
            <a:r>
              <a:rPr lang="en-US" smtClean="0"/>
              <a:t>Does it achieve these goals?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p:cNvSpPr>
            <a:spLocks noGrp="1" noChangeArrowheads="1"/>
          </p:cNvSpPr>
          <p:nvPr>
            <p:ph type="sldNum" sz="quarter" idx="12"/>
          </p:nvPr>
        </p:nvSpPr>
        <p:spPr>
          <a:ln/>
        </p:spPr>
        <p:txBody>
          <a:bodyPr/>
          <a:lstStyle/>
          <a:p>
            <a:fld id="{CB7A5A81-5967-429D-81FA-57E203442C29}" type="slidenum">
              <a:rPr lang="en-US"/>
              <a:pPr/>
              <a:t>30</a:t>
            </a:fld>
            <a:endParaRPr lang="en-US"/>
          </a:p>
        </p:txBody>
      </p:sp>
      <p:pic>
        <p:nvPicPr>
          <p:cNvPr id="1124365" name="Picture 1037" descr="simple_internet_att"/>
          <p:cNvPicPr>
            <a:picLocks noGrp="1" noChangeAspect="1" noChangeArrowheads="1"/>
          </p:cNvPicPr>
          <p:nvPr>
            <p:ph sz="half" idx="1"/>
          </p:nvPr>
        </p:nvPicPr>
        <p:blipFill>
          <a:blip r:embed="rId3" cstate="print"/>
          <a:srcRect/>
          <a:stretch>
            <a:fillRect/>
          </a:stretch>
        </p:blipFill>
        <p:spPr>
          <a:xfrm>
            <a:off x="1323975" y="912813"/>
            <a:ext cx="7897813" cy="4532312"/>
          </a:xfrm>
          <a:noFill/>
          <a:ln/>
        </p:spPr>
      </p:pic>
      <p:sp>
        <p:nvSpPr>
          <p:cNvPr id="1124355" name="Freeform 1027"/>
          <p:cNvSpPr>
            <a:spLocks/>
          </p:cNvSpPr>
          <p:nvPr/>
        </p:nvSpPr>
        <p:spPr bwMode="auto">
          <a:xfrm>
            <a:off x="2209800" y="1905000"/>
            <a:ext cx="4648200" cy="1701800"/>
          </a:xfrm>
          <a:custGeom>
            <a:avLst/>
            <a:gdLst/>
            <a:ahLst/>
            <a:cxnLst>
              <a:cxn ang="0">
                <a:pos x="0" y="0"/>
              </a:cxn>
              <a:cxn ang="0">
                <a:pos x="144" y="96"/>
              </a:cxn>
              <a:cxn ang="0">
                <a:pos x="576" y="48"/>
              </a:cxn>
              <a:cxn ang="0">
                <a:pos x="1056" y="48"/>
              </a:cxn>
              <a:cxn ang="0">
                <a:pos x="1392" y="192"/>
              </a:cxn>
              <a:cxn ang="0">
                <a:pos x="1440" y="384"/>
              </a:cxn>
              <a:cxn ang="0">
                <a:pos x="1728" y="624"/>
              </a:cxn>
              <a:cxn ang="0">
                <a:pos x="1968" y="672"/>
              </a:cxn>
              <a:cxn ang="0">
                <a:pos x="2448" y="1008"/>
              </a:cxn>
              <a:cxn ang="0">
                <a:pos x="2928" y="1056"/>
              </a:cxn>
            </a:cxnLst>
            <a:rect l="0" t="0" r="r" b="b"/>
            <a:pathLst>
              <a:path w="2928" h="1072">
                <a:moveTo>
                  <a:pt x="0" y="0"/>
                </a:moveTo>
                <a:cubicBezTo>
                  <a:pt x="24" y="44"/>
                  <a:pt x="48" y="88"/>
                  <a:pt x="144" y="96"/>
                </a:cubicBezTo>
                <a:cubicBezTo>
                  <a:pt x="240" y="104"/>
                  <a:pt x="424" y="56"/>
                  <a:pt x="576" y="48"/>
                </a:cubicBezTo>
                <a:cubicBezTo>
                  <a:pt x="728" y="40"/>
                  <a:pt x="920" y="24"/>
                  <a:pt x="1056" y="48"/>
                </a:cubicBezTo>
                <a:cubicBezTo>
                  <a:pt x="1192" y="72"/>
                  <a:pt x="1328" y="136"/>
                  <a:pt x="1392" y="192"/>
                </a:cubicBezTo>
                <a:cubicBezTo>
                  <a:pt x="1456" y="248"/>
                  <a:pt x="1384" y="312"/>
                  <a:pt x="1440" y="384"/>
                </a:cubicBezTo>
                <a:cubicBezTo>
                  <a:pt x="1496" y="456"/>
                  <a:pt x="1640" y="576"/>
                  <a:pt x="1728" y="624"/>
                </a:cubicBezTo>
                <a:cubicBezTo>
                  <a:pt x="1816" y="672"/>
                  <a:pt x="1848" y="608"/>
                  <a:pt x="1968" y="672"/>
                </a:cubicBezTo>
                <a:cubicBezTo>
                  <a:pt x="2088" y="736"/>
                  <a:pt x="2288" y="944"/>
                  <a:pt x="2448" y="1008"/>
                </a:cubicBezTo>
                <a:cubicBezTo>
                  <a:pt x="2608" y="1072"/>
                  <a:pt x="2768" y="1064"/>
                  <a:pt x="2928" y="1056"/>
                </a:cubicBezTo>
              </a:path>
            </a:pathLst>
          </a:custGeom>
          <a:noFill/>
          <a:ln w="69850" cap="flat" cmpd="sng">
            <a:solidFill>
              <a:schemeClr val="tx2"/>
            </a:solidFill>
            <a:prstDash val="solid"/>
            <a:round/>
            <a:headEnd type="none" w="med" len="med"/>
            <a:tailEnd type="triangle" w="med" len="med"/>
          </a:ln>
          <a:effectLst/>
        </p:spPr>
        <p:txBody>
          <a:bodyPr wrap="none" anchor="ctr"/>
          <a:lstStyle/>
          <a:p>
            <a:endParaRPr lang="en-US"/>
          </a:p>
        </p:txBody>
      </p:sp>
      <p:sp>
        <p:nvSpPr>
          <p:cNvPr id="1124356" name="Rectangle 1028"/>
          <p:cNvSpPr>
            <a:spLocks noGrp="1" noChangeArrowheads="1"/>
          </p:cNvSpPr>
          <p:nvPr>
            <p:ph type="title"/>
          </p:nvPr>
        </p:nvSpPr>
        <p:spPr/>
        <p:txBody>
          <a:bodyPr/>
          <a:lstStyle/>
          <a:p>
            <a:r>
              <a:rPr lang="en-US" smtClean="0"/>
              <a:t>BGP Paths Can Be Asymmetric</a:t>
            </a:r>
          </a:p>
        </p:txBody>
      </p:sp>
      <p:sp>
        <p:nvSpPr>
          <p:cNvPr id="1124357" name="Rectangle 1029"/>
          <p:cNvSpPr>
            <a:spLocks noGrp="1" noChangeArrowheads="1"/>
          </p:cNvSpPr>
          <p:nvPr>
            <p:ph type="body" sz="half" idx="2"/>
          </p:nvPr>
        </p:nvSpPr>
        <p:spPr>
          <a:xfrm>
            <a:off x="457200" y="4440238"/>
            <a:ext cx="8686800" cy="2189162"/>
          </a:xfrm>
        </p:spPr>
        <p:txBody>
          <a:bodyPr/>
          <a:lstStyle/>
          <a:p>
            <a:r>
              <a:rPr lang="en-US" sz="2600" smtClean="0"/>
              <a:t>Asymmetric paths are a consequence of policy</a:t>
            </a:r>
          </a:p>
          <a:p>
            <a:pPr lvl="1"/>
            <a:r>
              <a:rPr lang="en-US" sz="2200" smtClean="0">
                <a:ea typeface="ＭＳ Ｐゴシック" pitchFamily="34" charset="-128"/>
              </a:rPr>
              <a:t>Available paths depend on policy at other networks</a:t>
            </a:r>
          </a:p>
          <a:p>
            <a:pPr lvl="1"/>
            <a:r>
              <a:rPr lang="en-US" sz="2200" smtClean="0">
                <a:ea typeface="ＭＳ Ｐゴシック" pitchFamily="34" charset="-128"/>
              </a:rPr>
              <a:t>Network chooses path based on its own opaque policy ($$)</a:t>
            </a:r>
          </a:p>
          <a:p>
            <a:pPr lvl="1"/>
            <a:r>
              <a:rPr lang="en-US" sz="2200" smtClean="0">
                <a:ea typeface="ＭＳ Ｐゴシック" pitchFamily="34" charset="-128"/>
              </a:rPr>
              <a:t>Allowing policy-based decisions leads to asymmetry</a:t>
            </a:r>
          </a:p>
          <a:p>
            <a:pPr lvl="1"/>
            <a:endParaRPr lang="en-US" sz="2200" smtClean="0">
              <a:ea typeface="ＭＳ Ｐゴシック" pitchFamily="34" charset="-128"/>
            </a:endParaRPr>
          </a:p>
        </p:txBody>
      </p:sp>
      <p:sp>
        <p:nvSpPr>
          <p:cNvPr id="1124358" name="Text Box 1030"/>
          <p:cNvSpPr txBox="1">
            <a:spLocks noChangeArrowheads="1"/>
          </p:cNvSpPr>
          <p:nvPr/>
        </p:nvSpPr>
        <p:spPr bwMode="auto">
          <a:xfrm>
            <a:off x="2590800" y="1219200"/>
            <a:ext cx="609600" cy="369888"/>
          </a:xfrm>
          <a:prstGeom prst="rect">
            <a:avLst/>
          </a:prstGeom>
          <a:solidFill>
            <a:srgbClr val="FFFF99"/>
          </a:solidFill>
          <a:ln w="3175">
            <a:solidFill>
              <a:schemeClr val="tx1"/>
            </a:solidFill>
            <a:miter lim="800000"/>
            <a:headEnd/>
            <a:tailEnd/>
          </a:ln>
          <a:effectLst/>
        </p:spPr>
        <p:txBody>
          <a:bodyPr anchor="ctr">
            <a:spAutoFit/>
          </a:bodyPr>
          <a:lstStyle/>
          <a:p>
            <a:pPr>
              <a:spcBef>
                <a:spcPct val="50000"/>
              </a:spcBef>
            </a:pPr>
            <a:r>
              <a:rPr lang="en-US"/>
              <a:t>UW</a:t>
            </a:r>
          </a:p>
        </p:txBody>
      </p:sp>
      <p:sp>
        <p:nvSpPr>
          <p:cNvPr id="1124359" name="Text Box 1031"/>
          <p:cNvSpPr txBox="1">
            <a:spLocks noChangeArrowheads="1"/>
          </p:cNvSpPr>
          <p:nvPr/>
        </p:nvSpPr>
        <p:spPr bwMode="auto">
          <a:xfrm>
            <a:off x="1981200" y="3048000"/>
            <a:ext cx="1371600" cy="369888"/>
          </a:xfrm>
          <a:prstGeom prst="rect">
            <a:avLst/>
          </a:prstGeom>
          <a:solidFill>
            <a:srgbClr val="FFFF99"/>
          </a:solidFill>
          <a:ln w="3175">
            <a:solidFill>
              <a:schemeClr val="tx1"/>
            </a:solidFill>
            <a:miter lim="800000"/>
            <a:headEnd/>
            <a:tailEnd/>
          </a:ln>
          <a:effectLst/>
        </p:spPr>
        <p:txBody>
          <a:bodyPr anchor="ctr">
            <a:spAutoFit/>
          </a:bodyPr>
          <a:lstStyle/>
          <a:p>
            <a:pPr>
              <a:spcBef>
                <a:spcPct val="50000"/>
              </a:spcBef>
            </a:pPr>
            <a:r>
              <a:rPr lang="en-US">
                <a:sym typeface="Monotype Sorts" pitchFamily="80" charset="2"/>
              </a:rPr>
              <a:t>SprintUW</a:t>
            </a:r>
            <a:endParaRPr lang="en-US"/>
          </a:p>
        </p:txBody>
      </p:sp>
      <p:sp>
        <p:nvSpPr>
          <p:cNvPr id="1124360" name="Text Box 1032"/>
          <p:cNvSpPr txBox="1">
            <a:spLocks noChangeArrowheads="1"/>
          </p:cNvSpPr>
          <p:nvPr/>
        </p:nvSpPr>
        <p:spPr bwMode="auto">
          <a:xfrm>
            <a:off x="3962400" y="1535113"/>
            <a:ext cx="1066800" cy="369887"/>
          </a:xfrm>
          <a:prstGeom prst="rect">
            <a:avLst/>
          </a:prstGeom>
          <a:solidFill>
            <a:srgbClr val="FFFF99"/>
          </a:solidFill>
          <a:ln w="3175">
            <a:solidFill>
              <a:schemeClr val="tx1"/>
            </a:solidFill>
            <a:miter lim="800000"/>
            <a:headEnd/>
            <a:tailEnd/>
          </a:ln>
          <a:effectLst/>
        </p:spPr>
        <p:txBody>
          <a:bodyPr anchor="ctr">
            <a:spAutoFit/>
          </a:bodyPr>
          <a:lstStyle/>
          <a:p>
            <a:pPr>
              <a:spcBef>
                <a:spcPct val="50000"/>
              </a:spcBef>
            </a:pPr>
            <a:r>
              <a:rPr lang="en-US">
                <a:sym typeface="Monotype Sorts" pitchFamily="80" charset="2"/>
              </a:rPr>
              <a:t>L3</a:t>
            </a:r>
            <a:r>
              <a:rPr lang="en-US"/>
              <a:t>UW</a:t>
            </a:r>
          </a:p>
        </p:txBody>
      </p:sp>
      <p:sp>
        <p:nvSpPr>
          <p:cNvPr id="1124361" name="Text Box 1033"/>
          <p:cNvSpPr txBox="1">
            <a:spLocks noChangeArrowheads="1"/>
          </p:cNvSpPr>
          <p:nvPr/>
        </p:nvSpPr>
        <p:spPr bwMode="auto">
          <a:xfrm>
            <a:off x="4114800" y="3200400"/>
            <a:ext cx="2133600" cy="369888"/>
          </a:xfrm>
          <a:prstGeom prst="rect">
            <a:avLst/>
          </a:prstGeom>
          <a:solidFill>
            <a:srgbClr val="FFFF99"/>
          </a:solidFill>
          <a:ln w="3175">
            <a:solidFill>
              <a:schemeClr val="tx1"/>
            </a:solidFill>
            <a:miter lim="800000"/>
            <a:headEnd/>
            <a:tailEnd/>
          </a:ln>
          <a:effectLst/>
        </p:spPr>
        <p:txBody>
          <a:bodyPr anchor="ctr">
            <a:spAutoFit/>
          </a:bodyPr>
          <a:lstStyle/>
          <a:p>
            <a:pPr>
              <a:spcBef>
                <a:spcPct val="50000"/>
              </a:spcBef>
            </a:pPr>
            <a:r>
              <a:rPr lang="en-US">
                <a:sym typeface="Monotype Sorts" pitchFamily="80" charset="2"/>
              </a:rPr>
              <a:t>ATTSprint  </a:t>
            </a:r>
            <a:r>
              <a:rPr lang="en-US"/>
              <a:t>UW</a:t>
            </a:r>
          </a:p>
        </p:txBody>
      </p:sp>
      <p:sp>
        <p:nvSpPr>
          <p:cNvPr id="1124362" name="Text Box 1034"/>
          <p:cNvSpPr txBox="1">
            <a:spLocks noChangeArrowheads="1"/>
          </p:cNvSpPr>
          <p:nvPr/>
        </p:nvSpPr>
        <p:spPr bwMode="auto">
          <a:xfrm>
            <a:off x="6324600" y="2971800"/>
            <a:ext cx="2590800" cy="369888"/>
          </a:xfrm>
          <a:prstGeom prst="rect">
            <a:avLst/>
          </a:prstGeom>
          <a:solidFill>
            <a:srgbClr val="FFFF99"/>
          </a:solidFill>
          <a:ln w="3175">
            <a:solidFill>
              <a:schemeClr val="tx1"/>
            </a:solidFill>
            <a:miter lim="800000"/>
            <a:headEnd/>
            <a:tailEnd/>
          </a:ln>
          <a:effectLst/>
        </p:spPr>
        <p:txBody>
          <a:bodyPr anchor="ctr">
            <a:spAutoFit/>
          </a:bodyPr>
          <a:lstStyle/>
          <a:p>
            <a:pPr>
              <a:spcBef>
                <a:spcPct val="50000"/>
              </a:spcBef>
            </a:pPr>
            <a:r>
              <a:rPr lang="en-US">
                <a:sym typeface="Monotype Sorts" pitchFamily="80" charset="2"/>
              </a:rPr>
              <a:t>WSATTSprint</a:t>
            </a:r>
            <a:r>
              <a:rPr lang="en-US"/>
              <a:t>UW</a:t>
            </a:r>
          </a:p>
        </p:txBody>
      </p:sp>
      <p:sp>
        <p:nvSpPr>
          <p:cNvPr id="1124363" name="Freeform 1035"/>
          <p:cNvSpPr>
            <a:spLocks/>
          </p:cNvSpPr>
          <p:nvPr/>
        </p:nvSpPr>
        <p:spPr bwMode="auto">
          <a:xfrm>
            <a:off x="2209800" y="1981200"/>
            <a:ext cx="4495800" cy="2133600"/>
          </a:xfrm>
          <a:custGeom>
            <a:avLst/>
            <a:gdLst/>
            <a:ahLst/>
            <a:cxnLst>
              <a:cxn ang="0">
                <a:pos x="2832" y="1320"/>
              </a:cxn>
              <a:cxn ang="0">
                <a:pos x="2304" y="1272"/>
              </a:cxn>
              <a:cxn ang="0">
                <a:pos x="1872" y="888"/>
              </a:cxn>
              <a:cxn ang="0">
                <a:pos x="1200" y="792"/>
              </a:cxn>
              <a:cxn ang="0">
                <a:pos x="528" y="120"/>
              </a:cxn>
              <a:cxn ang="0">
                <a:pos x="0" y="72"/>
              </a:cxn>
            </a:cxnLst>
            <a:rect l="0" t="0" r="r" b="b"/>
            <a:pathLst>
              <a:path w="2832" h="1344">
                <a:moveTo>
                  <a:pt x="2832" y="1320"/>
                </a:moveTo>
                <a:cubicBezTo>
                  <a:pt x="2648" y="1332"/>
                  <a:pt x="2464" y="1344"/>
                  <a:pt x="2304" y="1272"/>
                </a:cubicBezTo>
                <a:cubicBezTo>
                  <a:pt x="2144" y="1200"/>
                  <a:pt x="2056" y="968"/>
                  <a:pt x="1872" y="888"/>
                </a:cubicBezTo>
                <a:cubicBezTo>
                  <a:pt x="1688" y="808"/>
                  <a:pt x="1424" y="920"/>
                  <a:pt x="1200" y="792"/>
                </a:cubicBezTo>
                <a:cubicBezTo>
                  <a:pt x="976" y="664"/>
                  <a:pt x="728" y="240"/>
                  <a:pt x="528" y="120"/>
                </a:cubicBezTo>
                <a:cubicBezTo>
                  <a:pt x="328" y="0"/>
                  <a:pt x="164" y="36"/>
                  <a:pt x="0" y="72"/>
                </a:cubicBezTo>
              </a:path>
            </a:pathLst>
          </a:custGeom>
          <a:noFill/>
          <a:ln w="69850" cap="flat" cmpd="sng">
            <a:solidFill>
              <a:srgbClr val="E52E1B"/>
            </a:solidFill>
            <a:prstDash val="solid"/>
            <a:round/>
            <a:headEnd type="none" w="med" len="me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4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43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43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43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43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124363"/>
                                        </p:tgtEl>
                                        <p:attrNameLst>
                                          <p:attrName>style.visibility</p:attrName>
                                        </p:attrNameLst>
                                      </p:cBhvr>
                                      <p:to>
                                        <p:strVal val="visible"/>
                                      </p:to>
                                    </p:set>
                                    <p:animEffect transition="in" filter="wipe(right)">
                                      <p:cBhvr>
                                        <p:cTn id="25" dur="500"/>
                                        <p:tgtEl>
                                          <p:spTgt spid="1124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8" grpId="0" animBg="1"/>
      <p:bldP spid="1124359" grpId="0" animBg="1"/>
      <p:bldP spid="1124360" grpId="0" animBg="1"/>
      <p:bldP spid="1124361" grpId="0" animBg="1"/>
      <p:bldP spid="1124362" grpId="0" animBg="1"/>
      <p:bldP spid="11243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12"/>
          </p:nvPr>
        </p:nvSpPr>
        <p:spPr>
          <a:ln/>
        </p:spPr>
        <p:txBody>
          <a:bodyPr/>
          <a:lstStyle/>
          <a:p>
            <a:fld id="{5D73571D-B165-4420-AB0B-3A2BDF1C0474}" type="slidenum">
              <a:rPr lang="en-US"/>
              <a:pPr/>
              <a:t>31</a:t>
            </a:fld>
            <a:endParaRPr lang="en-US"/>
          </a:p>
        </p:txBody>
      </p:sp>
      <p:pic>
        <p:nvPicPr>
          <p:cNvPr id="862228" name="Picture 20" descr="USC"/>
          <p:cNvPicPr>
            <a:picLocks noChangeAspect="1" noChangeArrowheads="1"/>
          </p:cNvPicPr>
          <p:nvPr/>
        </p:nvPicPr>
        <p:blipFill>
          <a:blip r:embed="rId3" cstate="print"/>
          <a:srcRect/>
          <a:stretch>
            <a:fillRect/>
          </a:stretch>
        </p:blipFill>
        <p:spPr bwMode="auto">
          <a:xfrm>
            <a:off x="1370013" y="839788"/>
            <a:ext cx="6289675" cy="3695700"/>
          </a:xfrm>
          <a:prstGeom prst="rect">
            <a:avLst/>
          </a:prstGeom>
          <a:noFill/>
        </p:spPr>
      </p:pic>
      <p:sp>
        <p:nvSpPr>
          <p:cNvPr id="862210" name="Rectangle 2"/>
          <p:cNvSpPr>
            <a:spLocks noGrp="1" noChangeArrowheads="1"/>
          </p:cNvSpPr>
          <p:nvPr>
            <p:ph type="title"/>
          </p:nvPr>
        </p:nvSpPr>
        <p:spPr/>
        <p:txBody>
          <a:bodyPr/>
          <a:lstStyle/>
          <a:p>
            <a:r>
              <a:rPr lang="en-US" sz="3800" smtClean="0"/>
              <a:t>How Can We Locate a Problem?</a:t>
            </a:r>
          </a:p>
        </p:txBody>
      </p:sp>
      <p:sp>
        <p:nvSpPr>
          <p:cNvPr id="862212" name="Freeform 4"/>
          <p:cNvSpPr>
            <a:spLocks/>
          </p:cNvSpPr>
          <p:nvPr/>
        </p:nvSpPr>
        <p:spPr bwMode="auto">
          <a:xfrm>
            <a:off x="3276600" y="2743200"/>
            <a:ext cx="1143000" cy="1066800"/>
          </a:xfrm>
          <a:custGeom>
            <a:avLst/>
            <a:gdLst>
              <a:gd name="T0" fmla="*/ 0 w 720"/>
              <a:gd name="T1" fmla="*/ 912 h 912"/>
              <a:gd name="T2" fmla="*/ 192 w 720"/>
              <a:gd name="T3" fmla="*/ 288 h 912"/>
              <a:gd name="T4" fmla="*/ 720 w 720"/>
              <a:gd name="T5" fmla="*/ 0 h 912"/>
              <a:gd name="T6" fmla="*/ 0 60000 65536"/>
              <a:gd name="T7" fmla="*/ 0 60000 65536"/>
              <a:gd name="T8" fmla="*/ 0 60000 65536"/>
              <a:gd name="T9" fmla="*/ 0 w 720"/>
              <a:gd name="T10" fmla="*/ 0 h 912"/>
              <a:gd name="T11" fmla="*/ 720 w 720"/>
              <a:gd name="T12" fmla="*/ 912 h 912"/>
            </a:gdLst>
            <a:ahLst/>
            <a:cxnLst>
              <a:cxn ang="T6">
                <a:pos x="T0" y="T1"/>
              </a:cxn>
              <a:cxn ang="T7">
                <a:pos x="T2" y="T3"/>
              </a:cxn>
              <a:cxn ang="T8">
                <a:pos x="T4" y="T5"/>
              </a:cxn>
            </a:cxnLst>
            <a:rect l="T9" t="T10" r="T11" b="T12"/>
            <a:pathLst>
              <a:path w="720" h="912">
                <a:moveTo>
                  <a:pt x="0" y="912"/>
                </a:moveTo>
                <a:cubicBezTo>
                  <a:pt x="36" y="676"/>
                  <a:pt x="72" y="440"/>
                  <a:pt x="192" y="288"/>
                </a:cubicBezTo>
                <a:cubicBezTo>
                  <a:pt x="312" y="136"/>
                  <a:pt x="516" y="68"/>
                  <a:pt x="720" y="0"/>
                </a:cubicBezTo>
              </a:path>
            </a:pathLst>
          </a:custGeom>
          <a:noFill/>
          <a:ln w="38100">
            <a:solidFill>
              <a:schemeClr val="tx2"/>
            </a:solidFill>
            <a:prstDash val="lgDash"/>
            <a:round/>
            <a:headEnd/>
            <a:tailEnd type="triangle" w="med" len="med"/>
          </a:ln>
        </p:spPr>
        <p:txBody>
          <a:bodyPr wrap="none" anchor="ctr"/>
          <a:lstStyle/>
          <a:p>
            <a:endParaRPr lang="en-US"/>
          </a:p>
        </p:txBody>
      </p:sp>
      <p:sp>
        <p:nvSpPr>
          <p:cNvPr id="862213" name="AutoShape 5"/>
          <p:cNvSpPr>
            <a:spLocks noChangeAspect="1" noChangeArrowheads="1"/>
          </p:cNvSpPr>
          <p:nvPr/>
        </p:nvSpPr>
        <p:spPr bwMode="auto">
          <a:xfrm>
            <a:off x="4343400" y="2667000"/>
            <a:ext cx="374650" cy="228600"/>
          </a:xfrm>
          <a:prstGeom prst="irregularSeal1">
            <a:avLst/>
          </a:prstGeom>
          <a:solidFill>
            <a:srgbClr val="D72314"/>
          </a:solidFill>
          <a:ln w="9525">
            <a:solidFill>
              <a:schemeClr val="tx1"/>
            </a:solidFill>
            <a:miter lim="800000"/>
            <a:headEnd/>
            <a:tailEnd/>
          </a:ln>
        </p:spPr>
        <p:txBody>
          <a:bodyPr wrap="none" anchor="ctr"/>
          <a:lstStyle/>
          <a:p>
            <a:endParaRPr lang="en-US"/>
          </a:p>
        </p:txBody>
      </p:sp>
      <p:sp>
        <p:nvSpPr>
          <p:cNvPr id="862214" name="Freeform 6"/>
          <p:cNvSpPr>
            <a:spLocks/>
          </p:cNvSpPr>
          <p:nvPr/>
        </p:nvSpPr>
        <p:spPr bwMode="auto">
          <a:xfrm>
            <a:off x="5257800" y="3276600"/>
            <a:ext cx="838200" cy="457200"/>
          </a:xfrm>
          <a:custGeom>
            <a:avLst/>
            <a:gdLst>
              <a:gd name="T0" fmla="*/ 528 w 528"/>
              <a:gd name="T1" fmla="*/ 288 h 288"/>
              <a:gd name="T2" fmla="*/ 96 w 528"/>
              <a:gd name="T3" fmla="*/ 192 h 288"/>
              <a:gd name="T4" fmla="*/ 0 w 528"/>
              <a:gd name="T5" fmla="*/ 0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528" y="288"/>
                </a:moveTo>
                <a:cubicBezTo>
                  <a:pt x="356" y="264"/>
                  <a:pt x="184" y="240"/>
                  <a:pt x="96" y="192"/>
                </a:cubicBezTo>
                <a:cubicBezTo>
                  <a:pt x="8" y="144"/>
                  <a:pt x="16" y="40"/>
                  <a:pt x="0" y="0"/>
                </a:cubicBezTo>
              </a:path>
            </a:pathLst>
          </a:custGeom>
          <a:noFill/>
          <a:ln w="38100">
            <a:solidFill>
              <a:schemeClr val="tx2"/>
            </a:solidFill>
            <a:prstDash val="lgDash"/>
            <a:round/>
            <a:headEnd/>
            <a:tailEnd type="triangle" w="med" len="med"/>
          </a:ln>
        </p:spPr>
        <p:txBody>
          <a:bodyPr wrap="none" anchor="ctr"/>
          <a:lstStyle/>
          <a:p>
            <a:endParaRPr lang="en-US"/>
          </a:p>
        </p:txBody>
      </p:sp>
      <p:sp>
        <p:nvSpPr>
          <p:cNvPr id="862215" name="AutoShape 7"/>
          <p:cNvSpPr>
            <a:spLocks noChangeAspect="1" noChangeArrowheads="1"/>
          </p:cNvSpPr>
          <p:nvPr/>
        </p:nvSpPr>
        <p:spPr bwMode="auto">
          <a:xfrm>
            <a:off x="5029200" y="3124200"/>
            <a:ext cx="374650" cy="228600"/>
          </a:xfrm>
          <a:prstGeom prst="irregularSeal1">
            <a:avLst/>
          </a:prstGeom>
          <a:solidFill>
            <a:srgbClr val="D72314"/>
          </a:solidFill>
          <a:ln w="9525">
            <a:solidFill>
              <a:schemeClr val="tx1"/>
            </a:solidFill>
            <a:miter lim="800000"/>
            <a:headEnd/>
            <a:tailEnd/>
          </a:ln>
        </p:spPr>
        <p:txBody>
          <a:bodyPr wrap="none" anchor="ctr"/>
          <a:lstStyle/>
          <a:p>
            <a:endParaRPr lang="en-US"/>
          </a:p>
        </p:txBody>
      </p:sp>
      <p:sp>
        <p:nvSpPr>
          <p:cNvPr id="862216" name="Freeform 8"/>
          <p:cNvSpPr>
            <a:spLocks/>
          </p:cNvSpPr>
          <p:nvPr/>
        </p:nvSpPr>
        <p:spPr bwMode="auto">
          <a:xfrm>
            <a:off x="1600200" y="1447800"/>
            <a:ext cx="5029200" cy="228600"/>
          </a:xfrm>
          <a:custGeom>
            <a:avLst/>
            <a:gdLst>
              <a:gd name="T0" fmla="*/ 16 w 1264"/>
              <a:gd name="T1" fmla="*/ 0 h 400"/>
              <a:gd name="T2" fmla="*/ 208 w 1264"/>
              <a:gd name="T3" fmla="*/ 336 h 400"/>
              <a:gd name="T4" fmla="*/ 1264 w 1264"/>
              <a:gd name="T5" fmla="*/ 384 h 400"/>
              <a:gd name="T6" fmla="*/ 0 60000 65536"/>
              <a:gd name="T7" fmla="*/ 0 60000 65536"/>
              <a:gd name="T8" fmla="*/ 0 60000 65536"/>
              <a:gd name="T9" fmla="*/ 0 w 1264"/>
              <a:gd name="T10" fmla="*/ 0 h 400"/>
              <a:gd name="T11" fmla="*/ 1264 w 1264"/>
              <a:gd name="T12" fmla="*/ 400 h 400"/>
            </a:gdLst>
            <a:ahLst/>
            <a:cxnLst>
              <a:cxn ang="T6">
                <a:pos x="T0" y="T1"/>
              </a:cxn>
              <a:cxn ang="T7">
                <a:pos x="T2" y="T3"/>
              </a:cxn>
              <a:cxn ang="T8">
                <a:pos x="T4" y="T5"/>
              </a:cxn>
            </a:cxnLst>
            <a:rect l="T9" t="T10" r="T11" b="T12"/>
            <a:pathLst>
              <a:path w="1264" h="400">
                <a:moveTo>
                  <a:pt x="16" y="0"/>
                </a:moveTo>
                <a:cubicBezTo>
                  <a:pt x="8" y="136"/>
                  <a:pt x="0" y="272"/>
                  <a:pt x="208" y="336"/>
                </a:cubicBezTo>
                <a:cubicBezTo>
                  <a:pt x="416" y="400"/>
                  <a:pt x="840" y="392"/>
                  <a:pt x="1264" y="384"/>
                </a:cubicBezTo>
              </a:path>
            </a:pathLst>
          </a:custGeom>
          <a:noFill/>
          <a:ln w="38100">
            <a:solidFill>
              <a:schemeClr val="tx2"/>
            </a:solidFill>
            <a:prstDash val="lgDash"/>
            <a:round/>
            <a:headEnd/>
            <a:tailEnd type="triangle" w="med" len="med"/>
          </a:ln>
        </p:spPr>
        <p:txBody>
          <a:bodyPr wrap="none" anchor="ctr"/>
          <a:lstStyle/>
          <a:p>
            <a:endParaRPr lang="en-US"/>
          </a:p>
        </p:txBody>
      </p:sp>
      <p:sp>
        <p:nvSpPr>
          <p:cNvPr id="862223" name="Rectangle 15"/>
          <p:cNvSpPr>
            <a:spLocks noGrp="1" noChangeArrowheads="1"/>
          </p:cNvSpPr>
          <p:nvPr>
            <p:ph type="body" sz="half" idx="2"/>
          </p:nvPr>
        </p:nvSpPr>
        <p:spPr>
          <a:xfrm>
            <a:off x="457200" y="4419600"/>
            <a:ext cx="8229600" cy="2189163"/>
          </a:xfrm>
          <a:noFill/>
        </p:spPr>
        <p:txBody>
          <a:bodyPr/>
          <a:lstStyle/>
          <a:p>
            <a:r>
              <a:rPr lang="en-US" sz="2800" smtClean="0"/>
              <a:t>Group paths</a:t>
            </a:r>
          </a:p>
        </p:txBody>
      </p:sp>
      <p:sp>
        <p:nvSpPr>
          <p:cNvPr id="862227" name="Rectangle 19"/>
          <p:cNvSpPr>
            <a:spLocks noChangeArrowheads="1"/>
          </p:cNvSpPr>
          <p:nvPr/>
        </p:nvSpPr>
        <p:spPr bwMode="auto">
          <a:xfrm>
            <a:off x="457200" y="1600200"/>
            <a:ext cx="8229600" cy="2189163"/>
          </a:xfrm>
          <a:prstGeom prst="rect">
            <a:avLst/>
          </a:prstGeom>
          <a:noFill/>
          <a:ln w="9525">
            <a:noFill/>
            <a:miter lim="800000"/>
            <a:headEnd/>
            <a:tailEnd/>
          </a:ln>
        </p:spPr>
        <p:txBody>
          <a:bodyPr/>
          <a:lstStyle/>
          <a:p>
            <a:pPr marL="342900" indent="-342900" algn="l" eaLnBrk="0" hangingPunct="0">
              <a:spcBef>
                <a:spcPct val="20000"/>
              </a:spcBef>
              <a:buClr>
                <a:schemeClr val="accent1"/>
              </a:buClr>
              <a:buSzPct val="65000"/>
              <a:buFont typeface="Wingdings" pitchFamily="2" charset="2"/>
              <a:buNone/>
            </a:pPr>
            <a:r>
              <a:rPr lang="en-US" sz="2800"/>
              <a:t>We have:</a:t>
            </a:r>
          </a:p>
          <a:p>
            <a:pPr marL="342900" indent="-342900" algn="l" eaLnBrk="0" hangingPunct="0">
              <a:spcBef>
                <a:spcPct val="20000"/>
              </a:spcBef>
              <a:buClr>
                <a:schemeClr val="accent1"/>
              </a:buClr>
              <a:buSzPct val="65000"/>
              <a:buFont typeface="Wingdings" pitchFamily="2" charset="2"/>
              <a:buChar char="n"/>
            </a:pPr>
            <a:r>
              <a:rPr lang="en-US" sz="2800"/>
              <a:t>Fwd/rev</a:t>
            </a:r>
            <a:br>
              <a:rPr lang="en-US" sz="2800"/>
            </a:br>
            <a:r>
              <a:rPr lang="en-US" sz="2800"/>
              <a:t>traceroute</a:t>
            </a:r>
          </a:p>
          <a:p>
            <a:pPr marL="342900" indent="-342900" algn="l" eaLnBrk="0" hangingPunct="0">
              <a:spcBef>
                <a:spcPct val="20000"/>
              </a:spcBef>
              <a:buClr>
                <a:schemeClr val="accent1"/>
              </a:buClr>
              <a:buSzPct val="65000"/>
              <a:buFont typeface="Wingdings" pitchFamily="2" charset="2"/>
              <a:buChar char="n"/>
            </a:pPr>
            <a:r>
              <a:rPr lang="en-US" sz="2800"/>
              <a:t>Current paths</a:t>
            </a:r>
          </a:p>
          <a:p>
            <a:pPr marL="342900" indent="-342900" algn="l" eaLnBrk="0" hangingPunct="0">
              <a:spcBef>
                <a:spcPct val="20000"/>
              </a:spcBef>
              <a:buClr>
                <a:schemeClr val="accent1"/>
              </a:buClr>
              <a:buSzPct val="65000"/>
              <a:buFont typeface="Wingdings" pitchFamily="2" charset="2"/>
              <a:buChar char="n"/>
            </a:pPr>
            <a:r>
              <a:rPr lang="en-US" sz="2800"/>
              <a:t>Historic atlas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62212"/>
                                        </p:tgtEl>
                                        <p:attrNameLst>
                                          <p:attrName>style.visibility</p:attrName>
                                        </p:attrNameLst>
                                      </p:cBhvr>
                                      <p:to>
                                        <p:strVal val="visible"/>
                                      </p:to>
                                    </p:set>
                                    <p:animEffect transition="in" filter="wipe(down)">
                                      <p:cBhvr>
                                        <p:cTn id="7" dur="500"/>
                                        <p:tgtEl>
                                          <p:spTgt spid="8622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62214"/>
                                        </p:tgtEl>
                                        <p:attrNameLst>
                                          <p:attrName>style.visibility</p:attrName>
                                        </p:attrNameLst>
                                      </p:cBhvr>
                                      <p:to>
                                        <p:strVal val="visible"/>
                                      </p:to>
                                    </p:set>
                                    <p:animEffect transition="in" filter="wipe(down)">
                                      <p:cBhvr>
                                        <p:cTn id="10" dur="500"/>
                                        <p:tgtEl>
                                          <p:spTgt spid="8622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62216"/>
                                        </p:tgtEl>
                                        <p:attrNameLst>
                                          <p:attrName>style.visibility</p:attrName>
                                        </p:attrNameLst>
                                      </p:cBhvr>
                                      <p:to>
                                        <p:strVal val="visible"/>
                                      </p:to>
                                    </p:set>
                                    <p:animEffect transition="in" filter="wipe(left)">
                                      <p:cBhvr>
                                        <p:cTn id="13" dur="500"/>
                                        <p:tgtEl>
                                          <p:spTgt spid="862216"/>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622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22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22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animBg="1"/>
      <p:bldP spid="862213" grpId="0" animBg="1"/>
      <p:bldP spid="862214" grpId="0" animBg="1"/>
      <p:bldP spid="862215" grpId="0" animBg="1"/>
      <p:bldP spid="862216" grpId="0" animBg="1"/>
      <p:bldP spid="8622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Grp="1" noChangeArrowheads="1"/>
          </p:cNvSpPr>
          <p:nvPr>
            <p:ph type="sldNum" sz="quarter" idx="12"/>
          </p:nvPr>
        </p:nvSpPr>
        <p:spPr>
          <a:ln/>
        </p:spPr>
        <p:txBody>
          <a:bodyPr/>
          <a:lstStyle/>
          <a:p>
            <a:fld id="{437054A4-45FB-4DFB-A39A-6B03A118EF02}" type="slidenum">
              <a:rPr lang="en-US"/>
              <a:pPr/>
              <a:t>32</a:t>
            </a:fld>
            <a:endParaRPr lang="en-US"/>
          </a:p>
        </p:txBody>
      </p:sp>
      <p:sp>
        <p:nvSpPr>
          <p:cNvPr id="786435" name="Rectangle 3"/>
          <p:cNvSpPr>
            <a:spLocks noGrp="1" noChangeArrowheads="1"/>
          </p:cNvSpPr>
          <p:nvPr>
            <p:ph type="title"/>
          </p:nvPr>
        </p:nvSpPr>
        <p:spPr/>
        <p:txBody>
          <a:bodyPr/>
          <a:lstStyle/>
          <a:p>
            <a:r>
              <a:rPr lang="en-US" sz="3800" dirty="0" smtClean="0"/>
              <a:t>How Can We Locate a Problem?</a:t>
            </a:r>
          </a:p>
        </p:txBody>
      </p:sp>
      <p:pic>
        <p:nvPicPr>
          <p:cNvPr id="786436" name="Picture 4" descr="usc_providers"/>
          <p:cNvPicPr>
            <a:picLocks noChangeAspect="1" noChangeArrowheads="1"/>
          </p:cNvPicPr>
          <p:nvPr/>
        </p:nvPicPr>
        <p:blipFill>
          <a:blip r:embed="rId3" cstate="print"/>
          <a:srcRect/>
          <a:stretch>
            <a:fillRect/>
          </a:stretch>
        </p:blipFill>
        <p:spPr bwMode="auto">
          <a:xfrm>
            <a:off x="1370013" y="839788"/>
            <a:ext cx="6289675" cy="3695700"/>
          </a:xfrm>
          <a:prstGeom prst="rect">
            <a:avLst/>
          </a:prstGeom>
          <a:noFill/>
        </p:spPr>
      </p:pic>
      <p:sp>
        <p:nvSpPr>
          <p:cNvPr id="786437" name="Freeform 4"/>
          <p:cNvSpPr>
            <a:spLocks/>
          </p:cNvSpPr>
          <p:nvPr/>
        </p:nvSpPr>
        <p:spPr bwMode="auto">
          <a:xfrm>
            <a:off x="3276600" y="2743200"/>
            <a:ext cx="1143000" cy="1066800"/>
          </a:xfrm>
          <a:custGeom>
            <a:avLst/>
            <a:gdLst>
              <a:gd name="T0" fmla="*/ 0 w 720"/>
              <a:gd name="T1" fmla="*/ 912 h 912"/>
              <a:gd name="T2" fmla="*/ 192 w 720"/>
              <a:gd name="T3" fmla="*/ 288 h 912"/>
              <a:gd name="T4" fmla="*/ 720 w 720"/>
              <a:gd name="T5" fmla="*/ 0 h 912"/>
              <a:gd name="T6" fmla="*/ 0 60000 65536"/>
              <a:gd name="T7" fmla="*/ 0 60000 65536"/>
              <a:gd name="T8" fmla="*/ 0 60000 65536"/>
              <a:gd name="T9" fmla="*/ 0 w 720"/>
              <a:gd name="T10" fmla="*/ 0 h 912"/>
              <a:gd name="T11" fmla="*/ 720 w 720"/>
              <a:gd name="T12" fmla="*/ 912 h 912"/>
            </a:gdLst>
            <a:ahLst/>
            <a:cxnLst>
              <a:cxn ang="T6">
                <a:pos x="T0" y="T1"/>
              </a:cxn>
              <a:cxn ang="T7">
                <a:pos x="T2" y="T3"/>
              </a:cxn>
              <a:cxn ang="T8">
                <a:pos x="T4" y="T5"/>
              </a:cxn>
            </a:cxnLst>
            <a:rect l="T9" t="T10" r="T11" b="T12"/>
            <a:pathLst>
              <a:path w="720" h="912">
                <a:moveTo>
                  <a:pt x="0" y="912"/>
                </a:moveTo>
                <a:cubicBezTo>
                  <a:pt x="36" y="676"/>
                  <a:pt x="72" y="440"/>
                  <a:pt x="192" y="288"/>
                </a:cubicBezTo>
                <a:cubicBezTo>
                  <a:pt x="312" y="136"/>
                  <a:pt x="516" y="68"/>
                  <a:pt x="720" y="0"/>
                </a:cubicBezTo>
              </a:path>
            </a:pathLst>
          </a:custGeom>
          <a:noFill/>
          <a:ln w="38100">
            <a:solidFill>
              <a:schemeClr val="tx2"/>
            </a:solidFill>
            <a:prstDash val="lgDash"/>
            <a:round/>
            <a:headEnd/>
            <a:tailEnd type="triangle" w="med" len="med"/>
          </a:ln>
        </p:spPr>
        <p:txBody>
          <a:bodyPr wrap="none" anchor="ctr"/>
          <a:lstStyle/>
          <a:p>
            <a:endParaRPr lang="en-US"/>
          </a:p>
        </p:txBody>
      </p:sp>
      <p:sp>
        <p:nvSpPr>
          <p:cNvPr id="786439" name="Freeform 6"/>
          <p:cNvSpPr>
            <a:spLocks/>
          </p:cNvSpPr>
          <p:nvPr/>
        </p:nvSpPr>
        <p:spPr bwMode="auto">
          <a:xfrm>
            <a:off x="5257800" y="3276600"/>
            <a:ext cx="838200" cy="457200"/>
          </a:xfrm>
          <a:custGeom>
            <a:avLst/>
            <a:gdLst>
              <a:gd name="T0" fmla="*/ 528 w 528"/>
              <a:gd name="T1" fmla="*/ 288 h 288"/>
              <a:gd name="T2" fmla="*/ 96 w 528"/>
              <a:gd name="T3" fmla="*/ 192 h 288"/>
              <a:gd name="T4" fmla="*/ 0 w 528"/>
              <a:gd name="T5" fmla="*/ 0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528" y="288"/>
                </a:moveTo>
                <a:cubicBezTo>
                  <a:pt x="356" y="264"/>
                  <a:pt x="184" y="240"/>
                  <a:pt x="96" y="192"/>
                </a:cubicBezTo>
                <a:cubicBezTo>
                  <a:pt x="8" y="144"/>
                  <a:pt x="16" y="40"/>
                  <a:pt x="0" y="0"/>
                </a:cubicBezTo>
              </a:path>
            </a:pathLst>
          </a:custGeom>
          <a:noFill/>
          <a:ln w="38100">
            <a:solidFill>
              <a:schemeClr val="tx2"/>
            </a:solidFill>
            <a:prstDash val="lgDash"/>
            <a:round/>
            <a:headEnd/>
            <a:tailEnd type="triangle" w="med" len="med"/>
          </a:ln>
        </p:spPr>
        <p:txBody>
          <a:bodyPr wrap="none" anchor="ctr"/>
          <a:lstStyle/>
          <a:p>
            <a:endParaRPr lang="en-US"/>
          </a:p>
        </p:txBody>
      </p:sp>
      <p:sp>
        <p:nvSpPr>
          <p:cNvPr id="786440" name="AutoShape 7"/>
          <p:cNvSpPr>
            <a:spLocks noChangeAspect="1" noChangeArrowheads="1"/>
          </p:cNvSpPr>
          <p:nvPr/>
        </p:nvSpPr>
        <p:spPr bwMode="auto">
          <a:xfrm>
            <a:off x="5029200" y="3124200"/>
            <a:ext cx="374650" cy="228600"/>
          </a:xfrm>
          <a:prstGeom prst="irregularSeal1">
            <a:avLst/>
          </a:prstGeom>
          <a:solidFill>
            <a:srgbClr val="D72314"/>
          </a:solidFill>
          <a:ln w="9525">
            <a:solidFill>
              <a:schemeClr val="tx1"/>
            </a:solidFill>
            <a:miter lim="800000"/>
            <a:headEnd/>
            <a:tailEnd/>
          </a:ln>
        </p:spPr>
        <p:txBody>
          <a:bodyPr wrap="none" anchor="ctr"/>
          <a:lstStyle/>
          <a:p>
            <a:endParaRPr lang="en-US"/>
          </a:p>
        </p:txBody>
      </p:sp>
      <p:sp>
        <p:nvSpPr>
          <p:cNvPr id="786441" name="Freeform 8"/>
          <p:cNvSpPr>
            <a:spLocks/>
          </p:cNvSpPr>
          <p:nvPr/>
        </p:nvSpPr>
        <p:spPr bwMode="auto">
          <a:xfrm>
            <a:off x="1600200" y="1447800"/>
            <a:ext cx="5029200" cy="228600"/>
          </a:xfrm>
          <a:custGeom>
            <a:avLst/>
            <a:gdLst>
              <a:gd name="T0" fmla="*/ 16 w 1264"/>
              <a:gd name="T1" fmla="*/ 0 h 400"/>
              <a:gd name="T2" fmla="*/ 208 w 1264"/>
              <a:gd name="T3" fmla="*/ 336 h 400"/>
              <a:gd name="T4" fmla="*/ 1264 w 1264"/>
              <a:gd name="T5" fmla="*/ 384 h 400"/>
              <a:gd name="T6" fmla="*/ 0 60000 65536"/>
              <a:gd name="T7" fmla="*/ 0 60000 65536"/>
              <a:gd name="T8" fmla="*/ 0 60000 65536"/>
              <a:gd name="T9" fmla="*/ 0 w 1264"/>
              <a:gd name="T10" fmla="*/ 0 h 400"/>
              <a:gd name="T11" fmla="*/ 1264 w 1264"/>
              <a:gd name="T12" fmla="*/ 400 h 400"/>
            </a:gdLst>
            <a:ahLst/>
            <a:cxnLst>
              <a:cxn ang="T6">
                <a:pos x="T0" y="T1"/>
              </a:cxn>
              <a:cxn ang="T7">
                <a:pos x="T2" y="T3"/>
              </a:cxn>
              <a:cxn ang="T8">
                <a:pos x="T4" y="T5"/>
              </a:cxn>
            </a:cxnLst>
            <a:rect l="T9" t="T10" r="T11" b="T12"/>
            <a:pathLst>
              <a:path w="1264" h="400">
                <a:moveTo>
                  <a:pt x="16" y="0"/>
                </a:moveTo>
                <a:cubicBezTo>
                  <a:pt x="8" y="136"/>
                  <a:pt x="0" y="272"/>
                  <a:pt x="208" y="336"/>
                </a:cubicBezTo>
                <a:cubicBezTo>
                  <a:pt x="416" y="400"/>
                  <a:pt x="840" y="392"/>
                  <a:pt x="1264" y="384"/>
                </a:cubicBezTo>
              </a:path>
            </a:pathLst>
          </a:custGeom>
          <a:noFill/>
          <a:ln w="38100">
            <a:solidFill>
              <a:schemeClr val="tx2"/>
            </a:solidFill>
            <a:prstDash val="lgDash"/>
            <a:round/>
            <a:headEnd/>
            <a:tailEnd type="triangle" w="med" len="med"/>
          </a:ln>
        </p:spPr>
        <p:txBody>
          <a:bodyPr wrap="none" anchor="ctr"/>
          <a:lstStyle/>
          <a:p>
            <a:endParaRPr lang="en-US"/>
          </a:p>
        </p:txBody>
      </p:sp>
      <p:sp>
        <p:nvSpPr>
          <p:cNvPr id="786442" name="Freeform 10"/>
          <p:cNvSpPr>
            <a:spLocks/>
          </p:cNvSpPr>
          <p:nvPr/>
        </p:nvSpPr>
        <p:spPr bwMode="auto">
          <a:xfrm>
            <a:off x="4927600" y="2171700"/>
            <a:ext cx="1168400" cy="1181100"/>
          </a:xfrm>
          <a:custGeom>
            <a:avLst/>
            <a:gdLst/>
            <a:ahLst/>
            <a:cxnLst>
              <a:cxn ang="0">
                <a:pos x="256" y="744"/>
              </a:cxn>
              <a:cxn ang="0">
                <a:pos x="16" y="360"/>
              </a:cxn>
              <a:cxn ang="0">
                <a:pos x="352" y="24"/>
              </a:cxn>
              <a:cxn ang="0">
                <a:pos x="736" y="504"/>
              </a:cxn>
            </a:cxnLst>
            <a:rect l="0" t="0" r="r" b="b"/>
            <a:pathLst>
              <a:path w="736" h="744">
                <a:moveTo>
                  <a:pt x="256" y="744"/>
                </a:moveTo>
                <a:cubicBezTo>
                  <a:pt x="128" y="612"/>
                  <a:pt x="0" y="480"/>
                  <a:pt x="16" y="360"/>
                </a:cubicBezTo>
                <a:cubicBezTo>
                  <a:pt x="32" y="240"/>
                  <a:pt x="232" y="0"/>
                  <a:pt x="352" y="24"/>
                </a:cubicBezTo>
                <a:cubicBezTo>
                  <a:pt x="472" y="48"/>
                  <a:pt x="604" y="276"/>
                  <a:pt x="736" y="504"/>
                </a:cubicBezTo>
              </a:path>
            </a:pathLst>
          </a:custGeom>
          <a:noFill/>
          <a:ln w="73025" cap="flat" cmpd="sng">
            <a:solidFill>
              <a:srgbClr val="F09A21"/>
            </a:solidFill>
            <a:prstDash val="sysDot"/>
            <a:round/>
            <a:headEnd type="none" w="med" len="med"/>
            <a:tailEnd type="triangle" w="med" len="med"/>
          </a:ln>
          <a:effectLst/>
        </p:spPr>
        <p:txBody>
          <a:bodyPr wrap="none" anchor="ctr"/>
          <a:lstStyle/>
          <a:p>
            <a:endParaRPr lang="en-US"/>
          </a:p>
        </p:txBody>
      </p:sp>
      <p:sp>
        <p:nvSpPr>
          <p:cNvPr id="786443" name="Freeform 11"/>
          <p:cNvSpPr>
            <a:spLocks/>
          </p:cNvSpPr>
          <p:nvPr/>
        </p:nvSpPr>
        <p:spPr bwMode="auto">
          <a:xfrm>
            <a:off x="5486400" y="1905000"/>
            <a:ext cx="1193800" cy="1041400"/>
          </a:xfrm>
          <a:custGeom>
            <a:avLst/>
            <a:gdLst/>
            <a:ahLst/>
            <a:cxnLst>
              <a:cxn ang="0">
                <a:pos x="0" y="176"/>
              </a:cxn>
              <a:cxn ang="0">
                <a:pos x="672" y="80"/>
              </a:cxn>
              <a:cxn ang="0">
                <a:pos x="480" y="656"/>
              </a:cxn>
            </a:cxnLst>
            <a:rect l="0" t="0" r="r" b="b"/>
            <a:pathLst>
              <a:path w="752" h="656">
                <a:moveTo>
                  <a:pt x="0" y="176"/>
                </a:moveTo>
                <a:cubicBezTo>
                  <a:pt x="296" y="88"/>
                  <a:pt x="592" y="0"/>
                  <a:pt x="672" y="80"/>
                </a:cubicBezTo>
                <a:cubicBezTo>
                  <a:pt x="752" y="160"/>
                  <a:pt x="616" y="408"/>
                  <a:pt x="480" y="656"/>
                </a:cubicBezTo>
              </a:path>
            </a:pathLst>
          </a:custGeom>
          <a:noFill/>
          <a:ln w="73025" cap="flat" cmpd="sng">
            <a:solidFill>
              <a:srgbClr val="F09A21"/>
            </a:solidFill>
            <a:prstDash val="sysDot"/>
            <a:round/>
            <a:headEnd type="none" w="med" len="med"/>
            <a:tailEnd type="triangle" w="med" len="med"/>
          </a:ln>
          <a:effectLst/>
        </p:spPr>
        <p:txBody>
          <a:bodyPr wrap="none" anchor="ctr"/>
          <a:lstStyle/>
          <a:p>
            <a:endParaRPr lang="en-US"/>
          </a:p>
        </p:txBody>
      </p:sp>
      <p:sp>
        <p:nvSpPr>
          <p:cNvPr id="786444" name="AutoShape 5"/>
          <p:cNvSpPr>
            <a:spLocks noChangeAspect="1" noChangeArrowheads="1"/>
          </p:cNvSpPr>
          <p:nvPr/>
        </p:nvSpPr>
        <p:spPr bwMode="auto">
          <a:xfrm>
            <a:off x="6096000" y="3048000"/>
            <a:ext cx="374650" cy="228600"/>
          </a:xfrm>
          <a:prstGeom prst="irregularSeal1">
            <a:avLst/>
          </a:prstGeom>
          <a:solidFill>
            <a:srgbClr val="D72314"/>
          </a:solidFill>
          <a:ln w="9525">
            <a:solidFill>
              <a:schemeClr val="tx1"/>
            </a:solidFill>
            <a:miter lim="800000"/>
            <a:headEnd/>
            <a:tailEnd/>
          </a:ln>
        </p:spPr>
        <p:txBody>
          <a:bodyPr wrap="none" anchor="ctr"/>
          <a:lstStyle/>
          <a:p>
            <a:endParaRPr lang="en-US"/>
          </a:p>
        </p:txBody>
      </p:sp>
      <p:sp>
        <p:nvSpPr>
          <p:cNvPr id="786434" name="Rectangle 2"/>
          <p:cNvSpPr>
            <a:spLocks noGrp="1" noChangeArrowheads="1"/>
          </p:cNvSpPr>
          <p:nvPr>
            <p:ph type="body" sz="half" idx="2"/>
          </p:nvPr>
        </p:nvSpPr>
        <p:spPr>
          <a:xfrm>
            <a:off x="457200" y="4419600"/>
            <a:ext cx="8229600" cy="2189163"/>
          </a:xfrm>
        </p:spPr>
        <p:txBody>
          <a:bodyPr/>
          <a:lstStyle/>
          <a:p>
            <a:r>
              <a:rPr lang="en-US" sz="2800" smtClean="0"/>
              <a:t>Group paths – Looks like Cox failure, but:</a:t>
            </a:r>
          </a:p>
          <a:p>
            <a:pPr lvl="1"/>
            <a:r>
              <a:rPr lang="en-US" sz="2400" smtClean="0">
                <a:ea typeface="ＭＳ Ｐゴシック" pitchFamily="34" charset="-128"/>
              </a:rPr>
              <a:t>Failure could be on reverse path</a:t>
            </a:r>
          </a:p>
          <a:p>
            <a:pPr lvl="1"/>
            <a:r>
              <a:rPr lang="en-US" sz="2400" smtClean="0">
                <a:ea typeface="ＭＳ Ｐゴシック" pitchFamily="34" charset="-128"/>
              </a:rPr>
              <a:t>Cannot tell which ISP is responsible, as paths may be asymmetric</a:t>
            </a:r>
            <a:endParaRPr lang="en-US" sz="2000" smtClean="0">
              <a:ea typeface="ＭＳ Ｐゴシック" pitchFamily="34" charset="-128"/>
            </a:endParaRPr>
          </a:p>
        </p:txBody>
      </p:sp>
      <p:sp>
        <p:nvSpPr>
          <p:cNvPr id="786448" name="AutoShape 5"/>
          <p:cNvSpPr>
            <a:spLocks noChangeAspect="1" noChangeArrowheads="1"/>
          </p:cNvSpPr>
          <p:nvPr/>
        </p:nvSpPr>
        <p:spPr bwMode="auto">
          <a:xfrm>
            <a:off x="4343400" y="2667000"/>
            <a:ext cx="374650" cy="228600"/>
          </a:xfrm>
          <a:prstGeom prst="irregularSeal1">
            <a:avLst/>
          </a:prstGeom>
          <a:solidFill>
            <a:srgbClr val="D72314"/>
          </a:solidFill>
          <a:ln w="9525">
            <a:solidFill>
              <a:schemeClr val="tx1"/>
            </a:solidFill>
            <a:miter lim="800000"/>
            <a:headEnd/>
            <a:tailEnd/>
          </a:ln>
        </p:spPr>
        <p:txBody>
          <a:bodyPr wrap="none" anchor="ctr"/>
          <a:lstStyle/>
          <a:p>
            <a:endParaRPr lang="en-US"/>
          </a:p>
        </p:txBody>
      </p:sp>
      <p:sp>
        <p:nvSpPr>
          <p:cNvPr id="786449" name="Rectangle 17"/>
          <p:cNvSpPr>
            <a:spLocks noChangeArrowheads="1"/>
          </p:cNvSpPr>
          <p:nvPr/>
        </p:nvSpPr>
        <p:spPr bwMode="auto">
          <a:xfrm>
            <a:off x="457200" y="1600200"/>
            <a:ext cx="8229600" cy="2189163"/>
          </a:xfrm>
          <a:prstGeom prst="rect">
            <a:avLst/>
          </a:prstGeom>
          <a:noFill/>
          <a:ln w="9525">
            <a:noFill/>
            <a:miter lim="800000"/>
            <a:headEnd/>
            <a:tailEnd/>
          </a:ln>
        </p:spPr>
        <p:txBody>
          <a:bodyPr/>
          <a:lstStyle/>
          <a:p>
            <a:pPr marL="342900" indent="-342900" algn="l" eaLnBrk="0" hangingPunct="0">
              <a:spcBef>
                <a:spcPct val="20000"/>
              </a:spcBef>
              <a:buClr>
                <a:schemeClr val="accent1"/>
              </a:buClr>
              <a:buSzPct val="65000"/>
              <a:buFont typeface="Wingdings" pitchFamily="2" charset="2"/>
              <a:buNone/>
            </a:pPr>
            <a:r>
              <a:rPr lang="en-US" sz="2800" dirty="0"/>
              <a:t>We have:</a:t>
            </a:r>
          </a:p>
          <a:p>
            <a:pPr marL="342900" indent="-342900" algn="l" eaLnBrk="0" hangingPunct="0">
              <a:spcBef>
                <a:spcPct val="20000"/>
              </a:spcBef>
              <a:buClr>
                <a:schemeClr val="accent1"/>
              </a:buClr>
              <a:buSzPct val="65000"/>
              <a:buFont typeface="Wingdings" pitchFamily="2" charset="2"/>
              <a:buChar char="n"/>
            </a:pPr>
            <a:r>
              <a:rPr lang="en-US" sz="2800" dirty="0"/>
              <a:t>Fwd/rev</a:t>
            </a:r>
            <a:br>
              <a:rPr lang="en-US" sz="2800" dirty="0"/>
            </a:br>
            <a:r>
              <a:rPr lang="en-US" sz="2800" dirty="0" err="1"/>
              <a:t>traceroute</a:t>
            </a:r>
            <a:endParaRPr lang="en-US" sz="2800" dirty="0"/>
          </a:p>
          <a:p>
            <a:pPr marL="342900" indent="-342900" algn="l" eaLnBrk="0" hangingPunct="0">
              <a:spcBef>
                <a:spcPct val="20000"/>
              </a:spcBef>
              <a:buClr>
                <a:schemeClr val="accent1"/>
              </a:buClr>
              <a:buSzPct val="65000"/>
              <a:buFont typeface="Wingdings" pitchFamily="2" charset="2"/>
              <a:buChar char="n"/>
            </a:pPr>
            <a:r>
              <a:rPr lang="en-US" sz="2800" dirty="0"/>
              <a:t>Current paths</a:t>
            </a:r>
          </a:p>
          <a:p>
            <a:pPr marL="342900" indent="-342900" algn="l" eaLnBrk="0" hangingPunct="0">
              <a:spcBef>
                <a:spcPct val="20000"/>
              </a:spcBef>
              <a:buClr>
                <a:schemeClr val="accent1"/>
              </a:buClr>
              <a:buSzPct val="65000"/>
              <a:buFont typeface="Wingdings" pitchFamily="2" charset="2"/>
              <a:buChar char="n"/>
            </a:pPr>
            <a:r>
              <a:rPr lang="en-US" sz="2800" dirty="0"/>
              <a:t>Historic atlas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86442"/>
                                        </p:tgtEl>
                                        <p:attrNameLst>
                                          <p:attrName>style.visibility</p:attrName>
                                        </p:attrNameLst>
                                      </p:cBhvr>
                                      <p:to>
                                        <p:strVal val="visible"/>
                                      </p:to>
                                    </p:set>
                                    <p:animEffect transition="in" filter="wipe(down)">
                                      <p:cBhvr>
                                        <p:cTn id="7" dur="500"/>
                                        <p:tgtEl>
                                          <p:spTgt spid="78644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8644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786443"/>
                                        </p:tgtEl>
                                        <p:attrNameLst>
                                          <p:attrName>style.visibility</p:attrName>
                                        </p:attrNameLst>
                                      </p:cBhvr>
                                      <p:to>
                                        <p:strVal val="visible"/>
                                      </p:to>
                                    </p:set>
                                    <p:animEffect transition="in" filter="wipe(down)">
                                      <p:cBhvr>
                                        <p:cTn id="14" dur="500"/>
                                        <p:tgtEl>
                                          <p:spTgt spid="786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42" grpId="0" animBg="1"/>
      <p:bldP spid="786443" grpId="0" animBg="1"/>
      <p:bldP spid="7864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Isolation system</a:t>
            </a:r>
            <a:endParaRPr lang="en-US" dirty="0"/>
          </a:p>
        </p:txBody>
      </p:sp>
      <p:pic>
        <p:nvPicPr>
          <p:cNvPr id="205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151455" y="297943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7" name="TextBox 6"/>
          <p:cNvSpPr txBox="1"/>
          <p:nvPr/>
        </p:nvSpPr>
        <p:spPr>
          <a:xfrm>
            <a:off x="4174735" y="6332439"/>
            <a:ext cx="854465" cy="369332"/>
          </a:xfrm>
          <a:prstGeom prst="rect">
            <a:avLst/>
          </a:prstGeom>
          <a:noFill/>
        </p:spPr>
        <p:txBody>
          <a:bodyPr wrap="none" rtlCol="0">
            <a:spAutoFit/>
          </a:bodyPr>
          <a:lstStyle/>
          <a:p>
            <a:r>
              <a:rPr lang="en-US" dirty="0" smtClean="0"/>
              <a:t>Targets</a:t>
            </a:r>
            <a:endParaRPr lang="en-US" dirty="0"/>
          </a:p>
        </p:txBody>
      </p:sp>
    </p:spTree>
    <p:extLst>
      <p:ext uri="{BB962C8B-B14F-4D97-AF65-F5344CB8AC3E}">
        <p14:creationId xmlns:p14="http://schemas.microsoft.com/office/powerpoint/2010/main" xmlns="" val="4011111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Traceroute</a:t>
            </a:r>
            <a:r>
              <a:rPr lang="en-US" dirty="0" smtClean="0"/>
              <a:t> atlas</a:t>
            </a:r>
            <a:endParaRPr lang="en-US" dirty="0"/>
          </a:p>
        </p:txBody>
      </p:sp>
      <p:sp>
        <p:nvSpPr>
          <p:cNvPr id="3" name="Content Placeholder 2"/>
          <p:cNvSpPr>
            <a:spLocks noGrp="1"/>
          </p:cNvSpPr>
          <p:nvPr>
            <p:ph idx="1"/>
          </p:nvPr>
        </p:nvSpPr>
        <p:spPr/>
        <p:txBody>
          <a:bodyPr/>
          <a:lstStyle/>
          <a:p>
            <a:r>
              <a:rPr lang="en-US" dirty="0" smtClean="0"/>
              <a:t>Forward </a:t>
            </a:r>
            <a:r>
              <a:rPr lang="en-US" dirty="0" err="1" smtClean="0"/>
              <a:t>traceroutes</a:t>
            </a:r>
            <a:r>
              <a:rPr lang="en-US" dirty="0"/>
              <a:t> </a:t>
            </a:r>
            <a:r>
              <a:rPr lang="en-US" dirty="0" smtClean="0"/>
              <a:t>to all targets</a:t>
            </a:r>
          </a:p>
          <a:p>
            <a:pPr lvl="1"/>
            <a:r>
              <a:rPr lang="en-US" dirty="0" smtClean="0"/>
              <a:t>Updated every 5 minutes</a:t>
            </a:r>
          </a:p>
        </p:txBody>
      </p:sp>
    </p:spTree>
    <p:extLst>
      <p:ext uri="{BB962C8B-B14F-4D97-AF65-F5344CB8AC3E}">
        <p14:creationId xmlns:p14="http://schemas.microsoft.com/office/powerpoint/2010/main" xmlns="" val="968574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4151455" y="297943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Each host </a:t>
            </a:r>
            <a:r>
              <a:rPr lang="en-US" dirty="0" err="1" smtClean="0"/>
              <a:t>traceroutes</a:t>
            </a:r>
            <a:r>
              <a:rPr lang="en-US" dirty="0" smtClean="0"/>
              <a:t> each target</a:t>
            </a:r>
            <a:endParaRPr lang="en-US" dirty="0"/>
          </a:p>
        </p:txBody>
      </p:sp>
      <p:cxnSp>
        <p:nvCxnSpPr>
          <p:cNvPr id="4" name="Straight Arrow Connector 3"/>
          <p:cNvCxnSpPr/>
          <p:nvPr/>
        </p:nvCxnSpPr>
        <p:spPr>
          <a:xfrm flipH="1" flipV="1">
            <a:off x="1610226" y="2369726"/>
            <a:ext cx="1678727" cy="91754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905000" y="3348762"/>
            <a:ext cx="1383953" cy="18709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7" cy="187201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5" cy="61612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5210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Traceroute</a:t>
            </a:r>
            <a:r>
              <a:rPr lang="en-US" dirty="0" smtClean="0"/>
              <a:t> atlas</a:t>
            </a:r>
            <a:endParaRPr lang="en-US" dirty="0"/>
          </a:p>
        </p:txBody>
      </p:sp>
      <p:sp>
        <p:nvSpPr>
          <p:cNvPr id="3" name="Content Placeholder 2"/>
          <p:cNvSpPr>
            <a:spLocks noGrp="1"/>
          </p:cNvSpPr>
          <p:nvPr>
            <p:ph idx="1"/>
          </p:nvPr>
        </p:nvSpPr>
        <p:spPr/>
        <p:txBody>
          <a:bodyPr/>
          <a:lstStyle/>
          <a:p>
            <a:r>
              <a:rPr lang="en-US" dirty="0" smtClean="0"/>
              <a:t>Forward </a:t>
            </a:r>
            <a:r>
              <a:rPr lang="en-US" dirty="0" err="1" smtClean="0"/>
              <a:t>traceroutes</a:t>
            </a:r>
            <a:r>
              <a:rPr lang="en-US" dirty="0"/>
              <a:t> </a:t>
            </a:r>
            <a:r>
              <a:rPr lang="en-US" dirty="0" smtClean="0"/>
              <a:t>to all targets</a:t>
            </a:r>
          </a:p>
          <a:p>
            <a:pPr lvl="1"/>
            <a:r>
              <a:rPr lang="en-US" dirty="0" smtClean="0"/>
              <a:t>Updated every 5 minutes</a:t>
            </a:r>
          </a:p>
          <a:p>
            <a:r>
              <a:rPr lang="en-US" dirty="0" err="1" smtClean="0"/>
              <a:t>Traceroutes</a:t>
            </a:r>
            <a:r>
              <a:rPr lang="en-US" dirty="0" smtClean="0"/>
              <a:t> toward measurement sources</a:t>
            </a:r>
          </a:p>
          <a:p>
            <a:pPr lvl="1"/>
            <a:r>
              <a:rPr lang="en-US" dirty="0" smtClean="0"/>
              <a:t>Rounds start every 5 minutes</a:t>
            </a:r>
          </a:p>
          <a:p>
            <a:pPr lvl="1"/>
            <a:r>
              <a:rPr lang="en-US" dirty="0" smtClean="0"/>
              <a:t>Maximum staleness: 15 minutes</a:t>
            </a:r>
          </a:p>
          <a:p>
            <a:r>
              <a:rPr lang="en-US" i="1" dirty="0" smtClean="0"/>
              <a:t>Opportunities for optimization</a:t>
            </a:r>
            <a:endParaRPr lang="en-US" dirty="0" smtClean="0"/>
          </a:p>
          <a:p>
            <a:pPr lvl="1"/>
            <a:r>
              <a:rPr lang="en-US" dirty="0" smtClean="0"/>
              <a:t>Great motivation for work on path-measurement efficiency</a:t>
            </a:r>
          </a:p>
        </p:txBody>
      </p:sp>
    </p:spTree>
    <p:extLst>
      <p:ext uri="{BB962C8B-B14F-4D97-AF65-F5344CB8AC3E}">
        <p14:creationId xmlns:p14="http://schemas.microsoft.com/office/powerpoint/2010/main" xmlns="" val="471545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All VPs </a:t>
            </a:r>
            <a:r>
              <a:rPr lang="en-US" dirty="0" err="1" smtClean="0"/>
              <a:t>traceroute</a:t>
            </a:r>
            <a:r>
              <a:rPr lang="en-US" dirty="0" smtClean="0"/>
              <a:t> each other</a:t>
            </a:r>
            <a:endParaRPr lang="en-US" dirty="0"/>
          </a:p>
        </p:txBody>
      </p:sp>
      <p:pic>
        <p:nvPicPr>
          <p:cNvPr id="205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151455" y="297943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7" name="TextBox 6"/>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cxnSp>
        <p:nvCxnSpPr>
          <p:cNvPr id="24" name="Straight Arrow Connector 23"/>
          <p:cNvCxnSpPr/>
          <p:nvPr/>
        </p:nvCxnSpPr>
        <p:spPr>
          <a:xfrm>
            <a:off x="3749521" y="3192293"/>
            <a:ext cx="1813079"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62255" y="3486425"/>
            <a:ext cx="681145" cy="47597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749521" y="3348762"/>
            <a:ext cx="1813079" cy="83285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29000" y="3495930"/>
            <a:ext cx="169480" cy="73826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7078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Traceroute</a:t>
            </a:r>
            <a:r>
              <a:rPr lang="en-US" dirty="0" smtClean="0"/>
              <a:t> atlas</a:t>
            </a:r>
            <a:endParaRPr lang="en-US" dirty="0"/>
          </a:p>
        </p:txBody>
      </p:sp>
      <p:sp>
        <p:nvSpPr>
          <p:cNvPr id="3" name="Content Placeholder 2"/>
          <p:cNvSpPr>
            <a:spLocks noGrp="1"/>
          </p:cNvSpPr>
          <p:nvPr>
            <p:ph idx="1"/>
          </p:nvPr>
        </p:nvSpPr>
        <p:spPr/>
        <p:txBody>
          <a:bodyPr/>
          <a:lstStyle/>
          <a:p>
            <a:r>
              <a:rPr lang="en-US" dirty="0" smtClean="0"/>
              <a:t>Forward </a:t>
            </a:r>
            <a:r>
              <a:rPr lang="en-US" dirty="0" err="1" smtClean="0"/>
              <a:t>traceroutes</a:t>
            </a:r>
            <a:r>
              <a:rPr lang="en-US" dirty="0"/>
              <a:t> </a:t>
            </a:r>
            <a:r>
              <a:rPr lang="en-US" dirty="0" smtClean="0"/>
              <a:t>to all targets</a:t>
            </a:r>
          </a:p>
          <a:p>
            <a:pPr lvl="1"/>
            <a:r>
              <a:rPr lang="en-US" dirty="0" smtClean="0"/>
              <a:t>Updated every 5 minutes</a:t>
            </a:r>
          </a:p>
          <a:p>
            <a:r>
              <a:rPr lang="en-US" dirty="0" err="1" smtClean="0"/>
              <a:t>Traceroutes</a:t>
            </a:r>
            <a:r>
              <a:rPr lang="en-US" dirty="0" smtClean="0"/>
              <a:t> toward measurement sources</a:t>
            </a:r>
          </a:p>
          <a:p>
            <a:pPr lvl="1"/>
            <a:r>
              <a:rPr lang="en-US" dirty="0" smtClean="0"/>
              <a:t>Rounds start every 5 minutes</a:t>
            </a:r>
          </a:p>
          <a:p>
            <a:pPr lvl="1"/>
            <a:r>
              <a:rPr lang="en-US" dirty="0" smtClean="0"/>
              <a:t>Maximum staleness: 15 minutes</a:t>
            </a:r>
          </a:p>
          <a:p>
            <a:r>
              <a:rPr lang="en-US" dirty="0" smtClean="0"/>
              <a:t>Reverse path measurements</a:t>
            </a:r>
          </a:p>
          <a:p>
            <a:pPr lvl="1"/>
            <a:r>
              <a:rPr lang="en-US" dirty="0" smtClean="0"/>
              <a:t>Use reverse </a:t>
            </a:r>
            <a:r>
              <a:rPr lang="en-US" dirty="0" err="1" smtClean="0"/>
              <a:t>traceroute</a:t>
            </a:r>
            <a:r>
              <a:rPr lang="en-US" dirty="0" smtClean="0"/>
              <a:t> technique…</a:t>
            </a:r>
            <a:endParaRPr lang="en-US" dirty="0"/>
          </a:p>
        </p:txBody>
      </p:sp>
    </p:spTree>
    <p:extLst>
      <p:ext uri="{BB962C8B-B14F-4D97-AF65-F5344CB8AC3E}">
        <p14:creationId xmlns:p14="http://schemas.microsoft.com/office/powerpoint/2010/main" xmlns="" val="2330799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4151455" y="297943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Each VP measures reverse paths</a:t>
            </a:r>
            <a:endParaRPr lang="en-US" dirty="0"/>
          </a:p>
        </p:txBody>
      </p:sp>
      <p:cxnSp>
        <p:nvCxnSpPr>
          <p:cNvPr id="4" name="Straight Arrow Connector 3"/>
          <p:cNvCxnSpPr/>
          <p:nvPr/>
        </p:nvCxnSpPr>
        <p:spPr>
          <a:xfrm flipH="1" flipV="1">
            <a:off x="1610226" y="2369726"/>
            <a:ext cx="1678728" cy="91754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752600" y="3348762"/>
            <a:ext cx="1536354" cy="1680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8" cy="187201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6" cy="6161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5419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Outages happen.</a:t>
            </a:r>
            <a:endParaRPr lang="en-US" dirty="0"/>
          </a:p>
        </p:txBody>
      </p:sp>
      <p:sp>
        <p:nvSpPr>
          <p:cNvPr id="3" name="Content Placeholder 2"/>
          <p:cNvSpPr>
            <a:spLocks noGrp="1"/>
          </p:cNvSpPr>
          <p:nvPr>
            <p:ph idx="1"/>
          </p:nvPr>
        </p:nvSpPr>
        <p:spPr/>
        <p:txBody>
          <a:bodyPr>
            <a:normAutofit lnSpcReduction="10000"/>
          </a:bodyPr>
          <a:lstStyle/>
          <a:p>
            <a:r>
              <a:rPr lang="en-US" dirty="0" smtClean="0"/>
              <a:t>They’re expensive, embarrassing and annoying</a:t>
            </a:r>
          </a:p>
          <a:p>
            <a:endParaRPr lang="en-US" dirty="0" smtClean="0"/>
          </a:p>
          <a:p>
            <a:r>
              <a:rPr lang="en-US" dirty="0" smtClean="0"/>
              <a:t>They take a long time to fix</a:t>
            </a:r>
          </a:p>
          <a:p>
            <a:pPr lvl="1"/>
            <a:r>
              <a:rPr lang="en-US" dirty="0" smtClean="0"/>
              <a:t>Alert</a:t>
            </a:r>
          </a:p>
          <a:p>
            <a:pPr lvl="1"/>
            <a:r>
              <a:rPr lang="en-US" dirty="0" smtClean="0"/>
              <a:t>Troubleshoot</a:t>
            </a:r>
          </a:p>
          <a:p>
            <a:pPr lvl="1"/>
            <a:r>
              <a:rPr lang="en-US" dirty="0" smtClean="0"/>
              <a:t>Repair</a:t>
            </a:r>
          </a:p>
          <a:p>
            <a:pPr lvl="1"/>
            <a:endParaRPr lang="en-US" dirty="0" smtClean="0"/>
          </a:p>
          <a:p>
            <a:r>
              <a:rPr lang="en-US" dirty="0" smtClean="0"/>
              <a:t>Lack of good tools for wide-area isolation</a:t>
            </a:r>
          </a:p>
        </p:txBody>
      </p:sp>
    </p:spTree>
    <p:extLst>
      <p:ext uri="{BB962C8B-B14F-4D97-AF65-F5344CB8AC3E}">
        <p14:creationId xmlns:p14="http://schemas.microsoft.com/office/powerpoint/2010/main" xmlns="" val="41900930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a:t>
            </a:r>
            <a:r>
              <a:rPr lang="en-US" dirty="0" err="1" smtClean="0"/>
              <a:t>traceroutes</a:t>
            </a:r>
            <a:endParaRPr lang="en-US" dirty="0"/>
          </a:p>
        </p:txBody>
      </p:sp>
      <p:sp>
        <p:nvSpPr>
          <p:cNvPr id="3" name="Content Placeholder 2"/>
          <p:cNvSpPr>
            <a:spLocks noGrp="1"/>
          </p:cNvSpPr>
          <p:nvPr>
            <p:ph idx="1"/>
          </p:nvPr>
        </p:nvSpPr>
        <p:spPr/>
        <p:txBody>
          <a:bodyPr>
            <a:normAutofit/>
          </a:bodyPr>
          <a:lstStyle/>
          <a:p>
            <a:r>
              <a:rPr lang="en-US" dirty="0" smtClean="0"/>
              <a:t>Reverse path info generally requires </a:t>
            </a:r>
          </a:p>
          <a:p>
            <a:pPr lvl="1"/>
            <a:r>
              <a:rPr lang="en-US" dirty="0" smtClean="0"/>
              <a:t>IP options support along the path</a:t>
            </a:r>
          </a:p>
          <a:p>
            <a:pPr lvl="1"/>
            <a:r>
              <a:rPr lang="en-US" dirty="0" smtClean="0"/>
              <a:t>Limited spoofing</a:t>
            </a:r>
          </a:p>
          <a:p>
            <a:pPr lvl="1"/>
            <a:r>
              <a:rPr lang="en-US" dirty="0" smtClean="0"/>
              <a:t>A lot of trial and error</a:t>
            </a:r>
          </a:p>
        </p:txBody>
      </p:sp>
    </p:spTree>
    <p:extLst>
      <p:ext uri="{BB962C8B-B14F-4D97-AF65-F5344CB8AC3E}">
        <p14:creationId xmlns:p14="http://schemas.microsoft.com/office/powerpoint/2010/main" xmlns="" val="260398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4151455" y="297943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1353384" cy="369332"/>
          </a:xfrm>
          <a:prstGeom prst="rect">
            <a:avLst/>
          </a:prstGeom>
          <a:noFill/>
        </p:spPr>
        <p:txBody>
          <a:bodyPr wrap="none" rtlCol="0">
            <a:spAutoFit/>
          </a:bodyPr>
          <a:lstStyle/>
          <a:p>
            <a:r>
              <a:rPr lang="en-US" dirty="0" smtClean="0"/>
              <a:t>Destinations</a:t>
            </a:r>
            <a:endParaRPr lang="en-US" dirty="0"/>
          </a:p>
        </p:txBody>
      </p:sp>
      <p:sp>
        <p:nvSpPr>
          <p:cNvPr id="2" name="Title 1"/>
          <p:cNvSpPr>
            <a:spLocks noGrp="1"/>
          </p:cNvSpPr>
          <p:nvPr>
            <p:ph type="title"/>
          </p:nvPr>
        </p:nvSpPr>
        <p:spPr/>
        <p:txBody>
          <a:bodyPr/>
          <a:lstStyle/>
          <a:p>
            <a:r>
              <a:rPr lang="en-US" dirty="0" smtClean="0"/>
              <a:t>Atlas</a:t>
            </a:r>
            <a:endParaRPr lang="en-US" dirty="0"/>
          </a:p>
        </p:txBody>
      </p:sp>
      <p:cxnSp>
        <p:nvCxnSpPr>
          <p:cNvPr id="4" name="Straight Arrow Connector 3"/>
          <p:cNvCxnSpPr/>
          <p:nvPr/>
        </p:nvCxnSpPr>
        <p:spPr>
          <a:xfrm flipH="1" flipV="1">
            <a:off x="1610226" y="2369726"/>
            <a:ext cx="1678728" cy="91754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752600" y="3348762"/>
            <a:ext cx="1536354" cy="1680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8" cy="187201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6" cy="6161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610226" y="2304776"/>
            <a:ext cx="1678727" cy="91754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1905000" y="3279744"/>
            <a:ext cx="1488228" cy="34696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905000" y="3283812"/>
            <a:ext cx="1383953" cy="18709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926001" y="3283812"/>
            <a:ext cx="467227" cy="187201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545629" y="3436212"/>
            <a:ext cx="1140671" cy="20614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749521" y="3258285"/>
            <a:ext cx="2561042" cy="231556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749521" y="3099146"/>
            <a:ext cx="3603779" cy="205560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749521" y="312734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762394" y="2209800"/>
            <a:ext cx="2320929" cy="7685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749521" y="2304777"/>
            <a:ext cx="670079" cy="521146"/>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926001" y="2209800"/>
            <a:ext cx="531915" cy="61612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749521" y="2514600"/>
            <a:ext cx="3603779" cy="54644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749521" y="3192293"/>
            <a:ext cx="1813079"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662255" y="3486425"/>
            <a:ext cx="681145" cy="47597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49521" y="3348762"/>
            <a:ext cx="1813079" cy="83285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429000" y="3495930"/>
            <a:ext cx="169480" cy="73826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58080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4422778" y="2664784"/>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7848600" y="4418463"/>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Measurements during outages</a:t>
            </a:r>
            <a:endParaRPr lang="en-US" dirty="0"/>
          </a:p>
        </p:txBody>
      </p:sp>
      <p:sp>
        <p:nvSpPr>
          <p:cNvPr id="3" name="TextBox 2"/>
          <p:cNvSpPr txBox="1"/>
          <p:nvPr/>
        </p:nvSpPr>
        <p:spPr>
          <a:xfrm>
            <a:off x="6045105" y="3289272"/>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3" name="Straight Arrow Connector 52"/>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749521" y="312734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86744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Spoofed forward </a:t>
            </a:r>
            <a:r>
              <a:rPr lang="en-US" dirty="0" err="1" smtClean="0"/>
              <a:t>traceroutes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a:t>
            </a:r>
            <a:r>
              <a:rPr lang="en-US" dirty="0" err="1" smtClean="0"/>
              <a:t>traceroute</a:t>
            </a:r>
            <a:r>
              <a:rPr lang="en-US" dirty="0" smtClean="0"/>
              <a:t> can’t measure working forward path during reverse path outage</a:t>
            </a:r>
          </a:p>
          <a:p>
            <a:pPr lvl="1"/>
            <a:r>
              <a:rPr lang="en-US" dirty="0" smtClean="0"/>
              <a:t>Need tool that avoids reverse path</a:t>
            </a:r>
          </a:p>
          <a:p>
            <a:pPr lvl="1"/>
            <a:endParaRPr lang="en-US" dirty="0"/>
          </a:p>
          <a:p>
            <a:r>
              <a:rPr lang="en-US" dirty="0" smtClean="0"/>
              <a:t>SFT: TTL-limited probes spoofed as another VP</a:t>
            </a:r>
          </a:p>
          <a:p>
            <a:pPr lvl="1"/>
            <a:r>
              <a:rPr lang="en-US" dirty="0" smtClean="0"/>
              <a:t>Select VPs that are likely to be reachable</a:t>
            </a:r>
          </a:p>
          <a:p>
            <a:pPr lvl="1"/>
            <a:r>
              <a:rPr lang="en-US" dirty="0" smtClean="0"/>
              <a:t>Yields forward hops during reverse-path outage</a:t>
            </a:r>
          </a:p>
          <a:p>
            <a:pPr lvl="1"/>
            <a:r>
              <a:rPr lang="en-US" dirty="0" smtClean="0"/>
              <a:t>Can provide more information than </a:t>
            </a:r>
            <a:r>
              <a:rPr lang="en-US" dirty="0" err="1" smtClean="0"/>
              <a:t>traceroute</a:t>
            </a:r>
            <a:r>
              <a:rPr lang="en-US" dirty="0" smtClean="0"/>
              <a:t>, </a:t>
            </a:r>
            <a:br>
              <a:rPr lang="en-US" dirty="0" smtClean="0"/>
            </a:br>
            <a:r>
              <a:rPr lang="en-US" dirty="0" smtClean="0"/>
              <a:t>even during forward/bidirectional failures</a:t>
            </a:r>
            <a:endParaRPr lang="en-US" dirty="0"/>
          </a:p>
        </p:txBody>
      </p:sp>
    </p:spTree>
    <p:extLst>
      <p:ext uri="{BB962C8B-B14F-4D97-AF65-F5344CB8AC3E}">
        <p14:creationId xmlns:p14="http://schemas.microsoft.com/office/powerpoint/2010/main" xmlns="" val="721168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(real) example</a:t>
            </a:r>
            <a:endParaRPr lang="en-US" dirty="0"/>
          </a:p>
        </p:txBody>
      </p:sp>
      <p:sp>
        <p:nvSpPr>
          <p:cNvPr id="3" name="Content Placeholder 2"/>
          <p:cNvSpPr>
            <a:spLocks noGrp="1"/>
          </p:cNvSpPr>
          <p:nvPr>
            <p:ph idx="1"/>
          </p:nvPr>
        </p:nvSpPr>
        <p:spPr>
          <a:xfrm>
            <a:off x="457200" y="1951037"/>
            <a:ext cx="4038600" cy="4525963"/>
          </a:xfrm>
        </p:spPr>
        <p:txBody>
          <a:bodyPr>
            <a:normAutofit fontScale="70000" lnSpcReduction="20000"/>
          </a:bodyPr>
          <a:lstStyle/>
          <a:p>
            <a:pPr marL="0" indent="0">
              <a:buNone/>
            </a:pPr>
            <a:r>
              <a:rPr lang="en-US" b="1" u="sng" dirty="0" smtClean="0"/>
              <a:t>Normal </a:t>
            </a:r>
            <a:r>
              <a:rPr lang="en-US" b="1" u="sng" dirty="0" err="1" smtClean="0"/>
              <a:t>traceroute</a:t>
            </a:r>
            <a:endParaRPr lang="en-US" b="1" u="sng" dirty="0" smtClean="0"/>
          </a:p>
          <a:p>
            <a:pPr marL="0" indent="0">
              <a:buNone/>
            </a:pPr>
            <a:r>
              <a:rPr lang="en-US" dirty="0" smtClean="0"/>
              <a:t>1. 199.26.254.65</a:t>
            </a:r>
          </a:p>
          <a:p>
            <a:pPr marL="0" indent="0">
              <a:buNone/>
            </a:pPr>
            <a:r>
              <a:rPr lang="en-US" dirty="0" smtClean="0"/>
              <a:t>2. 10.255.255.250</a:t>
            </a:r>
          </a:p>
          <a:p>
            <a:pPr marL="0" indent="0">
              <a:buNone/>
            </a:pPr>
            <a:r>
              <a:rPr lang="en-US" dirty="0" smtClean="0"/>
              <a:t>3. 192.70.138.121</a:t>
            </a:r>
          </a:p>
          <a:p>
            <a:pPr marL="0" indent="0">
              <a:buNone/>
            </a:pPr>
            <a:r>
              <a:rPr lang="en-US" dirty="0" smtClean="0"/>
              <a:t>4. 192.70.138.110</a:t>
            </a:r>
          </a:p>
          <a:p>
            <a:pPr marL="0" indent="0">
              <a:buNone/>
            </a:pPr>
            <a:r>
              <a:rPr lang="en-US" dirty="0" smtClean="0"/>
              <a:t>5. </a:t>
            </a:r>
            <a:r>
              <a:rPr lang="en-US" dirty="0" smtClean="0">
                <a:hlinkClick r:id="rId2"/>
              </a:rPr>
              <a:t>216.24.186.86</a:t>
            </a:r>
            <a:endParaRPr lang="en-US" dirty="0" smtClean="0"/>
          </a:p>
          <a:p>
            <a:pPr marL="0" indent="0">
              <a:buNone/>
            </a:pPr>
            <a:r>
              <a:rPr lang="en-US" dirty="0" smtClean="0"/>
              <a:t>6. </a:t>
            </a:r>
            <a:r>
              <a:rPr lang="en-US" dirty="0" smtClean="0">
                <a:hlinkClick r:id="rId3"/>
              </a:rPr>
              <a:t>216.24.186.84</a:t>
            </a:r>
            <a:endParaRPr lang="en-US" dirty="0" smtClean="0"/>
          </a:p>
          <a:p>
            <a:pPr marL="0" indent="0">
              <a:buNone/>
            </a:pPr>
            <a:r>
              <a:rPr lang="en-US" dirty="0" smtClean="0"/>
              <a:t>7. </a:t>
            </a:r>
            <a:r>
              <a:rPr lang="en-US" dirty="0" smtClean="0">
                <a:hlinkClick r:id="rId4"/>
              </a:rPr>
              <a:t>216.24.184.46</a:t>
            </a:r>
            <a:endParaRPr lang="en-US" dirty="0" smtClean="0"/>
          </a:p>
          <a:p>
            <a:pPr marL="0" indent="0">
              <a:buNone/>
            </a:pPr>
            <a:r>
              <a:rPr lang="en-US" dirty="0" smtClean="0"/>
              <a:t>8. * * * </a:t>
            </a:r>
          </a:p>
          <a:p>
            <a:pPr marL="0" indent="0">
              <a:buNone/>
            </a:pPr>
            <a:r>
              <a:rPr lang="en-US" dirty="0" smtClean="0"/>
              <a:t>9. * * * </a:t>
            </a:r>
          </a:p>
          <a:p>
            <a:pPr marL="0" indent="0">
              <a:buNone/>
            </a:pPr>
            <a:r>
              <a:rPr lang="en-US" dirty="0" smtClean="0"/>
              <a:t>10. * * * </a:t>
            </a:r>
          </a:p>
          <a:p>
            <a:pPr marL="0" indent="0">
              <a:buNone/>
            </a:pPr>
            <a:r>
              <a:rPr lang="en-US" dirty="0" smtClean="0"/>
              <a:t>11. * * * </a:t>
            </a:r>
          </a:p>
          <a:p>
            <a:pPr marL="0" indent="0">
              <a:buNone/>
            </a:pPr>
            <a:r>
              <a:rPr lang="en-US" dirty="0" smtClean="0"/>
              <a:t>12. * * * </a:t>
            </a:r>
          </a:p>
          <a:p>
            <a:endParaRPr lang="en-US" dirty="0"/>
          </a:p>
        </p:txBody>
      </p:sp>
      <p:sp>
        <p:nvSpPr>
          <p:cNvPr id="4" name="Content Placeholder 2"/>
          <p:cNvSpPr txBox="1">
            <a:spLocks/>
          </p:cNvSpPr>
          <p:nvPr/>
        </p:nvSpPr>
        <p:spPr>
          <a:xfrm>
            <a:off x="4800600" y="1951037"/>
            <a:ext cx="4038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u="sng" dirty="0" smtClean="0"/>
              <a:t>Spoofed </a:t>
            </a:r>
            <a:r>
              <a:rPr lang="en-US" b="1" u="sng" dirty="0" err="1" smtClean="0"/>
              <a:t>traceroute</a:t>
            </a:r>
            <a:endParaRPr lang="en-US" b="1" u="sng" dirty="0" smtClean="0"/>
          </a:p>
          <a:p>
            <a:pPr marL="0" indent="0">
              <a:buNone/>
            </a:pPr>
            <a:r>
              <a:rPr lang="en-US" dirty="0" smtClean="0"/>
              <a:t>1. 199.26.254.65</a:t>
            </a:r>
          </a:p>
          <a:p>
            <a:pPr marL="0" indent="0">
              <a:buNone/>
            </a:pPr>
            <a:r>
              <a:rPr lang="en-US" dirty="0" smtClean="0"/>
              <a:t>2. 10.255.255.250</a:t>
            </a:r>
          </a:p>
          <a:p>
            <a:pPr marL="0" indent="0">
              <a:buNone/>
            </a:pPr>
            <a:r>
              <a:rPr lang="en-US" dirty="0" smtClean="0"/>
              <a:t>3. 192.70.138.121</a:t>
            </a:r>
          </a:p>
          <a:p>
            <a:pPr marL="0" indent="0">
              <a:buNone/>
            </a:pPr>
            <a:r>
              <a:rPr lang="en-US" dirty="0" smtClean="0"/>
              <a:t>4. 192.70.138.110</a:t>
            </a:r>
          </a:p>
          <a:p>
            <a:pPr marL="0" indent="0">
              <a:buNone/>
            </a:pPr>
            <a:r>
              <a:rPr lang="en-US" dirty="0" smtClean="0"/>
              <a:t>5. </a:t>
            </a:r>
            <a:r>
              <a:rPr lang="en-US" dirty="0" smtClean="0">
                <a:hlinkClick r:id="rId2"/>
              </a:rPr>
              <a:t>216.24.186.86</a:t>
            </a:r>
            <a:endParaRPr lang="en-US" dirty="0" smtClean="0"/>
          </a:p>
          <a:p>
            <a:pPr marL="0" indent="0">
              <a:buNone/>
            </a:pPr>
            <a:r>
              <a:rPr lang="en-US" dirty="0" smtClean="0"/>
              <a:t>6. </a:t>
            </a:r>
            <a:r>
              <a:rPr lang="en-US" dirty="0" smtClean="0">
                <a:hlinkClick r:id="rId3"/>
              </a:rPr>
              <a:t>216.24.186.84</a:t>
            </a:r>
            <a:endParaRPr lang="en-US" dirty="0" smtClean="0"/>
          </a:p>
          <a:p>
            <a:pPr marL="0" indent="0">
              <a:buNone/>
            </a:pPr>
            <a:r>
              <a:rPr lang="en-US" dirty="0" smtClean="0"/>
              <a:t>7. </a:t>
            </a:r>
            <a:r>
              <a:rPr lang="en-US" dirty="0" smtClean="0">
                <a:hlinkClick r:id="rId4"/>
              </a:rPr>
              <a:t>216.24.184.46</a:t>
            </a:r>
            <a:endParaRPr lang="en-US" dirty="0" smtClean="0"/>
          </a:p>
          <a:p>
            <a:pPr marL="0" indent="0">
              <a:buNone/>
            </a:pPr>
            <a:r>
              <a:rPr lang="en-US" dirty="0" smtClean="0"/>
              <a:t>8. 205.189.32.229</a:t>
            </a:r>
          </a:p>
          <a:p>
            <a:pPr marL="0" indent="0">
              <a:buNone/>
            </a:pPr>
            <a:r>
              <a:rPr lang="en-US" dirty="0" smtClean="0"/>
              <a:t>9. 66.97.16.57</a:t>
            </a:r>
          </a:p>
          <a:p>
            <a:pPr marL="0" indent="0">
              <a:buNone/>
            </a:pPr>
            <a:r>
              <a:rPr lang="en-US" dirty="0" smtClean="0"/>
              <a:t>10. 66.97.23.238</a:t>
            </a:r>
          </a:p>
          <a:p>
            <a:pPr marL="0" indent="0">
              <a:buNone/>
            </a:pPr>
            <a:r>
              <a:rPr lang="en-US" dirty="0" smtClean="0"/>
              <a:t>11. </a:t>
            </a:r>
            <a:r>
              <a:rPr lang="en-US" dirty="0" smtClean="0">
                <a:hlinkClick r:id="rId5"/>
              </a:rPr>
              <a:t>pl2.bit.uoit.ca</a:t>
            </a:r>
            <a:r>
              <a:rPr lang="en-US" dirty="0" smtClean="0"/>
              <a:t> </a:t>
            </a:r>
            <a:r>
              <a:rPr lang="en-US" dirty="0" smtClean="0">
                <a:hlinkClick r:id="rId6"/>
              </a:rPr>
              <a:t>(205.211.183.4</a:t>
            </a:r>
            <a:r>
              <a:rPr lang="en-US" dirty="0" smtClean="0"/>
              <a:t>)</a:t>
            </a:r>
          </a:p>
          <a:p>
            <a:endParaRPr lang="en-US" dirty="0"/>
          </a:p>
        </p:txBody>
      </p:sp>
      <p:sp>
        <p:nvSpPr>
          <p:cNvPr id="5" name="TextBox 4"/>
          <p:cNvSpPr txBox="1"/>
          <p:nvPr/>
        </p:nvSpPr>
        <p:spPr>
          <a:xfrm>
            <a:off x="2416428" y="1371600"/>
            <a:ext cx="3755772" cy="369332"/>
          </a:xfrm>
          <a:prstGeom prst="rect">
            <a:avLst/>
          </a:prstGeom>
          <a:noFill/>
        </p:spPr>
        <p:txBody>
          <a:bodyPr wrap="none" rtlCol="0">
            <a:spAutoFit/>
          </a:bodyPr>
          <a:lstStyle/>
          <a:p>
            <a:r>
              <a:rPr lang="en-US" b="1" dirty="0" smtClean="0"/>
              <a:t>plgmu4.ite.gmu.edu to pl2.bit.uoit.ca</a:t>
            </a:r>
          </a:p>
        </p:txBody>
      </p:sp>
    </p:spTree>
    <p:extLst>
      <p:ext uri="{BB962C8B-B14F-4D97-AF65-F5344CB8AC3E}">
        <p14:creationId xmlns:p14="http://schemas.microsoft.com/office/powerpoint/2010/main" xmlns="" val="3068812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1618973"/>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94875" y="510540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0800" y="5448243"/>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SFT during a failure</a:t>
            </a:r>
            <a:endParaRPr lang="en-US" dirty="0"/>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900345" y="3350178"/>
            <a:ext cx="3738455"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0600" y="4038600"/>
            <a:ext cx="824072" cy="369332"/>
          </a:xfrm>
          <a:prstGeom prst="rect">
            <a:avLst/>
          </a:prstGeom>
          <a:noFill/>
        </p:spPr>
        <p:txBody>
          <a:bodyPr wrap="none" rtlCol="0">
            <a:spAutoFit/>
          </a:bodyPr>
          <a:lstStyle/>
          <a:p>
            <a:r>
              <a:rPr lang="en-US" dirty="0" smtClean="0"/>
              <a:t>Source</a:t>
            </a:r>
            <a:endParaRPr lang="en-US" dirty="0"/>
          </a:p>
        </p:txBody>
      </p:sp>
      <p:sp>
        <p:nvSpPr>
          <p:cNvPr id="23" name="TextBox 22"/>
          <p:cNvSpPr txBox="1"/>
          <p:nvPr/>
        </p:nvSpPr>
        <p:spPr>
          <a:xfrm>
            <a:off x="2335079" y="1434307"/>
            <a:ext cx="434734" cy="369332"/>
          </a:xfrm>
          <a:prstGeom prst="rect">
            <a:avLst/>
          </a:prstGeom>
          <a:noFill/>
        </p:spPr>
        <p:txBody>
          <a:bodyPr wrap="none" rtlCol="0">
            <a:spAutoFit/>
          </a:bodyPr>
          <a:lstStyle/>
          <a:p>
            <a:r>
              <a:rPr lang="en-US" dirty="0" smtClean="0"/>
              <a:t>VP</a:t>
            </a:r>
            <a:endParaRPr lang="en-US" dirty="0"/>
          </a:p>
        </p:txBody>
      </p:sp>
      <p:sp>
        <p:nvSpPr>
          <p:cNvPr id="24" name="TextBox 23"/>
          <p:cNvSpPr txBox="1"/>
          <p:nvPr/>
        </p:nvSpPr>
        <p:spPr>
          <a:xfrm>
            <a:off x="7453563" y="1487302"/>
            <a:ext cx="434734" cy="369332"/>
          </a:xfrm>
          <a:prstGeom prst="rect">
            <a:avLst/>
          </a:prstGeom>
          <a:noFill/>
        </p:spPr>
        <p:txBody>
          <a:bodyPr wrap="none" rtlCol="0">
            <a:spAutoFit/>
          </a:bodyPr>
          <a:lstStyle/>
          <a:p>
            <a:r>
              <a:rPr lang="en-US" dirty="0" smtClean="0"/>
              <a:t>VP</a:t>
            </a:r>
            <a:endParaRPr lang="en-US" dirty="0"/>
          </a:p>
        </p:txBody>
      </p:sp>
      <p:sp>
        <p:nvSpPr>
          <p:cNvPr id="25" name="TextBox 24"/>
          <p:cNvSpPr txBox="1"/>
          <p:nvPr/>
        </p:nvSpPr>
        <p:spPr>
          <a:xfrm>
            <a:off x="6240791" y="5791086"/>
            <a:ext cx="434734" cy="369332"/>
          </a:xfrm>
          <a:prstGeom prst="rect">
            <a:avLst/>
          </a:prstGeom>
          <a:noFill/>
        </p:spPr>
        <p:txBody>
          <a:bodyPr wrap="none" rtlCol="0">
            <a:spAutoFit/>
          </a:bodyPr>
          <a:lstStyle/>
          <a:p>
            <a:r>
              <a:rPr lang="en-US" dirty="0" smtClean="0"/>
              <a:t>VP</a:t>
            </a:r>
            <a:endParaRPr lang="en-US" dirty="0"/>
          </a:p>
        </p:txBody>
      </p:sp>
      <p:sp>
        <p:nvSpPr>
          <p:cNvPr id="26" name="TextBox 25"/>
          <p:cNvSpPr txBox="1"/>
          <p:nvPr/>
        </p:nvSpPr>
        <p:spPr>
          <a:xfrm>
            <a:off x="2898715" y="6133929"/>
            <a:ext cx="434734" cy="369332"/>
          </a:xfrm>
          <a:prstGeom prst="rect">
            <a:avLst/>
          </a:prstGeom>
          <a:noFill/>
        </p:spPr>
        <p:txBody>
          <a:bodyPr wrap="none" rtlCol="0">
            <a:spAutoFit/>
          </a:bodyPr>
          <a:lstStyle/>
          <a:p>
            <a:r>
              <a:rPr lang="en-US" dirty="0" smtClean="0"/>
              <a:t>VP</a:t>
            </a:r>
            <a:endParaRPr lang="en-US" dirty="0"/>
          </a:p>
        </p:txBody>
      </p:sp>
      <p:sp>
        <p:nvSpPr>
          <p:cNvPr id="27" name="TextBox 26"/>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8" name="TextBox 27"/>
          <p:cNvSpPr txBox="1"/>
          <p:nvPr/>
        </p:nvSpPr>
        <p:spPr>
          <a:xfrm>
            <a:off x="1402636" y="2511022"/>
            <a:ext cx="5070042"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Ping Target from S, spoofing as each VP</a:t>
            </a:r>
            <a:endParaRPr lang="en-US" sz="2400" dirty="0"/>
          </a:p>
        </p:txBody>
      </p:sp>
      <p:sp>
        <p:nvSpPr>
          <p:cNvPr id="30" name="TextBox 29"/>
          <p:cNvSpPr txBox="1"/>
          <p:nvPr/>
        </p:nvSpPr>
        <p:spPr>
          <a:xfrm>
            <a:off x="3429000" y="3006804"/>
            <a:ext cx="657552" cy="1107996"/>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264476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1618973"/>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94875" y="510540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0800" y="5448243"/>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SFT during a failure</a:t>
            </a:r>
            <a:endParaRPr lang="en-US" dirty="0"/>
          </a:p>
        </p:txBody>
      </p:sp>
      <p:sp>
        <p:nvSpPr>
          <p:cNvPr id="3" name="TextBox 2"/>
          <p:cNvSpPr txBox="1"/>
          <p:nvPr/>
        </p:nvSpPr>
        <p:spPr>
          <a:xfrm>
            <a:off x="34290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900345" y="3350178"/>
            <a:ext cx="3738455"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0600" y="4038600"/>
            <a:ext cx="824072" cy="369332"/>
          </a:xfrm>
          <a:prstGeom prst="rect">
            <a:avLst/>
          </a:prstGeom>
          <a:noFill/>
        </p:spPr>
        <p:txBody>
          <a:bodyPr wrap="none" rtlCol="0">
            <a:spAutoFit/>
          </a:bodyPr>
          <a:lstStyle/>
          <a:p>
            <a:r>
              <a:rPr lang="en-US" dirty="0" smtClean="0"/>
              <a:t>Source</a:t>
            </a:r>
            <a:endParaRPr lang="en-US" dirty="0"/>
          </a:p>
        </p:txBody>
      </p:sp>
      <p:sp>
        <p:nvSpPr>
          <p:cNvPr id="23" name="TextBox 22"/>
          <p:cNvSpPr txBox="1"/>
          <p:nvPr/>
        </p:nvSpPr>
        <p:spPr>
          <a:xfrm>
            <a:off x="2335079" y="1434307"/>
            <a:ext cx="434734" cy="369332"/>
          </a:xfrm>
          <a:prstGeom prst="rect">
            <a:avLst/>
          </a:prstGeom>
          <a:noFill/>
        </p:spPr>
        <p:txBody>
          <a:bodyPr wrap="none" rtlCol="0">
            <a:spAutoFit/>
          </a:bodyPr>
          <a:lstStyle/>
          <a:p>
            <a:r>
              <a:rPr lang="en-US" dirty="0" smtClean="0"/>
              <a:t>VP</a:t>
            </a:r>
            <a:endParaRPr lang="en-US" dirty="0"/>
          </a:p>
        </p:txBody>
      </p:sp>
      <p:sp>
        <p:nvSpPr>
          <p:cNvPr id="24" name="TextBox 23"/>
          <p:cNvSpPr txBox="1"/>
          <p:nvPr/>
        </p:nvSpPr>
        <p:spPr>
          <a:xfrm>
            <a:off x="7453562" y="2489325"/>
            <a:ext cx="1535549" cy="369332"/>
          </a:xfrm>
          <a:prstGeom prst="rect">
            <a:avLst/>
          </a:prstGeom>
          <a:noFill/>
        </p:spPr>
        <p:txBody>
          <a:bodyPr wrap="none" rtlCol="0">
            <a:spAutoFit/>
          </a:bodyPr>
          <a:lstStyle/>
          <a:p>
            <a:r>
              <a:rPr lang="en-US" dirty="0" smtClean="0"/>
              <a:t>Spoof receiver</a:t>
            </a:r>
            <a:endParaRPr lang="en-US" dirty="0"/>
          </a:p>
        </p:txBody>
      </p:sp>
      <p:sp>
        <p:nvSpPr>
          <p:cNvPr id="25" name="TextBox 24"/>
          <p:cNvSpPr txBox="1"/>
          <p:nvPr/>
        </p:nvSpPr>
        <p:spPr>
          <a:xfrm>
            <a:off x="6240791" y="5791086"/>
            <a:ext cx="434734" cy="369332"/>
          </a:xfrm>
          <a:prstGeom prst="rect">
            <a:avLst/>
          </a:prstGeom>
          <a:noFill/>
        </p:spPr>
        <p:txBody>
          <a:bodyPr wrap="none" rtlCol="0">
            <a:spAutoFit/>
          </a:bodyPr>
          <a:lstStyle/>
          <a:p>
            <a:r>
              <a:rPr lang="en-US" dirty="0" smtClean="0"/>
              <a:t>VP</a:t>
            </a:r>
            <a:endParaRPr lang="en-US" dirty="0"/>
          </a:p>
        </p:txBody>
      </p:sp>
      <p:sp>
        <p:nvSpPr>
          <p:cNvPr id="26" name="TextBox 25"/>
          <p:cNvSpPr txBox="1"/>
          <p:nvPr/>
        </p:nvSpPr>
        <p:spPr>
          <a:xfrm>
            <a:off x="2898715" y="6133929"/>
            <a:ext cx="434734" cy="369332"/>
          </a:xfrm>
          <a:prstGeom prst="rect">
            <a:avLst/>
          </a:prstGeom>
          <a:noFill/>
        </p:spPr>
        <p:txBody>
          <a:bodyPr wrap="none" rtlCol="0">
            <a:spAutoFit/>
          </a:bodyPr>
          <a:lstStyle/>
          <a:p>
            <a:r>
              <a:rPr lang="en-US" dirty="0" smtClean="0"/>
              <a:t>VP</a:t>
            </a:r>
            <a:endParaRPr lang="en-US" dirty="0"/>
          </a:p>
        </p:txBody>
      </p:sp>
      <p:sp>
        <p:nvSpPr>
          <p:cNvPr id="27" name="TextBox 26"/>
          <p:cNvSpPr txBox="1"/>
          <p:nvPr/>
        </p:nvSpPr>
        <p:spPr>
          <a:xfrm>
            <a:off x="1100781" y="2402809"/>
            <a:ext cx="4309419" cy="830997"/>
          </a:xfrm>
          <a:prstGeom prst="rect">
            <a:avLst/>
          </a:prstGeom>
          <a:solidFill>
            <a:schemeClr val="accent1">
              <a:lumMod val="40000"/>
              <a:lumOff val="60000"/>
            </a:schemeClr>
          </a:solidFill>
          <a:ln>
            <a:solidFill>
              <a:schemeClr val="tx2">
                <a:lumMod val="75000"/>
              </a:schemeClr>
            </a:solidFill>
          </a:ln>
        </p:spPr>
        <p:txBody>
          <a:bodyPr wrap="square" rtlCol="0">
            <a:spAutoFit/>
          </a:bodyPr>
          <a:lstStyle/>
          <a:p>
            <a:r>
              <a:rPr lang="en-US" sz="2400" dirty="0" smtClean="0"/>
              <a:t>If they reach </a:t>
            </a:r>
            <a:r>
              <a:rPr lang="en-US" sz="2400" dirty="0" err="1" smtClean="0"/>
              <a:t>spoofers</a:t>
            </a:r>
            <a:r>
              <a:rPr lang="en-US" sz="2400" dirty="0" smtClean="0"/>
              <a:t>, failure must be on reverse path</a:t>
            </a:r>
            <a:endParaRPr lang="en-US" sz="2400" dirty="0"/>
          </a:p>
        </p:txBody>
      </p:sp>
    </p:spTree>
    <p:extLst>
      <p:ext uri="{BB962C8B-B14F-4D97-AF65-F5344CB8AC3E}">
        <p14:creationId xmlns:p14="http://schemas.microsoft.com/office/powerpoint/2010/main" xmlns="" val="872738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SFT during a failure</a:t>
            </a:r>
            <a:endParaRPr lang="en-US" dirty="0"/>
          </a:p>
        </p:txBody>
      </p:sp>
      <p:sp>
        <p:nvSpPr>
          <p:cNvPr id="3" name="TextBox 2"/>
          <p:cNvSpPr txBox="1"/>
          <p:nvPr/>
        </p:nvSpPr>
        <p:spPr>
          <a:xfrm>
            <a:off x="37338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4" name="TextBox 23"/>
          <p:cNvSpPr txBox="1"/>
          <p:nvPr/>
        </p:nvSpPr>
        <p:spPr>
          <a:xfrm>
            <a:off x="7453562"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5"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28" name="Picture 37"/>
          <p:cNvPicPr>
            <a:picLocks noChangeArrowheads="1"/>
          </p:cNvPicPr>
          <p:nvPr/>
        </p:nvPicPr>
        <p:blipFill>
          <a:blip r:embed="rId5"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30" name="Picture 37"/>
          <p:cNvPicPr>
            <a:picLocks noChangeArrowheads="1"/>
          </p:cNvPicPr>
          <p:nvPr/>
        </p:nvPicPr>
        <p:blipFill>
          <a:blip r:embed="rId5"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31" name="Picture 37"/>
          <p:cNvPicPr>
            <a:picLocks noChangeArrowheads="1"/>
          </p:cNvPicPr>
          <p:nvPr/>
        </p:nvPicPr>
        <p:blipFill>
          <a:blip r:embed="rId5" cstate="print"/>
          <a:srcRect/>
          <a:stretch>
            <a:fillRect/>
          </a:stretch>
        </p:blipFill>
        <p:spPr bwMode="auto">
          <a:xfrm>
            <a:off x="5027215" y="3253948"/>
            <a:ext cx="453231" cy="266700"/>
          </a:xfrm>
          <a:prstGeom prst="rect">
            <a:avLst/>
          </a:prstGeom>
          <a:noFill/>
          <a:ln w="9525">
            <a:noFill/>
            <a:miter lim="800000"/>
            <a:headEnd/>
            <a:tailEnd/>
          </a:ln>
          <a:effectLst/>
        </p:spPr>
      </p:pic>
      <p:cxnSp>
        <p:nvCxnSpPr>
          <p:cNvPr id="6" name="Straight Arrow Connector 5"/>
          <p:cNvCxnSpPr>
            <a:endCxn id="27" idx="1"/>
          </p:cNvCxnSpPr>
          <p:nvPr/>
        </p:nvCxnSpPr>
        <p:spPr>
          <a:xfrm flipV="1">
            <a:off x="1697153" y="3410489"/>
            <a:ext cx="544340" cy="1785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2468108" y="1905000"/>
            <a:ext cx="4207417" cy="1299424"/>
          </a:xfrm>
          <a:prstGeom prst="curvedConnector3">
            <a:avLst>
              <a:gd name="adj1" fmla="val 84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33" name="TextBox 32"/>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34" name="TextBox 33"/>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16" name="TextBox 15"/>
          <p:cNvSpPr txBox="1"/>
          <p:nvPr/>
        </p:nvSpPr>
        <p:spPr>
          <a:xfrm>
            <a:off x="1371600" y="4617499"/>
            <a:ext cx="5749074"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Ping T from S, spoofing as S’ and using TTL=1</a:t>
            </a:r>
            <a:endParaRPr lang="en-US" sz="2400" dirty="0"/>
          </a:p>
        </p:txBody>
      </p:sp>
      <p:sp>
        <p:nvSpPr>
          <p:cNvPr id="32" name="Freeform 31"/>
          <p:cNvSpPr/>
          <p:nvPr/>
        </p:nvSpPr>
        <p:spPr>
          <a:xfrm>
            <a:off x="1672389" y="3201098"/>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3106806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SFT during a failure</a:t>
            </a:r>
            <a:endParaRPr lang="en-US" dirty="0"/>
          </a:p>
        </p:txBody>
      </p:sp>
      <p:sp>
        <p:nvSpPr>
          <p:cNvPr id="3" name="TextBox 2"/>
          <p:cNvSpPr txBox="1"/>
          <p:nvPr/>
        </p:nvSpPr>
        <p:spPr>
          <a:xfrm>
            <a:off x="37338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4" name="TextBox 23"/>
          <p:cNvSpPr txBox="1"/>
          <p:nvPr/>
        </p:nvSpPr>
        <p:spPr>
          <a:xfrm>
            <a:off x="7453562"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4"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28" name="Picture 37"/>
          <p:cNvPicPr>
            <a:picLocks noChangeArrowheads="1"/>
          </p:cNvPicPr>
          <p:nvPr/>
        </p:nvPicPr>
        <p:blipFill>
          <a:blip r:embed="rId4"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30" name="Picture 37"/>
          <p:cNvPicPr>
            <a:picLocks noChangeArrowheads="1"/>
          </p:cNvPicPr>
          <p:nvPr/>
        </p:nvPicPr>
        <p:blipFill>
          <a:blip r:embed="rId4"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31" name="Picture 37"/>
          <p:cNvPicPr>
            <a:picLocks noChangeArrowheads="1"/>
          </p:cNvPicPr>
          <p:nvPr/>
        </p:nvPicPr>
        <p:blipFill>
          <a:blip r:embed="rId4" cstate="print"/>
          <a:srcRect/>
          <a:stretch>
            <a:fillRect/>
          </a:stretch>
        </p:blipFill>
        <p:spPr bwMode="auto">
          <a:xfrm>
            <a:off x="5027215" y="3253948"/>
            <a:ext cx="453231" cy="266700"/>
          </a:xfrm>
          <a:prstGeom prst="rect">
            <a:avLst/>
          </a:prstGeom>
          <a:noFill/>
          <a:ln w="9525">
            <a:noFill/>
            <a:miter lim="800000"/>
            <a:headEnd/>
            <a:tailEnd/>
          </a:ln>
          <a:effectLst/>
        </p:spPr>
      </p:pic>
      <p:cxnSp>
        <p:nvCxnSpPr>
          <p:cNvPr id="6" name="Straight Arrow Connector 5"/>
          <p:cNvCxnSpPr/>
          <p:nvPr/>
        </p:nvCxnSpPr>
        <p:spPr>
          <a:xfrm flipV="1">
            <a:off x="1697153" y="3288268"/>
            <a:ext cx="1503247" cy="3007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3409185" y="1905000"/>
            <a:ext cx="3266340" cy="1187082"/>
          </a:xfrm>
          <a:prstGeom prst="curvedConnector3">
            <a:avLst>
              <a:gd name="adj1" fmla="val 1676"/>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33" name="TextBox 32"/>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34" name="TextBox 33"/>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26" name="TextBox 25"/>
          <p:cNvSpPr txBox="1"/>
          <p:nvPr/>
        </p:nvSpPr>
        <p:spPr>
          <a:xfrm>
            <a:off x="8001000" y="1676400"/>
            <a:ext cx="542136" cy="369332"/>
          </a:xfrm>
          <a:prstGeom prst="rect">
            <a:avLst/>
          </a:prstGeom>
          <a:noFill/>
        </p:spPr>
        <p:txBody>
          <a:bodyPr wrap="none" rtlCol="0">
            <a:spAutoFit/>
          </a:bodyPr>
          <a:lstStyle/>
          <a:p>
            <a:r>
              <a:rPr lang="en-US" dirty="0" smtClean="0"/>
              <a:t>R1: </a:t>
            </a:r>
          </a:p>
        </p:txBody>
      </p:sp>
      <p:pic>
        <p:nvPicPr>
          <p:cNvPr id="3074"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20517" y="1714917"/>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Freeform 31"/>
          <p:cNvSpPr/>
          <p:nvPr/>
        </p:nvSpPr>
        <p:spPr>
          <a:xfrm>
            <a:off x="1672389" y="3201098"/>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1371600" y="4617499"/>
            <a:ext cx="5749074"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Ping T from S, spoofing as S’ and using TTL=2</a:t>
            </a:r>
            <a:endParaRPr lang="en-US" sz="2400" dirty="0"/>
          </a:p>
        </p:txBody>
      </p:sp>
    </p:spTree>
    <p:extLst>
      <p:ext uri="{BB962C8B-B14F-4D97-AF65-F5344CB8AC3E}">
        <p14:creationId xmlns:p14="http://schemas.microsoft.com/office/powerpoint/2010/main" xmlns="" val="3645778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Test each reverse </a:t>
            </a:r>
            <a:r>
              <a:rPr lang="en-US" dirty="0" err="1" smtClean="0"/>
              <a:t>subpath</a:t>
            </a:r>
            <a:endParaRPr lang="en-US" dirty="0"/>
          </a:p>
        </p:txBody>
      </p:sp>
      <p:sp>
        <p:nvSpPr>
          <p:cNvPr id="3" name="TextBox 2"/>
          <p:cNvSpPr txBox="1"/>
          <p:nvPr/>
        </p:nvSpPr>
        <p:spPr>
          <a:xfrm>
            <a:off x="37338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4" name="TextBox 23"/>
          <p:cNvSpPr txBox="1"/>
          <p:nvPr/>
        </p:nvSpPr>
        <p:spPr>
          <a:xfrm>
            <a:off x="7453562"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4"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28" name="Picture 37"/>
          <p:cNvPicPr>
            <a:picLocks noChangeArrowheads="1"/>
          </p:cNvPicPr>
          <p:nvPr/>
        </p:nvPicPr>
        <p:blipFill>
          <a:blip r:embed="rId4"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30" name="Picture 37"/>
          <p:cNvPicPr>
            <a:picLocks noChangeArrowheads="1"/>
          </p:cNvPicPr>
          <p:nvPr/>
        </p:nvPicPr>
        <p:blipFill>
          <a:blip r:embed="rId4"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31" name="Picture 37"/>
          <p:cNvPicPr>
            <a:picLocks noChangeArrowheads="1"/>
          </p:cNvPicPr>
          <p:nvPr/>
        </p:nvPicPr>
        <p:blipFill>
          <a:blip r:embed="rId4" cstate="print"/>
          <a:srcRect/>
          <a:stretch>
            <a:fillRect/>
          </a:stretch>
        </p:blipFill>
        <p:spPr bwMode="auto">
          <a:xfrm>
            <a:off x="5027215" y="3253948"/>
            <a:ext cx="453231" cy="266700"/>
          </a:xfrm>
          <a:prstGeom prst="rect">
            <a:avLst/>
          </a:prstGeom>
          <a:noFill/>
          <a:ln w="9525">
            <a:noFill/>
            <a:miter lim="800000"/>
            <a:headEnd/>
            <a:tailEnd/>
          </a:ln>
          <a:effectLst/>
        </p:spPr>
      </p:pic>
      <p:sp>
        <p:nvSpPr>
          <p:cNvPr id="15" name="TextBox 14"/>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33" name="TextBox 32"/>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34" name="TextBox 33"/>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26" name="TextBox 25"/>
          <p:cNvSpPr txBox="1"/>
          <p:nvPr/>
        </p:nvSpPr>
        <p:spPr>
          <a:xfrm>
            <a:off x="8001000" y="1676400"/>
            <a:ext cx="542136" cy="646331"/>
          </a:xfrm>
          <a:prstGeom prst="rect">
            <a:avLst/>
          </a:prstGeom>
          <a:noFill/>
        </p:spPr>
        <p:txBody>
          <a:bodyPr wrap="none" rtlCol="0">
            <a:spAutoFit/>
          </a:bodyPr>
          <a:lstStyle/>
          <a:p>
            <a:r>
              <a:rPr lang="en-US" dirty="0" smtClean="0"/>
              <a:t>R1: </a:t>
            </a:r>
          </a:p>
          <a:p>
            <a:r>
              <a:rPr lang="en-US" dirty="0" smtClean="0"/>
              <a:t>R2:</a:t>
            </a:r>
          </a:p>
        </p:txBody>
      </p:sp>
      <p:pic>
        <p:nvPicPr>
          <p:cNvPr id="3074"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20517" y="1714917"/>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Freeform 24"/>
          <p:cNvSpPr/>
          <p:nvPr/>
        </p:nvSpPr>
        <p:spPr>
          <a:xfrm>
            <a:off x="1672389" y="3201098"/>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58200" y="1981200"/>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1371600" y="4617499"/>
            <a:ext cx="5124929"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Now we know the current forward path</a:t>
            </a:r>
            <a:endParaRPr lang="en-US" sz="2400" dirty="0"/>
          </a:p>
        </p:txBody>
      </p:sp>
      <p:cxnSp>
        <p:nvCxnSpPr>
          <p:cNvPr id="40" name="Straight Arrow Connector 39"/>
          <p:cNvCxnSpPr/>
          <p:nvPr/>
        </p:nvCxnSpPr>
        <p:spPr>
          <a:xfrm flipV="1">
            <a:off x="1697153" y="3288268"/>
            <a:ext cx="1503247" cy="30079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flipV="1">
            <a:off x="3409185" y="1905000"/>
            <a:ext cx="3266340" cy="1187082"/>
          </a:xfrm>
          <a:prstGeom prst="curvedConnector3">
            <a:avLst>
              <a:gd name="adj1" fmla="val 1676"/>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89666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71600" y="2109536"/>
            <a:ext cx="4419600" cy="35814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Many outages and most are partial</a:t>
            </a:r>
            <a:endParaRPr lang="en-US" dirty="0"/>
          </a:p>
        </p:txBody>
      </p:sp>
      <p:sp>
        <p:nvSpPr>
          <p:cNvPr id="5" name="TextBox 4"/>
          <p:cNvSpPr txBox="1"/>
          <p:nvPr/>
        </p:nvSpPr>
        <p:spPr>
          <a:xfrm>
            <a:off x="3429000" y="6151416"/>
            <a:ext cx="1591718" cy="369332"/>
          </a:xfrm>
          <a:prstGeom prst="rect">
            <a:avLst/>
          </a:prstGeom>
          <a:noFill/>
        </p:spPr>
        <p:txBody>
          <a:bodyPr wrap="none" rtlCol="0">
            <a:spAutoFit/>
          </a:bodyPr>
          <a:lstStyle/>
          <a:p>
            <a:r>
              <a:rPr lang="en-US" dirty="0" smtClean="0"/>
              <a:t>Number of VPs</a:t>
            </a:r>
            <a:endParaRPr lang="en-US" dirty="0"/>
          </a:p>
        </p:txBody>
      </p:sp>
      <p:sp>
        <p:nvSpPr>
          <p:cNvPr id="8" name="Rounded Rectangle 7"/>
          <p:cNvSpPr/>
          <p:nvPr/>
        </p:nvSpPr>
        <p:spPr>
          <a:xfrm>
            <a:off x="6248400" y="2261937"/>
            <a:ext cx="2438400"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Approx</a:t>
            </a:r>
            <a:r>
              <a:rPr lang="en-US" dirty="0" smtClean="0"/>
              <a:t> 90% are partial</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xmlns="" val="3497292540"/>
              </p:ext>
            </p:extLst>
          </p:nvPr>
        </p:nvGraphicFramePr>
        <p:xfrm>
          <a:off x="762000" y="1600200"/>
          <a:ext cx="7391400"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40315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Test each reverse </a:t>
            </a:r>
            <a:r>
              <a:rPr lang="en-US" dirty="0" err="1" smtClean="0"/>
              <a:t>subpath</a:t>
            </a:r>
            <a:endParaRPr lang="en-US" dirty="0"/>
          </a:p>
        </p:txBody>
      </p:sp>
      <p:sp>
        <p:nvSpPr>
          <p:cNvPr id="3" name="TextBox 2"/>
          <p:cNvSpPr txBox="1"/>
          <p:nvPr/>
        </p:nvSpPr>
        <p:spPr>
          <a:xfrm>
            <a:off x="37338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4" name="TextBox 23"/>
          <p:cNvSpPr txBox="1"/>
          <p:nvPr/>
        </p:nvSpPr>
        <p:spPr>
          <a:xfrm>
            <a:off x="7453562"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4"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28" name="Picture 37"/>
          <p:cNvPicPr>
            <a:picLocks noChangeArrowheads="1"/>
          </p:cNvPicPr>
          <p:nvPr/>
        </p:nvPicPr>
        <p:blipFill>
          <a:blip r:embed="rId4"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30" name="Picture 37"/>
          <p:cNvPicPr>
            <a:picLocks noChangeArrowheads="1"/>
          </p:cNvPicPr>
          <p:nvPr/>
        </p:nvPicPr>
        <p:blipFill>
          <a:blip r:embed="rId4"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31" name="Picture 37"/>
          <p:cNvPicPr>
            <a:picLocks noChangeArrowheads="1"/>
          </p:cNvPicPr>
          <p:nvPr/>
        </p:nvPicPr>
        <p:blipFill>
          <a:blip r:embed="rId4" cstate="print"/>
          <a:srcRect/>
          <a:stretch>
            <a:fillRect/>
          </a:stretch>
        </p:blipFill>
        <p:spPr bwMode="auto">
          <a:xfrm>
            <a:off x="5027215" y="3253948"/>
            <a:ext cx="453231" cy="266700"/>
          </a:xfrm>
          <a:prstGeom prst="rect">
            <a:avLst/>
          </a:prstGeom>
          <a:noFill/>
          <a:ln w="9525">
            <a:noFill/>
            <a:miter lim="800000"/>
            <a:headEnd/>
            <a:tailEnd/>
          </a:ln>
          <a:effectLst/>
        </p:spPr>
      </p:pic>
      <p:sp>
        <p:nvSpPr>
          <p:cNvPr id="15" name="TextBox 14"/>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33" name="TextBox 32"/>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34" name="TextBox 33"/>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26" name="TextBox 25"/>
          <p:cNvSpPr txBox="1"/>
          <p:nvPr/>
        </p:nvSpPr>
        <p:spPr>
          <a:xfrm>
            <a:off x="8001000" y="1676400"/>
            <a:ext cx="542136" cy="1200329"/>
          </a:xfrm>
          <a:prstGeom prst="rect">
            <a:avLst/>
          </a:prstGeom>
          <a:noFill/>
        </p:spPr>
        <p:txBody>
          <a:bodyPr wrap="none" rtlCol="0">
            <a:spAutoFit/>
          </a:bodyPr>
          <a:lstStyle/>
          <a:p>
            <a:r>
              <a:rPr lang="en-US" dirty="0" smtClean="0"/>
              <a:t>R1: </a:t>
            </a:r>
          </a:p>
          <a:p>
            <a:r>
              <a:rPr lang="en-US" dirty="0" smtClean="0"/>
              <a:t>R2:</a:t>
            </a:r>
          </a:p>
          <a:p>
            <a:r>
              <a:rPr lang="en-US" dirty="0" smtClean="0"/>
              <a:t>R3:</a:t>
            </a:r>
          </a:p>
          <a:p>
            <a:r>
              <a:rPr lang="en-US" dirty="0" smtClean="0"/>
              <a:t>R4:</a:t>
            </a:r>
            <a:endParaRPr lang="en-US" dirty="0"/>
          </a:p>
        </p:txBody>
      </p:sp>
      <p:pic>
        <p:nvPicPr>
          <p:cNvPr id="3074"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20517" y="1714917"/>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Freeform 24"/>
          <p:cNvSpPr/>
          <p:nvPr/>
        </p:nvSpPr>
        <p:spPr>
          <a:xfrm>
            <a:off x="1672389" y="3201098"/>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58200" y="1981200"/>
            <a:ext cx="342483" cy="342483"/>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58200" y="2248317"/>
            <a:ext cx="342483" cy="342483"/>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58200" y="2553117"/>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1371600" y="4617499"/>
            <a:ext cx="5124929"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Now we know the current forward path</a:t>
            </a:r>
            <a:endParaRPr lang="en-US" sz="2400" dirty="0"/>
          </a:p>
        </p:txBody>
      </p:sp>
    </p:spTree>
    <p:extLst>
      <p:ext uri="{BB962C8B-B14F-4D97-AF65-F5344CB8AC3E}">
        <p14:creationId xmlns:p14="http://schemas.microsoft.com/office/powerpoint/2010/main" xmlns="" val="34062188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on reverse path</a:t>
            </a:r>
            <a:endParaRPr lang="en-US" dirty="0"/>
          </a:p>
        </p:txBody>
      </p:sp>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02205" y="320442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7" name="TextBox 6"/>
          <p:cNvSpPr txBox="1"/>
          <p:nvPr/>
        </p:nvSpPr>
        <p:spPr>
          <a:xfrm>
            <a:off x="3163542" y="44196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0" name="Picture 37"/>
          <p:cNvPicPr>
            <a:picLocks noChangeArrowheads="1"/>
          </p:cNvPicPr>
          <p:nvPr/>
        </p:nvPicPr>
        <p:blipFill>
          <a:blip r:embed="rId5"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11" name="Picture 37"/>
          <p:cNvPicPr>
            <a:picLocks noChangeArrowheads="1"/>
          </p:cNvPicPr>
          <p:nvPr/>
        </p:nvPicPr>
        <p:blipFill>
          <a:blip r:embed="rId5"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12" name="Picture 37"/>
          <p:cNvPicPr>
            <a:picLocks noChangeArrowheads="1"/>
          </p:cNvPicPr>
          <p:nvPr/>
        </p:nvPicPr>
        <p:blipFill>
          <a:blip r:embed="rId5"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13" name="Picture 37"/>
          <p:cNvPicPr>
            <a:picLocks noChangeArrowheads="1"/>
          </p:cNvPicPr>
          <p:nvPr/>
        </p:nvPicPr>
        <p:blipFill>
          <a:blip r:embed="rId5" cstate="print"/>
          <a:srcRect/>
          <a:stretch>
            <a:fillRect/>
          </a:stretch>
        </p:blipFill>
        <p:spPr bwMode="auto">
          <a:xfrm>
            <a:off x="5027215" y="3253948"/>
            <a:ext cx="453231" cy="266700"/>
          </a:xfrm>
          <a:prstGeom prst="rect">
            <a:avLst/>
          </a:prstGeom>
          <a:noFill/>
          <a:ln w="9525">
            <a:noFill/>
            <a:miter lim="800000"/>
            <a:headEnd/>
            <a:tailEnd/>
          </a:ln>
          <a:effectLst/>
        </p:spPr>
      </p:pic>
      <p:sp>
        <p:nvSpPr>
          <p:cNvPr id="14" name="TextBox 13"/>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15" name="TextBox 14"/>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16" name="TextBox 15"/>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17" name="TextBox 16"/>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18" name="Freeform 17"/>
          <p:cNvSpPr/>
          <p:nvPr/>
        </p:nvSpPr>
        <p:spPr>
          <a:xfrm>
            <a:off x="1672389" y="3201098"/>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1590805" y="3432132"/>
            <a:ext cx="953316" cy="815071"/>
          </a:xfrm>
          <a:custGeom>
            <a:avLst/>
            <a:gdLst>
              <a:gd name="connsiteX0" fmla="*/ 951979 w 953316"/>
              <a:gd name="connsiteY0" fmla="*/ 0 h 815071"/>
              <a:gd name="connsiteX1" fmla="*/ 801666 w 953316"/>
              <a:gd name="connsiteY1" fmla="*/ 801665 h 815071"/>
              <a:gd name="connsiteX2" fmla="*/ 0 w 953316"/>
              <a:gd name="connsiteY2" fmla="*/ 425884 h 815071"/>
            </a:gdLst>
            <a:ahLst/>
            <a:cxnLst>
              <a:cxn ang="0">
                <a:pos x="connsiteX0" y="connsiteY0"/>
              </a:cxn>
              <a:cxn ang="0">
                <a:pos x="connsiteX1" y="connsiteY1"/>
              </a:cxn>
              <a:cxn ang="0">
                <a:pos x="connsiteX2" y="connsiteY2"/>
              </a:cxn>
            </a:cxnLst>
            <a:rect l="l" t="t" r="r" b="b"/>
            <a:pathLst>
              <a:path w="953316" h="815071">
                <a:moveTo>
                  <a:pt x="951979" y="0"/>
                </a:moveTo>
                <a:cubicBezTo>
                  <a:pt x="956154" y="365342"/>
                  <a:pt x="960329" y="730684"/>
                  <a:pt x="801666" y="801665"/>
                </a:cubicBezTo>
                <a:cubicBezTo>
                  <a:pt x="643003" y="872646"/>
                  <a:pt x="321501" y="649265"/>
                  <a:pt x="0" y="425884"/>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0" name="Freeform 39"/>
          <p:cNvSpPr/>
          <p:nvPr/>
        </p:nvSpPr>
        <p:spPr>
          <a:xfrm>
            <a:off x="1709003" y="3352800"/>
            <a:ext cx="1719997" cy="815071"/>
          </a:xfrm>
          <a:custGeom>
            <a:avLst/>
            <a:gdLst>
              <a:gd name="connsiteX0" fmla="*/ 951979 w 953316"/>
              <a:gd name="connsiteY0" fmla="*/ 0 h 815071"/>
              <a:gd name="connsiteX1" fmla="*/ 801666 w 953316"/>
              <a:gd name="connsiteY1" fmla="*/ 801665 h 815071"/>
              <a:gd name="connsiteX2" fmla="*/ 0 w 953316"/>
              <a:gd name="connsiteY2" fmla="*/ 425884 h 815071"/>
            </a:gdLst>
            <a:ahLst/>
            <a:cxnLst>
              <a:cxn ang="0">
                <a:pos x="connsiteX0" y="connsiteY0"/>
              </a:cxn>
              <a:cxn ang="0">
                <a:pos x="connsiteX1" y="connsiteY1"/>
              </a:cxn>
              <a:cxn ang="0">
                <a:pos x="connsiteX2" y="connsiteY2"/>
              </a:cxn>
            </a:cxnLst>
            <a:rect l="l" t="t" r="r" b="b"/>
            <a:pathLst>
              <a:path w="953316" h="815071">
                <a:moveTo>
                  <a:pt x="951979" y="0"/>
                </a:moveTo>
                <a:cubicBezTo>
                  <a:pt x="956154" y="365342"/>
                  <a:pt x="960329" y="730684"/>
                  <a:pt x="801666" y="801665"/>
                </a:cubicBezTo>
                <a:cubicBezTo>
                  <a:pt x="643003" y="872646"/>
                  <a:pt x="321501" y="649265"/>
                  <a:pt x="0" y="425884"/>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3" name="Straight Arrow Connector 42"/>
          <p:cNvCxnSpPr>
            <a:stCxn id="16" idx="0"/>
          </p:cNvCxnSpPr>
          <p:nvPr/>
        </p:nvCxnSpPr>
        <p:spPr>
          <a:xfrm flipH="1">
            <a:off x="3429000" y="3276600"/>
            <a:ext cx="822960" cy="155849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4" name="TextBox 43"/>
          <p:cNvSpPr txBox="1"/>
          <p:nvPr/>
        </p:nvSpPr>
        <p:spPr>
          <a:xfrm>
            <a:off x="1371600" y="5405735"/>
            <a:ext cx="4393254"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Aha! It’s the reverse path from R3</a:t>
            </a:r>
            <a:endParaRPr lang="en-US" sz="2400" dirty="0"/>
          </a:p>
        </p:txBody>
      </p:sp>
    </p:spTree>
    <p:extLst>
      <p:ext uri="{BB962C8B-B14F-4D97-AF65-F5344CB8AC3E}">
        <p14:creationId xmlns:p14="http://schemas.microsoft.com/office/powerpoint/2010/main" xmlns="" val="45548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0" grpId="0" animBg="1"/>
      <p:bldP spid="4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a:bodyPr>
          <a:lstStyle/>
          <a:p>
            <a:r>
              <a:rPr lang="en-US" dirty="0" smtClean="0"/>
              <a:t>Find spoofing VPs that reach T</a:t>
            </a:r>
          </a:p>
          <a:p>
            <a:r>
              <a:rPr lang="en-US" dirty="0" smtClean="0"/>
              <a:t>Determine working direction (if any) </a:t>
            </a:r>
          </a:p>
          <a:p>
            <a:pPr lvl="1"/>
            <a:r>
              <a:rPr lang="en-US" dirty="0" smtClean="0"/>
              <a:t>Forward: have S spoof toward T as VP</a:t>
            </a:r>
          </a:p>
          <a:p>
            <a:pPr lvl="1"/>
            <a:r>
              <a:rPr lang="en-US" dirty="0" smtClean="0"/>
              <a:t>Reverse: VP spoof toward T as S </a:t>
            </a:r>
          </a:p>
          <a:p>
            <a:r>
              <a:rPr lang="en-US" dirty="0" smtClean="0"/>
              <a:t>Failure cases</a:t>
            </a:r>
          </a:p>
          <a:p>
            <a:pPr lvl="1"/>
            <a:r>
              <a:rPr lang="en-US" dirty="0" smtClean="0"/>
              <a:t>Forward-only : spoof </a:t>
            </a:r>
            <a:r>
              <a:rPr lang="en-US" dirty="0" err="1" smtClean="0"/>
              <a:t>traceroute</a:t>
            </a:r>
            <a:endParaRPr lang="en-US" dirty="0" smtClean="0"/>
          </a:p>
          <a:p>
            <a:pPr lvl="1"/>
            <a:r>
              <a:rPr lang="en-US" dirty="0" smtClean="0"/>
              <a:t>Reverse-only: reverse </a:t>
            </a:r>
            <a:r>
              <a:rPr lang="en-US" dirty="0" err="1" smtClean="0"/>
              <a:t>traceroute</a:t>
            </a:r>
            <a:r>
              <a:rPr lang="en-US" dirty="0" smtClean="0"/>
              <a:t> to each </a:t>
            </a:r>
            <a:r>
              <a:rPr lang="en-US" dirty="0" err="1" smtClean="0"/>
              <a:t>fwd</a:t>
            </a:r>
            <a:r>
              <a:rPr lang="en-US" dirty="0" smtClean="0"/>
              <a:t> hop</a:t>
            </a:r>
          </a:p>
          <a:p>
            <a:pPr lvl="1"/>
            <a:r>
              <a:rPr lang="en-US" dirty="0" smtClean="0"/>
              <a:t>Bi-directional: spoof </a:t>
            </a:r>
            <a:r>
              <a:rPr lang="en-US" dirty="0" err="1" smtClean="0"/>
              <a:t>traceroute</a:t>
            </a:r>
            <a:r>
              <a:rPr lang="en-US" dirty="0" smtClean="0"/>
              <a:t> </a:t>
            </a:r>
          </a:p>
          <a:p>
            <a:endParaRPr lang="en-US" dirty="0" smtClean="0"/>
          </a:p>
        </p:txBody>
      </p:sp>
    </p:spTree>
    <p:extLst>
      <p:ext uri="{BB962C8B-B14F-4D97-AF65-F5344CB8AC3E}">
        <p14:creationId xmlns:p14="http://schemas.microsoft.com/office/powerpoint/2010/main" xmlns="" val="24117212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Location (~2500 total)</a:t>
            </a:r>
          </a:p>
          <a:p>
            <a:pPr lvl="1"/>
            <a:r>
              <a:rPr lang="en-US" dirty="0" smtClean="0"/>
              <a:t>PL/</a:t>
            </a:r>
            <a:r>
              <a:rPr lang="en-US" dirty="0" err="1" smtClean="0"/>
              <a:t>Mlab</a:t>
            </a:r>
            <a:r>
              <a:rPr lang="en-US" dirty="0" smtClean="0"/>
              <a:t>: 1241</a:t>
            </a:r>
          </a:p>
          <a:p>
            <a:pPr lvl="1"/>
            <a:r>
              <a:rPr lang="en-US" dirty="0" smtClean="0"/>
              <a:t>Top 100: 1220</a:t>
            </a:r>
          </a:p>
          <a:p>
            <a:pPr lvl="1"/>
            <a:r>
              <a:rPr lang="en-US" dirty="0" err="1" smtClean="0"/>
              <a:t>CloudFront</a:t>
            </a:r>
            <a:r>
              <a:rPr lang="en-US" dirty="0" smtClean="0"/>
              <a:t>: 38 </a:t>
            </a:r>
          </a:p>
          <a:p>
            <a:r>
              <a:rPr lang="en-US" dirty="0" smtClean="0"/>
              <a:t>Duration: Average is 453 seconds</a:t>
            </a:r>
          </a:p>
          <a:p>
            <a:r>
              <a:rPr lang="en-US" dirty="0" smtClean="0"/>
              <a:t>Directionality</a:t>
            </a:r>
          </a:p>
          <a:p>
            <a:pPr lvl="1"/>
            <a:r>
              <a:rPr lang="en-US" dirty="0" smtClean="0"/>
              <a:t>Forward: 860</a:t>
            </a:r>
          </a:p>
          <a:p>
            <a:pPr lvl="1"/>
            <a:r>
              <a:rPr lang="en-US" dirty="0" smtClean="0"/>
              <a:t>Reverse:  130</a:t>
            </a:r>
          </a:p>
          <a:p>
            <a:pPr lvl="1"/>
            <a:r>
              <a:rPr lang="en-US" dirty="0" smtClean="0"/>
              <a:t>Bi-directional: 439</a:t>
            </a:r>
          </a:p>
          <a:p>
            <a:pPr lvl="1"/>
            <a:r>
              <a:rPr lang="en-US" dirty="0" smtClean="0"/>
              <a:t>The rest were indeterminate (different path, fixed by time of isolation, …)</a:t>
            </a:r>
          </a:p>
        </p:txBody>
      </p:sp>
    </p:spTree>
    <p:extLst>
      <p:ext uri="{BB962C8B-B14F-4D97-AF65-F5344CB8AC3E}">
        <p14:creationId xmlns:p14="http://schemas.microsoft.com/office/powerpoint/2010/main" xmlns="" val="40275002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lstStyle/>
          <a:p>
            <a:r>
              <a:rPr lang="en-US" dirty="0" smtClean="0"/>
              <a:t>Coverage</a:t>
            </a:r>
          </a:p>
          <a:p>
            <a:pPr lvl="1"/>
            <a:r>
              <a:rPr lang="en-US" dirty="0" smtClean="0"/>
              <a:t>How much of the network can we monitor?</a:t>
            </a:r>
          </a:p>
          <a:p>
            <a:pPr lvl="1"/>
            <a:r>
              <a:rPr lang="en-US" dirty="0" smtClean="0"/>
              <a:t>How precise is isolation?</a:t>
            </a:r>
            <a:endParaRPr lang="en-US" dirty="0"/>
          </a:p>
          <a:p>
            <a:r>
              <a:rPr lang="en-US" dirty="0" smtClean="0"/>
              <a:t>Effectiveness</a:t>
            </a:r>
          </a:p>
          <a:p>
            <a:pPr lvl="1"/>
            <a:r>
              <a:rPr lang="en-US" dirty="0" smtClean="0"/>
              <a:t>When affecting CDN, try application layer</a:t>
            </a:r>
          </a:p>
          <a:p>
            <a:pPr lvl="1"/>
            <a:r>
              <a:rPr lang="en-US" dirty="0" smtClean="0"/>
              <a:t>Corroborate with NANOG</a:t>
            </a:r>
          </a:p>
          <a:p>
            <a:pPr lvl="1"/>
            <a:r>
              <a:rPr lang="en-US" dirty="0" smtClean="0"/>
              <a:t>Post to outages.org</a:t>
            </a:r>
          </a:p>
          <a:p>
            <a:pPr lvl="1"/>
            <a:endParaRPr lang="en-US" dirty="0"/>
          </a:p>
        </p:txBody>
      </p:sp>
    </p:spTree>
    <p:extLst>
      <p:ext uri="{BB962C8B-B14F-4D97-AF65-F5344CB8AC3E}">
        <p14:creationId xmlns:p14="http://schemas.microsoft.com/office/powerpoint/2010/main" xmlns="" val="5834182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System for wide-are failure isolation </a:t>
            </a:r>
          </a:p>
          <a:p>
            <a:pPr lvl="1"/>
            <a:r>
              <a:rPr lang="en-US" dirty="0" smtClean="0"/>
              <a:t>Detection at fine granularity</a:t>
            </a:r>
          </a:p>
          <a:p>
            <a:pPr lvl="1"/>
            <a:r>
              <a:rPr lang="en-US" dirty="0" smtClean="0"/>
              <a:t>Algorithm for isolation</a:t>
            </a:r>
          </a:p>
          <a:p>
            <a:pPr lvl="2"/>
            <a:r>
              <a:rPr lang="en-US" dirty="0" smtClean="0"/>
              <a:t>Historical, rapidly refreshed path atlas </a:t>
            </a:r>
          </a:p>
          <a:p>
            <a:pPr lvl="2"/>
            <a:r>
              <a:rPr lang="en-US" dirty="0" smtClean="0"/>
              <a:t>Spoofed probing to measure during outage</a:t>
            </a:r>
          </a:p>
          <a:p>
            <a:endParaRPr lang="en-US" dirty="0"/>
          </a:p>
          <a:p>
            <a:r>
              <a:rPr lang="en-US" dirty="0" smtClean="0"/>
              <a:t>Ongoing work</a:t>
            </a:r>
          </a:p>
          <a:p>
            <a:pPr lvl="1"/>
            <a:r>
              <a:rPr lang="en-US" dirty="0" smtClean="0"/>
              <a:t>Refining isolation </a:t>
            </a:r>
          </a:p>
          <a:p>
            <a:pPr lvl="1"/>
            <a:r>
              <a:rPr lang="en-US" dirty="0" smtClean="0"/>
              <a:t>Identifying opportunities for automatic remediation</a:t>
            </a:r>
            <a:endParaRPr lang="en-US" dirty="0"/>
          </a:p>
        </p:txBody>
      </p:sp>
    </p:spTree>
    <p:extLst>
      <p:ext uri="{BB962C8B-B14F-4D97-AF65-F5344CB8AC3E}">
        <p14:creationId xmlns:p14="http://schemas.microsoft.com/office/powerpoint/2010/main" xmlns="" val="23177154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3122165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visualization work</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19400" y="1524000"/>
            <a:ext cx="4050139" cy="5029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94781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outage remediation</a:t>
            </a:r>
            <a:endParaRPr lang="en-US" dirty="0"/>
          </a:p>
        </p:txBody>
      </p:sp>
      <p:sp>
        <p:nvSpPr>
          <p:cNvPr id="3" name="Content Placeholder 2"/>
          <p:cNvSpPr>
            <a:spLocks noGrp="1"/>
          </p:cNvSpPr>
          <p:nvPr>
            <p:ph idx="1"/>
          </p:nvPr>
        </p:nvSpPr>
        <p:spPr/>
        <p:txBody>
          <a:bodyPr/>
          <a:lstStyle/>
          <a:p>
            <a:r>
              <a:rPr lang="en-US" dirty="0" smtClean="0"/>
              <a:t>Identify paths that </a:t>
            </a:r>
          </a:p>
          <a:p>
            <a:pPr lvl="1"/>
            <a:r>
              <a:rPr lang="en-US" dirty="0" smtClean="0"/>
              <a:t>Avoid isolated outage</a:t>
            </a:r>
          </a:p>
          <a:p>
            <a:pPr lvl="1"/>
            <a:r>
              <a:rPr lang="en-US" dirty="0" smtClean="0"/>
              <a:t>Offer decent performance</a:t>
            </a:r>
          </a:p>
          <a:p>
            <a:pPr lvl="1"/>
            <a:r>
              <a:rPr lang="en-US" dirty="0" smtClean="0"/>
              <a:t>Can be used in real time</a:t>
            </a:r>
          </a:p>
          <a:p>
            <a:pPr lvl="1"/>
            <a:endParaRPr lang="en-US" dirty="0" smtClean="0"/>
          </a:p>
          <a:p>
            <a:endParaRPr lang="en-US" dirty="0"/>
          </a:p>
        </p:txBody>
      </p:sp>
    </p:spTree>
    <p:extLst>
      <p:ext uri="{BB962C8B-B14F-4D97-AF65-F5344CB8AC3E}">
        <p14:creationId xmlns:p14="http://schemas.microsoft.com/office/powerpoint/2010/main" xmlns="" val="18224631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Approaches</a:t>
            </a:r>
            <a:endParaRPr lang="en-US" dirty="0"/>
          </a:p>
        </p:txBody>
      </p:sp>
      <p:sp>
        <p:nvSpPr>
          <p:cNvPr id="3" name="Content Placeholder 2"/>
          <p:cNvSpPr>
            <a:spLocks noGrp="1"/>
          </p:cNvSpPr>
          <p:nvPr>
            <p:ph idx="1"/>
          </p:nvPr>
        </p:nvSpPr>
        <p:spPr/>
        <p:txBody>
          <a:bodyPr/>
          <a:lstStyle/>
          <a:p>
            <a:r>
              <a:rPr lang="en-US" dirty="0" smtClean="0"/>
              <a:t>Change which route you use</a:t>
            </a:r>
          </a:p>
          <a:p>
            <a:pPr lvl="1"/>
            <a:r>
              <a:rPr lang="en-US" dirty="0" smtClean="0"/>
              <a:t>Fixes only reverse path problems</a:t>
            </a:r>
          </a:p>
          <a:p>
            <a:r>
              <a:rPr lang="en-US" dirty="0" smtClean="0"/>
              <a:t>Detouring</a:t>
            </a:r>
          </a:p>
          <a:p>
            <a:pPr lvl="1"/>
            <a:r>
              <a:rPr lang="en-US" dirty="0" smtClean="0"/>
              <a:t>Requires hosts along alternative working paths</a:t>
            </a:r>
          </a:p>
          <a:p>
            <a:r>
              <a:rPr lang="en-US" dirty="0" smtClean="0"/>
              <a:t>Make an angry phone call</a:t>
            </a:r>
          </a:p>
          <a:p>
            <a:pPr lvl="1"/>
            <a:r>
              <a:rPr lang="en-US" dirty="0" smtClean="0"/>
              <a:t>Does this ever work?</a:t>
            </a:r>
          </a:p>
          <a:p>
            <a:r>
              <a:rPr lang="en-US" dirty="0" smtClean="0"/>
              <a:t>Craft BGP announcements to control how others route toward you</a:t>
            </a:r>
            <a:endParaRPr lang="en-US" dirty="0"/>
          </a:p>
        </p:txBody>
      </p:sp>
    </p:spTree>
    <p:extLst>
      <p:ext uri="{BB962C8B-B14F-4D97-AF65-F5344CB8AC3E}">
        <p14:creationId xmlns:p14="http://schemas.microsoft.com/office/powerpoint/2010/main" xmlns="" val="15371265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85800" y="1133475"/>
            <a:ext cx="7419975" cy="5724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And can be surprisingly long-lasting</a:t>
            </a:r>
            <a:endParaRPr lang="en-US" dirty="0"/>
          </a:p>
        </p:txBody>
      </p:sp>
      <p:cxnSp>
        <p:nvCxnSpPr>
          <p:cNvPr id="6" name="Straight Connector 5"/>
          <p:cNvCxnSpPr/>
          <p:nvPr/>
        </p:nvCxnSpPr>
        <p:spPr>
          <a:xfrm flipV="1">
            <a:off x="4745666" y="1718932"/>
            <a:ext cx="0" cy="39624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426369" y="2254101"/>
            <a:ext cx="519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248400" y="2261937"/>
            <a:ext cx="2438400" cy="9144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Approx</a:t>
            </a:r>
            <a:r>
              <a:rPr lang="en-US" dirty="0" smtClean="0"/>
              <a:t> 10% last </a:t>
            </a:r>
            <a:br>
              <a:rPr lang="en-US" dirty="0" smtClean="0"/>
            </a:br>
            <a:r>
              <a:rPr lang="en-US" dirty="0" smtClean="0"/>
              <a:t>10 minutes or longer</a:t>
            </a:r>
            <a:endParaRPr lang="en-US" dirty="0"/>
          </a:p>
        </p:txBody>
      </p:sp>
    </p:spTree>
    <p:extLst>
      <p:ext uri="{BB962C8B-B14F-4D97-AF65-F5344CB8AC3E}">
        <p14:creationId xmlns:p14="http://schemas.microsoft.com/office/powerpoint/2010/main" xmlns="" val="3363540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91200" y="3352800"/>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6193671" y="3889086"/>
            <a:ext cx="764697" cy="369332"/>
          </a:xfrm>
          <a:prstGeom prst="rect">
            <a:avLst/>
          </a:prstGeom>
          <a:noFill/>
        </p:spPr>
        <p:txBody>
          <a:bodyPr wrap="none" rtlCol="0">
            <a:spAutoFit/>
          </a:bodyPr>
          <a:lstStyle/>
          <a:p>
            <a:r>
              <a:rPr lang="en-US" dirty="0" smtClean="0"/>
              <a:t>Target</a:t>
            </a:r>
            <a:endParaRPr lang="en-US" dirty="0"/>
          </a:p>
        </p:txBody>
      </p:sp>
      <p:sp>
        <p:nvSpPr>
          <p:cNvPr id="2" name="Title 1"/>
          <p:cNvSpPr>
            <a:spLocks noGrp="1"/>
          </p:cNvSpPr>
          <p:nvPr>
            <p:ph type="title"/>
          </p:nvPr>
        </p:nvSpPr>
        <p:spPr/>
        <p:txBody>
          <a:bodyPr/>
          <a:lstStyle/>
          <a:p>
            <a:r>
              <a:rPr lang="en-US" dirty="0" smtClean="0"/>
              <a:t>SFT for forward failure</a:t>
            </a:r>
            <a:endParaRPr lang="en-US" dirty="0"/>
          </a:p>
        </p:txBody>
      </p:sp>
      <p:cxnSp>
        <p:nvCxnSpPr>
          <p:cNvPr id="53" name="Straight Arrow Connector 52"/>
          <p:cNvCxnSpPr/>
          <p:nvPr/>
        </p:nvCxnSpPr>
        <p:spPr>
          <a:xfrm>
            <a:off x="1709003" y="3746331"/>
            <a:ext cx="3853597" cy="37317"/>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4" name="TextBox 23"/>
          <p:cNvSpPr txBox="1"/>
          <p:nvPr/>
        </p:nvSpPr>
        <p:spPr>
          <a:xfrm>
            <a:off x="7453562"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4" cstate="print"/>
          <a:srcRect/>
          <a:stretch>
            <a:fillRect/>
          </a:stretch>
        </p:blipFill>
        <p:spPr bwMode="auto">
          <a:xfrm>
            <a:off x="2241493" y="3277139"/>
            <a:ext cx="453231" cy="266700"/>
          </a:xfrm>
          <a:prstGeom prst="rect">
            <a:avLst/>
          </a:prstGeom>
          <a:noFill/>
          <a:ln w="9525">
            <a:noFill/>
            <a:miter lim="800000"/>
            <a:headEnd/>
            <a:tailEnd/>
          </a:ln>
          <a:effectLst/>
        </p:spPr>
      </p:pic>
      <p:pic>
        <p:nvPicPr>
          <p:cNvPr id="28" name="Picture 37"/>
          <p:cNvPicPr>
            <a:picLocks noChangeArrowheads="1"/>
          </p:cNvPicPr>
          <p:nvPr/>
        </p:nvPicPr>
        <p:blipFill>
          <a:blip r:embed="rId4" cstate="print"/>
          <a:srcRect/>
          <a:stretch>
            <a:fillRect/>
          </a:stretch>
        </p:blipFill>
        <p:spPr bwMode="auto">
          <a:xfrm>
            <a:off x="3182570" y="3143789"/>
            <a:ext cx="453231" cy="266700"/>
          </a:xfrm>
          <a:prstGeom prst="rect">
            <a:avLst/>
          </a:prstGeom>
          <a:noFill/>
          <a:ln w="9525">
            <a:noFill/>
            <a:miter lim="800000"/>
            <a:headEnd/>
            <a:tailEnd/>
          </a:ln>
          <a:effectLst/>
        </p:spPr>
      </p:pic>
      <p:pic>
        <p:nvPicPr>
          <p:cNvPr id="30" name="Picture 37"/>
          <p:cNvPicPr>
            <a:picLocks noChangeArrowheads="1"/>
          </p:cNvPicPr>
          <p:nvPr/>
        </p:nvPicPr>
        <p:blipFill>
          <a:blip r:embed="rId4" cstate="print"/>
          <a:srcRect/>
          <a:stretch>
            <a:fillRect/>
          </a:stretch>
        </p:blipFill>
        <p:spPr bwMode="auto">
          <a:xfrm>
            <a:off x="4038099" y="3092082"/>
            <a:ext cx="453231" cy="266700"/>
          </a:xfrm>
          <a:prstGeom prst="rect">
            <a:avLst/>
          </a:prstGeom>
          <a:noFill/>
          <a:ln w="9525">
            <a:noFill/>
            <a:miter lim="800000"/>
            <a:headEnd/>
            <a:tailEnd/>
          </a:ln>
          <a:effectLst/>
        </p:spPr>
      </p:pic>
      <p:pic>
        <p:nvPicPr>
          <p:cNvPr id="31" name="Picture 37"/>
          <p:cNvPicPr>
            <a:picLocks noChangeArrowheads="1"/>
          </p:cNvPicPr>
          <p:nvPr/>
        </p:nvPicPr>
        <p:blipFill>
          <a:blip r:embed="rId4" cstate="print"/>
          <a:srcRect/>
          <a:stretch>
            <a:fillRect/>
          </a:stretch>
        </p:blipFill>
        <p:spPr bwMode="auto">
          <a:xfrm>
            <a:off x="5027215" y="3253948"/>
            <a:ext cx="453231" cy="266700"/>
          </a:xfrm>
          <a:prstGeom prst="rect">
            <a:avLst/>
          </a:prstGeom>
          <a:noFill/>
          <a:ln w="9525">
            <a:noFill/>
            <a:miter lim="800000"/>
            <a:headEnd/>
            <a:tailEnd/>
          </a:ln>
          <a:effectLst/>
        </p:spPr>
      </p:pic>
      <p:sp>
        <p:nvSpPr>
          <p:cNvPr id="15" name="TextBox 14"/>
          <p:cNvSpPr txBox="1"/>
          <p:nvPr/>
        </p:nvSpPr>
        <p:spPr>
          <a:xfrm>
            <a:off x="2308984" y="3417428"/>
            <a:ext cx="426720" cy="369332"/>
          </a:xfrm>
          <a:prstGeom prst="rect">
            <a:avLst/>
          </a:prstGeom>
          <a:noFill/>
        </p:spPr>
        <p:txBody>
          <a:bodyPr wrap="none" rtlCol="0">
            <a:spAutoFit/>
          </a:bodyPr>
          <a:lstStyle/>
          <a:p>
            <a:r>
              <a:rPr lang="en-US" dirty="0" smtClean="0"/>
              <a:t>R1</a:t>
            </a:r>
            <a:endParaRPr lang="en-US" dirty="0"/>
          </a:p>
        </p:txBody>
      </p:sp>
      <p:sp>
        <p:nvSpPr>
          <p:cNvPr id="33" name="TextBox 32"/>
          <p:cNvSpPr txBox="1"/>
          <p:nvPr/>
        </p:nvSpPr>
        <p:spPr>
          <a:xfrm>
            <a:off x="3200400" y="3288268"/>
            <a:ext cx="426720" cy="369332"/>
          </a:xfrm>
          <a:prstGeom prst="rect">
            <a:avLst/>
          </a:prstGeom>
          <a:noFill/>
        </p:spPr>
        <p:txBody>
          <a:bodyPr wrap="none" rtlCol="0">
            <a:spAutoFit/>
          </a:bodyPr>
          <a:lstStyle/>
          <a:p>
            <a:r>
              <a:rPr lang="en-US" dirty="0" smtClean="0"/>
              <a:t>R2</a:t>
            </a:r>
            <a:endParaRPr lang="en-US" dirty="0"/>
          </a:p>
        </p:txBody>
      </p:sp>
      <p:sp>
        <p:nvSpPr>
          <p:cNvPr id="34" name="TextBox 33"/>
          <p:cNvSpPr txBox="1"/>
          <p:nvPr/>
        </p:nvSpPr>
        <p:spPr>
          <a:xfrm>
            <a:off x="4038600" y="3276600"/>
            <a:ext cx="426720" cy="369332"/>
          </a:xfrm>
          <a:prstGeom prst="rect">
            <a:avLst/>
          </a:prstGeom>
          <a:noFill/>
        </p:spPr>
        <p:txBody>
          <a:bodyPr wrap="none" rtlCol="0">
            <a:spAutoFit/>
          </a:bodyPr>
          <a:lstStyle/>
          <a:p>
            <a:r>
              <a:rPr lang="en-US" dirty="0" smtClean="0"/>
              <a:t>R3</a:t>
            </a:r>
            <a:endParaRPr lang="en-US" dirty="0"/>
          </a:p>
        </p:txBody>
      </p:sp>
      <p:sp>
        <p:nvSpPr>
          <p:cNvPr id="36" name="TextBox 35"/>
          <p:cNvSpPr txBox="1"/>
          <p:nvPr/>
        </p:nvSpPr>
        <p:spPr>
          <a:xfrm>
            <a:off x="5029200" y="3429000"/>
            <a:ext cx="426720" cy="369332"/>
          </a:xfrm>
          <a:prstGeom prst="rect">
            <a:avLst/>
          </a:prstGeom>
          <a:noFill/>
        </p:spPr>
        <p:txBody>
          <a:bodyPr wrap="none" rtlCol="0">
            <a:spAutoFit/>
          </a:bodyPr>
          <a:lstStyle/>
          <a:p>
            <a:r>
              <a:rPr lang="en-US" dirty="0" smtClean="0"/>
              <a:t>R4</a:t>
            </a:r>
            <a:endParaRPr lang="en-US" dirty="0"/>
          </a:p>
        </p:txBody>
      </p:sp>
      <p:sp>
        <p:nvSpPr>
          <p:cNvPr id="26" name="TextBox 25"/>
          <p:cNvSpPr txBox="1"/>
          <p:nvPr/>
        </p:nvSpPr>
        <p:spPr>
          <a:xfrm>
            <a:off x="8001000" y="1676400"/>
            <a:ext cx="542136" cy="923330"/>
          </a:xfrm>
          <a:prstGeom prst="rect">
            <a:avLst/>
          </a:prstGeom>
          <a:noFill/>
        </p:spPr>
        <p:txBody>
          <a:bodyPr wrap="none" rtlCol="0">
            <a:spAutoFit/>
          </a:bodyPr>
          <a:lstStyle/>
          <a:p>
            <a:r>
              <a:rPr lang="en-US" dirty="0" smtClean="0"/>
              <a:t>R1: </a:t>
            </a:r>
          </a:p>
          <a:p>
            <a:r>
              <a:rPr lang="en-US" dirty="0" smtClean="0"/>
              <a:t>R2:</a:t>
            </a:r>
          </a:p>
          <a:p>
            <a:r>
              <a:rPr lang="en-US" dirty="0" smtClean="0"/>
              <a:t>R3:</a:t>
            </a:r>
          </a:p>
        </p:txBody>
      </p:sp>
      <p:pic>
        <p:nvPicPr>
          <p:cNvPr id="3074"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20517" y="1714917"/>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Freeform 24"/>
          <p:cNvSpPr/>
          <p:nvPr/>
        </p:nvSpPr>
        <p:spPr>
          <a:xfrm>
            <a:off x="1676400" y="3200400"/>
            <a:ext cx="4162927" cy="456502"/>
          </a:xfrm>
          <a:custGeom>
            <a:avLst/>
            <a:gdLst>
              <a:gd name="connsiteX0" fmla="*/ 0 w 4162927"/>
              <a:gd name="connsiteY0" fmla="*/ 432439 h 456502"/>
              <a:gd name="connsiteX1" fmla="*/ 806116 w 4162927"/>
              <a:gd name="connsiteY1" fmla="*/ 191807 h 456502"/>
              <a:gd name="connsiteX2" fmla="*/ 1768643 w 4162927"/>
              <a:gd name="connsiteY2" fmla="*/ 23365 h 456502"/>
              <a:gd name="connsiteX3" fmla="*/ 2671011 w 4162927"/>
              <a:gd name="connsiteY3" fmla="*/ 23365 h 456502"/>
              <a:gd name="connsiteX4" fmla="*/ 3645569 w 4162927"/>
              <a:gd name="connsiteY4" fmla="*/ 227902 h 456502"/>
              <a:gd name="connsiteX5" fmla="*/ 4162927 w 4162927"/>
              <a:gd name="connsiteY5" fmla="*/ 456502 h 45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2927" h="456502">
                <a:moveTo>
                  <a:pt x="0" y="432439"/>
                </a:moveTo>
                <a:cubicBezTo>
                  <a:pt x="255671" y="346212"/>
                  <a:pt x="511342" y="259986"/>
                  <a:pt x="806116" y="191807"/>
                </a:cubicBezTo>
                <a:cubicBezTo>
                  <a:pt x="1100890" y="123628"/>
                  <a:pt x="1457827" y="51439"/>
                  <a:pt x="1768643" y="23365"/>
                </a:cubicBezTo>
                <a:cubicBezTo>
                  <a:pt x="2079459" y="-4709"/>
                  <a:pt x="2358190" y="-10725"/>
                  <a:pt x="2671011" y="23365"/>
                </a:cubicBezTo>
                <a:cubicBezTo>
                  <a:pt x="2983832" y="57455"/>
                  <a:pt x="3396916" y="155712"/>
                  <a:pt x="3645569" y="227902"/>
                </a:cubicBezTo>
                <a:cubicBezTo>
                  <a:pt x="3894222" y="300091"/>
                  <a:pt x="4028574" y="378296"/>
                  <a:pt x="4162927" y="456502"/>
                </a:cubicBezTo>
              </a:path>
            </a:pathLst>
          </a:cu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458200" y="1981200"/>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8424469" y="2133600"/>
            <a:ext cx="33997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11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0" name="TextBox 39"/>
          <p:cNvSpPr txBox="1"/>
          <p:nvPr/>
        </p:nvSpPr>
        <p:spPr>
          <a:xfrm>
            <a:off x="3960415" y="2771097"/>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1" name="Picture 2" descr="C:\Users\choffnes\AppData\Local\Microsoft\Windows\Temporary Internet Files\Content.IE5\E8T8WB1S\MC900441310[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57064" y="3798332"/>
            <a:ext cx="342483" cy="342483"/>
          </a:xfrm>
          <a:prstGeom prst="rect">
            <a:avLst/>
          </a:prstGeom>
          <a:noFill/>
          <a:extLst>
            <a:ext uri="{909E8E84-426E-40DD-AFC4-6F175D3DCCD1}">
              <a14:hiddenFill xmlns:a14="http://schemas.microsoft.com/office/drawing/2010/main" xmlns="">
                <a:solidFill>
                  <a:srgbClr val="FFFFFF"/>
                </a:solidFill>
              </a14:hiddenFill>
            </a:ext>
          </a:extLst>
        </p:spPr>
      </p:pic>
      <p:sp>
        <p:nvSpPr>
          <p:cNvPr id="42" name="TextBox 41"/>
          <p:cNvSpPr txBox="1"/>
          <p:nvPr/>
        </p:nvSpPr>
        <p:spPr>
          <a:xfrm>
            <a:off x="2217096" y="4617499"/>
            <a:ext cx="3040704"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S’ pings T spoofing as S</a:t>
            </a:r>
            <a:endParaRPr lang="en-US" sz="2400" dirty="0"/>
          </a:p>
        </p:txBody>
      </p:sp>
      <p:sp>
        <p:nvSpPr>
          <p:cNvPr id="43" name="TextBox 42"/>
          <p:cNvSpPr txBox="1"/>
          <p:nvPr/>
        </p:nvSpPr>
        <p:spPr>
          <a:xfrm>
            <a:off x="2217096" y="5334000"/>
            <a:ext cx="3490699" cy="461665"/>
          </a:xfrm>
          <a:prstGeom prst="rect">
            <a:avLst/>
          </a:prstGeom>
          <a:solidFill>
            <a:schemeClr val="accent1">
              <a:lumMod val="40000"/>
              <a:lumOff val="60000"/>
            </a:schemeClr>
          </a:solidFill>
          <a:ln>
            <a:solidFill>
              <a:schemeClr val="tx2">
                <a:lumMod val="75000"/>
              </a:schemeClr>
            </a:solidFill>
          </a:ln>
        </p:spPr>
        <p:txBody>
          <a:bodyPr wrap="none" rtlCol="0">
            <a:spAutoFit/>
          </a:bodyPr>
          <a:lstStyle/>
          <a:p>
            <a:r>
              <a:rPr lang="en-US" sz="2400" dirty="0" smtClean="0"/>
              <a:t>Try forward path using SFT</a:t>
            </a:r>
            <a:endParaRPr lang="en-US" sz="2400" dirty="0"/>
          </a:p>
        </p:txBody>
      </p:sp>
    </p:spTree>
    <p:extLst>
      <p:ext uri="{BB962C8B-B14F-4D97-AF65-F5344CB8AC3E}">
        <p14:creationId xmlns:p14="http://schemas.microsoft.com/office/powerpoint/2010/main" xmlns="" val="33587507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2"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outage response time</a:t>
            </a:r>
            <a:endParaRPr lang="en-US" dirty="0"/>
          </a:p>
        </p:txBody>
      </p:sp>
      <p:sp>
        <p:nvSpPr>
          <p:cNvPr id="3" name="Content Placeholder 2"/>
          <p:cNvSpPr>
            <a:spLocks noGrp="1"/>
          </p:cNvSpPr>
          <p:nvPr>
            <p:ph idx="1"/>
          </p:nvPr>
        </p:nvSpPr>
        <p:spPr/>
        <p:txBody>
          <a:bodyPr>
            <a:normAutofit/>
          </a:bodyPr>
          <a:lstStyle/>
          <a:p>
            <a:r>
              <a:rPr lang="en-US" dirty="0" smtClean="0"/>
              <a:t>Move from </a:t>
            </a:r>
            <a:r>
              <a:rPr lang="en-US" i="1" dirty="0" smtClean="0"/>
              <a:t>human </a:t>
            </a:r>
            <a:r>
              <a:rPr lang="en-US" dirty="0" smtClean="0"/>
              <a:t>to </a:t>
            </a:r>
            <a:r>
              <a:rPr lang="en-US" i="1" dirty="0" smtClean="0"/>
              <a:t>computer</a:t>
            </a:r>
            <a:r>
              <a:rPr lang="en-US" dirty="0" smtClean="0"/>
              <a:t> timescale</a:t>
            </a:r>
          </a:p>
          <a:p>
            <a:pPr lvl="1"/>
            <a:r>
              <a:rPr lang="en-US" dirty="0" smtClean="0"/>
              <a:t>Detection</a:t>
            </a:r>
          </a:p>
          <a:p>
            <a:pPr lvl="2"/>
            <a:r>
              <a:rPr lang="en-US" dirty="0" smtClean="0"/>
              <a:t>Hubble, NEWS</a:t>
            </a:r>
          </a:p>
          <a:p>
            <a:pPr lvl="1"/>
            <a:r>
              <a:rPr lang="en-US" b="1" dirty="0" smtClean="0"/>
              <a:t>Isolation</a:t>
            </a:r>
          </a:p>
          <a:p>
            <a:pPr lvl="1"/>
            <a:r>
              <a:rPr lang="en-US" dirty="0" smtClean="0"/>
              <a:t>Remediation</a:t>
            </a:r>
            <a:endParaRPr lang="en-US" dirty="0"/>
          </a:p>
        </p:txBody>
      </p:sp>
    </p:spTree>
    <p:extLst>
      <p:ext uri="{BB962C8B-B14F-4D97-AF65-F5344CB8AC3E}">
        <p14:creationId xmlns:p14="http://schemas.microsoft.com/office/powerpoint/2010/main" xmlns="" val="1382538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know about outages</a:t>
            </a:r>
            <a:endParaRPr lang="en-US" dirty="0"/>
          </a:p>
        </p:txBody>
      </p:sp>
      <p:sp>
        <p:nvSpPr>
          <p:cNvPr id="3" name="Content Placeholder 2"/>
          <p:cNvSpPr>
            <a:spLocks noGrp="1"/>
          </p:cNvSpPr>
          <p:nvPr>
            <p:ph idx="1"/>
          </p:nvPr>
        </p:nvSpPr>
        <p:spPr/>
        <p:txBody>
          <a:bodyPr/>
          <a:lstStyle/>
          <a:p>
            <a:r>
              <a:rPr lang="en-US" dirty="0" smtClean="0"/>
              <a:t>Hubble also told us they can be …</a:t>
            </a:r>
          </a:p>
          <a:p>
            <a:pPr lvl="1"/>
            <a:r>
              <a:rPr lang="en-US" dirty="0" smtClean="0"/>
              <a:t>Frequent and long-lasting </a:t>
            </a:r>
          </a:p>
          <a:p>
            <a:pPr lvl="2"/>
            <a:r>
              <a:rPr lang="en-US" dirty="0" smtClean="0"/>
              <a:t>confirmed with EC2 study</a:t>
            </a:r>
          </a:p>
          <a:p>
            <a:pPr lvl="1"/>
            <a:r>
              <a:rPr lang="en-US" dirty="0" smtClean="0"/>
              <a:t>Invisible to BGP feeds</a:t>
            </a:r>
          </a:p>
          <a:p>
            <a:pPr lvl="1"/>
            <a:r>
              <a:rPr lang="en-US" dirty="0" smtClean="0"/>
              <a:t>Partial</a:t>
            </a:r>
          </a:p>
          <a:p>
            <a:pPr lvl="1"/>
            <a:r>
              <a:rPr lang="en-US" dirty="0" smtClean="0"/>
              <a:t>Unidirectional</a:t>
            </a:r>
          </a:p>
          <a:p>
            <a:pPr lvl="1"/>
            <a:r>
              <a:rPr lang="en-US" dirty="0" smtClean="0"/>
              <a:t>In </a:t>
            </a:r>
            <a:r>
              <a:rPr lang="en-US" dirty="0" err="1" smtClean="0"/>
              <a:t>ASes</a:t>
            </a:r>
            <a:r>
              <a:rPr lang="en-US" dirty="0" smtClean="0"/>
              <a:t> outside of source and destination</a:t>
            </a:r>
            <a:endParaRPr lang="en-US" dirty="0"/>
          </a:p>
        </p:txBody>
      </p:sp>
    </p:spTree>
    <p:extLst>
      <p:ext uri="{BB962C8B-B14F-4D97-AF65-F5344CB8AC3E}">
        <p14:creationId xmlns:p14="http://schemas.microsoft.com/office/powerpoint/2010/main" xmlns="" val="25817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t>
            </a:r>
            <a:r>
              <a:rPr lang="en-US" i="1" dirty="0" smtClean="0"/>
              <a:t>where</a:t>
            </a:r>
            <a:r>
              <a:rPr lang="en-US" dirty="0" smtClean="0"/>
              <a:t> are the outages?</a:t>
            </a:r>
            <a:endParaRPr lang="en-US" dirty="0"/>
          </a:p>
        </p:txBody>
      </p:sp>
      <p:sp>
        <p:nvSpPr>
          <p:cNvPr id="3" name="Content Placeholder 2"/>
          <p:cNvSpPr>
            <a:spLocks noGrp="1"/>
          </p:cNvSpPr>
          <p:nvPr>
            <p:ph idx="1"/>
          </p:nvPr>
        </p:nvSpPr>
        <p:spPr/>
        <p:txBody>
          <a:bodyPr>
            <a:normAutofit/>
          </a:bodyPr>
          <a:lstStyle/>
          <a:p>
            <a:r>
              <a:rPr lang="en-US" dirty="0" smtClean="0"/>
              <a:t>Can’t fix a problem if you don’t know where</a:t>
            </a:r>
          </a:p>
          <a:p>
            <a:pPr marL="0" indent="0">
              <a:buNone/>
            </a:pPr>
            <a:endParaRPr lang="en-US" dirty="0" smtClean="0"/>
          </a:p>
          <a:p>
            <a:r>
              <a:rPr lang="en-US" dirty="0" smtClean="0"/>
              <a:t>State of the art: </a:t>
            </a:r>
            <a:r>
              <a:rPr lang="en-US" dirty="0" err="1" smtClean="0"/>
              <a:t>traceroute</a:t>
            </a:r>
            <a:endParaRPr lang="en-US" dirty="0" smtClean="0"/>
          </a:p>
          <a:p>
            <a:pPr lvl="1"/>
            <a:r>
              <a:rPr lang="en-US" dirty="0" smtClean="0"/>
              <a:t>Only tells part of the story</a:t>
            </a:r>
          </a:p>
          <a:p>
            <a:pPr lvl="1"/>
            <a:r>
              <a:rPr lang="en-US" dirty="0" smtClean="0"/>
              <a:t>Even with control of source and destination</a:t>
            </a:r>
          </a:p>
          <a:p>
            <a:pPr lvl="1"/>
            <a:r>
              <a:rPr lang="en-US" dirty="0" smtClean="0"/>
              <a:t>Especially </a:t>
            </a:r>
            <a:r>
              <a:rPr lang="en-US" i="1" dirty="0" smtClean="0"/>
              <a:t>without</a:t>
            </a:r>
            <a:r>
              <a:rPr lang="en-US" dirty="0" smtClean="0"/>
              <a:t> control of destination</a:t>
            </a:r>
          </a:p>
          <a:p>
            <a:endParaRPr lang="en-US" dirty="0" smtClean="0"/>
          </a:p>
        </p:txBody>
      </p:sp>
    </p:spTree>
    <p:extLst>
      <p:ext uri="{BB962C8B-B14F-4D97-AF65-F5344CB8AC3E}">
        <p14:creationId xmlns:p14="http://schemas.microsoft.com/office/powerpoint/2010/main" xmlns="" val="86276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3" name="Content Placeholder 2"/>
          <p:cNvSpPr>
            <a:spLocks noGrp="1"/>
          </p:cNvSpPr>
          <p:nvPr>
            <p:ph idx="1"/>
          </p:nvPr>
        </p:nvSpPr>
        <p:spPr>
          <a:xfrm>
            <a:off x="533400" y="3048000"/>
            <a:ext cx="4624192" cy="2544763"/>
          </a:xfrm>
        </p:spPr>
        <p:txBody>
          <a:bodyPr>
            <a:normAutofit/>
          </a:bodyPr>
          <a:lstStyle/>
          <a:p>
            <a:pPr marL="0" indent="0">
              <a:buNone/>
            </a:pPr>
            <a:r>
              <a:rPr lang="en-US" sz="1800" u="sng" dirty="0" smtClean="0"/>
              <a:t>User 1</a:t>
            </a:r>
            <a:r>
              <a:rPr lang="en-US" sz="1200" dirty="0" smtClean="0"/>
              <a:t/>
            </a:r>
            <a:br>
              <a:rPr lang="en-US" sz="1200" dirty="0" smtClean="0"/>
            </a:br>
            <a:r>
              <a:rPr lang="en-US" sz="1200" dirty="0" smtClean="0"/>
              <a:t>  1     </a:t>
            </a:r>
            <a:r>
              <a:rPr lang="en-US" sz="1200" dirty="0" err="1" smtClean="0"/>
              <a:t>Wireless_Broadband_Router.home</a:t>
            </a:r>
            <a:r>
              <a:rPr lang="en-US" sz="1200" dirty="0" smtClean="0"/>
              <a:t> [192.168.3.254]</a:t>
            </a:r>
            <a:br>
              <a:rPr lang="en-US" sz="1200" dirty="0" smtClean="0"/>
            </a:br>
            <a:r>
              <a:rPr lang="en-US" sz="1200" dirty="0" smtClean="0"/>
              <a:t>  2      </a:t>
            </a:r>
            <a:r>
              <a:rPr lang="en-US" sz="1200" dirty="0" smtClean="0">
                <a:hlinkClick r:id="rId2"/>
              </a:rPr>
              <a:t>L100.BLTMMD-VFTTP-40.verizon-gni.net</a:t>
            </a:r>
            <a:r>
              <a:rPr lang="en-US" sz="1200" dirty="0" smtClean="0"/>
              <a:t> [96.244.79.1]</a:t>
            </a:r>
            <a:br>
              <a:rPr lang="en-US" sz="1200" dirty="0" smtClean="0"/>
            </a:br>
            <a:r>
              <a:rPr lang="en-US" sz="1200" dirty="0" smtClean="0"/>
              <a:t>  3    </a:t>
            </a:r>
            <a:r>
              <a:rPr lang="en-US" sz="1200" dirty="0" smtClean="0">
                <a:hlinkClick r:id="rId3"/>
              </a:rPr>
              <a:t>G10-0-1-440.BLTMMD-LCR-04.verizon-gni.net</a:t>
            </a:r>
            <a:r>
              <a:rPr lang="en-US" sz="1200" dirty="0" smtClean="0"/>
              <a:t> [130.81.110.158]</a:t>
            </a:r>
            <a:br>
              <a:rPr lang="en-US" sz="1200" dirty="0" smtClean="0"/>
            </a:br>
            <a:r>
              <a:rPr lang="en-US" sz="1200" dirty="0" smtClean="0"/>
              <a:t>  4    </a:t>
            </a:r>
            <a:r>
              <a:rPr lang="en-US" sz="1200" dirty="0" smtClean="0">
                <a:hlinkClick r:id="rId4"/>
              </a:rPr>
              <a:t>so-2-0-0-0.PHIL-BB-RTR2.verizon-gni.net</a:t>
            </a:r>
            <a:r>
              <a:rPr lang="en-US" sz="1200" dirty="0" smtClean="0"/>
              <a:t> [130.81.28.82]</a:t>
            </a:r>
            <a:br>
              <a:rPr lang="en-US" sz="1200" dirty="0" smtClean="0"/>
            </a:br>
            <a:r>
              <a:rPr lang="en-US" sz="1200" dirty="0" smtClean="0"/>
              <a:t>  5    </a:t>
            </a:r>
            <a:r>
              <a:rPr lang="en-US" sz="1200" dirty="0" smtClean="0">
                <a:hlinkClick r:id="rId5"/>
              </a:rPr>
              <a:t>so-7-1-0-0.RES-BB-RTR2.verizon-gni.net</a:t>
            </a:r>
            <a:r>
              <a:rPr lang="en-US" sz="1200" dirty="0" smtClean="0"/>
              <a:t> [130.81.19.106]</a:t>
            </a:r>
            <a:br>
              <a:rPr lang="en-US" sz="1200" dirty="0" smtClean="0"/>
            </a:br>
            <a:r>
              <a:rPr lang="en-US" sz="1200" dirty="0" smtClean="0"/>
              <a:t>  6    </a:t>
            </a:r>
            <a:r>
              <a:rPr lang="en-US" sz="1200" dirty="0" smtClean="0">
                <a:hlinkClick r:id="rId6"/>
              </a:rPr>
              <a:t>0.ae2.BR2.IAD8.ALTER.NET</a:t>
            </a:r>
            <a:r>
              <a:rPr lang="en-US" sz="1200" dirty="0" smtClean="0"/>
              <a:t> [152.63.34.73]</a:t>
            </a:r>
            <a:br>
              <a:rPr lang="en-US" sz="1200" dirty="0" smtClean="0"/>
            </a:br>
            <a:r>
              <a:rPr lang="en-US" sz="1200" dirty="0" smtClean="0"/>
              <a:t>  7     </a:t>
            </a:r>
            <a:r>
              <a:rPr lang="en-US" sz="1200" dirty="0" smtClean="0">
                <a:hlinkClick r:id="rId7"/>
              </a:rPr>
              <a:t>ae7.edge1.washingtondc4.level3.net</a:t>
            </a:r>
            <a:r>
              <a:rPr lang="en-US" sz="1200" dirty="0" smtClean="0"/>
              <a:t> [4.68.62.137]</a:t>
            </a:r>
            <a:br>
              <a:rPr lang="en-US" sz="1200" dirty="0" smtClean="0"/>
            </a:br>
            <a:r>
              <a:rPr lang="en-US" sz="1200" dirty="0" smtClean="0"/>
              <a:t>  8    </a:t>
            </a:r>
            <a:r>
              <a:rPr lang="en-US" sz="1200" dirty="0" smtClean="0">
                <a:hlinkClick r:id="rId8"/>
              </a:rPr>
              <a:t>vlan80.csw3.Washington1.Level3.net</a:t>
            </a:r>
            <a:r>
              <a:rPr lang="en-US" sz="1200" dirty="0" smtClean="0"/>
              <a:t> [4.69.149.190]</a:t>
            </a:r>
            <a:br>
              <a:rPr lang="en-US" sz="1200" dirty="0" smtClean="0"/>
            </a:br>
            <a:r>
              <a:rPr lang="en-US" sz="1200" dirty="0" smtClean="0"/>
              <a:t>  9     </a:t>
            </a:r>
            <a:r>
              <a:rPr lang="en-US" sz="1200" dirty="0" smtClean="0">
                <a:hlinkClick r:id="rId9"/>
              </a:rPr>
              <a:t>ae-92-92.ebr2.Washington1.Level3.net</a:t>
            </a:r>
            <a:r>
              <a:rPr lang="en-US" sz="1200" dirty="0" smtClean="0"/>
              <a:t> [4.69.134.157]</a:t>
            </a:r>
            <a:br>
              <a:rPr lang="en-US" sz="1200" dirty="0" smtClean="0"/>
            </a:br>
            <a:r>
              <a:rPr lang="en-US" sz="1200" dirty="0" smtClean="0"/>
              <a:t> 10     *        *        *     Request timed out.</a:t>
            </a:r>
            <a:endParaRPr lang="en-US" dirty="0"/>
          </a:p>
        </p:txBody>
      </p:sp>
      <p:sp>
        <p:nvSpPr>
          <p:cNvPr id="5" name="TextBox 4"/>
          <p:cNvSpPr txBox="1"/>
          <p:nvPr/>
        </p:nvSpPr>
        <p:spPr>
          <a:xfrm>
            <a:off x="380999" y="1371600"/>
            <a:ext cx="858645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 from</a:t>
            </a:r>
            <a:br>
              <a:rPr lang="en-US" sz="2400" dirty="0" smtClean="0"/>
            </a:br>
            <a:r>
              <a:rPr lang="en-US" sz="2400" dirty="0" smtClean="0"/>
              <a:t>VZ residential FIOS to </a:t>
            </a:r>
            <a:r>
              <a:rPr lang="en-US" sz="2400" dirty="0" smtClean="0">
                <a:hlinkClick r:id="rId10"/>
              </a:rPr>
              <a:t>www.level3.com</a:t>
            </a:r>
            <a:r>
              <a:rPr lang="en-US" sz="2400" dirty="0" smtClean="0"/>
              <a:t>:” – Outages.org list</a:t>
            </a:r>
          </a:p>
          <a:p>
            <a:endParaRPr lang="en-US" dirty="0"/>
          </a:p>
        </p:txBody>
      </p:sp>
      <p:sp>
        <p:nvSpPr>
          <p:cNvPr id="7" name="TextBox 6"/>
          <p:cNvSpPr txBox="1"/>
          <p:nvPr/>
        </p:nvSpPr>
        <p:spPr>
          <a:xfrm>
            <a:off x="4800600" y="3038856"/>
            <a:ext cx="3508846" cy="461665"/>
          </a:xfrm>
          <a:prstGeom prst="rect">
            <a:avLst/>
          </a:prstGeom>
          <a:noFill/>
        </p:spPr>
        <p:txBody>
          <a:bodyPr wrap="none" rtlCol="0">
            <a:spAutoFit/>
          </a:bodyPr>
          <a:lstStyle/>
          <a:p>
            <a:r>
              <a:rPr lang="en-US" sz="2400" dirty="0" smtClean="0"/>
              <a:t>User 1: Broken link is in DC</a:t>
            </a:r>
          </a:p>
        </p:txBody>
      </p:sp>
    </p:spTree>
    <p:extLst>
      <p:ext uri="{BB962C8B-B14F-4D97-AF65-F5344CB8AC3E}">
        <p14:creationId xmlns:p14="http://schemas.microsoft.com/office/powerpoint/2010/main" xmlns="" val="35154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9293</TotalTime>
  <Words>2026</Words>
  <Application>Microsoft Office PowerPoint</Application>
  <PresentationFormat>On-screen Show (4:3)</PresentationFormat>
  <Paragraphs>468</Paragraphs>
  <Slides>61</Slides>
  <Notes>16</Notes>
  <HiddenSlides>5</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Isolating Wide-Area Network Faults with Baywatch</vt:lpstr>
      <vt:lpstr>A Quick Survey</vt:lpstr>
      <vt:lpstr>We Need the Internet to Be Reliable</vt:lpstr>
      <vt:lpstr>Outages happen.</vt:lpstr>
      <vt:lpstr>Many outages and most are partial</vt:lpstr>
      <vt:lpstr>And can be surprisingly long-lasting</vt:lpstr>
      <vt:lpstr>What we know about outages</vt:lpstr>
      <vt:lpstr>But where are the outages?</vt:lpstr>
      <vt:lpstr>Example confusion (12/16/10)</vt:lpstr>
      <vt:lpstr>Example confusion (12/16/10)</vt:lpstr>
      <vt:lpstr>System for wide-area failure isolation</vt:lpstr>
      <vt:lpstr>What we want out of isolation</vt:lpstr>
      <vt:lpstr>Detecting Outages with Pings</vt:lpstr>
      <vt:lpstr>Detecting Outages with Pings</vt:lpstr>
      <vt:lpstr>Normal traceroute doesn’t work</vt:lpstr>
      <vt:lpstr>Slide 16</vt:lpstr>
      <vt:lpstr>Slide 17</vt:lpstr>
      <vt:lpstr>Slide 18</vt:lpstr>
      <vt:lpstr>Slide 19</vt:lpstr>
      <vt:lpstr>Slide 20</vt:lpstr>
      <vt:lpstr>Slide 21</vt:lpstr>
      <vt:lpstr>Slide 22</vt:lpstr>
      <vt:lpstr>Slide 23</vt:lpstr>
      <vt:lpstr>Slide 24</vt:lpstr>
      <vt:lpstr>Slide 25</vt:lpstr>
      <vt:lpstr>Slide 26</vt:lpstr>
      <vt:lpstr>Isolation approach</vt:lpstr>
      <vt:lpstr>Enabling isolation during outages</vt:lpstr>
      <vt:lpstr>Federation of Autonomous Networks</vt:lpstr>
      <vt:lpstr>BGP Paths Can Be Asymmetric</vt:lpstr>
      <vt:lpstr>How Can We Locate a Problem?</vt:lpstr>
      <vt:lpstr>How Can We Locate a Problem?</vt:lpstr>
      <vt:lpstr>Isolation system</vt:lpstr>
      <vt:lpstr>Traceroute atlas</vt:lpstr>
      <vt:lpstr>Each host traceroutes each target</vt:lpstr>
      <vt:lpstr>Traceroute atlas</vt:lpstr>
      <vt:lpstr>All VPs traceroute each other</vt:lpstr>
      <vt:lpstr>Traceroute atlas</vt:lpstr>
      <vt:lpstr>Each VP measures reverse paths</vt:lpstr>
      <vt:lpstr>Reverse traceroutes</vt:lpstr>
      <vt:lpstr>Atlas</vt:lpstr>
      <vt:lpstr>Measurements during outages</vt:lpstr>
      <vt:lpstr>Spoofed forward traceroutes</vt:lpstr>
      <vt:lpstr>Simple (real) example</vt:lpstr>
      <vt:lpstr>SFT during a failure</vt:lpstr>
      <vt:lpstr>SFT during a failure</vt:lpstr>
      <vt:lpstr>SFT during a failure</vt:lpstr>
      <vt:lpstr>SFT during a failure</vt:lpstr>
      <vt:lpstr>Test each reverse subpath</vt:lpstr>
      <vt:lpstr>Test each reverse subpath</vt:lpstr>
      <vt:lpstr>Isolating on reverse path</vt:lpstr>
      <vt:lpstr>Putting it all together</vt:lpstr>
      <vt:lpstr>Early results</vt:lpstr>
      <vt:lpstr>Evaluation plan</vt:lpstr>
      <vt:lpstr>Summary</vt:lpstr>
      <vt:lpstr>Questions</vt:lpstr>
      <vt:lpstr>Ongoing visualization work</vt:lpstr>
      <vt:lpstr>Goals of outage remediation</vt:lpstr>
      <vt:lpstr>Potential Approaches</vt:lpstr>
      <vt:lpstr>SFT for forward failure</vt:lpstr>
      <vt:lpstr>Improving outage response time</vt:lpstr>
    </vt:vector>
  </TitlesOfParts>
  <Company>UW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Fault Isolation</dc:title>
  <dc:creator>David Choffnes</dc:creator>
  <cp:lastModifiedBy>Colin</cp:lastModifiedBy>
  <cp:revision>117</cp:revision>
  <dcterms:created xsi:type="dcterms:W3CDTF">2011-02-05T00:36:30Z</dcterms:created>
  <dcterms:modified xsi:type="dcterms:W3CDTF">2011-05-17T05:42:37Z</dcterms:modified>
</cp:coreProperties>
</file>