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54"/>
  </p:notesMasterIdLst>
  <p:sldIdLst>
    <p:sldId id="309" r:id="rId2"/>
    <p:sldId id="310" r:id="rId3"/>
    <p:sldId id="311" r:id="rId4"/>
    <p:sldId id="280" r:id="rId5"/>
    <p:sldId id="282" r:id="rId6"/>
    <p:sldId id="320" r:id="rId7"/>
    <p:sldId id="321" r:id="rId8"/>
    <p:sldId id="323" r:id="rId9"/>
    <p:sldId id="394" r:id="rId10"/>
    <p:sldId id="353" r:id="rId11"/>
    <p:sldId id="355" r:id="rId12"/>
    <p:sldId id="356" r:id="rId13"/>
    <p:sldId id="365" r:id="rId14"/>
    <p:sldId id="357" r:id="rId15"/>
    <p:sldId id="377" r:id="rId16"/>
    <p:sldId id="386" r:id="rId17"/>
    <p:sldId id="385" r:id="rId18"/>
    <p:sldId id="411" r:id="rId19"/>
    <p:sldId id="378" r:id="rId20"/>
    <p:sldId id="387" r:id="rId21"/>
    <p:sldId id="395" r:id="rId22"/>
    <p:sldId id="396" r:id="rId23"/>
    <p:sldId id="362" r:id="rId24"/>
    <p:sldId id="360" r:id="rId25"/>
    <p:sldId id="361" r:id="rId26"/>
    <p:sldId id="379" r:id="rId27"/>
    <p:sldId id="359" r:id="rId28"/>
    <p:sldId id="369" r:id="rId29"/>
    <p:sldId id="399" r:id="rId30"/>
    <p:sldId id="367" r:id="rId31"/>
    <p:sldId id="368" r:id="rId32"/>
    <p:sldId id="381" r:id="rId33"/>
    <p:sldId id="370" r:id="rId34"/>
    <p:sldId id="397" r:id="rId35"/>
    <p:sldId id="398" r:id="rId36"/>
    <p:sldId id="371" r:id="rId37"/>
    <p:sldId id="389" r:id="rId38"/>
    <p:sldId id="382" r:id="rId39"/>
    <p:sldId id="372" r:id="rId40"/>
    <p:sldId id="390" r:id="rId41"/>
    <p:sldId id="401" r:id="rId42"/>
    <p:sldId id="403" r:id="rId43"/>
    <p:sldId id="404" r:id="rId44"/>
    <p:sldId id="405" r:id="rId45"/>
    <p:sldId id="406" r:id="rId46"/>
    <p:sldId id="407" r:id="rId47"/>
    <p:sldId id="408" r:id="rId48"/>
    <p:sldId id="409" r:id="rId49"/>
    <p:sldId id="410" r:id="rId50"/>
    <p:sldId id="388" r:id="rId51"/>
    <p:sldId id="374" r:id="rId52"/>
    <p:sldId id="37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413" autoAdjust="0"/>
  </p:normalViewPr>
  <p:slideViewPr>
    <p:cSldViewPr>
      <p:cViewPr varScale="1">
        <p:scale>
          <a:sx n="63" d="100"/>
          <a:sy n="63" d="100"/>
        </p:scale>
        <p:origin x="-100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Outages grouped by number of </a:t>
            </a:r>
            <a:r>
              <a:rPr lang="en-US" dirty="0" smtClean="0"/>
              <a:t>witnessing vantage points</a:t>
            </a:r>
            <a:endParaRPr lang="en-US" dirty="0"/>
          </a:p>
        </c:rich>
      </c:tx>
      <c:layout/>
    </c:title>
    <c:plotArea>
      <c:layout/>
      <c:barChart>
        <c:barDir val="col"/>
        <c:grouping val="clustered"/>
        <c:ser>
          <c:idx val="1"/>
          <c:order val="0"/>
          <c:tx>
            <c:strRef>
              <c:f>Sheet1!$B$1</c:f>
              <c:strCache>
                <c:ptCount val="1"/>
                <c:pt idx="0">
                  <c:v># events</c:v>
                </c:pt>
              </c:strCache>
            </c:strRef>
          </c:tx>
          <c:val>
            <c:numRef>
              <c:f>Sheet1!$B$2:$B$5</c:f>
              <c:numCache>
                <c:formatCode>General</c:formatCode>
                <c:ptCount val="4"/>
                <c:pt idx="0">
                  <c:v>4762</c:v>
                </c:pt>
                <c:pt idx="1">
                  <c:v>2077</c:v>
                </c:pt>
                <c:pt idx="2">
                  <c:v>974</c:v>
                </c:pt>
                <c:pt idx="3">
                  <c:v>1346</c:v>
                </c:pt>
              </c:numCache>
            </c:numRef>
          </c:val>
        </c:ser>
        <c:axId val="62658048"/>
        <c:axId val="62659584"/>
      </c:barChart>
      <c:catAx>
        <c:axId val="62658048"/>
        <c:scaling>
          <c:orientation val="minMax"/>
        </c:scaling>
        <c:axPos val="b"/>
        <c:tickLblPos val="nextTo"/>
        <c:crossAx val="62659584"/>
        <c:crosses val="autoZero"/>
        <c:auto val="1"/>
        <c:lblAlgn val="ctr"/>
        <c:lblOffset val="100"/>
      </c:catAx>
      <c:valAx>
        <c:axId val="62659584"/>
        <c:scaling>
          <c:orientation val="minMax"/>
        </c:scaling>
        <c:axPos val="l"/>
        <c:majorGridlines/>
        <c:numFmt formatCode="General" sourceLinked="1"/>
        <c:tickLblPos val="nextTo"/>
        <c:txPr>
          <a:bodyPr/>
          <a:lstStyle/>
          <a:p>
            <a:pPr>
              <a:defRPr sz="1400"/>
            </a:pPr>
            <a:endParaRPr lang="en-US"/>
          </a:p>
        </c:txPr>
        <c:crossAx val="62658048"/>
        <c:crosses val="autoZero"/>
        <c:crossBetween val="between"/>
      </c:valAx>
    </c:plotArea>
    <c:legend>
      <c:legendPos val="r"/>
      <c:layout/>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44E2E0-28A1-4802-8956-8A0B1B5B6AA4}" type="datetimeFigureOut">
              <a:rPr lang="en-US" smtClean="0"/>
              <a:pPr/>
              <a:t>6/2/2011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3F5310-6FE5-449C-86C9-74F9DB324267}" type="slidenum">
              <a:rPr lang="en-US" smtClean="0"/>
              <a:pPr/>
              <a:t>‹#›</a:t>
            </a:fld>
            <a:endParaRPr lang="en-US"/>
          </a:p>
        </p:txBody>
      </p:sp>
    </p:spTree>
    <p:extLst>
      <p:ext uri="{BB962C8B-B14F-4D97-AF65-F5344CB8AC3E}">
        <p14:creationId xmlns="" xmlns:p14="http://schemas.microsoft.com/office/powerpoint/2010/main" val="3986584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Thanks everyone for coming. As part of my thesis,</a:t>
            </a:r>
            <a:r>
              <a:rPr lang="en-US" baseline="0" dirty="0" smtClean="0"/>
              <a:t> </a:t>
            </a:r>
            <a:r>
              <a:rPr lang="en-US" dirty="0" smtClean="0"/>
              <a:t>I’m going to argue to you today that the Internet is broken,</a:t>
            </a:r>
            <a:r>
              <a:rPr lang="en-US" baseline="0" dirty="0" smtClean="0"/>
              <a:t> and that we did to help fix it with the HOFF.</a:t>
            </a:r>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what R1</a:t>
            </a:r>
            <a:r>
              <a:rPr lang="en-US" baseline="0" dirty="0" smtClean="0"/>
              <a:t> is. What S and T are.</a:t>
            </a:r>
          </a:p>
          <a:p>
            <a:endParaRPr lang="en-US" baseline="0" dirty="0" smtClean="0"/>
          </a:p>
        </p:txBody>
      </p:sp>
      <p:sp>
        <p:nvSpPr>
          <p:cNvPr id="4" name="Slide Number Placeholder 3"/>
          <p:cNvSpPr>
            <a:spLocks noGrp="1"/>
          </p:cNvSpPr>
          <p:nvPr>
            <p:ph type="sldNum" sz="quarter" idx="10"/>
          </p:nvPr>
        </p:nvSpPr>
        <p:spPr/>
        <p:txBody>
          <a:bodyPr/>
          <a:lstStyle/>
          <a:p>
            <a:fld id="{E93F5310-6FE5-449C-86C9-74F9DB324267}"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Relate back to </a:t>
            </a:r>
            <a:r>
              <a:rPr lang="en-US" baseline="0" dirty="0" err="1" smtClean="0"/>
              <a:t>traceroute</a:t>
            </a:r>
            <a:r>
              <a:rPr lang="en-US" baseline="0" dirty="0" smtClean="0"/>
              <a:t> example.. This is what we saw earlier, trails off…</a:t>
            </a:r>
            <a:endParaRPr lang="en-US" dirty="0" smtClean="0"/>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might be in the forward</a:t>
            </a:r>
            <a:r>
              <a:rPr lang="en-US" baseline="0" dirty="0" smtClean="0"/>
              <a:t> direction…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Getting</a:t>
            </a:r>
            <a:r>
              <a:rPr lang="en-US" baseline="0" dirty="0" smtClean="0"/>
              <a:t> somewhere!, but failing on the way back</a:t>
            </a:r>
          </a:p>
          <a:p>
            <a:r>
              <a:rPr lang="en-US" baseline="0" dirty="0" smtClean="0"/>
              <a:t> </a:t>
            </a:r>
          </a:p>
          <a:p>
            <a:r>
              <a:rPr lang="en-US" baseline="0" dirty="0" smtClean="0"/>
              <a:t>Like in L3 example</a:t>
            </a:r>
          </a:p>
          <a:p>
            <a:endParaRPr lang="en-US" baseline="0" dirty="0" smtClean="0"/>
          </a:p>
          <a:p>
            <a:r>
              <a:rPr lang="en-US" baseline="0" dirty="0" smtClean="0"/>
              <a:t>Insert </a:t>
            </a:r>
            <a:r>
              <a:rPr lang="en-US" baseline="0" dirty="0" err="1" smtClean="0"/>
              <a:t>additionaln</a:t>
            </a:r>
            <a:r>
              <a:rPr lang="en-US" baseline="0" dirty="0" smtClean="0"/>
              <a:t> information we want here. With the architecture diagram.</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spoofing?</a:t>
            </a:r>
          </a:p>
          <a:p>
            <a:r>
              <a:rPr lang="en-US" dirty="0" smtClean="0"/>
              <a:t>Pretend</a:t>
            </a:r>
            <a:r>
              <a:rPr lang="en-US" baseline="0" dirty="0" smtClean="0"/>
              <a:t> we’re someone else, trick the router</a:t>
            </a:r>
          </a:p>
          <a:p>
            <a:endParaRPr lang="en-US" baseline="0" dirty="0" smtClean="0"/>
          </a:p>
          <a:p>
            <a:r>
              <a:rPr lang="en-US" baseline="0" dirty="0" smtClean="0"/>
              <a:t>Text</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Moving to a different question</a:t>
            </a:r>
            <a:r>
              <a:rPr lang="en-US" baseline="0" dirty="0" smtClean="0"/>
              <a:t> now. What does working direction look like?</a:t>
            </a:r>
            <a:endParaRPr lang="en-US" dirty="0" smtClean="0"/>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 though not </a:t>
            </a:r>
            <a:r>
              <a:rPr lang="en-US" dirty="0" err="1" smtClean="0"/>
              <a:t>pingable</a:t>
            </a:r>
            <a:r>
              <a:rPr lang="en-US" dirty="0" smtClean="0"/>
              <a:t> from the source (remind of what</a:t>
            </a:r>
            <a:r>
              <a:rPr lang="en-US" baseline="0" dirty="0" smtClean="0"/>
              <a:t> the gray means)	</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Reverse paths are confusing</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a:noFill/>
          <a:ln/>
        </p:spPr>
        <p:txBody>
          <a:bodyPr/>
          <a:lstStyle/>
          <a:p>
            <a:r>
              <a:rPr lang="en-US" dirty="0" smtClean="0">
                <a:latin typeface="Arial" pitchFamily="34" charset="0"/>
              </a:rPr>
              <a:t>At this point, I’m going to assume anyone with hand down is too busy checking email to have heard the question</a:t>
            </a:r>
          </a:p>
          <a:p>
            <a:r>
              <a:rPr lang="en-US" dirty="0" smtClean="0">
                <a:latin typeface="Arial" pitchFamily="34" charset="0"/>
              </a:rPr>
              <a:t>My point is that we all depend on the Internet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r>
              <a:rPr lang="en-US" baseline="0" dirty="0" smtClean="0"/>
              <a:t> often do paths change? Not that often… which is why this is helpful</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Refresh at</a:t>
            </a:r>
            <a:r>
              <a:rPr lang="en-US" baseline="0" dirty="0" smtClean="0"/>
              <a:t> a rate of every 4 hours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forward</a:t>
            </a:r>
            <a:r>
              <a:rPr lang="en-US" baseline="0" dirty="0" smtClean="0"/>
              <a:t> failure first. Answer questions. Then introduce more complicated reverse case. Same pieces, solve the same problem</a:t>
            </a:r>
          </a:p>
          <a:p>
            <a:endParaRPr lang="en-US" baseline="0" dirty="0" smtClean="0"/>
          </a:p>
          <a:p>
            <a:r>
              <a:rPr lang="en-US" baseline="0" dirty="0" smtClean="0"/>
              <a:t>Show ping animations. Emphasize what colors mean, edges, etc. </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context</a:t>
            </a:r>
            <a:r>
              <a:rPr lang="en-US" baseline="0" dirty="0" smtClean="0"/>
              <a:t> of those questions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Monitor</a:t>
            </a:r>
            <a:r>
              <a:rPr lang="en-US" baseline="0" dirty="0" smtClean="0"/>
              <a:t> between first,</a:t>
            </a:r>
          </a:p>
          <a:p>
            <a:r>
              <a:rPr lang="en-US" baseline="0" dirty="0" smtClean="0"/>
              <a:t>Then CDN</a:t>
            </a:r>
          </a:p>
          <a:p>
            <a:r>
              <a:rPr lang="en-US" baseline="0" dirty="0" smtClean="0"/>
              <a:t>Blah</a:t>
            </a:r>
          </a:p>
          <a:p>
            <a:r>
              <a:rPr lang="en-US" baseline="0" dirty="0" smtClean="0"/>
              <a:t>Blah</a:t>
            </a:r>
          </a:p>
          <a:p>
            <a:r>
              <a:rPr lang="en-US" baseline="0" dirty="0" smtClean="0"/>
              <a:t>Why we chose them</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 just talked about system,</a:t>
            </a:r>
            <a:r>
              <a:rPr lang="en-US" baseline="0" dirty="0" smtClean="0"/>
              <a:t> now we’ll look at how well it works</a:t>
            </a:r>
            <a:endParaRPr lang="en-US" dirty="0" smtClean="0"/>
          </a:p>
          <a:p>
            <a:r>
              <a:rPr lang="en-US" dirty="0" smtClean="0"/>
              <a:t>We</a:t>
            </a:r>
            <a:r>
              <a:rPr lang="en-US" baseline="0" dirty="0" smtClean="0"/>
              <a:t> find real failures… </a:t>
            </a:r>
          </a:p>
          <a:p>
            <a:r>
              <a:rPr lang="en-US" baseline="0" dirty="0" smtClean="0"/>
              <a:t>After, walk through a few examples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Illustration with real example</a:t>
            </a:r>
          </a:p>
          <a:p>
            <a:r>
              <a:rPr lang="en-US" baseline="0" dirty="0" smtClean="0"/>
              <a:t>Make sure to motivate alternate working paths.</a:t>
            </a:r>
          </a:p>
          <a:p>
            <a:r>
              <a:rPr lang="en-US" baseline="0" dirty="0" smtClean="0"/>
              <a:t>Distinction between </a:t>
            </a:r>
            <a:r>
              <a:rPr lang="en-US" baseline="0" dirty="0" err="1" smtClean="0"/>
              <a:t>traceroute</a:t>
            </a:r>
            <a:r>
              <a:rPr lang="en-US" baseline="0" dirty="0" smtClean="0"/>
              <a:t>, rest is what we provide</a:t>
            </a:r>
          </a:p>
          <a:p>
            <a:endParaRPr lang="en-US" baseline="0" dirty="0" smtClean="0"/>
          </a:p>
          <a:p>
            <a:r>
              <a:rPr lang="en-US" baseline="0" dirty="0" smtClean="0"/>
              <a:t>Is 53% good? As a number, doesn’t sound good</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Implications of</a:t>
            </a:r>
            <a:r>
              <a:rPr lang="en-US" baseline="0" dirty="0" smtClean="0"/>
              <a:t> these numbers!</a:t>
            </a:r>
          </a:p>
          <a:p>
            <a:r>
              <a:rPr lang="en-US" baseline="0" dirty="0" smtClean="0"/>
              <a:t>People had /no/ visibility into reverse path failures before</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Pamela explanation</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50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1026"/>
          <p:cNvSpPr>
            <a:spLocks noGrp="1" noRot="1" noChangeAspect="1" noChangeArrowheads="1" noTextEdit="1"/>
          </p:cNvSpPr>
          <p:nvPr>
            <p:ph type="sldImg"/>
          </p:nvPr>
        </p:nvSpPr>
        <p:spPr>
          <a:ln/>
        </p:spPr>
      </p:sp>
      <p:sp>
        <p:nvSpPr>
          <p:cNvPr id="794627" name="Rectangle 1027"/>
          <p:cNvSpPr>
            <a:spLocks noGrp="1" noChangeArrowheads="1"/>
          </p:cNvSpPr>
          <p:nvPr>
            <p:ph type="body" idx="1"/>
          </p:nvPr>
        </p:nvSpPr>
        <p:spPr>
          <a:noFill/>
          <a:ln/>
        </p:spPr>
        <p:txBody>
          <a:bodyPr/>
          <a:lstStyle/>
          <a:p>
            <a:r>
              <a:rPr lang="en-US" dirty="0" smtClean="0">
                <a:latin typeface="Arial" pitchFamily="34" charset="0"/>
              </a:rPr>
              <a:t>Traditional apps like email and web browsing.  E-commerce sites rely on the Internet’s reliable operation for their business</a:t>
            </a:r>
          </a:p>
          <a:p>
            <a:r>
              <a:rPr lang="en-US" dirty="0" smtClean="0">
                <a:latin typeface="Arial" pitchFamily="34" charset="0"/>
              </a:rPr>
              <a:t>Now, we use to access data and apps in the cloud, to watch movies, and to talk on the phone.  We want our cloud data to be reliably available, and we want our movies and phone calls to be smooth</a:t>
            </a:r>
          </a:p>
          <a:p>
            <a:r>
              <a:rPr lang="en-US" dirty="0" smtClean="0">
                <a:latin typeface="Arial" pitchFamily="34" charset="0"/>
              </a:rPr>
              <a:t>Have to hang up multiple times and retry call</a:t>
            </a:r>
          </a:p>
          <a:p>
            <a:r>
              <a:rPr lang="en-US" dirty="0" smtClean="0">
                <a:latin typeface="Arial" pitchFamily="34" charset="0"/>
              </a:rPr>
              <a:t>We’re moving towards a world where we’re much more dependent on the Internet</a:t>
            </a:r>
          </a:p>
          <a:p>
            <a:r>
              <a:rPr lang="en-US" dirty="0" smtClean="0">
                <a:latin typeface="Arial" pitchFamily="34" charset="0"/>
              </a:rPr>
              <a:t>Future: most apps are in the cloud, most communication is over the Internet, want to run critical services</a:t>
            </a:r>
          </a:p>
          <a:p>
            <a:r>
              <a:rPr lang="en-US" dirty="0" smtClean="0">
                <a:latin typeface="Arial" pitchFamily="34" charset="0"/>
              </a:rPr>
              <a:t>For these apps, we have to be able to rely on the Internet</a:t>
            </a:r>
          </a:p>
          <a:p>
            <a:r>
              <a:rPr lang="en-US" dirty="0" smtClean="0">
                <a:latin typeface="Arial" pitchFamily="34" charset="0"/>
              </a:rPr>
              <a:t>Are we ready for that?</a:t>
            </a:r>
          </a:p>
          <a:p>
            <a:r>
              <a:rPr lang="en-US" dirty="0" smtClean="0">
                <a:latin typeface="Arial" pitchFamily="34" charset="0"/>
              </a:rPr>
              <a:t>I’m going to show you that the current answer is no, but that we can take concrete steps towards improving it</a:t>
            </a:r>
          </a:p>
          <a:p>
            <a:r>
              <a:rPr lang="en-US" dirty="0" smtClean="0">
                <a:latin typeface="Arial" pitchFamily="34" charset="0"/>
              </a:rPr>
              <a:t>What’s the current situation?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a:t>
            </a:r>
            <a:r>
              <a:rPr lang="en-US" baseline="0" dirty="0" smtClean="0"/>
              <a:t> found that distributed measurement systems are a lot of fun!</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51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Motivate with internship</a:t>
            </a:r>
            <a:r>
              <a:rPr lang="en-US" baseline="0" dirty="0" smtClean="0"/>
              <a:t> story.</a:t>
            </a:r>
          </a:p>
          <a:p>
            <a:pPr rtl="0"/>
            <a:r>
              <a:rPr lang="en-US" baseline="0" dirty="0" smtClean="0"/>
              <a:t>Emphasize Not during my internship.</a:t>
            </a:r>
          </a:p>
          <a:p>
            <a:pPr rtl="0"/>
            <a:r>
              <a:rPr lang="en-US" dirty="0" smtClean="0"/>
              <a:t>This motivated</a:t>
            </a:r>
            <a:r>
              <a:rPr lang="en-US" baseline="0" dirty="0" smtClean="0"/>
              <a:t> us to study EC2 more in depth.</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How this is different from public studies. EC2, holy shit!</a:t>
            </a:r>
            <a:endParaRPr lang="en-US" b="1" dirty="0" smtClean="0"/>
          </a:p>
          <a:p>
            <a:pPr rtl="0"/>
            <a:endParaRPr lang="en-US" dirty="0" smtClean="0"/>
          </a:p>
          <a:p>
            <a:pPr rtl="0"/>
            <a:r>
              <a:rPr lang="en-US" dirty="0" smtClean="0"/>
              <a:t>US-WEST, US-EAST, EU-WEST, Singapore</a:t>
            </a:r>
          </a:p>
          <a:p>
            <a:pPr rtl="0"/>
            <a:r>
              <a:rPr lang="en-US" dirty="0" smtClean="0"/>
              <a:t>sending pings to 250 targets from the top 50 ISPs</a:t>
            </a:r>
          </a:p>
          <a:p>
            <a:pPr rtl="0"/>
            <a:r>
              <a:rPr lang="en-US" dirty="0" smtClean="0"/>
              <a:t>ranked according to UCLA's topology data</a:t>
            </a:r>
          </a:p>
          <a:p>
            <a:pPr rtl="0"/>
            <a:r>
              <a:rPr lang="en-US" dirty="0" smtClean="0"/>
              <a:t>one measurement round every 60 seconds</a:t>
            </a:r>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a:t>
            </a:fld>
            <a:endParaRPr lang="en-US"/>
          </a:p>
        </p:txBody>
      </p:sp>
    </p:spTree>
    <p:extLst>
      <p:ext uri="{BB962C8B-B14F-4D97-AF65-F5344CB8AC3E}">
        <p14:creationId xmlns="" xmlns:p14="http://schemas.microsoft.com/office/powerpoint/2010/main" val="374147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outages as</a:t>
            </a:r>
            <a:r>
              <a:rPr lang="en-US" baseline="0" dirty="0" smtClean="0"/>
              <a:t> previous. Bucketing by VP. -&gt; conclusion</a:t>
            </a:r>
            <a:endParaRPr lang="en-US" dirty="0" smtClean="0"/>
          </a:p>
          <a:p>
            <a:r>
              <a:rPr lang="en-US" dirty="0" smtClean="0"/>
              <a:t>And they’re partial,</a:t>
            </a:r>
            <a:r>
              <a:rPr lang="en-US" baseline="0" dirty="0" smtClean="0"/>
              <a:t> which means we can do something about it!</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5</a:t>
            </a:fld>
            <a:endParaRPr lang="en-US"/>
          </a:p>
        </p:txBody>
      </p:sp>
    </p:spTree>
    <p:extLst>
      <p:ext uri="{BB962C8B-B14F-4D97-AF65-F5344CB8AC3E}">
        <p14:creationId xmlns="" xmlns:p14="http://schemas.microsoft.com/office/powerpoint/2010/main" val="14015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Tie back to </a:t>
            </a:r>
            <a:r>
              <a:rPr lang="en-US" dirty="0" err="1" smtClean="0"/>
              <a:t>anectode</a:t>
            </a:r>
            <a:r>
              <a:rPr lang="en-US" dirty="0" smtClean="0"/>
              <a:t>. Clients everywhere, don’t have visibility,</a:t>
            </a:r>
            <a:r>
              <a:rPr lang="en-US" baseline="0" dirty="0" smtClean="0"/>
              <a:t> don’t have control, still need to fix</a:t>
            </a:r>
          </a:p>
          <a:p>
            <a:r>
              <a:rPr lang="en-US" baseline="0" dirty="0" smtClean="0"/>
              <a:t>Diagram -&gt; two different paths. (Partial </a:t>
            </a:r>
            <a:r>
              <a:rPr lang="en-US" baseline="0" dirty="0" err="1" smtClean="0"/>
              <a:t>reachability</a:t>
            </a:r>
            <a:r>
              <a:rPr lang="en-US" baseline="0" dirty="0" smtClean="0"/>
              <a:t>.)</a:t>
            </a:r>
          </a:p>
          <a:p>
            <a:r>
              <a:rPr lang="en-US" baseline="0" dirty="0" smtClean="0"/>
              <a:t>Show Amazon. Show a client. Show asymmetry. </a:t>
            </a:r>
          </a:p>
          <a:p>
            <a:endParaRPr lang="en-US" baseline="0" dirty="0" smtClean="0"/>
          </a:p>
          <a:p>
            <a:r>
              <a:rPr lang="en-US" baseline="0" dirty="0" smtClean="0"/>
              <a:t>Cut the other computer</a:t>
            </a:r>
          </a:p>
        </p:txBody>
      </p:sp>
      <p:sp>
        <p:nvSpPr>
          <p:cNvPr id="4" name="Slide Number Placeholder 3"/>
          <p:cNvSpPr>
            <a:spLocks noGrp="1"/>
          </p:cNvSpPr>
          <p:nvPr>
            <p:ph type="sldNum" sz="quarter" idx="10"/>
          </p:nvPr>
        </p:nvSpPr>
        <p:spPr/>
        <p:txBody>
          <a:bodyPr/>
          <a:lstStyle/>
          <a:p>
            <a:fld id="{E93F5310-6FE5-449C-86C9-74F9DB324267}" type="slidenum">
              <a:rPr lang="en-US" smtClean="0"/>
              <a:pPr/>
              <a:t>6</a:t>
            </a:fld>
            <a:endParaRPr lang="en-US"/>
          </a:p>
        </p:txBody>
      </p:sp>
    </p:spTree>
    <p:extLst>
      <p:ext uri="{BB962C8B-B14F-4D97-AF65-F5344CB8AC3E}">
        <p14:creationId xmlns="" xmlns:p14="http://schemas.microsoft.com/office/powerpoint/2010/main" val="3222030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actual</a:t>
            </a:r>
            <a:r>
              <a:rPr lang="en-US" baseline="0" dirty="0" smtClean="0"/>
              <a:t> outage where operators were confused </a:t>
            </a:r>
          </a:p>
          <a:p>
            <a:endParaRPr lang="en-US" baseline="0" dirty="0" smtClean="0"/>
          </a:p>
          <a:p>
            <a:r>
              <a:rPr lang="en-US" baseline="0" dirty="0" smtClean="0"/>
              <a:t>Put on same slide</a:t>
            </a:r>
          </a:p>
        </p:txBody>
      </p:sp>
      <p:sp>
        <p:nvSpPr>
          <p:cNvPr id="4" name="Slide Number Placeholder 3"/>
          <p:cNvSpPr>
            <a:spLocks noGrp="1"/>
          </p:cNvSpPr>
          <p:nvPr>
            <p:ph type="sldNum" sz="quarter" idx="10"/>
          </p:nvPr>
        </p:nvSpPr>
        <p:spPr/>
        <p:txBody>
          <a:bodyPr/>
          <a:lstStyle/>
          <a:p>
            <a:fld id="{E93F5310-6FE5-449C-86C9-74F9DB32426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fixing themselves</a:t>
            </a:r>
          </a:p>
          <a:p>
            <a:r>
              <a:rPr lang="en-US" dirty="0" smtClean="0"/>
              <a:t>: requires path diversity, no stub </a:t>
            </a:r>
            <a:r>
              <a:rPr lang="en-US" dirty="0" err="1" smtClean="0"/>
              <a:t>Ases</a:t>
            </a:r>
            <a:endParaRPr lang="en-US" dirty="0" smtClean="0"/>
          </a:p>
          <a:p>
            <a:r>
              <a:rPr lang="en-US" dirty="0" smtClean="0"/>
              <a:t>: outages in </a:t>
            </a:r>
            <a:r>
              <a:rPr lang="en-US" dirty="0" err="1" smtClean="0"/>
              <a:t>PoPs</a:t>
            </a:r>
            <a:r>
              <a:rPr lang="en-US" dirty="0" smtClean="0"/>
              <a:t> affecting many paths</a:t>
            </a:r>
          </a:p>
          <a:p>
            <a:endParaRPr lang="en-US" dirty="0" smtClean="0"/>
          </a:p>
          <a:p>
            <a:r>
              <a:rPr lang="en-US" dirty="0" smtClean="0"/>
              <a:t>Bullet</a:t>
            </a:r>
            <a:r>
              <a:rPr lang="en-US" baseline="0" dirty="0" smtClean="0"/>
              <a:t> Points</a:t>
            </a:r>
            <a:endParaRPr lang="en-US" dirty="0" smtClean="0"/>
          </a:p>
          <a:p>
            <a:endParaRPr lang="en-US" dirty="0" smtClean="0"/>
          </a:p>
          <a:p>
            <a:r>
              <a:rPr lang="en-US" dirty="0" smtClean="0"/>
              <a:t>Relate to AMZN</a:t>
            </a:r>
            <a:r>
              <a:rPr lang="en-US" baseline="0" dirty="0" smtClean="0"/>
              <a:t> graphs. Partial outage imply that alternate routes exist. </a:t>
            </a:r>
          </a:p>
          <a:p>
            <a:endParaRPr lang="en-US" baseline="0" dirty="0" smtClean="0"/>
          </a:p>
          <a:p>
            <a:r>
              <a:rPr lang="en-US" baseline="0" dirty="0" smtClean="0"/>
              <a:t>Structure</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List of questions that we’re trying</a:t>
            </a:r>
            <a:r>
              <a:rPr lang="en-US" baseline="0" dirty="0" smtClean="0"/>
              <a:t> to answer. Beyond what </a:t>
            </a:r>
            <a:r>
              <a:rPr lang="en-US" baseline="0" dirty="0" err="1" smtClean="0"/>
              <a:t>traceroute</a:t>
            </a:r>
            <a:r>
              <a:rPr lang="en-US" baseline="0" dirty="0" smtClean="0"/>
              <a:t> tells you.</a:t>
            </a:r>
          </a:p>
          <a:p>
            <a:endParaRPr lang="en-US" baseline="0" dirty="0" smtClean="0"/>
          </a:p>
          <a:p>
            <a:r>
              <a:rPr lang="en-US" baseline="0" dirty="0" smtClean="0"/>
              <a:t>Direction</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F6BCBE8-30B0-4476-8762-9236B142003A}" type="datetimeFigureOut">
              <a:rPr lang="en-US" smtClean="0"/>
              <a:pPr/>
              <a:t>6/2/2011</a:t>
            </a:fld>
            <a:endParaRPr lang="en-US" sz="1100" dirty="0">
              <a:solidFill>
                <a:schemeClr val="tx2"/>
              </a:solidFill>
            </a:endParaRPr>
          </a:p>
        </p:txBody>
      </p:sp>
      <p:sp>
        <p:nvSpPr>
          <p:cNvPr id="17" name="Footer Placeholder 16"/>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8758E1-820E-4EF9-BCF4-C24C979D81DF}" type="datetimeFigureOut">
              <a:rPr lang="en-US" smtClean="0"/>
              <a:pPr/>
              <a:t>6/2/2011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8758E1-820E-4EF9-BCF4-C24C979D81DF}" type="datetimeFigureOut">
              <a:rPr lang="en-US" smtClean="0"/>
              <a:pPr/>
              <a:t>6/2/2011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6/2/2011</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5"/>
          <p:cNvSpPr txBox="1">
            <a:spLocks/>
          </p:cNvSpPr>
          <p:nvPr userDrawn="1"/>
        </p:nvSpPr>
        <p:spPr>
          <a:xfrm>
            <a:off x="6934200" y="6569075"/>
            <a:ext cx="2133600" cy="365125"/>
          </a:xfrm>
          <a:prstGeom prst="rect">
            <a:avLst/>
          </a:prstGeom>
        </p:spPr>
        <p:txBody>
          <a:bodyPr/>
          <a:lstStyle>
            <a:defPPr>
              <a:defRPr lang="en-US"/>
            </a:defPPr>
            <a:lvl1pPr marL="0" algn="r" defTabSz="914400" rtl="0" eaLnBrk="1" latinLnBrk="0" hangingPunct="1">
              <a:defRPr sz="14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6F7DCA-B45B-4AFB-A339-E69528B664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8758E1-820E-4EF9-BCF4-C24C979D81DF}" type="datetimeFigureOut">
              <a:rPr lang="en-US" smtClean="0"/>
              <a:pPr/>
              <a:t>6/2/2011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96F7DCA-B45B-4AFB-A339-E69528B6647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C8758E1-820E-4EF9-BCF4-C24C979D81DF}" type="datetimeFigureOut">
              <a:rPr lang="en-US" smtClean="0"/>
              <a:pPr/>
              <a:t>6/2/2011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7DCA-B45B-4AFB-A339-E69528B66479}"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C8758E1-820E-4EF9-BCF4-C24C979D81DF}" type="datetimeFigureOut">
              <a:rPr lang="en-US" smtClean="0"/>
              <a:pPr/>
              <a:t>6/2/2011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F7DCA-B45B-4AFB-A339-E69528B66479}"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8758E1-820E-4EF9-BCF4-C24C979D81DF}" type="datetimeFigureOut">
              <a:rPr lang="en-US" smtClean="0"/>
              <a:pPr/>
              <a:t>6/2/2011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758E1-820E-4EF9-BCF4-C24C979D81DF}" type="datetimeFigureOut">
              <a:rPr lang="en-US" smtClean="0"/>
              <a:pPr/>
              <a:t>6/2/2011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8758E1-820E-4EF9-BCF4-C24C979D81DF}" type="datetimeFigureOut">
              <a:rPr lang="en-US" smtClean="0"/>
              <a:pPr/>
              <a:t>6/2/2011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7DCA-B45B-4AFB-A339-E69528B6647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8758E1-820E-4EF9-BCF4-C24C979D81DF}" type="datetimeFigureOut">
              <a:rPr lang="en-US" smtClean="0"/>
              <a:pPr/>
              <a:t>6/2/2011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96F7DCA-B45B-4AFB-A339-E69528B66479}"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F6BCBE8-30B0-4476-8762-9236B142003A}" type="datetimeFigureOut">
              <a:rPr lang="en-US" smtClean="0"/>
              <a:pPr/>
              <a:t>6/2/2011</a:t>
            </a:fld>
            <a:endParaRPr lang="en-US" sz="11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696"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7.png"/><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7.png"/><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7.png"/><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7.png"/><Relationship Id="rId4" Type="http://schemas.openxmlformats.org/officeDocument/2006/relationships/image" Target="../media/image8.wmf"/></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7.png"/><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LIFEGUARD: Saving the Network Outage </a:t>
            </a:r>
            <a:r>
              <a:rPr lang="en-US" i="1" dirty="0" smtClean="0"/>
              <a:t>Hassle</a:t>
            </a:r>
            <a:r>
              <a:rPr lang="en-US" dirty="0" smtClean="0"/>
              <a:t> with the </a:t>
            </a:r>
            <a:r>
              <a:rPr lang="en-US" i="1" dirty="0" smtClean="0"/>
              <a:t>HOFF</a:t>
            </a:r>
            <a:endParaRPr lang="en-US" i="1" dirty="0"/>
          </a:p>
        </p:txBody>
      </p:sp>
      <p:pic>
        <p:nvPicPr>
          <p:cNvPr id="4" name="Content Placeholder 3" descr="070319_broadband_providers.jpg"/>
          <p:cNvPicPr>
            <a:picLocks noGrp="1" noChangeAspect="1"/>
          </p:cNvPicPr>
          <p:nvPr>
            <p:ph sz="quarter" idx="1"/>
          </p:nvPr>
        </p:nvPicPr>
        <p:blipFill>
          <a:blip r:embed="rId3" cstate="print"/>
          <a:stretch>
            <a:fillRect/>
          </a:stretch>
        </p:blipFill>
        <p:spPr>
          <a:xfrm>
            <a:off x="762000" y="1752600"/>
            <a:ext cx="3048000" cy="2286000"/>
          </a:xfrm>
        </p:spPr>
      </p:pic>
      <p:pic>
        <p:nvPicPr>
          <p:cNvPr id="5" name="Picture 4" descr="baywatch.jpg"/>
          <p:cNvPicPr>
            <a:picLocks noChangeAspect="1"/>
          </p:cNvPicPr>
          <p:nvPr/>
        </p:nvPicPr>
        <p:blipFill>
          <a:blip r:embed="rId4" cstate="print"/>
          <a:stretch>
            <a:fillRect/>
          </a:stretch>
        </p:blipFill>
        <p:spPr>
          <a:xfrm>
            <a:off x="5410200" y="1752600"/>
            <a:ext cx="3048000" cy="2333625"/>
          </a:xfrm>
          <a:prstGeom prst="rect">
            <a:avLst/>
          </a:prstGeom>
        </p:spPr>
      </p:pic>
      <p:cxnSp>
        <p:nvCxnSpPr>
          <p:cNvPr id="7" name="Straight Arrow Connector 6"/>
          <p:cNvCxnSpPr/>
          <p:nvPr/>
        </p:nvCxnSpPr>
        <p:spPr>
          <a:xfrm rot="10800000">
            <a:off x="4114800" y="29718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4495800"/>
            <a:ext cx="1981200" cy="584775"/>
          </a:xfrm>
          <a:prstGeom prst="rect">
            <a:avLst/>
          </a:prstGeom>
          <a:noFill/>
        </p:spPr>
        <p:txBody>
          <a:bodyPr wrap="square" rtlCol="0">
            <a:spAutoFit/>
          </a:bodyPr>
          <a:lstStyle/>
          <a:p>
            <a:r>
              <a:rPr lang="en-US" sz="3200" dirty="0" smtClean="0"/>
              <a:t>Colin Scott</a:t>
            </a:r>
            <a:endParaRPr lang="en-US" sz="3200" dirty="0"/>
          </a:p>
        </p:txBody>
      </p:sp>
      <p:sp>
        <p:nvSpPr>
          <p:cNvPr id="9" name="TextBox 8"/>
          <p:cNvSpPr txBox="1"/>
          <p:nvPr/>
        </p:nvSpPr>
        <p:spPr>
          <a:xfrm>
            <a:off x="1066800" y="5334000"/>
            <a:ext cx="6781800" cy="646331"/>
          </a:xfrm>
          <a:prstGeom prst="rect">
            <a:avLst/>
          </a:prstGeom>
          <a:noFill/>
        </p:spPr>
        <p:txBody>
          <a:bodyPr wrap="square" rtlCol="0">
            <a:spAutoFit/>
          </a:bodyPr>
          <a:lstStyle/>
          <a:p>
            <a:pPr algn="ctr"/>
            <a:r>
              <a:rPr lang="en-US" dirty="0" smtClean="0"/>
              <a:t>With </a:t>
            </a:r>
            <a:r>
              <a:rPr lang="en-US" dirty="0" smtClean="0"/>
              <a:t> Dr. </a:t>
            </a:r>
            <a:r>
              <a:rPr lang="en-US" u="sng" dirty="0" smtClean="0"/>
              <a:t>Professor</a:t>
            </a:r>
            <a:r>
              <a:rPr lang="en-US" dirty="0" smtClean="0"/>
              <a:t> </a:t>
            </a:r>
            <a:r>
              <a:rPr lang="en-US" dirty="0" smtClean="0"/>
              <a:t>Ethan </a:t>
            </a:r>
            <a:r>
              <a:rPr lang="en-US" dirty="0" smtClean="0"/>
              <a:t>Katz-Bassett, </a:t>
            </a:r>
            <a:r>
              <a:rPr lang="en-US" dirty="0" smtClean="0"/>
              <a:t>Dave </a:t>
            </a:r>
            <a:r>
              <a:rPr lang="en-US" dirty="0" err="1" smtClean="0"/>
              <a:t>Choffnes</a:t>
            </a:r>
            <a:r>
              <a:rPr lang="en-US" dirty="0" smtClean="0"/>
              <a:t>, </a:t>
            </a:r>
            <a:r>
              <a:rPr lang="en-US" dirty="0" err="1" smtClean="0"/>
              <a:t>Italo</a:t>
            </a:r>
            <a:r>
              <a:rPr lang="en-US" dirty="0" smtClean="0"/>
              <a:t> Cunha,</a:t>
            </a:r>
          </a:p>
          <a:p>
            <a:pPr algn="ctr"/>
            <a:r>
              <a:rPr lang="en-US" dirty="0" smtClean="0"/>
              <a:t>   </a:t>
            </a:r>
            <a:r>
              <a:rPr lang="en-US" dirty="0" err="1" smtClean="0"/>
              <a:t>Arvind</a:t>
            </a:r>
            <a:r>
              <a:rPr lang="en-US" dirty="0" smtClean="0"/>
              <a:t> Krishnamurthy, and Tom Anderson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31" name="Title 1"/>
          <p:cNvSpPr>
            <a:spLocks noGrp="1"/>
          </p:cNvSpPr>
          <p:nvPr>
            <p:ph type="title"/>
          </p:nvPr>
        </p:nvSpPr>
        <p:spPr/>
        <p:txBody>
          <a:bodyPr/>
          <a:lstStyle/>
          <a:p>
            <a:r>
              <a:rPr lang="en-US" dirty="0" smtClean="0"/>
              <a:t>Background: </a:t>
            </a:r>
            <a:r>
              <a:rPr lang="en-US" dirty="0" err="1" smtClean="0"/>
              <a:t>traceroute</a:t>
            </a:r>
            <a:endParaRPr lang="en-US" dirty="0"/>
          </a:p>
        </p:txBody>
      </p:sp>
      <p:pic>
        <p:nvPicPr>
          <p:cNvPr id="48"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49" name="TextBox 4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51" name="Text Box 6"/>
          <p:cNvSpPr txBox="1">
            <a:spLocks noChangeArrowheads="1"/>
          </p:cNvSpPr>
          <p:nvPr/>
        </p:nvSpPr>
        <p:spPr bwMode="auto">
          <a:xfrm>
            <a:off x="3505200" y="3567585"/>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TTL=1</a:t>
            </a:r>
            <a:endParaRPr lang="en-US" sz="1100" dirty="0"/>
          </a:p>
        </p:txBody>
      </p:sp>
      <p:cxnSp>
        <p:nvCxnSpPr>
          <p:cNvPr id="52" name="Straight Arrow Connector 51"/>
          <p:cNvCxnSpPr/>
          <p:nvPr/>
        </p:nvCxnSpPr>
        <p:spPr>
          <a:xfrm>
            <a:off x="4343400" y="369839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3"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4" name="TextBox 53"/>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
        <p:nvSpPr>
          <p:cNvPr id="56" name="TextBox 55"/>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dirty="0" smtClean="0"/>
              <a:t>Background: </a:t>
            </a:r>
            <a:r>
              <a:rPr lang="en-US" dirty="0" err="1" smtClean="0"/>
              <a:t>traceroute</a:t>
            </a:r>
            <a:endParaRPr lang="en-US" dirty="0"/>
          </a:p>
        </p:txBody>
      </p:sp>
      <p:sp>
        <p:nvSpPr>
          <p:cNvPr id="6" name="TextBox 5"/>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sp>
        <p:nvSpPr>
          <p:cNvPr id="10" name="Text Box 6"/>
          <p:cNvSpPr txBox="1">
            <a:spLocks noChangeArrowheads="1"/>
          </p:cNvSpPr>
          <p:nvPr/>
        </p:nvSpPr>
        <p:spPr bwMode="auto">
          <a:xfrm>
            <a:off x="16954" y="3456490"/>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R1: Time Exceeded</a:t>
            </a:r>
            <a:endParaRPr lang="en-US" sz="1100"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Tree>
    <p:extLst>
      <p:ext uri="{BB962C8B-B14F-4D97-AF65-F5344CB8AC3E}">
        <p14:creationId xmlns="" xmlns:p14="http://schemas.microsoft.com/office/powerpoint/2010/main" val="3635079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Title 1"/>
          <p:cNvSpPr>
            <a:spLocks noGrp="1"/>
          </p:cNvSpPr>
          <p:nvPr>
            <p:ph type="title"/>
          </p:nvPr>
        </p:nvSpPr>
        <p:spPr/>
        <p:txBody>
          <a:bodyPr/>
          <a:lstStyle/>
          <a:p>
            <a:r>
              <a:rPr lang="en-US" dirty="0" smtClean="0"/>
              <a:t>Background: </a:t>
            </a:r>
            <a:r>
              <a:rPr lang="en-US" dirty="0" err="1" smtClean="0"/>
              <a:t>traceroute</a:t>
            </a:r>
            <a:endParaRPr lang="en-US" dirty="0"/>
          </a:p>
        </p:txBody>
      </p:sp>
      <p:pic>
        <p:nvPicPr>
          <p:cNvPr id="2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9" name="Straight Arrow Connector 2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2"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35" name="Text Box 6"/>
          <p:cNvSpPr txBox="1">
            <a:spLocks noChangeArrowheads="1"/>
          </p:cNvSpPr>
          <p:nvPr/>
        </p:nvSpPr>
        <p:spPr bwMode="auto">
          <a:xfrm>
            <a:off x="3572503" y="3620362"/>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TTL=2</a:t>
            </a:r>
            <a:endParaRPr lang="en-US" sz="1100" dirty="0"/>
          </a:p>
        </p:txBody>
      </p:sp>
      <p:cxnSp>
        <p:nvCxnSpPr>
          <p:cNvPr id="36" name="Straight Arrow Connector 35"/>
          <p:cNvCxnSpPr/>
          <p:nvPr/>
        </p:nvCxnSpPr>
        <p:spPr>
          <a:xfrm>
            <a:off x="4334503" y="3749579"/>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extLst>
      <p:ext uri="{BB962C8B-B14F-4D97-AF65-F5344CB8AC3E}">
        <p14:creationId xmlns="" xmlns:p14="http://schemas.microsoft.com/office/powerpoint/2010/main" val="1838683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dirty="0" smtClean="0"/>
              <a:t>Background: </a:t>
            </a:r>
            <a:r>
              <a:rPr lang="en-US" dirty="0" err="1" smtClean="0"/>
              <a:t>traceroute</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4" name="Text Box 6"/>
          <p:cNvSpPr txBox="1">
            <a:spLocks noChangeArrowheads="1"/>
          </p:cNvSpPr>
          <p:nvPr/>
        </p:nvSpPr>
        <p:spPr bwMode="auto">
          <a:xfrm>
            <a:off x="16954" y="3456490"/>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R2: Time Exceeded</a:t>
            </a:r>
            <a:endParaRPr lang="en-US" sz="1100" dirty="0"/>
          </a:p>
        </p:txBody>
      </p:sp>
      <p:pic>
        <p:nvPicPr>
          <p:cNvPr id="15"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6" name="Rectangle 15"/>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17" name="Straight Arrow Connector 16"/>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extLst>
      <p:ext uri="{BB962C8B-B14F-4D97-AF65-F5344CB8AC3E}">
        <p14:creationId xmlns="" xmlns:p14="http://schemas.microsoft.com/office/powerpoint/2010/main" val="3722185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dirty="0" smtClean="0"/>
              <a:t>Background: </a:t>
            </a:r>
            <a:r>
              <a:rPr lang="en-US" dirty="0" err="1" smtClean="0"/>
              <a:t>traceroute</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6" name="Text Box 6"/>
          <p:cNvSpPr txBox="1">
            <a:spLocks noChangeArrowheads="1"/>
          </p:cNvSpPr>
          <p:nvPr/>
        </p:nvSpPr>
        <p:spPr bwMode="auto">
          <a:xfrm>
            <a:off x="3581399" y="3587295"/>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TTL=3</a:t>
            </a:r>
            <a:endParaRPr lang="en-US" sz="1100" dirty="0"/>
          </a:p>
        </p:txBody>
      </p:sp>
      <p:cxnSp>
        <p:nvCxnSpPr>
          <p:cNvPr id="17" name="Straight Arrow Connector 16"/>
          <p:cNvCxnSpPr/>
          <p:nvPr/>
        </p:nvCxnSpPr>
        <p:spPr>
          <a:xfrm>
            <a:off x="4419599" y="37181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2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2" name="Straight Arrow Connector 2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TextBox 2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7"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8" name="Rectangle 27"/>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9" name="Straight Arrow Connector 28"/>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extLst>
      <p:ext uri="{BB962C8B-B14F-4D97-AF65-F5344CB8AC3E}">
        <p14:creationId xmlns="" xmlns:p14="http://schemas.microsoft.com/office/powerpoint/2010/main" val="3179440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a:xfrm>
            <a:off x="914400" y="274638"/>
            <a:ext cx="7772400" cy="1143000"/>
          </a:xfrm>
        </p:spPr>
        <p:txBody>
          <a:bodyPr/>
          <a:lstStyle/>
          <a:p>
            <a:r>
              <a:rPr lang="en-US" dirty="0" smtClean="0"/>
              <a:t>Background: </a:t>
            </a:r>
            <a:r>
              <a:rPr lang="en-US" dirty="0" err="1" smtClean="0"/>
              <a:t>traceroute</a:t>
            </a:r>
            <a:endParaRPr lang="en-US" dirty="0"/>
          </a:p>
        </p:txBody>
      </p:sp>
      <p:pic>
        <p:nvPicPr>
          <p:cNvPr id="7"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2" name="Picture 2"/>
          <p:cNvPicPr>
            <a:picLocks noChangeAspect="1" noChangeArrowheads="1"/>
          </p:cNvPicPr>
          <p:nvPr/>
        </p:nvPicPr>
        <p:blipFill>
          <a:blip r:embed="rId6" cstate="print"/>
          <a:srcRect/>
          <a:stretch>
            <a:fillRect/>
          </a:stretch>
        </p:blipFill>
        <p:spPr bwMode="auto">
          <a:xfrm>
            <a:off x="3584331" y="3907733"/>
            <a:ext cx="1219200" cy="1476188"/>
          </a:xfrm>
          <a:prstGeom prst="rect">
            <a:avLst/>
          </a:prstGeom>
          <a:noFill/>
          <a:ln w="9525">
            <a:noFill/>
            <a:miter lim="800000"/>
            <a:headEnd/>
            <a:tailEnd/>
          </a:ln>
        </p:spPr>
      </p:pic>
      <p:sp>
        <p:nvSpPr>
          <p:cNvPr id="13" name="TextBox 12"/>
          <p:cNvSpPr txBox="1"/>
          <p:nvPr/>
        </p:nvSpPr>
        <p:spPr>
          <a:xfrm>
            <a:off x="5005754" y="4379580"/>
            <a:ext cx="577402" cy="1107996"/>
          </a:xfrm>
          <a:prstGeom prst="rect">
            <a:avLst/>
          </a:prstGeom>
          <a:noFill/>
        </p:spPr>
        <p:txBody>
          <a:bodyPr wrap="none" rtlCol="0">
            <a:spAutoFit/>
          </a:bodyPr>
          <a:lstStyle/>
          <a:p>
            <a:r>
              <a:rPr lang="en-US" sz="6600" dirty="0" smtClean="0"/>
              <a:t>?</a:t>
            </a:r>
            <a:endParaRPr lang="en-US" sz="6600" dirty="0"/>
          </a:p>
        </p:txBody>
      </p:sp>
      <p:pic>
        <p:nvPicPr>
          <p:cNvPr id="16"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19"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0" name="Straight Arrow Connector 19"/>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2"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TextBox 2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4"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5" name="Rectangle 24"/>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6" name="Straight Arrow Connector 25"/>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a:xfrm>
            <a:off x="914400" y="274638"/>
            <a:ext cx="7772400" cy="1143000"/>
          </a:xfrm>
        </p:spPr>
        <p:txBody>
          <a:bodyPr/>
          <a:lstStyle/>
          <a:p>
            <a:r>
              <a:rPr lang="en-US" dirty="0" smtClean="0"/>
              <a:t>Background: </a:t>
            </a:r>
            <a:r>
              <a:rPr lang="en-US" dirty="0" err="1" smtClean="0"/>
              <a:t>traceroute</a:t>
            </a:r>
            <a:endParaRPr lang="en-US" dirty="0"/>
          </a:p>
        </p:txBody>
      </p:sp>
      <p:pic>
        <p:nvPicPr>
          <p:cNvPr id="7"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17"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8" name="Straight Arrow Connector 1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0"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TextBox 2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2"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1"/>
          </p:cNvCxnSpPr>
          <p:nvPr/>
        </p:nvCxnSpPr>
        <p:spPr>
          <a:xfrm rot="10800000">
            <a:off x="4572000" y="2971801"/>
            <a:ext cx="2362200" cy="545503"/>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34000" y="2819400"/>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1" name="TextBox 30"/>
          <p:cNvSpPr txBox="1"/>
          <p:nvPr/>
        </p:nvSpPr>
        <p:spPr>
          <a:xfrm>
            <a:off x="5562600" y="2286000"/>
            <a:ext cx="360996" cy="769441"/>
          </a:xfrm>
          <a:prstGeom prst="rect">
            <a:avLst/>
          </a:prstGeom>
          <a:noFill/>
        </p:spPr>
        <p:txBody>
          <a:bodyPr wrap="none" rtlCol="0">
            <a:spAutoFit/>
          </a:bodyPr>
          <a:lstStyle/>
          <a:p>
            <a:r>
              <a:rPr lang="en-US" sz="4400" dirty="0" smtClean="0"/>
              <a:t>?</a:t>
            </a:r>
            <a:endParaRPr lang="en-US" sz="4400" dirty="0"/>
          </a:p>
        </p:txBody>
      </p:sp>
      <p:sp>
        <p:nvSpPr>
          <p:cNvPr id="28" name="TextBox 27"/>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a:xfrm>
            <a:off x="914400" y="274638"/>
            <a:ext cx="7772400" cy="1143000"/>
          </a:xfrm>
        </p:spPr>
        <p:txBody>
          <a:bodyPr/>
          <a:lstStyle/>
          <a:p>
            <a:r>
              <a:rPr lang="en-US" dirty="0" smtClean="0"/>
              <a:t>Background: </a:t>
            </a:r>
            <a:r>
              <a:rPr lang="en-US" dirty="0" err="1" smtClean="0"/>
              <a:t>traceroute</a:t>
            </a:r>
            <a:endParaRPr lang="en-US" dirty="0"/>
          </a:p>
        </p:txBody>
      </p:sp>
      <p:pic>
        <p:nvPicPr>
          <p:cNvPr id="7"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17"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8" name="Straight Arrow Connector 1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0"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TextBox 2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2"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905000" y="3352800"/>
            <a:ext cx="3200400" cy="685800"/>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29000" y="3352800"/>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7" name="TextBox 26"/>
          <p:cNvSpPr txBox="1"/>
          <p:nvPr/>
        </p:nvSpPr>
        <p:spPr>
          <a:xfrm>
            <a:off x="3581400" y="4038600"/>
            <a:ext cx="360996" cy="769441"/>
          </a:xfrm>
          <a:prstGeom prst="rect">
            <a:avLst/>
          </a:prstGeom>
          <a:noFill/>
        </p:spPr>
        <p:txBody>
          <a:bodyPr wrap="none" rtlCol="0">
            <a:spAutoFit/>
          </a:bodyPr>
          <a:lstStyle/>
          <a:p>
            <a:r>
              <a:rPr lang="en-US" sz="4400" dirty="0" smtClean="0"/>
              <a:t>?</a:t>
            </a:r>
            <a:endParaRPr lang="en-US" sz="4400" dirty="0"/>
          </a:p>
        </p:txBody>
      </p:sp>
      <p:sp>
        <p:nvSpPr>
          <p:cNvPr id="29" name="TextBox 28"/>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772400" cy="1143000"/>
          </a:xfrm>
        </p:spPr>
        <p:txBody>
          <a:bodyPr/>
          <a:lstStyle/>
          <a:p>
            <a:r>
              <a:rPr lang="en-US" dirty="0" smtClean="0"/>
              <a:t>Solution: LIFEGUARD</a:t>
            </a:r>
            <a:endParaRPr lang="en-US" dirty="0"/>
          </a:p>
        </p:txBody>
      </p:sp>
      <p:sp>
        <p:nvSpPr>
          <p:cNvPr id="5" name="Content Placeholder 2"/>
          <p:cNvSpPr>
            <a:spLocks noGrp="1"/>
          </p:cNvSpPr>
          <p:nvPr>
            <p:ph sz="quarter" idx="1"/>
          </p:nvPr>
        </p:nvSpPr>
        <p:spPr>
          <a:xfrm>
            <a:off x="914400" y="1524000"/>
            <a:ext cx="7772400" cy="4572000"/>
          </a:xfrm>
        </p:spPr>
        <p:txBody>
          <a:bodyPr>
            <a:normAutofit fontScale="92500" lnSpcReduction="20000"/>
          </a:bodyPr>
          <a:lstStyle/>
          <a:p>
            <a:r>
              <a:rPr lang="en-US" dirty="0" smtClean="0"/>
              <a:t>First, detect outages with the HOFF: High-impact Online Failure Finder</a:t>
            </a:r>
          </a:p>
          <a:p>
            <a:pPr>
              <a:buNone/>
            </a:pPr>
            <a:endParaRPr lang="en-US" dirty="0" smtClean="0"/>
          </a:p>
          <a:p>
            <a:r>
              <a:rPr lang="en-US" dirty="0" smtClean="0"/>
              <a:t>Key techniques in LIFEGUARD:</a:t>
            </a:r>
          </a:p>
          <a:p>
            <a:pPr lvl="1"/>
            <a:r>
              <a:rPr lang="en-US" dirty="0" smtClean="0"/>
              <a:t>Leverage multiple vantage points</a:t>
            </a:r>
          </a:p>
          <a:p>
            <a:pPr lvl="1"/>
            <a:r>
              <a:rPr lang="en-US" dirty="0" smtClean="0"/>
              <a:t>Spoofed pings + spoofed </a:t>
            </a:r>
            <a:r>
              <a:rPr lang="en-US" dirty="0" err="1" smtClean="0"/>
              <a:t>traceroute</a:t>
            </a:r>
            <a:endParaRPr lang="en-US" dirty="0" smtClean="0"/>
          </a:p>
          <a:p>
            <a:pPr lvl="1"/>
            <a:r>
              <a:rPr lang="en-US" dirty="0" smtClean="0"/>
              <a:t>Historical path atlas</a:t>
            </a:r>
          </a:p>
          <a:p>
            <a:pPr lvl="1"/>
            <a:r>
              <a:rPr lang="en-US" dirty="0" smtClean="0"/>
              <a:t>Reverse </a:t>
            </a:r>
            <a:r>
              <a:rPr lang="en-US" dirty="0" err="1" smtClean="0"/>
              <a:t>traceroute</a:t>
            </a:r>
            <a:endParaRPr lang="en-US" dirty="0" smtClean="0"/>
          </a:p>
          <a:p>
            <a:pPr>
              <a:buNone/>
            </a:pPr>
            <a:endParaRPr lang="en-US" dirty="0" smtClean="0"/>
          </a:p>
          <a:p>
            <a:r>
              <a:rPr lang="en-US" dirty="0" smtClean="0"/>
              <a:t>LIFEGUARD provides:</a:t>
            </a:r>
          </a:p>
          <a:p>
            <a:pPr lvl="1"/>
            <a:r>
              <a:rPr lang="en-US" dirty="0" smtClean="0"/>
              <a:t>(Working) direction</a:t>
            </a:r>
          </a:p>
          <a:p>
            <a:pPr lvl="1"/>
            <a:r>
              <a:rPr lang="en-US" dirty="0" smtClean="0"/>
              <a:t>View into paths before outage</a:t>
            </a:r>
          </a:p>
          <a:p>
            <a:pPr lvl="1"/>
            <a:r>
              <a:rPr lang="en-US" dirty="0" smtClean="0"/>
              <a:t> Location of failure</a:t>
            </a:r>
          </a:p>
          <a:p>
            <a:endParaRPr lang="en-US" dirty="0" smtClean="0"/>
          </a:p>
          <a:p>
            <a:pPr>
              <a:buNone/>
            </a:pPr>
            <a:endParaRPr lang="en-US" dirty="0" smtClean="0"/>
          </a:p>
          <a:p>
            <a:pPr lvl="1"/>
            <a:endParaRPr lang="en-US" dirty="0" smtClean="0"/>
          </a:p>
        </p:txBody>
      </p:sp>
      <p:pic>
        <p:nvPicPr>
          <p:cNvPr id="1027" name="Picture 3"/>
          <p:cNvPicPr>
            <a:picLocks noChangeAspect="1" noChangeArrowheads="1"/>
          </p:cNvPicPr>
          <p:nvPr/>
        </p:nvPicPr>
        <p:blipFill>
          <a:blip r:embed="rId2" cstate="print"/>
          <a:srcRect/>
          <a:stretch>
            <a:fillRect/>
          </a:stretch>
        </p:blipFill>
        <p:spPr bwMode="auto">
          <a:xfrm>
            <a:off x="6400800" y="150813"/>
            <a:ext cx="1524000" cy="1373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0" name="Title 1"/>
          <p:cNvSpPr>
            <a:spLocks noGrp="1"/>
          </p:cNvSpPr>
          <p:nvPr>
            <p:ph type="title"/>
          </p:nvPr>
        </p:nvSpPr>
        <p:spPr>
          <a:xfrm>
            <a:off x="914400" y="274638"/>
            <a:ext cx="7772400" cy="1143000"/>
          </a:xfrm>
        </p:spPr>
        <p:txBody>
          <a:bodyPr>
            <a:normAutofit/>
          </a:bodyPr>
          <a:lstStyle/>
          <a:p>
            <a:r>
              <a:rPr lang="en-US" dirty="0" smtClean="0"/>
              <a:t>Isolating the direction</a:t>
            </a:r>
            <a:endParaRPr lang="en-US" dirty="0"/>
          </a:p>
        </p:txBody>
      </p:sp>
      <p:sp>
        <p:nvSpPr>
          <p:cNvPr id="51" name="TextBox 50"/>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52"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53" name="Straight Arrow Connector 52"/>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55"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56" name="TextBox 55"/>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5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59" name="Straight Arrow Connector 5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61"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62" name="TextBox 6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63"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64" name="TextBox 63"/>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66"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67" name="Rectangle 66"/>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68" name="Straight Arrow Connector 67"/>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905000" y="5334000"/>
            <a:ext cx="5352940" cy="461665"/>
          </a:xfrm>
          <a:prstGeom prst="rect">
            <a:avLst/>
          </a:prstGeom>
          <a:noFill/>
        </p:spPr>
        <p:txBody>
          <a:bodyPr wrap="none" rtlCol="0">
            <a:spAutoFit/>
          </a:bodyPr>
          <a:lstStyle/>
          <a:p>
            <a:r>
              <a:rPr lang="en-US" sz="2400" dirty="0" smtClean="0"/>
              <a:t>Spoofing: pretending you’re another computer</a:t>
            </a:r>
            <a:endParaRPr lang="en-US" sz="2400" dirty="0"/>
          </a:p>
        </p:txBody>
      </p:sp>
      <p:sp>
        <p:nvSpPr>
          <p:cNvPr id="23" name="Text Box 6"/>
          <p:cNvSpPr txBox="1">
            <a:spLocks noChangeArrowheads="1"/>
          </p:cNvSpPr>
          <p:nvPr/>
        </p:nvSpPr>
        <p:spPr bwMode="auto">
          <a:xfrm>
            <a:off x="2590800" y="3810000"/>
            <a:ext cx="841128" cy="52322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400" dirty="0" smtClean="0"/>
              <a:t>Ping?</a:t>
            </a:r>
          </a:p>
          <a:p>
            <a:pPr algn="l" eaLnBrk="0" hangingPunct="0"/>
            <a:r>
              <a:rPr lang="en-US" sz="1400" dirty="0" smtClean="0"/>
              <a:t>Source: S’</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77778E-7 1.24711E-6 L 0.37066 -0.00485 " pathEditMode="relative" rAng="0" ptsTypes="AA">
                                      <p:cBhvr>
                                        <p:cTn id="6" dur="1000" fill="hold"/>
                                        <p:tgtEl>
                                          <p:spTgt spid="23"/>
                                        </p:tgtEl>
                                        <p:attrNameLst>
                                          <p:attrName>ppt_x</p:attrName>
                                          <p:attrName>ppt_y</p:attrName>
                                        </p:attrNameLst>
                                      </p:cBhvr>
                                      <p:rCtr x="185"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lstStyle/>
          <a:p>
            <a:r>
              <a:rPr lang="en-US" dirty="0" smtClean="0"/>
              <a:t>A Quick Survey</a:t>
            </a:r>
          </a:p>
        </p:txBody>
      </p:sp>
      <p:sp>
        <p:nvSpPr>
          <p:cNvPr id="1026051" name="Rectangle 3"/>
          <p:cNvSpPr>
            <a:spLocks noGrp="1" noChangeArrowheads="1"/>
          </p:cNvSpPr>
          <p:nvPr>
            <p:ph sz="quarter" idx="1"/>
          </p:nvPr>
        </p:nvSpPr>
        <p:spPr>
          <a:xfrm>
            <a:off x="457200" y="1600200"/>
            <a:ext cx="8382000" cy="4530725"/>
          </a:xfrm>
        </p:spPr>
        <p:txBody>
          <a:bodyPr/>
          <a:lstStyle/>
          <a:p>
            <a:pPr>
              <a:buFont typeface="Wingdings" pitchFamily="2" charset="2"/>
              <a:buNone/>
            </a:pPr>
            <a:r>
              <a:rPr lang="en-US" dirty="0" smtClean="0"/>
              <a:t>Raise your hand if you used the Internet / email:</a:t>
            </a:r>
          </a:p>
          <a:p>
            <a:pPr>
              <a:buFont typeface="Wingdings" pitchFamily="2" charset="2"/>
              <a:buNone/>
            </a:pPr>
            <a:r>
              <a:rPr lang="en-US" dirty="0" smtClean="0"/>
              <a:t>	…since you got to this room?</a:t>
            </a:r>
          </a:p>
          <a:p>
            <a:pPr>
              <a:buFont typeface="Wingdings" pitchFamily="2" charset="2"/>
              <a:buNone/>
            </a:pPr>
            <a:r>
              <a:rPr lang="en-US" dirty="0" smtClean="0"/>
              <a:t>	…in the last hour?</a:t>
            </a:r>
          </a:p>
          <a:p>
            <a:pPr>
              <a:buFont typeface="Wingdings" pitchFamily="2" charset="2"/>
              <a:buNone/>
            </a:pPr>
            <a:r>
              <a:rPr lang="en-US" dirty="0" smtClean="0"/>
              <a:t>	…today?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0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1"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2" name="Rectangle 21"/>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3" name="Straight Arrow Connector 22"/>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Text Box 6"/>
          <p:cNvSpPr txBox="1">
            <a:spLocks noChangeArrowheads="1"/>
          </p:cNvSpPr>
          <p:nvPr/>
        </p:nvSpPr>
        <p:spPr bwMode="auto">
          <a:xfrm>
            <a:off x="7696200" y="3482117"/>
            <a:ext cx="1002647" cy="307777"/>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400" dirty="0" smtClean="0"/>
              <a:t>Target: Pong</a:t>
            </a:r>
            <a:endParaRPr lang="en-US" sz="1400" dirty="0"/>
          </a:p>
        </p:txBody>
      </p:sp>
      <p:sp>
        <p:nvSpPr>
          <p:cNvPr id="29" name="Title 1"/>
          <p:cNvSpPr>
            <a:spLocks noGrp="1"/>
          </p:cNvSpPr>
          <p:nvPr>
            <p:ph type="title"/>
          </p:nvPr>
        </p:nvSpPr>
        <p:spPr>
          <a:xfrm>
            <a:off x="914400" y="274638"/>
            <a:ext cx="7772400" cy="1143000"/>
          </a:xfrm>
        </p:spPr>
        <p:txBody>
          <a:bodyPr>
            <a:normAutofit/>
          </a:bodyPr>
          <a:lstStyle/>
          <a:p>
            <a:r>
              <a:rPr lang="en-US" dirty="0" smtClean="0"/>
              <a:t>Isolating the direction</a:t>
            </a:r>
            <a:endParaRPr lang="en-US" dirty="0"/>
          </a:p>
        </p:txBody>
      </p:sp>
      <p:sp>
        <p:nvSpPr>
          <p:cNvPr id="25" name="TextBox 24"/>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4" name="TextBox 23"/>
          <p:cNvSpPr txBox="1"/>
          <p:nvPr/>
        </p:nvSpPr>
        <p:spPr>
          <a:xfrm>
            <a:off x="1905000" y="5334000"/>
            <a:ext cx="5352940" cy="461665"/>
          </a:xfrm>
          <a:prstGeom prst="rect">
            <a:avLst/>
          </a:prstGeom>
          <a:noFill/>
        </p:spPr>
        <p:txBody>
          <a:bodyPr wrap="none" rtlCol="0">
            <a:spAutoFit/>
          </a:bodyPr>
          <a:lstStyle/>
          <a:p>
            <a:r>
              <a:rPr lang="en-US" sz="2400" dirty="0" smtClean="0"/>
              <a:t>Spoofing: pretending you’re another computer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5.55556E-7 2.31214E-7 L 0.00035 -0.21873 " pathEditMode="relative" rAng="0" ptsTypes="AA">
                                      <p:cBhvr>
                                        <p:cTn id="6" dur="900" fill="hold"/>
                                        <p:tgtEl>
                                          <p:spTgt spid="27"/>
                                        </p:tgtEl>
                                        <p:attrNameLst>
                                          <p:attrName>ppt_x</p:attrName>
                                          <p:attrName>ppt_y</p:attrName>
                                        </p:attrNameLst>
                                      </p:cBhvr>
                                      <p:rCtr x="0" y="-1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7" name="Straight Arrow Connector 6"/>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9"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2" name="Straight Arrow Connector 1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TextBox 16"/>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18"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9" name="Rectangle 18"/>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0" name="Straight Arrow Connector 19"/>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914400" y="274638"/>
            <a:ext cx="7772400" cy="1143000"/>
          </a:xfrm>
        </p:spPr>
        <p:txBody>
          <a:bodyPr>
            <a:normAutofit/>
          </a:bodyPr>
          <a:lstStyle/>
          <a:p>
            <a:r>
              <a:rPr lang="en-US" dirty="0" smtClean="0"/>
              <a:t>Isolating the direction</a:t>
            </a:r>
            <a:endParaRPr lang="en-US" dirty="0"/>
          </a:p>
        </p:txBody>
      </p:sp>
      <p:sp>
        <p:nvSpPr>
          <p:cNvPr id="23" name="TextBox 22"/>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4" name="Text Box 6"/>
          <p:cNvSpPr txBox="1">
            <a:spLocks noChangeArrowheads="1"/>
          </p:cNvSpPr>
          <p:nvPr/>
        </p:nvSpPr>
        <p:spPr bwMode="auto">
          <a:xfrm>
            <a:off x="7848600" y="2209800"/>
            <a:ext cx="788229" cy="52322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400" dirty="0" smtClean="0"/>
              <a:t>Ping?</a:t>
            </a:r>
          </a:p>
          <a:p>
            <a:pPr algn="l" eaLnBrk="0" hangingPunct="0"/>
            <a:r>
              <a:rPr lang="en-US" sz="1400" dirty="0" smtClean="0"/>
              <a:t>Source: S</a:t>
            </a:r>
          </a:p>
        </p:txBody>
      </p:sp>
      <p:sp>
        <p:nvSpPr>
          <p:cNvPr id="29" name="TextBox 28"/>
          <p:cNvSpPr txBox="1"/>
          <p:nvPr/>
        </p:nvSpPr>
        <p:spPr>
          <a:xfrm>
            <a:off x="1905000" y="5334000"/>
            <a:ext cx="5352940" cy="461665"/>
          </a:xfrm>
          <a:prstGeom prst="rect">
            <a:avLst/>
          </a:prstGeom>
          <a:noFill/>
        </p:spPr>
        <p:txBody>
          <a:bodyPr wrap="none" rtlCol="0">
            <a:spAutoFit/>
          </a:bodyPr>
          <a:lstStyle/>
          <a:p>
            <a:r>
              <a:rPr lang="en-US" sz="2400" dirty="0" smtClean="0"/>
              <a:t>Spoofing: pretending you’re another computer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77457E-6 L 0 0.22197 " pathEditMode="relative" rAng="0" ptsTypes="AA">
                                      <p:cBhvr>
                                        <p:cTn id="6" dur="800" fill="hold"/>
                                        <p:tgtEl>
                                          <p:spTgt spid="24"/>
                                        </p:tgtEl>
                                        <p:attrNameLst>
                                          <p:attrName>ppt_x</p:attrName>
                                          <p:attrName>ppt_y</p:attrName>
                                        </p:attrNameLst>
                                      </p:cBhvr>
                                      <p:rCtr x="0" y="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7" name="Straight Arrow Connector 6"/>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9"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2" name="Straight Arrow Connector 1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TextBox 16"/>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18"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9" name="Rectangle 18"/>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0" name="Straight Arrow Connector 19"/>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a:xfrm>
            <a:off x="914400" y="274638"/>
            <a:ext cx="7772400" cy="1143000"/>
          </a:xfrm>
        </p:spPr>
        <p:txBody>
          <a:bodyPr>
            <a:normAutofit/>
          </a:bodyPr>
          <a:lstStyle/>
          <a:p>
            <a:r>
              <a:rPr lang="en-US" dirty="0" smtClean="0"/>
              <a:t>Isolating the direction</a:t>
            </a:r>
            <a:endParaRPr lang="en-US" dirty="0"/>
          </a:p>
        </p:txBody>
      </p:sp>
      <p:sp>
        <p:nvSpPr>
          <p:cNvPr id="22" name="TextBox 21"/>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5" name="Text Box 6"/>
          <p:cNvSpPr txBox="1">
            <a:spLocks noChangeArrowheads="1"/>
          </p:cNvSpPr>
          <p:nvPr/>
        </p:nvSpPr>
        <p:spPr bwMode="auto">
          <a:xfrm>
            <a:off x="6248400" y="4167917"/>
            <a:ext cx="1002647" cy="307777"/>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400" dirty="0" smtClean="0"/>
              <a:t>Target: Pong</a:t>
            </a:r>
            <a:endParaRPr lang="en-US" sz="1400" dirty="0"/>
          </a:p>
        </p:txBody>
      </p:sp>
      <p:sp>
        <p:nvSpPr>
          <p:cNvPr id="26" name="TextBox 25"/>
          <p:cNvSpPr txBox="1"/>
          <p:nvPr/>
        </p:nvSpPr>
        <p:spPr>
          <a:xfrm>
            <a:off x="1905000" y="5334000"/>
            <a:ext cx="5352940" cy="461665"/>
          </a:xfrm>
          <a:prstGeom prst="rect">
            <a:avLst/>
          </a:prstGeom>
          <a:noFill/>
        </p:spPr>
        <p:txBody>
          <a:bodyPr wrap="none" rtlCol="0">
            <a:spAutoFit/>
          </a:bodyPr>
          <a:lstStyle/>
          <a:p>
            <a:r>
              <a:rPr lang="en-US" sz="2400" dirty="0" smtClean="0"/>
              <a:t>Spoofing: pretending you’re another computer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77778E-6 -4.16185E-6 L -0.49132 -0.00786 " pathEditMode="relative" rAng="0" ptsTypes="AA">
                                      <p:cBhvr>
                                        <p:cTn id="6" dur="800" fill="hold"/>
                                        <p:tgtEl>
                                          <p:spTgt spid="25"/>
                                        </p:tgtEl>
                                        <p:attrNameLst>
                                          <p:attrName>ppt_x</p:attrName>
                                          <p:attrName>ppt_y</p:attrName>
                                        </p:attrNameLst>
                                      </p:cBhvr>
                                      <p:rCtr x="-246" y="-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1"/>
          <p:cNvSpPr>
            <a:spLocks noGrp="1"/>
          </p:cNvSpPr>
          <p:nvPr>
            <p:ph type="title"/>
          </p:nvPr>
        </p:nvSpPr>
        <p:spPr/>
        <p:txBody>
          <a:bodyPr/>
          <a:lstStyle/>
          <a:p>
            <a:r>
              <a:rPr lang="en-US" dirty="0" smtClean="0"/>
              <a:t>Measuring the working direction</a:t>
            </a:r>
            <a:endParaRPr lang="en-US" dirty="0"/>
          </a:p>
        </p:txBody>
      </p:sp>
      <p:pic>
        <p:nvPicPr>
          <p:cNvPr id="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2"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6" name="TextBox 25"/>
          <p:cNvSpPr txBox="1"/>
          <p:nvPr/>
        </p:nvSpPr>
        <p:spPr>
          <a:xfrm>
            <a:off x="1614895" y="5329535"/>
            <a:ext cx="6005105" cy="461665"/>
          </a:xfrm>
          <a:prstGeom prst="rect">
            <a:avLst/>
          </a:prstGeom>
          <a:noFill/>
        </p:spPr>
        <p:txBody>
          <a:bodyPr wrap="none" rtlCol="0">
            <a:spAutoFit/>
          </a:bodyPr>
          <a:lstStyle/>
          <a:p>
            <a:r>
              <a:rPr lang="en-US" sz="2400" u="sng" dirty="0" smtClean="0"/>
              <a:t>Reverse path failure</a:t>
            </a:r>
            <a:r>
              <a:rPr lang="en-US" sz="2400" dirty="0" smtClean="0"/>
              <a:t>: use spoofed forward </a:t>
            </a:r>
            <a:r>
              <a:rPr lang="en-US" sz="2400" dirty="0" err="1" smtClean="0"/>
              <a:t>traceroute</a:t>
            </a:r>
            <a:endParaRPr lang="en-US" sz="2400" dirty="0"/>
          </a:p>
        </p:txBody>
      </p:sp>
      <p:sp>
        <p:nvSpPr>
          <p:cNvPr id="28" name="Text Box 6"/>
          <p:cNvSpPr txBox="1">
            <a:spLocks noChangeArrowheads="1"/>
          </p:cNvSpPr>
          <p:nvPr/>
        </p:nvSpPr>
        <p:spPr bwMode="auto">
          <a:xfrm>
            <a:off x="3429000" y="4114800"/>
            <a:ext cx="841128" cy="52322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400" dirty="0" smtClean="0"/>
              <a:t>TTL=3</a:t>
            </a:r>
          </a:p>
          <a:p>
            <a:pPr algn="l" eaLnBrk="0" hangingPunct="0"/>
            <a:r>
              <a:rPr lang="en-US" sz="1400" dirty="0" smtClean="0"/>
              <a:t>Source: S’</a:t>
            </a:r>
            <a:endParaRPr lang="en-US" sz="1400" dirty="0"/>
          </a:p>
        </p:txBody>
      </p:sp>
      <p:cxnSp>
        <p:nvCxnSpPr>
          <p:cNvPr id="29" name="Straight Arrow Connector 28"/>
          <p:cNvCxnSpPr/>
          <p:nvPr/>
        </p:nvCxnSpPr>
        <p:spPr>
          <a:xfrm>
            <a:off x="4267200" y="4343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0091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1"/>
          <p:cNvSpPr>
            <a:spLocks noGrp="1"/>
          </p:cNvSpPr>
          <p:nvPr>
            <p:ph type="title"/>
          </p:nvPr>
        </p:nvSpPr>
        <p:spPr/>
        <p:txBody>
          <a:bodyPr/>
          <a:lstStyle/>
          <a:p>
            <a:r>
              <a:rPr lang="en-US" dirty="0" smtClean="0"/>
              <a:t>Measuring the working direction</a:t>
            </a:r>
            <a:endParaRPr lang="en-US" dirty="0"/>
          </a:p>
        </p:txBody>
      </p:sp>
      <p:pic>
        <p:nvPicPr>
          <p:cNvPr id="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cxnSp>
        <p:nvCxnSpPr>
          <p:cNvPr id="21" name="Curved Connector 20"/>
          <p:cNvCxnSpPr/>
          <p:nvPr/>
        </p:nvCxnSpPr>
        <p:spPr>
          <a:xfrm rot="5400000" flipH="1" flipV="1">
            <a:off x="5617966" y="1466651"/>
            <a:ext cx="877882" cy="1754583"/>
          </a:xfrm>
          <a:prstGeom prst="curvedConnector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2"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5" name="Straight Arrow Connector 24"/>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Text Box 6"/>
          <p:cNvSpPr txBox="1">
            <a:spLocks noChangeArrowheads="1"/>
          </p:cNvSpPr>
          <p:nvPr/>
        </p:nvSpPr>
        <p:spPr bwMode="auto">
          <a:xfrm>
            <a:off x="7423269" y="1928974"/>
            <a:ext cx="1444754" cy="307777"/>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400" dirty="0" smtClean="0"/>
              <a:t>R3: Time Exceeded</a:t>
            </a:r>
            <a:endParaRPr lang="en-US" sz="1400" dirty="0"/>
          </a:p>
        </p:txBody>
      </p:sp>
      <p:cxnSp>
        <p:nvCxnSpPr>
          <p:cNvPr id="60" name="Straight Arrow Connector 59"/>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28" name="TextBox 27"/>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26" name="Picture 36"/>
          <p:cNvPicPr>
            <a:picLocks noChangeArrowheads="1"/>
          </p:cNvPicPr>
          <p:nvPr/>
        </p:nvPicPr>
        <p:blipFill>
          <a:blip r:embed="rId6" cstate="print"/>
          <a:srcRect/>
          <a:stretch>
            <a:fillRect/>
          </a:stretch>
        </p:blipFill>
        <p:spPr bwMode="auto">
          <a:xfrm>
            <a:off x="4953000" y="2819400"/>
            <a:ext cx="433494" cy="228600"/>
          </a:xfrm>
          <a:prstGeom prst="rect">
            <a:avLst/>
          </a:prstGeom>
          <a:noFill/>
          <a:ln w="9525">
            <a:noFill/>
            <a:miter lim="800000"/>
            <a:headEnd/>
            <a:tailEnd/>
          </a:ln>
          <a:effectLst/>
        </p:spPr>
      </p:pic>
      <p:sp>
        <p:nvSpPr>
          <p:cNvPr id="27" name="TextBox 26"/>
          <p:cNvSpPr txBox="1"/>
          <p:nvPr/>
        </p:nvSpPr>
        <p:spPr>
          <a:xfrm>
            <a:off x="1614895" y="5329535"/>
            <a:ext cx="6005105" cy="461665"/>
          </a:xfrm>
          <a:prstGeom prst="rect">
            <a:avLst/>
          </a:prstGeom>
          <a:noFill/>
        </p:spPr>
        <p:txBody>
          <a:bodyPr wrap="none" rtlCol="0">
            <a:spAutoFit/>
          </a:bodyPr>
          <a:lstStyle/>
          <a:p>
            <a:r>
              <a:rPr lang="en-US" sz="2400" u="sng" dirty="0" smtClean="0"/>
              <a:t>Reverse path failure</a:t>
            </a:r>
            <a:r>
              <a:rPr lang="en-US" sz="2400" dirty="0" smtClean="0"/>
              <a:t>: use spoofed forward </a:t>
            </a:r>
            <a:r>
              <a:rPr lang="en-US" sz="2400" dirty="0" err="1" smtClean="0"/>
              <a:t>traceroute</a:t>
            </a:r>
            <a:endParaRPr lang="en-US" sz="2400" dirty="0"/>
          </a:p>
        </p:txBody>
      </p:sp>
    </p:spTree>
    <p:extLst>
      <p:ext uri="{BB962C8B-B14F-4D97-AF65-F5344CB8AC3E}">
        <p14:creationId xmlns="" xmlns:p14="http://schemas.microsoft.com/office/powerpoint/2010/main" val="842101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1"/>
          <p:cNvSpPr>
            <a:spLocks noGrp="1"/>
          </p:cNvSpPr>
          <p:nvPr>
            <p:ph type="title"/>
          </p:nvPr>
        </p:nvSpPr>
        <p:spPr/>
        <p:txBody>
          <a:bodyPr/>
          <a:lstStyle/>
          <a:p>
            <a:r>
              <a:rPr lang="en-US" dirty="0" smtClean="0"/>
              <a:t>Measuring the working direction</a:t>
            </a:r>
            <a:endParaRPr lang="en-US" dirty="0"/>
          </a:p>
        </p:txBody>
      </p:sp>
      <p:pic>
        <p:nvPicPr>
          <p:cNvPr id="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Text Box 6"/>
          <p:cNvSpPr txBox="1">
            <a:spLocks noChangeArrowheads="1"/>
          </p:cNvSpPr>
          <p:nvPr/>
        </p:nvSpPr>
        <p:spPr bwMode="auto">
          <a:xfrm>
            <a:off x="7423269" y="1925107"/>
            <a:ext cx="1444754" cy="307777"/>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400" dirty="0" smtClean="0"/>
              <a:t>R4: Time Exceeded</a:t>
            </a:r>
            <a:endParaRPr lang="en-US" sz="1400" dirty="0"/>
          </a:p>
        </p:txBody>
      </p:sp>
      <p:cxnSp>
        <p:nvCxnSpPr>
          <p:cNvPr id="27" name="Straight Arrow Connector 26"/>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30" name="Rectangle 29"/>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2" name="Straight Arrow Connector 31"/>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endCxn id="19" idx="1"/>
          </p:cNvCxnSpPr>
          <p:nvPr/>
        </p:nvCxnSpPr>
        <p:spPr>
          <a:xfrm rot="5400000" flipH="1" flipV="1">
            <a:off x="6028244" y="2175146"/>
            <a:ext cx="831107" cy="773780"/>
          </a:xfrm>
          <a:prstGeom prst="curvedConnector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31"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35"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sp>
        <p:nvSpPr>
          <p:cNvPr id="36" name="TextBox 35"/>
          <p:cNvSpPr txBox="1"/>
          <p:nvPr/>
        </p:nvSpPr>
        <p:spPr>
          <a:xfrm>
            <a:off x="1614895" y="5329535"/>
            <a:ext cx="6005105" cy="461665"/>
          </a:xfrm>
          <a:prstGeom prst="rect">
            <a:avLst/>
          </a:prstGeom>
          <a:noFill/>
        </p:spPr>
        <p:txBody>
          <a:bodyPr wrap="none" rtlCol="0">
            <a:spAutoFit/>
          </a:bodyPr>
          <a:lstStyle/>
          <a:p>
            <a:r>
              <a:rPr lang="en-US" sz="2400" u="sng" dirty="0" smtClean="0"/>
              <a:t>Reverse path failure</a:t>
            </a:r>
            <a:r>
              <a:rPr lang="en-US" sz="2400" dirty="0" smtClean="0"/>
              <a:t>: use spoofed forward </a:t>
            </a:r>
            <a:r>
              <a:rPr lang="en-US" sz="2400" dirty="0" err="1" smtClean="0"/>
              <a:t>traceroute</a:t>
            </a:r>
            <a:endParaRPr lang="en-US" sz="2400" dirty="0"/>
          </a:p>
        </p:txBody>
      </p:sp>
    </p:spTree>
    <p:extLst>
      <p:ext uri="{BB962C8B-B14F-4D97-AF65-F5344CB8AC3E}">
        <p14:creationId xmlns="" xmlns:p14="http://schemas.microsoft.com/office/powerpoint/2010/main" val="696954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1"/>
          <p:cNvSpPr>
            <a:spLocks noGrp="1"/>
          </p:cNvSpPr>
          <p:nvPr>
            <p:ph type="title"/>
          </p:nvPr>
        </p:nvSpPr>
        <p:spPr>
          <a:xfrm>
            <a:off x="914400" y="274638"/>
            <a:ext cx="7772400" cy="1143000"/>
          </a:xfrm>
        </p:spPr>
        <p:txBody>
          <a:bodyPr/>
          <a:lstStyle/>
          <a:p>
            <a:r>
              <a:rPr lang="en-US" dirty="0" smtClean="0"/>
              <a:t>Measuring the working direction</a:t>
            </a:r>
            <a:endParaRPr lang="en-US" dirty="0"/>
          </a:p>
        </p:txBody>
      </p:sp>
      <p:pic>
        <p:nvPicPr>
          <p:cNvPr id="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1"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2" name="Rectangle 21"/>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3" name="Straight Arrow Connector 22"/>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2" name="Text Box 6"/>
          <p:cNvSpPr txBox="1">
            <a:spLocks noChangeArrowheads="1"/>
          </p:cNvSpPr>
          <p:nvPr/>
        </p:nvSpPr>
        <p:spPr bwMode="auto">
          <a:xfrm>
            <a:off x="7543800" y="1958117"/>
            <a:ext cx="1002647" cy="307777"/>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400" dirty="0" smtClean="0"/>
              <a:t>Target: Pong</a:t>
            </a:r>
            <a:endParaRPr lang="en-US" sz="1400" dirty="0"/>
          </a:p>
        </p:txBody>
      </p:sp>
      <p:cxnSp>
        <p:nvCxnSpPr>
          <p:cNvPr id="34" name="Curved Connector 33"/>
          <p:cNvCxnSpPr>
            <a:stCxn id="11" idx="0"/>
          </p:cNvCxnSpPr>
          <p:nvPr/>
        </p:nvCxnSpPr>
        <p:spPr>
          <a:xfrm rot="16200000" flipV="1">
            <a:off x="6909559" y="2806861"/>
            <a:ext cx="700989" cy="34095"/>
          </a:xfrm>
          <a:prstGeom prst="curvedConnector3">
            <a:avLst>
              <a:gd name="adj1" fmla="val 50000"/>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37" name="Rectangle 36"/>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38" name="Rectangle 37"/>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9" name="Straight Arrow Connector 38"/>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0" name="Picture 36"/>
          <p:cNvPicPr>
            <a:picLocks noChangeArrowheads="1"/>
          </p:cNvPicPr>
          <p:nvPr/>
        </p:nvPicPr>
        <p:blipFill>
          <a:blip r:embed="rId6"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42" name="Picture 36"/>
          <p:cNvPicPr>
            <a:picLocks noChangeArrowheads="1"/>
          </p:cNvPicPr>
          <p:nvPr/>
        </p:nvPicPr>
        <p:blipFill>
          <a:blip r:embed="rId6" cstate="print"/>
          <a:srcRect/>
          <a:stretch>
            <a:fillRect/>
          </a:stretch>
        </p:blipFill>
        <p:spPr bwMode="auto">
          <a:xfrm>
            <a:off x="5867400" y="2971800"/>
            <a:ext cx="433494" cy="228600"/>
          </a:xfrm>
          <a:prstGeom prst="rect">
            <a:avLst/>
          </a:prstGeom>
          <a:noFill/>
          <a:ln w="9525">
            <a:noFill/>
            <a:miter lim="800000"/>
            <a:headEnd/>
            <a:tailEnd/>
          </a:ln>
          <a:effectLst/>
        </p:spPr>
      </p:pic>
      <p:sp>
        <p:nvSpPr>
          <p:cNvPr id="43" name="TextBox 42"/>
          <p:cNvSpPr txBox="1"/>
          <p:nvPr/>
        </p:nvSpPr>
        <p:spPr>
          <a:xfrm>
            <a:off x="1614895" y="5329535"/>
            <a:ext cx="6005105" cy="461665"/>
          </a:xfrm>
          <a:prstGeom prst="rect">
            <a:avLst/>
          </a:prstGeom>
          <a:noFill/>
        </p:spPr>
        <p:txBody>
          <a:bodyPr wrap="none" rtlCol="0">
            <a:spAutoFit/>
          </a:bodyPr>
          <a:lstStyle/>
          <a:p>
            <a:r>
              <a:rPr lang="en-US" sz="2400" u="sng" dirty="0" smtClean="0"/>
              <a:t>Reverse path failure</a:t>
            </a:r>
            <a:r>
              <a:rPr lang="en-US" sz="2400" dirty="0" smtClean="0"/>
              <a:t>: use spoofed forward </a:t>
            </a:r>
            <a:r>
              <a:rPr lang="en-US" sz="2400" dirty="0" err="1" smtClean="0"/>
              <a:t>traceroute</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itle 1"/>
          <p:cNvSpPr>
            <a:spLocks noGrp="1"/>
          </p:cNvSpPr>
          <p:nvPr>
            <p:ph type="title"/>
          </p:nvPr>
        </p:nvSpPr>
        <p:spPr/>
        <p:txBody>
          <a:bodyPr/>
          <a:lstStyle/>
          <a:p>
            <a:r>
              <a:rPr lang="en-US" dirty="0" smtClean="0"/>
              <a:t>Isolating the fault</a:t>
            </a:r>
            <a:endParaRPr lang="en-US" dirty="0"/>
          </a:p>
        </p:txBody>
      </p:sp>
      <p:sp>
        <p:nvSpPr>
          <p:cNvPr id="10" name="TextBox 9"/>
          <p:cNvSpPr txBox="1"/>
          <p:nvPr/>
        </p:nvSpPr>
        <p:spPr>
          <a:xfrm>
            <a:off x="4345885" y="3360003"/>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1" name="Straight Arrow Connector 10"/>
          <p:cNvCxnSpPr/>
          <p:nvPr/>
        </p:nvCxnSpPr>
        <p:spPr>
          <a:xfrm>
            <a:off x="1709003" y="3746331"/>
            <a:ext cx="5225197" cy="1865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0" name="Straight Arrow Connector 29"/>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2"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35"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6" name="Straight Arrow Connector 35"/>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8"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9" name="TextBox 3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4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4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43" name="Rectangle 4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44" name="Straight Arrow Connector 4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49" name="Rectangle 48"/>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51" name="Straight Arrow Connector 50"/>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34" name="Rectangle 33"/>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52" name="Rectangle 51"/>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53" name="Straight Arrow Connector 52"/>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5"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58"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spTree>
    <p:extLst>
      <p:ext uri="{BB962C8B-B14F-4D97-AF65-F5344CB8AC3E}">
        <p14:creationId xmlns="" xmlns:p14="http://schemas.microsoft.com/office/powerpoint/2010/main" val="975307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a:spLocks noGrp="1"/>
          </p:cNvSpPr>
          <p:nvPr>
            <p:ph type="title"/>
          </p:nvPr>
        </p:nvSpPr>
        <p:spPr/>
        <p:txBody>
          <a:bodyPr/>
          <a:lstStyle/>
          <a:p>
            <a:r>
              <a:rPr lang="en-US" dirty="0" smtClean="0"/>
              <a:t>Isolating the fault</a:t>
            </a:r>
            <a:endParaRPr lang="en-US" dirty="0"/>
          </a:p>
        </p:txBody>
      </p:sp>
      <p:sp>
        <p:nvSpPr>
          <p:cNvPr id="11" name="Rectangle 10"/>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0"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1" name="Straight Arrow Connector 20"/>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3"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TextBox 23"/>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TextBox 25"/>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7"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cxnSp>
        <p:nvCxnSpPr>
          <p:cNvPr id="29" name="Straight Arrow Connector 28"/>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34" name="Rectangle 33"/>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5" name="Straight Arrow Connector 34"/>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28800" y="5486400"/>
            <a:ext cx="5410135" cy="461665"/>
          </a:xfrm>
          <a:prstGeom prst="rect">
            <a:avLst/>
          </a:prstGeom>
          <a:noFill/>
        </p:spPr>
        <p:txBody>
          <a:bodyPr wrap="none" rtlCol="0">
            <a:spAutoFit/>
          </a:bodyPr>
          <a:lstStyle/>
          <a:p>
            <a:r>
              <a:rPr lang="en-US" sz="2400" dirty="0" smtClean="0"/>
              <a:t>Measure working paths with reverse </a:t>
            </a:r>
            <a:r>
              <a:rPr lang="en-US" sz="2400" dirty="0" err="1" smtClean="0"/>
              <a:t>traceroute</a:t>
            </a:r>
            <a:endParaRPr lang="en-US" sz="2400" dirty="0"/>
          </a:p>
        </p:txBody>
      </p:sp>
      <p:sp>
        <p:nvSpPr>
          <p:cNvPr id="53" name="Rectangle 52"/>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55" name="Picture 54"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8" name="Rectangle 5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2" name="Straight Arrow Connector 6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6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65" name="TextBox 6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6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8" name="Straight Arrow Connector 6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7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71" name="TextBox 7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7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73" name="TextBox 72"/>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74"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75" name="Rectangle 74"/>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76" name="Straight Arrow Connector 75"/>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81" name="Rectangle 80"/>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82" name="Straight Arrow Connector 81"/>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94"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pic>
        <p:nvPicPr>
          <p:cNvPr id="85"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sp>
        <p:nvSpPr>
          <p:cNvPr id="77" name="TextBox 76"/>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86" name="TextBox 85"/>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66"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cxnSp>
        <p:nvCxnSpPr>
          <p:cNvPr id="80" name="Straight Arrow Connector 79"/>
          <p:cNvCxnSpPr/>
          <p:nvPr/>
        </p:nvCxnSpPr>
        <p:spPr>
          <a:xfrm flipH="1">
            <a:off x="3187400" y="3092473"/>
            <a:ext cx="864456" cy="853202"/>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Straight Arrow Connector 83"/>
          <p:cNvCxnSpPr/>
          <p:nvPr/>
        </p:nvCxnSpPr>
        <p:spPr>
          <a:xfrm flipH="1" flipV="1">
            <a:off x="1828800" y="3867150"/>
            <a:ext cx="962816" cy="165003"/>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7" name="Straight Arrow Connector 86"/>
          <p:cNvCxnSpPr/>
          <p:nvPr/>
        </p:nvCxnSpPr>
        <p:spPr>
          <a:xfrm flipH="1">
            <a:off x="2952701" y="3192617"/>
            <a:ext cx="125377" cy="753058"/>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 xmlns:p14="http://schemas.microsoft.com/office/powerpoint/2010/main" val="173698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a:spLocks noGrp="1"/>
          </p:cNvSpPr>
          <p:nvPr>
            <p:ph type="title"/>
          </p:nvPr>
        </p:nvSpPr>
        <p:spPr>
          <a:xfrm>
            <a:off x="914400" y="274638"/>
            <a:ext cx="7772400" cy="1143000"/>
          </a:xfrm>
        </p:spPr>
        <p:txBody>
          <a:bodyPr/>
          <a:lstStyle/>
          <a:p>
            <a:r>
              <a:rPr lang="en-US" dirty="0" smtClean="0"/>
              <a:t>Isolating the fault</a:t>
            </a:r>
            <a:endParaRPr lang="en-US" dirty="0"/>
          </a:p>
        </p:txBody>
      </p:sp>
      <p:sp>
        <p:nvSpPr>
          <p:cNvPr id="8" name="Rectangle 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1" name="Straight Arrow Connector 10"/>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3"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extBox 13"/>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5"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6" name="Straight Arrow Connector 15"/>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8"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TextBox 1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TextBox 20"/>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2"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cxnSp>
        <p:nvCxnSpPr>
          <p:cNvPr id="23" name="Straight Arrow Connector 22"/>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26" name="Rectangle 25"/>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27" name="Straight Arrow Connector 26"/>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71127" y="4394666"/>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30" name="Straight Arrow Connector 29"/>
          <p:cNvCxnSpPr/>
          <p:nvPr/>
        </p:nvCxnSpPr>
        <p:spPr>
          <a:xfrm flipH="1">
            <a:off x="4336585" y="3251666"/>
            <a:ext cx="822960" cy="1558498"/>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flipH="1">
            <a:off x="4478575" y="3292305"/>
            <a:ext cx="1471903" cy="1432095"/>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flipH="1">
            <a:off x="4491831" y="3733800"/>
            <a:ext cx="2402920" cy="114300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a:xfrm>
            <a:off x="2599570" y="5486400"/>
            <a:ext cx="3638817" cy="923330"/>
          </a:xfrm>
          <a:prstGeom prst="rect">
            <a:avLst/>
          </a:prstGeom>
          <a:noFill/>
        </p:spPr>
        <p:txBody>
          <a:bodyPr wrap="none" rtlCol="0">
            <a:spAutoFit/>
          </a:bodyPr>
          <a:lstStyle/>
          <a:p>
            <a:r>
              <a:rPr lang="en-US" dirty="0" smtClean="0"/>
              <a:t>OK, somewhere on R3’s reverse path</a:t>
            </a:r>
          </a:p>
          <a:p>
            <a:endParaRPr lang="en-US" dirty="0"/>
          </a:p>
          <a:p>
            <a:r>
              <a:rPr lang="en-US" dirty="0" smtClean="0"/>
              <a:t>But where?</a:t>
            </a:r>
            <a:endParaRPr lang="en-US" dirty="0"/>
          </a:p>
        </p:txBody>
      </p:sp>
      <p:sp>
        <p:nvSpPr>
          <p:cNvPr id="34" name="Rectangle 3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36" name="Picture 3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37" name="Rectangle 36"/>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40" name="Straight Arrow Connector 39"/>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42"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43" name="TextBox 4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44"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45" name="Straight Arrow Connector 4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47"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48" name="TextBox 4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4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0" name="TextBox 4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51"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52" name="Rectangle 51"/>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53" name="Straight Arrow Connector 52"/>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56" name="Rectangle 55"/>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57" name="Straight Arrow Connector 56"/>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3187400" y="3092473"/>
            <a:ext cx="864456" cy="853202"/>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p:nvPr/>
        </p:nvCxnSpPr>
        <p:spPr>
          <a:xfrm flipH="1" flipV="1">
            <a:off x="1828800" y="3867150"/>
            <a:ext cx="962816" cy="165003"/>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p:nvPr/>
        </p:nvCxnSpPr>
        <p:spPr>
          <a:xfrm flipH="1">
            <a:off x="2952701" y="3192617"/>
            <a:ext cx="125377" cy="753058"/>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62" name="Picture 37"/>
          <p:cNvPicPr>
            <a:picLocks noChangeArrowheads="1"/>
          </p:cNvPicPr>
          <p:nvPr/>
        </p:nvPicPr>
        <p:blipFill>
          <a:blip r:embed="rId4" cstate="print"/>
          <a:srcRect/>
          <a:stretch>
            <a:fillRect/>
          </a:stretch>
        </p:blipFill>
        <p:spPr bwMode="auto">
          <a:xfrm>
            <a:off x="2823369" y="3962400"/>
            <a:ext cx="453231" cy="266700"/>
          </a:xfrm>
          <a:prstGeom prst="rect">
            <a:avLst/>
          </a:prstGeom>
          <a:noFill/>
          <a:ln w="9525">
            <a:noFill/>
            <a:miter lim="800000"/>
            <a:headEnd/>
            <a:tailEnd/>
          </a:ln>
          <a:effectLst/>
        </p:spPr>
      </p:pic>
      <p:pic>
        <p:nvPicPr>
          <p:cNvPr id="64" name="Picture 36"/>
          <p:cNvPicPr>
            <a:picLocks noChangeArrowheads="1"/>
          </p:cNvPicPr>
          <p:nvPr/>
        </p:nvPicPr>
        <p:blipFill>
          <a:blip r:embed="rId6" cstate="print"/>
          <a:srcRect/>
          <a:stretch>
            <a:fillRect/>
          </a:stretch>
        </p:blipFill>
        <p:spPr bwMode="auto">
          <a:xfrm>
            <a:off x="5867400" y="2971800"/>
            <a:ext cx="433494" cy="228600"/>
          </a:xfrm>
          <a:prstGeom prst="rect">
            <a:avLst/>
          </a:prstGeom>
          <a:noFill/>
          <a:ln w="9525">
            <a:noFill/>
            <a:miter lim="800000"/>
            <a:headEnd/>
            <a:tailEnd/>
          </a:ln>
          <a:effectLst/>
        </p:spPr>
      </p:pic>
      <p:sp>
        <p:nvSpPr>
          <p:cNvPr id="65" name="TextBox 64"/>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66" name="TextBox 65"/>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67" name="Picture 36"/>
          <p:cNvPicPr>
            <a:picLocks noChangeArrowheads="1"/>
          </p:cNvPicPr>
          <p:nvPr/>
        </p:nvPicPr>
        <p:blipFill>
          <a:blip r:embed="rId6" cstate="print"/>
          <a:srcRect/>
          <a:stretch>
            <a:fillRect/>
          </a:stretch>
        </p:blipFill>
        <p:spPr bwMode="auto">
          <a:xfrm>
            <a:off x="4953000" y="2819400"/>
            <a:ext cx="433494"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3" name="Rectangle 3"/>
          <p:cNvSpPr>
            <a:spLocks noGrp="1" noChangeArrowheads="1"/>
          </p:cNvSpPr>
          <p:nvPr>
            <p:ph sz="quarter" idx="1"/>
          </p:nvPr>
        </p:nvSpPr>
        <p:spPr>
          <a:xfrm>
            <a:off x="457200" y="1565275"/>
            <a:ext cx="8229600" cy="4530725"/>
          </a:xfrm>
        </p:spPr>
        <p:txBody>
          <a:bodyPr>
            <a:normAutofit/>
          </a:bodyPr>
          <a:lstStyle/>
          <a:p>
            <a:r>
              <a:rPr lang="en-US" dirty="0" smtClean="0"/>
              <a:t>We increasingly depend on the Internet:</a:t>
            </a:r>
          </a:p>
          <a:p>
            <a:pPr lvl="1"/>
            <a:r>
              <a:rPr lang="en-US" i="1" dirty="0" smtClean="0">
                <a:ea typeface="ＭＳ Ｐゴシック" pitchFamily="34" charset="-128"/>
              </a:rPr>
              <a:t>Yesterday</a:t>
            </a:r>
            <a:r>
              <a:rPr lang="en-US" dirty="0" smtClean="0">
                <a:ea typeface="ＭＳ Ｐゴシック" pitchFamily="34" charset="-128"/>
              </a:rPr>
              <a:t>: Email, web browsing, e-commerce</a:t>
            </a:r>
          </a:p>
          <a:p>
            <a:pPr lvl="1"/>
            <a:r>
              <a:rPr lang="en-US" i="1" dirty="0" smtClean="0">
                <a:ea typeface="ＭＳ Ｐゴシック" pitchFamily="34" charset="-128"/>
              </a:rPr>
              <a:t>Today</a:t>
            </a:r>
            <a:r>
              <a:rPr lang="en-US" dirty="0" smtClean="0">
                <a:ea typeface="ＭＳ Ｐゴシック" pitchFamily="34" charset="-128"/>
              </a:rPr>
              <a:t>: Skype, Google Docs, </a:t>
            </a:r>
            <a:r>
              <a:rPr lang="en-US" dirty="0" err="1" smtClean="0">
                <a:ea typeface="ＭＳ Ｐゴシック" pitchFamily="34" charset="-128"/>
              </a:rPr>
              <a:t>NetFlix</a:t>
            </a:r>
            <a:endParaRPr lang="en-US" dirty="0" smtClean="0">
              <a:ea typeface="ＭＳ Ｐゴシック" pitchFamily="34" charset="-128"/>
            </a:endParaRPr>
          </a:p>
          <a:p>
            <a:pPr lvl="1"/>
            <a:r>
              <a:rPr lang="en-US" i="1" dirty="0" smtClean="0">
                <a:ea typeface="ＭＳ Ｐゴシック" pitchFamily="34" charset="-128"/>
              </a:rPr>
              <a:t>Tomorrow</a:t>
            </a:r>
            <a:r>
              <a:rPr lang="en-US" dirty="0" smtClean="0">
                <a:ea typeface="ＭＳ Ｐゴシック" pitchFamily="34" charset="-128"/>
              </a:rPr>
              <a:t>: Thin clients + cloud services, outpatient medical monitoring,… </a:t>
            </a:r>
          </a:p>
          <a:p>
            <a:r>
              <a:rPr lang="en-US" dirty="0" smtClean="0"/>
              <a:t>So, we expect it to be highly available.</a:t>
            </a:r>
          </a:p>
          <a:p>
            <a:pPr lvl="1"/>
            <a:endParaRPr lang="en-US" dirty="0" smtClean="0">
              <a:ea typeface="ＭＳ Ｐゴシック" pitchFamily="34" charset="-128"/>
            </a:endParaRPr>
          </a:p>
          <a:p>
            <a:pPr lvl="1"/>
            <a:endParaRPr lang="en-US" dirty="0" smtClean="0">
              <a:ea typeface="ＭＳ Ｐゴシック" pitchFamily="34" charset="-128"/>
            </a:endParaRPr>
          </a:p>
          <a:p>
            <a:r>
              <a:rPr lang="en-US" dirty="0" smtClean="0"/>
              <a:t>Does it achieve this goal?</a:t>
            </a:r>
          </a:p>
        </p:txBody>
      </p:sp>
      <p:sp>
        <p:nvSpPr>
          <p:cNvPr id="4" name="Rectangle 2"/>
          <p:cNvSpPr txBox="1">
            <a:spLocks noChangeArrowheads="1"/>
          </p:cNvSpPr>
          <p:nvPr/>
        </p:nvSpPr>
        <p:spPr>
          <a:xfrm>
            <a:off x="914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We need the Internet to be reliable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53300" y="193185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262545" y="3495930"/>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40827" y="2849450"/>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402178" y="2828498"/>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402177" y="4011111"/>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20452" y="4011111"/>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53300" y="48768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3400" y="55626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2545"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6800"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348762"/>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48768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53563" y="3704771"/>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83101" y="5220777"/>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99143"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42384" y="5563677"/>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67663"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4" name="TextBox 33"/>
          <p:cNvSpPr txBox="1"/>
          <p:nvPr/>
        </p:nvSpPr>
        <p:spPr>
          <a:xfrm>
            <a:off x="4660688" y="304800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3926425" y="6332439"/>
            <a:ext cx="854465" cy="369332"/>
          </a:xfrm>
          <a:prstGeom prst="rect">
            <a:avLst/>
          </a:prstGeom>
          <a:noFill/>
        </p:spPr>
        <p:txBody>
          <a:bodyPr wrap="none" rtlCol="0">
            <a:spAutoFit/>
          </a:bodyPr>
          <a:lstStyle/>
          <a:p>
            <a:r>
              <a:rPr lang="en-US" dirty="0" smtClean="0"/>
              <a:t>Targets</a:t>
            </a:r>
            <a:endParaRPr lang="en-US" dirty="0"/>
          </a:p>
        </p:txBody>
      </p:sp>
      <p:sp>
        <p:nvSpPr>
          <p:cNvPr id="2" name="Title 1"/>
          <p:cNvSpPr>
            <a:spLocks noGrp="1"/>
          </p:cNvSpPr>
          <p:nvPr>
            <p:ph type="title"/>
          </p:nvPr>
        </p:nvSpPr>
        <p:spPr/>
        <p:txBody>
          <a:bodyPr/>
          <a:lstStyle/>
          <a:p>
            <a:r>
              <a:rPr lang="en-US" dirty="0" smtClean="0"/>
              <a:t>Tracking paths before the outage</a:t>
            </a:r>
            <a:endParaRPr lang="en-US" dirty="0"/>
          </a:p>
        </p:txBody>
      </p:sp>
      <p:cxnSp>
        <p:nvCxnSpPr>
          <p:cNvPr id="4" name="Straight Arrow Connector 3"/>
          <p:cNvCxnSpPr/>
          <p:nvPr/>
        </p:nvCxnSpPr>
        <p:spPr>
          <a:xfrm flipH="1" flipV="1">
            <a:off x="1610226" y="2369726"/>
            <a:ext cx="1678727" cy="91754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905000" y="3344694"/>
            <a:ext cx="1488228" cy="34696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905000" y="3348762"/>
            <a:ext cx="1383953" cy="18709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926001" y="3348762"/>
            <a:ext cx="467227" cy="187201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45629" y="3501162"/>
            <a:ext cx="1140671" cy="20614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49521" y="3323235"/>
            <a:ext cx="2561042" cy="231556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49521" y="3164096"/>
            <a:ext cx="3603779" cy="205560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521" y="3192293"/>
            <a:ext cx="3704042" cy="85537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521" y="2617651"/>
            <a:ext cx="3603779" cy="54644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62394" y="2274750"/>
            <a:ext cx="2320929" cy="76852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521" y="2369727"/>
            <a:ext cx="670079" cy="521146"/>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926001" y="2274750"/>
            <a:ext cx="531915" cy="61612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19400" y="1219200"/>
            <a:ext cx="3324115" cy="369332"/>
          </a:xfrm>
          <a:prstGeom prst="rect">
            <a:avLst/>
          </a:prstGeom>
          <a:noFill/>
        </p:spPr>
        <p:txBody>
          <a:bodyPr wrap="none" rtlCol="0">
            <a:spAutoFit/>
          </a:bodyPr>
          <a:lstStyle/>
          <a:p>
            <a:r>
              <a:rPr lang="en-US" dirty="0" smtClean="0"/>
              <a:t>Each host </a:t>
            </a:r>
            <a:r>
              <a:rPr lang="en-US" dirty="0" err="1" smtClean="0"/>
              <a:t>traceroutes</a:t>
            </a:r>
            <a:r>
              <a:rPr lang="en-US" dirty="0" smtClean="0"/>
              <a:t> each target</a:t>
            </a:r>
            <a:endParaRPr lang="en-US" dirty="0"/>
          </a:p>
        </p:txBody>
      </p:sp>
    </p:spTree>
    <p:extLst>
      <p:ext uri="{BB962C8B-B14F-4D97-AF65-F5344CB8AC3E}">
        <p14:creationId xmlns="" xmlns:p14="http://schemas.microsoft.com/office/powerpoint/2010/main" val="4123020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53300" y="193185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262545" y="3495930"/>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40827" y="2849450"/>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402178" y="2828498"/>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402177" y="4011111"/>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20452" y="4011111"/>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53300" y="48768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3400" y="55626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2545"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6800"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348762"/>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48768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53563" y="3704771"/>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83101" y="5220777"/>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99143"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42384" y="5563677"/>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67663"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4" name="TextBox 33"/>
          <p:cNvSpPr txBox="1"/>
          <p:nvPr/>
        </p:nvSpPr>
        <p:spPr>
          <a:xfrm>
            <a:off x="4648200" y="304800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3926425" y="6332439"/>
            <a:ext cx="854465" cy="369332"/>
          </a:xfrm>
          <a:prstGeom prst="rect">
            <a:avLst/>
          </a:prstGeom>
          <a:noFill/>
        </p:spPr>
        <p:txBody>
          <a:bodyPr wrap="none" rtlCol="0">
            <a:spAutoFit/>
          </a:bodyPr>
          <a:lstStyle/>
          <a:p>
            <a:r>
              <a:rPr lang="en-US" dirty="0" smtClean="0"/>
              <a:t>Targets</a:t>
            </a:r>
            <a:endParaRPr lang="en-US" dirty="0"/>
          </a:p>
        </p:txBody>
      </p:sp>
      <p:sp>
        <p:nvSpPr>
          <p:cNvPr id="2" name="Title 1"/>
          <p:cNvSpPr>
            <a:spLocks noGrp="1"/>
          </p:cNvSpPr>
          <p:nvPr>
            <p:ph type="title"/>
          </p:nvPr>
        </p:nvSpPr>
        <p:spPr/>
        <p:txBody>
          <a:bodyPr/>
          <a:lstStyle/>
          <a:p>
            <a:r>
              <a:rPr lang="en-US" dirty="0" smtClean="0"/>
              <a:t>Tracking paths before the outage</a:t>
            </a:r>
            <a:endParaRPr lang="en-US" dirty="0"/>
          </a:p>
        </p:txBody>
      </p:sp>
      <p:cxnSp>
        <p:nvCxnSpPr>
          <p:cNvPr id="4" name="Straight Arrow Connector 3"/>
          <p:cNvCxnSpPr/>
          <p:nvPr/>
        </p:nvCxnSpPr>
        <p:spPr>
          <a:xfrm flipH="1" flipV="1">
            <a:off x="1610226" y="2369726"/>
            <a:ext cx="1678728" cy="91754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905000" y="3344694"/>
            <a:ext cx="1488228" cy="34696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752600" y="3348762"/>
            <a:ext cx="1536354" cy="1680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926001" y="3348762"/>
            <a:ext cx="467228" cy="187201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45629" y="3501162"/>
            <a:ext cx="1140671" cy="2061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49521" y="3323235"/>
            <a:ext cx="2561042" cy="231556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49521" y="3164096"/>
            <a:ext cx="3603779" cy="205560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521" y="3192293"/>
            <a:ext cx="3704042" cy="85537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521" y="2617651"/>
            <a:ext cx="3603779" cy="5464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62394" y="2274750"/>
            <a:ext cx="2320929" cy="7685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521" y="2369727"/>
            <a:ext cx="670079" cy="5211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926001" y="2274750"/>
            <a:ext cx="531916" cy="6161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19400" y="1219200"/>
            <a:ext cx="3355919" cy="369332"/>
          </a:xfrm>
          <a:prstGeom prst="rect">
            <a:avLst/>
          </a:prstGeom>
          <a:noFill/>
        </p:spPr>
        <p:txBody>
          <a:bodyPr wrap="none" rtlCol="0">
            <a:spAutoFit/>
          </a:bodyPr>
          <a:lstStyle/>
          <a:p>
            <a:r>
              <a:rPr lang="en-US" dirty="0" smtClean="0"/>
              <a:t>Each host measures reverse paths</a:t>
            </a:r>
            <a:endParaRPr lang="en-US" dirty="0"/>
          </a:p>
        </p:txBody>
      </p:sp>
    </p:spTree>
    <p:extLst>
      <p:ext uri="{BB962C8B-B14F-4D97-AF65-F5344CB8AC3E}">
        <p14:creationId xmlns="" xmlns:p14="http://schemas.microsoft.com/office/powerpoint/2010/main" val="42064495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160" name="Picture 159"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61" name="Title 1"/>
          <p:cNvSpPr>
            <a:spLocks noGrp="1"/>
          </p:cNvSpPr>
          <p:nvPr>
            <p:ph type="title"/>
          </p:nvPr>
        </p:nvSpPr>
        <p:spPr>
          <a:xfrm>
            <a:off x="914400" y="274638"/>
            <a:ext cx="7772400" cy="1143000"/>
          </a:xfrm>
        </p:spPr>
        <p:txBody>
          <a:bodyPr/>
          <a:lstStyle/>
          <a:p>
            <a:r>
              <a:rPr lang="en-US" dirty="0" smtClean="0"/>
              <a:t>Isolating the fault</a:t>
            </a:r>
            <a:endParaRPr lang="en-US" dirty="0"/>
          </a:p>
        </p:txBody>
      </p:sp>
      <p:sp>
        <p:nvSpPr>
          <p:cNvPr id="162" name="Rectangle 161"/>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164"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65" name="Straight Arrow Connector 16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67"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68" name="TextBox 16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69"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70" name="Straight Arrow Connector 169"/>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2"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73" name="TextBox 17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7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75" name="TextBox 174"/>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176"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77" name="Rectangle 176"/>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178" name="Straight Arrow Connector 177"/>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181" name="Rectangle 180"/>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182" name="Straight Arrow Connector 181"/>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87" name="Picture 36"/>
          <p:cNvPicPr>
            <a:picLocks noChangeArrowheads="1"/>
          </p:cNvPicPr>
          <p:nvPr/>
        </p:nvPicPr>
        <p:blipFill>
          <a:blip r:embed="rId6" cstate="print"/>
          <a:srcRect/>
          <a:stretch>
            <a:fillRect/>
          </a:stretch>
        </p:blipFill>
        <p:spPr bwMode="auto">
          <a:xfrm>
            <a:off x="4976706" y="4038600"/>
            <a:ext cx="433494" cy="228600"/>
          </a:xfrm>
          <a:prstGeom prst="rect">
            <a:avLst/>
          </a:prstGeom>
          <a:noFill/>
          <a:ln w="9525">
            <a:noFill/>
            <a:miter lim="800000"/>
            <a:headEnd/>
            <a:tailEnd/>
          </a:ln>
          <a:effectLst/>
        </p:spPr>
      </p:pic>
      <p:pic>
        <p:nvPicPr>
          <p:cNvPr id="188" name="Picture 36"/>
          <p:cNvPicPr>
            <a:picLocks noChangeArrowheads="1"/>
          </p:cNvPicPr>
          <p:nvPr/>
        </p:nvPicPr>
        <p:blipFill>
          <a:blip r:embed="rId6" cstate="print"/>
          <a:srcRect/>
          <a:stretch>
            <a:fillRect/>
          </a:stretch>
        </p:blipFill>
        <p:spPr bwMode="auto">
          <a:xfrm>
            <a:off x="5867400" y="3886200"/>
            <a:ext cx="433494" cy="228600"/>
          </a:xfrm>
          <a:prstGeom prst="rect">
            <a:avLst/>
          </a:prstGeom>
          <a:noFill/>
          <a:ln w="9525">
            <a:noFill/>
            <a:miter lim="800000"/>
            <a:headEnd/>
            <a:tailEnd/>
          </a:ln>
          <a:effectLst/>
        </p:spPr>
      </p:pic>
      <p:pic>
        <p:nvPicPr>
          <p:cNvPr id="194" name="Picture 37"/>
          <p:cNvPicPr>
            <a:picLocks noChangeArrowheads="1"/>
          </p:cNvPicPr>
          <p:nvPr/>
        </p:nvPicPr>
        <p:blipFill>
          <a:blip r:embed="rId4" cstate="print"/>
          <a:srcRect/>
          <a:stretch>
            <a:fillRect/>
          </a:stretch>
        </p:blipFill>
        <p:spPr bwMode="auto">
          <a:xfrm>
            <a:off x="2823369" y="3962400"/>
            <a:ext cx="453231" cy="266700"/>
          </a:xfrm>
          <a:prstGeom prst="rect">
            <a:avLst/>
          </a:prstGeom>
          <a:noFill/>
          <a:ln w="9525">
            <a:noFill/>
            <a:miter lim="800000"/>
            <a:headEnd/>
            <a:tailEnd/>
          </a:ln>
          <a:effectLst/>
        </p:spPr>
      </p:pic>
      <p:pic>
        <p:nvPicPr>
          <p:cNvPr id="197" name="Picture 36"/>
          <p:cNvPicPr>
            <a:picLocks noChangeArrowheads="1"/>
          </p:cNvPicPr>
          <p:nvPr/>
        </p:nvPicPr>
        <p:blipFill>
          <a:blip r:embed="rId6"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198" name="Picture 36"/>
          <p:cNvPicPr>
            <a:picLocks noChangeArrowheads="1"/>
          </p:cNvPicPr>
          <p:nvPr/>
        </p:nvPicPr>
        <p:blipFill>
          <a:blip r:embed="rId6" cstate="print"/>
          <a:srcRect/>
          <a:stretch>
            <a:fillRect/>
          </a:stretch>
        </p:blipFill>
        <p:spPr bwMode="auto">
          <a:xfrm>
            <a:off x="5867400" y="2971800"/>
            <a:ext cx="433494" cy="228600"/>
          </a:xfrm>
          <a:prstGeom prst="rect">
            <a:avLst/>
          </a:prstGeom>
          <a:noFill/>
          <a:ln w="9525">
            <a:noFill/>
            <a:miter lim="800000"/>
            <a:headEnd/>
            <a:tailEnd/>
          </a:ln>
          <a:effectLst/>
        </p:spPr>
      </p:pic>
      <p:sp>
        <p:nvSpPr>
          <p:cNvPr id="199" name="TextBox 198"/>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00" name="TextBox 199"/>
          <p:cNvSpPr txBox="1"/>
          <p:nvPr/>
        </p:nvSpPr>
        <p:spPr>
          <a:xfrm>
            <a:off x="2590800" y="5105400"/>
            <a:ext cx="2998128" cy="461665"/>
          </a:xfrm>
          <a:prstGeom prst="rect">
            <a:avLst/>
          </a:prstGeom>
          <a:noFill/>
        </p:spPr>
        <p:txBody>
          <a:bodyPr wrap="none" rtlCol="0">
            <a:spAutoFit/>
          </a:bodyPr>
          <a:lstStyle/>
          <a:p>
            <a:r>
              <a:rPr lang="en-US" sz="2400" dirty="0" smtClean="0"/>
              <a:t>View into historical paths</a:t>
            </a:r>
            <a:endParaRPr lang="en-US" sz="2400" dirty="0"/>
          </a:p>
        </p:txBody>
      </p:sp>
      <p:sp>
        <p:nvSpPr>
          <p:cNvPr id="203" name="TextBox 202"/>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204" name="TextBox 203"/>
          <p:cNvSpPr txBox="1"/>
          <p:nvPr/>
        </p:nvSpPr>
        <p:spPr>
          <a:xfrm>
            <a:off x="3962400" y="4343400"/>
            <a:ext cx="428322" cy="369332"/>
          </a:xfrm>
          <a:prstGeom prst="rect">
            <a:avLst/>
          </a:prstGeom>
          <a:noFill/>
        </p:spPr>
        <p:txBody>
          <a:bodyPr wrap="none" rtlCol="0">
            <a:spAutoFit/>
          </a:bodyPr>
          <a:lstStyle/>
          <a:p>
            <a:r>
              <a:rPr lang="en-US" dirty="0" smtClean="0"/>
              <a:t>R6</a:t>
            </a:r>
            <a:endParaRPr lang="en-US" dirty="0"/>
          </a:p>
        </p:txBody>
      </p:sp>
      <p:sp>
        <p:nvSpPr>
          <p:cNvPr id="205" name="TextBox 204"/>
          <p:cNvSpPr txBox="1"/>
          <p:nvPr/>
        </p:nvSpPr>
        <p:spPr>
          <a:xfrm>
            <a:off x="4953000" y="4267200"/>
            <a:ext cx="428322" cy="369332"/>
          </a:xfrm>
          <a:prstGeom prst="rect">
            <a:avLst/>
          </a:prstGeom>
          <a:noFill/>
        </p:spPr>
        <p:txBody>
          <a:bodyPr wrap="none" rtlCol="0">
            <a:spAutoFit/>
          </a:bodyPr>
          <a:lstStyle/>
          <a:p>
            <a:r>
              <a:rPr lang="en-US" dirty="0" smtClean="0"/>
              <a:t>R7</a:t>
            </a:r>
            <a:endParaRPr lang="en-US" dirty="0"/>
          </a:p>
        </p:txBody>
      </p:sp>
      <p:sp>
        <p:nvSpPr>
          <p:cNvPr id="206" name="TextBox 205"/>
          <p:cNvSpPr txBox="1"/>
          <p:nvPr/>
        </p:nvSpPr>
        <p:spPr>
          <a:xfrm>
            <a:off x="5867400" y="4114800"/>
            <a:ext cx="428322" cy="369332"/>
          </a:xfrm>
          <a:prstGeom prst="rect">
            <a:avLst/>
          </a:prstGeom>
          <a:noFill/>
        </p:spPr>
        <p:txBody>
          <a:bodyPr wrap="none" rtlCol="0">
            <a:spAutoFit/>
          </a:bodyPr>
          <a:lstStyle/>
          <a:p>
            <a:r>
              <a:rPr lang="en-US" dirty="0" smtClean="0"/>
              <a:t>R8</a:t>
            </a:r>
            <a:endParaRPr lang="en-US" dirty="0"/>
          </a:p>
        </p:txBody>
      </p:sp>
      <p:pic>
        <p:nvPicPr>
          <p:cNvPr id="207" name="Picture 36"/>
          <p:cNvPicPr>
            <a:picLocks noChangeArrowheads="1"/>
          </p:cNvPicPr>
          <p:nvPr/>
        </p:nvPicPr>
        <p:blipFill>
          <a:blip r:embed="rId6" cstate="print"/>
          <a:srcRect/>
          <a:stretch>
            <a:fillRect/>
          </a:stretch>
        </p:blipFill>
        <p:spPr bwMode="auto">
          <a:xfrm>
            <a:off x="3962400" y="4114800"/>
            <a:ext cx="433494" cy="228600"/>
          </a:xfrm>
          <a:prstGeom prst="rect">
            <a:avLst/>
          </a:prstGeom>
          <a:noFill/>
          <a:ln w="9525">
            <a:noFill/>
            <a:miter lim="800000"/>
            <a:headEnd/>
            <a:tailEnd/>
          </a:ln>
          <a:effectLst/>
        </p:spPr>
      </p:pic>
      <p:cxnSp>
        <p:nvCxnSpPr>
          <p:cNvPr id="49" name="Straight Arrow Connector 48"/>
          <p:cNvCxnSpPr/>
          <p:nvPr/>
        </p:nvCxnSpPr>
        <p:spPr>
          <a:xfrm flipH="1">
            <a:off x="3187400" y="3092473"/>
            <a:ext cx="864456" cy="853202"/>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0" name="Straight Arrow Connector 49"/>
          <p:cNvCxnSpPr/>
          <p:nvPr/>
        </p:nvCxnSpPr>
        <p:spPr>
          <a:xfrm flipH="1" flipV="1">
            <a:off x="1828800" y="3867150"/>
            <a:ext cx="962816" cy="165003"/>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1" name="Straight Arrow Connector 50"/>
          <p:cNvCxnSpPr/>
          <p:nvPr/>
        </p:nvCxnSpPr>
        <p:spPr>
          <a:xfrm flipH="1">
            <a:off x="2952701" y="3192617"/>
            <a:ext cx="125377" cy="753058"/>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p:nvPr/>
        </p:nvCxnSpPr>
        <p:spPr>
          <a:xfrm>
            <a:off x="5179615" y="3101777"/>
            <a:ext cx="13838" cy="936823"/>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p:nvPr/>
        </p:nvCxnSpPr>
        <p:spPr>
          <a:xfrm flipH="1">
            <a:off x="5392975" y="3292305"/>
            <a:ext cx="557505" cy="670520"/>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p:nvPr/>
        </p:nvCxnSpPr>
        <p:spPr>
          <a:xfrm flipH="1">
            <a:off x="6270266" y="3790950"/>
            <a:ext cx="663934" cy="133350"/>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p:nvPr/>
        </p:nvCxnSpPr>
        <p:spPr>
          <a:xfrm flipH="1">
            <a:off x="5379973" y="4073752"/>
            <a:ext cx="487427" cy="79148"/>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2" name="Straight Arrow Connector 61"/>
          <p:cNvCxnSpPr/>
          <p:nvPr/>
        </p:nvCxnSpPr>
        <p:spPr>
          <a:xfrm flipH="1" flipV="1">
            <a:off x="3234964" y="4086090"/>
            <a:ext cx="727436" cy="104910"/>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3" name="Straight Arrow Connector 62"/>
          <p:cNvCxnSpPr/>
          <p:nvPr/>
        </p:nvCxnSpPr>
        <p:spPr>
          <a:xfrm flipH="1">
            <a:off x="4419600" y="4191000"/>
            <a:ext cx="533401" cy="57150"/>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a:spLocks noGrp="1"/>
          </p:cNvSpPr>
          <p:nvPr>
            <p:ph type="title"/>
          </p:nvPr>
        </p:nvSpPr>
        <p:spPr/>
        <p:txBody>
          <a:bodyPr/>
          <a:lstStyle/>
          <a:p>
            <a:r>
              <a:rPr lang="en-US" dirty="0" smtClean="0"/>
              <a:t>Isolating the fault</a:t>
            </a:r>
            <a:endParaRPr lang="en-US" dirty="0"/>
          </a:p>
        </p:txBody>
      </p:sp>
      <p:sp>
        <p:nvSpPr>
          <p:cNvPr id="9" name="Rectangle 8"/>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3" name="Straight Arrow Connector 12"/>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5"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TextBox 15"/>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9" name="Straight Arrow Connector 1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1"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22" name="TextBox 2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3"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TextBox 23"/>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5"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6" name="Rectangle 25"/>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7" name="Straight Arrow Connector 26"/>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32" name="Rectangle 31"/>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3" name="Straight Arrow Connector 32"/>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0" idx="0"/>
            <a:endCxn id="46" idx="0"/>
          </p:cNvCxnSpPr>
          <p:nvPr/>
        </p:nvCxnSpPr>
        <p:spPr>
          <a:xfrm>
            <a:off x="5179615" y="3101777"/>
            <a:ext cx="13838" cy="936823"/>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a:off x="5392975" y="3292305"/>
            <a:ext cx="557505" cy="670520"/>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p:nvPr/>
        </p:nvCxnSpPr>
        <p:spPr>
          <a:xfrm flipH="1">
            <a:off x="6270266" y="3790950"/>
            <a:ext cx="663934" cy="133350"/>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46" name="Picture 36"/>
          <p:cNvPicPr>
            <a:picLocks noChangeArrowheads="1"/>
          </p:cNvPicPr>
          <p:nvPr/>
        </p:nvPicPr>
        <p:blipFill>
          <a:blip r:embed="rId6" cstate="print"/>
          <a:srcRect/>
          <a:stretch>
            <a:fillRect/>
          </a:stretch>
        </p:blipFill>
        <p:spPr bwMode="auto">
          <a:xfrm>
            <a:off x="4976706" y="4038600"/>
            <a:ext cx="433494" cy="228600"/>
          </a:xfrm>
          <a:prstGeom prst="rect">
            <a:avLst/>
          </a:prstGeom>
          <a:noFill/>
          <a:ln w="9525">
            <a:noFill/>
            <a:miter lim="800000"/>
            <a:headEnd/>
            <a:tailEnd/>
          </a:ln>
          <a:effectLst/>
        </p:spPr>
      </p:pic>
      <p:pic>
        <p:nvPicPr>
          <p:cNvPr id="47" name="Picture 36"/>
          <p:cNvPicPr>
            <a:picLocks noChangeArrowheads="1"/>
          </p:cNvPicPr>
          <p:nvPr/>
        </p:nvPicPr>
        <p:blipFill>
          <a:blip r:embed="rId6" cstate="print"/>
          <a:srcRect/>
          <a:stretch>
            <a:fillRect/>
          </a:stretch>
        </p:blipFill>
        <p:spPr bwMode="auto">
          <a:xfrm>
            <a:off x="5867400" y="3886200"/>
            <a:ext cx="433494" cy="228600"/>
          </a:xfrm>
          <a:prstGeom prst="rect">
            <a:avLst/>
          </a:prstGeom>
          <a:noFill/>
          <a:ln w="9525">
            <a:noFill/>
            <a:miter lim="800000"/>
            <a:headEnd/>
            <a:tailEnd/>
          </a:ln>
          <a:effectLst/>
        </p:spPr>
      </p:pic>
      <p:cxnSp>
        <p:nvCxnSpPr>
          <p:cNvPr id="53" name="Straight Arrow Connector 52"/>
          <p:cNvCxnSpPr/>
          <p:nvPr/>
        </p:nvCxnSpPr>
        <p:spPr>
          <a:xfrm flipH="1">
            <a:off x="5379973" y="4073752"/>
            <a:ext cx="487427" cy="79148"/>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5" name="Straight Arrow Connector 54"/>
          <p:cNvCxnSpPr/>
          <p:nvPr/>
        </p:nvCxnSpPr>
        <p:spPr>
          <a:xfrm flipH="1" flipV="1">
            <a:off x="3234964" y="4086090"/>
            <a:ext cx="727436" cy="104910"/>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68" name="Picture 37"/>
          <p:cNvPicPr>
            <a:picLocks noChangeArrowheads="1"/>
          </p:cNvPicPr>
          <p:nvPr/>
        </p:nvPicPr>
        <p:blipFill>
          <a:blip r:embed="rId4" cstate="print"/>
          <a:srcRect/>
          <a:stretch>
            <a:fillRect/>
          </a:stretch>
        </p:blipFill>
        <p:spPr bwMode="auto">
          <a:xfrm>
            <a:off x="2823369" y="3962400"/>
            <a:ext cx="453231" cy="266700"/>
          </a:xfrm>
          <a:prstGeom prst="rect">
            <a:avLst/>
          </a:prstGeom>
          <a:noFill/>
          <a:ln w="9525">
            <a:noFill/>
            <a:miter lim="800000"/>
            <a:headEnd/>
            <a:tailEnd/>
          </a:ln>
          <a:effectLst/>
        </p:spPr>
      </p:pic>
      <p:cxnSp>
        <p:nvCxnSpPr>
          <p:cNvPr id="79" name="Straight Arrow Connector 78"/>
          <p:cNvCxnSpPr/>
          <p:nvPr/>
        </p:nvCxnSpPr>
        <p:spPr>
          <a:xfrm flipH="1">
            <a:off x="4419600" y="4191000"/>
            <a:ext cx="533401" cy="57150"/>
          </a:xfrm>
          <a:prstGeom prst="straightConnector1">
            <a:avLst/>
          </a:prstGeom>
          <a:ln w="3810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82" name="TextBox 81"/>
          <p:cNvSpPr txBox="1"/>
          <p:nvPr/>
        </p:nvSpPr>
        <p:spPr>
          <a:xfrm>
            <a:off x="4900980" y="3737401"/>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8" name="Picture 36"/>
          <p:cNvPicPr>
            <a:picLocks noChangeArrowheads="1"/>
          </p:cNvPicPr>
          <p:nvPr/>
        </p:nvPicPr>
        <p:blipFill>
          <a:blip r:embed="rId6"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49" name="Picture 36"/>
          <p:cNvPicPr>
            <a:picLocks noChangeArrowheads="1"/>
          </p:cNvPicPr>
          <p:nvPr/>
        </p:nvPicPr>
        <p:blipFill>
          <a:blip r:embed="rId6" cstate="print"/>
          <a:srcRect/>
          <a:stretch>
            <a:fillRect/>
          </a:stretch>
        </p:blipFill>
        <p:spPr bwMode="auto">
          <a:xfrm>
            <a:off x="5867400" y="2971800"/>
            <a:ext cx="433494" cy="228600"/>
          </a:xfrm>
          <a:prstGeom prst="rect">
            <a:avLst/>
          </a:prstGeom>
          <a:noFill/>
          <a:ln w="9525">
            <a:noFill/>
            <a:miter lim="800000"/>
            <a:headEnd/>
            <a:tailEnd/>
          </a:ln>
          <a:effectLst/>
        </p:spPr>
      </p:pic>
      <p:sp>
        <p:nvSpPr>
          <p:cNvPr id="51" name="TextBox 50"/>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52" name="TextBox 51"/>
          <p:cNvSpPr txBox="1"/>
          <p:nvPr/>
        </p:nvSpPr>
        <p:spPr>
          <a:xfrm>
            <a:off x="2590800" y="5105400"/>
            <a:ext cx="3611823" cy="461665"/>
          </a:xfrm>
          <a:prstGeom prst="rect">
            <a:avLst/>
          </a:prstGeom>
          <a:noFill/>
        </p:spPr>
        <p:txBody>
          <a:bodyPr wrap="none" rtlCol="0">
            <a:spAutoFit/>
          </a:bodyPr>
          <a:lstStyle/>
          <a:p>
            <a:r>
              <a:rPr lang="en-US" sz="2400" dirty="0" smtClean="0"/>
              <a:t>Issue pings to infer </a:t>
            </a:r>
            <a:r>
              <a:rPr lang="en-US" sz="2400" dirty="0" err="1" smtClean="0"/>
              <a:t>reachability</a:t>
            </a:r>
            <a:endParaRPr lang="en-US" sz="2400" dirty="0"/>
          </a:p>
        </p:txBody>
      </p:sp>
      <p:sp>
        <p:nvSpPr>
          <p:cNvPr id="56" name="Text Box 6"/>
          <p:cNvSpPr txBox="1">
            <a:spLocks noChangeArrowheads="1"/>
          </p:cNvSpPr>
          <p:nvPr/>
        </p:nvSpPr>
        <p:spPr bwMode="auto">
          <a:xfrm>
            <a:off x="2172954" y="4564804"/>
            <a:ext cx="646446" cy="307777"/>
          </a:xfrm>
          <a:prstGeom prst="rect">
            <a:avLst/>
          </a:prstGeom>
          <a:solidFill>
            <a:srgbClr val="FFFF00"/>
          </a:solidFill>
          <a:ln w="12700">
            <a:solidFill>
              <a:schemeClr val="tx1"/>
            </a:solidFill>
            <a:miter lim="800000"/>
            <a:headEnd/>
            <a:tailEnd/>
          </a:ln>
        </p:spPr>
        <p:txBody>
          <a:bodyPr wrap="square" anchor="ctr">
            <a:spAutoFit/>
          </a:bodyPr>
          <a:lstStyle/>
          <a:p>
            <a:pPr algn="l" eaLnBrk="0" hangingPunct="0"/>
            <a:r>
              <a:rPr lang="en-US" sz="1400" dirty="0" smtClean="0"/>
              <a:t>Ping?</a:t>
            </a:r>
            <a:endParaRPr lang="en-US" sz="1400" dirty="0"/>
          </a:p>
        </p:txBody>
      </p:sp>
      <p:cxnSp>
        <p:nvCxnSpPr>
          <p:cNvPr id="57" name="Straight Arrow Connector 56"/>
          <p:cNvCxnSpPr/>
          <p:nvPr/>
        </p:nvCxnSpPr>
        <p:spPr>
          <a:xfrm flipV="1">
            <a:off x="2877177" y="4495800"/>
            <a:ext cx="932823" cy="122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54" name="TextBox 53"/>
          <p:cNvSpPr txBox="1"/>
          <p:nvPr/>
        </p:nvSpPr>
        <p:spPr>
          <a:xfrm>
            <a:off x="3962400" y="4343400"/>
            <a:ext cx="428322" cy="369332"/>
          </a:xfrm>
          <a:prstGeom prst="rect">
            <a:avLst/>
          </a:prstGeom>
          <a:noFill/>
        </p:spPr>
        <p:txBody>
          <a:bodyPr wrap="none" rtlCol="0">
            <a:spAutoFit/>
          </a:bodyPr>
          <a:lstStyle/>
          <a:p>
            <a:r>
              <a:rPr lang="en-US" dirty="0" smtClean="0"/>
              <a:t>R6</a:t>
            </a:r>
            <a:endParaRPr lang="en-US" dirty="0"/>
          </a:p>
        </p:txBody>
      </p:sp>
      <p:sp>
        <p:nvSpPr>
          <p:cNvPr id="59" name="TextBox 58"/>
          <p:cNvSpPr txBox="1"/>
          <p:nvPr/>
        </p:nvSpPr>
        <p:spPr>
          <a:xfrm>
            <a:off x="4953000" y="4267200"/>
            <a:ext cx="428322" cy="369332"/>
          </a:xfrm>
          <a:prstGeom prst="rect">
            <a:avLst/>
          </a:prstGeom>
          <a:noFill/>
        </p:spPr>
        <p:txBody>
          <a:bodyPr wrap="none" rtlCol="0">
            <a:spAutoFit/>
          </a:bodyPr>
          <a:lstStyle/>
          <a:p>
            <a:r>
              <a:rPr lang="en-US" dirty="0" smtClean="0"/>
              <a:t>R7</a:t>
            </a:r>
            <a:endParaRPr lang="en-US" dirty="0"/>
          </a:p>
        </p:txBody>
      </p:sp>
      <p:sp>
        <p:nvSpPr>
          <p:cNvPr id="60" name="TextBox 59"/>
          <p:cNvSpPr txBox="1"/>
          <p:nvPr/>
        </p:nvSpPr>
        <p:spPr>
          <a:xfrm>
            <a:off x="5867400" y="4114800"/>
            <a:ext cx="428322" cy="369332"/>
          </a:xfrm>
          <a:prstGeom prst="rect">
            <a:avLst/>
          </a:prstGeom>
          <a:noFill/>
        </p:spPr>
        <p:txBody>
          <a:bodyPr wrap="none" rtlCol="0">
            <a:spAutoFit/>
          </a:bodyPr>
          <a:lstStyle/>
          <a:p>
            <a:r>
              <a:rPr lang="en-US" dirty="0" smtClean="0"/>
              <a:t>R8</a:t>
            </a:r>
            <a:endParaRPr lang="en-US" dirty="0"/>
          </a:p>
        </p:txBody>
      </p:sp>
      <p:pic>
        <p:nvPicPr>
          <p:cNvPr id="62" name="Picture 36"/>
          <p:cNvPicPr>
            <a:picLocks noChangeArrowheads="1"/>
          </p:cNvPicPr>
          <p:nvPr/>
        </p:nvPicPr>
        <p:blipFill>
          <a:blip r:embed="rId6" cstate="print"/>
          <a:srcRect/>
          <a:stretch>
            <a:fillRect/>
          </a:stretch>
        </p:blipFill>
        <p:spPr bwMode="auto">
          <a:xfrm>
            <a:off x="3962400" y="4114800"/>
            <a:ext cx="433494" cy="228600"/>
          </a:xfrm>
          <a:prstGeom prst="rect">
            <a:avLst/>
          </a:prstGeom>
          <a:noFill/>
          <a:ln w="9525">
            <a:noFill/>
            <a:miter lim="800000"/>
            <a:headEnd/>
            <a:tailEnd/>
          </a:ln>
          <a:effectLst/>
        </p:spPr>
      </p:pic>
      <p:pic>
        <p:nvPicPr>
          <p:cNvPr id="63" name="Picture 37"/>
          <p:cNvPicPr>
            <a:picLocks noChangeArrowheads="1"/>
          </p:cNvPicPr>
          <p:nvPr/>
        </p:nvPicPr>
        <p:blipFill>
          <a:blip r:embed="rId4" cstate="print"/>
          <a:srcRect/>
          <a:stretch>
            <a:fillRect/>
          </a:stretch>
        </p:blipFill>
        <p:spPr bwMode="auto">
          <a:xfrm>
            <a:off x="3966369" y="4076700"/>
            <a:ext cx="453231" cy="266700"/>
          </a:xfrm>
          <a:prstGeom prst="rect">
            <a:avLst/>
          </a:prstGeom>
          <a:noFill/>
          <a:ln w="9525">
            <a:noFill/>
            <a:miter lim="800000"/>
            <a:headEnd/>
            <a:tailEnd/>
          </a:ln>
          <a:effectLst/>
        </p:spPr>
      </p:pic>
      <p:cxnSp>
        <p:nvCxnSpPr>
          <p:cNvPr id="65" name="Straight Arrow Connector 64"/>
          <p:cNvCxnSpPr/>
          <p:nvPr/>
        </p:nvCxnSpPr>
        <p:spPr>
          <a:xfrm flipH="1">
            <a:off x="3187400" y="3092473"/>
            <a:ext cx="864456" cy="853202"/>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flipV="1">
            <a:off x="1828800" y="3867150"/>
            <a:ext cx="962816" cy="165003"/>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flipH="1">
            <a:off x="2952701" y="3192617"/>
            <a:ext cx="125377" cy="753058"/>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 xmlns:p14="http://schemas.microsoft.com/office/powerpoint/2010/main" val="229403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5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5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7" name="Straight Arrow Connector 6"/>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9"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2" name="Straight Arrow Connector 1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TextBox 16"/>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18"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9" name="Rectangle 18"/>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0" name="Straight Arrow Connector 19"/>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a:xfrm>
            <a:off x="914400" y="274638"/>
            <a:ext cx="7772400" cy="1143000"/>
          </a:xfrm>
        </p:spPr>
        <p:txBody>
          <a:bodyPr>
            <a:normAutofit/>
          </a:bodyPr>
          <a:lstStyle/>
          <a:p>
            <a:r>
              <a:rPr lang="en-US" dirty="0" smtClean="0"/>
              <a:t>Measuring the working direction</a:t>
            </a:r>
            <a:endParaRPr lang="en-US" dirty="0"/>
          </a:p>
        </p:txBody>
      </p:sp>
      <p:sp>
        <p:nvSpPr>
          <p:cNvPr id="22" name="TextBox 21"/>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4" name="Rectangle 2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Rectangle 2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1" name="Straight Arrow Connector 30"/>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3"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4" name="TextBox 33"/>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35"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6" name="Straight Arrow Connector 35"/>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8"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9" name="TextBox 3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4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4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43" name="Rectangle 4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44" name="Straight Arrow Connector 4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1828800" y="3867150"/>
            <a:ext cx="962816" cy="165003"/>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60"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sp>
        <p:nvSpPr>
          <p:cNvPr id="65" name="TextBox 64"/>
          <p:cNvSpPr txBox="1"/>
          <p:nvPr/>
        </p:nvSpPr>
        <p:spPr>
          <a:xfrm>
            <a:off x="2057400" y="5105400"/>
            <a:ext cx="5042342" cy="461665"/>
          </a:xfrm>
          <a:prstGeom prst="rect">
            <a:avLst/>
          </a:prstGeom>
          <a:noFill/>
        </p:spPr>
        <p:txBody>
          <a:bodyPr wrap="none" rtlCol="0">
            <a:spAutoFit/>
          </a:bodyPr>
          <a:lstStyle/>
          <a:p>
            <a:r>
              <a:rPr lang="en-US" sz="2400" u="sng" dirty="0" smtClean="0"/>
              <a:t>Forward path failure</a:t>
            </a:r>
            <a:r>
              <a:rPr lang="en-US" sz="2400" dirty="0" smtClean="0"/>
              <a:t>: use reverse </a:t>
            </a:r>
            <a:r>
              <a:rPr lang="en-US" sz="2400" dirty="0" err="1" smtClean="0"/>
              <a:t>traceroute</a:t>
            </a:r>
            <a:endParaRPr lang="en-US" sz="2400" dirty="0"/>
          </a:p>
        </p:txBody>
      </p:sp>
      <p:sp>
        <p:nvSpPr>
          <p:cNvPr id="66" name="TextBox 65"/>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67" name="TextBox 66"/>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68" name="TextBox 67"/>
          <p:cNvSpPr txBox="1"/>
          <p:nvPr/>
        </p:nvSpPr>
        <p:spPr>
          <a:xfrm>
            <a:off x="3962400" y="4343400"/>
            <a:ext cx="428322" cy="369332"/>
          </a:xfrm>
          <a:prstGeom prst="rect">
            <a:avLst/>
          </a:prstGeom>
          <a:noFill/>
        </p:spPr>
        <p:txBody>
          <a:bodyPr wrap="none" rtlCol="0">
            <a:spAutoFit/>
          </a:bodyPr>
          <a:lstStyle/>
          <a:p>
            <a:r>
              <a:rPr lang="en-US" dirty="0" smtClean="0"/>
              <a:t>R6</a:t>
            </a:r>
            <a:endParaRPr lang="en-US" dirty="0"/>
          </a:p>
        </p:txBody>
      </p:sp>
      <p:sp>
        <p:nvSpPr>
          <p:cNvPr id="69" name="TextBox 68"/>
          <p:cNvSpPr txBox="1"/>
          <p:nvPr/>
        </p:nvSpPr>
        <p:spPr>
          <a:xfrm>
            <a:off x="4953000" y="4267200"/>
            <a:ext cx="428322" cy="369332"/>
          </a:xfrm>
          <a:prstGeom prst="rect">
            <a:avLst/>
          </a:prstGeom>
          <a:noFill/>
        </p:spPr>
        <p:txBody>
          <a:bodyPr wrap="none" rtlCol="0">
            <a:spAutoFit/>
          </a:bodyPr>
          <a:lstStyle/>
          <a:p>
            <a:r>
              <a:rPr lang="en-US" dirty="0" smtClean="0"/>
              <a:t>R7</a:t>
            </a:r>
            <a:endParaRPr lang="en-US" dirty="0"/>
          </a:p>
        </p:txBody>
      </p:sp>
      <p:sp>
        <p:nvSpPr>
          <p:cNvPr id="70" name="TextBox 69"/>
          <p:cNvSpPr txBox="1"/>
          <p:nvPr/>
        </p:nvSpPr>
        <p:spPr>
          <a:xfrm>
            <a:off x="5867400" y="4114800"/>
            <a:ext cx="428322" cy="369332"/>
          </a:xfrm>
          <a:prstGeom prst="rect">
            <a:avLst/>
          </a:prstGeom>
          <a:noFill/>
        </p:spPr>
        <p:txBody>
          <a:bodyPr wrap="none" rtlCol="0">
            <a:spAutoFit/>
          </a:bodyPr>
          <a:lstStyle/>
          <a:p>
            <a:r>
              <a:rPr lang="en-US" dirty="0" smtClean="0"/>
              <a:t>R8</a:t>
            </a:r>
            <a:endParaRPr lang="en-US" dirty="0"/>
          </a:p>
        </p:txBody>
      </p:sp>
      <p:pic>
        <p:nvPicPr>
          <p:cNvPr id="71" name="Picture 37"/>
          <p:cNvPicPr>
            <a:picLocks noChangeArrowheads="1"/>
          </p:cNvPicPr>
          <p:nvPr/>
        </p:nvPicPr>
        <p:blipFill>
          <a:blip r:embed="rId3" cstate="print"/>
          <a:srcRect/>
          <a:stretch>
            <a:fillRect/>
          </a:stretch>
        </p:blipFill>
        <p:spPr bwMode="auto">
          <a:xfrm>
            <a:off x="3962400" y="4114800"/>
            <a:ext cx="453231" cy="266700"/>
          </a:xfrm>
          <a:prstGeom prst="rect">
            <a:avLst/>
          </a:prstGeom>
          <a:noFill/>
          <a:ln w="9525">
            <a:noFill/>
            <a:miter lim="800000"/>
            <a:headEnd/>
            <a:tailEnd/>
          </a:ln>
          <a:effectLst/>
        </p:spPr>
      </p:pic>
      <p:pic>
        <p:nvPicPr>
          <p:cNvPr id="72" name="Picture 37"/>
          <p:cNvPicPr>
            <a:picLocks noChangeArrowheads="1"/>
          </p:cNvPicPr>
          <p:nvPr/>
        </p:nvPicPr>
        <p:blipFill>
          <a:blip r:embed="rId3" cstate="print"/>
          <a:srcRect/>
          <a:stretch>
            <a:fillRect/>
          </a:stretch>
        </p:blipFill>
        <p:spPr bwMode="auto">
          <a:xfrm>
            <a:off x="4953000" y="4076700"/>
            <a:ext cx="453231" cy="266700"/>
          </a:xfrm>
          <a:prstGeom prst="rect">
            <a:avLst/>
          </a:prstGeom>
          <a:noFill/>
          <a:ln w="9525">
            <a:noFill/>
            <a:miter lim="800000"/>
            <a:headEnd/>
            <a:tailEnd/>
          </a:ln>
          <a:effectLst/>
        </p:spPr>
      </p:pic>
      <p:pic>
        <p:nvPicPr>
          <p:cNvPr id="73" name="Picture 37"/>
          <p:cNvPicPr>
            <a:picLocks noChangeArrowheads="1"/>
          </p:cNvPicPr>
          <p:nvPr/>
        </p:nvPicPr>
        <p:blipFill>
          <a:blip r:embed="rId3" cstate="print"/>
          <a:srcRect/>
          <a:stretch>
            <a:fillRect/>
          </a:stretch>
        </p:blipFill>
        <p:spPr bwMode="auto">
          <a:xfrm>
            <a:off x="5867400" y="3886200"/>
            <a:ext cx="453231" cy="266700"/>
          </a:xfrm>
          <a:prstGeom prst="rect">
            <a:avLst/>
          </a:prstGeom>
          <a:noFill/>
          <a:ln w="9525">
            <a:noFill/>
            <a:miter lim="800000"/>
            <a:headEnd/>
            <a:tailEnd/>
          </a:ln>
          <a:effectLst/>
        </p:spPr>
      </p:pic>
      <p:cxnSp>
        <p:nvCxnSpPr>
          <p:cNvPr id="74" name="Straight Arrow Connector 73"/>
          <p:cNvCxnSpPr>
            <a:stCxn id="71" idx="1"/>
          </p:cNvCxnSpPr>
          <p:nvPr/>
        </p:nvCxnSpPr>
        <p:spPr>
          <a:xfrm rot="10800000">
            <a:off x="3276602" y="4114802"/>
            <a:ext cx="685799" cy="133349"/>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7" name="Straight Arrow Connector 76"/>
          <p:cNvCxnSpPr>
            <a:stCxn id="72" idx="1"/>
            <a:endCxn id="71" idx="3"/>
          </p:cNvCxnSpPr>
          <p:nvPr/>
        </p:nvCxnSpPr>
        <p:spPr>
          <a:xfrm rot="10800000" flipV="1">
            <a:off x="4415632" y="4210050"/>
            <a:ext cx="537369" cy="38100"/>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0" name="Straight Arrow Connector 79"/>
          <p:cNvCxnSpPr>
            <a:endCxn id="72" idx="3"/>
          </p:cNvCxnSpPr>
          <p:nvPr/>
        </p:nvCxnSpPr>
        <p:spPr>
          <a:xfrm rot="10800000" flipV="1">
            <a:off x="5406232" y="4114800"/>
            <a:ext cx="537369" cy="95250"/>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7" name="Straight Arrow Connector 86"/>
          <p:cNvCxnSpPr>
            <a:endCxn id="73" idx="3"/>
          </p:cNvCxnSpPr>
          <p:nvPr/>
        </p:nvCxnSpPr>
        <p:spPr>
          <a:xfrm rot="10800000" flipV="1">
            <a:off x="6320632" y="3733800"/>
            <a:ext cx="689769" cy="285750"/>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0"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1" name="Straight Arrow Connector 60"/>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63"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64" name="TextBox 63"/>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65"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6" name="Straight Arrow Connector 65"/>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68"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69" name="TextBox 6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7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71" name="TextBox 70"/>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7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73" name="Rectangle 7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74" name="Straight Arrow Connector 7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5" name="Title 1"/>
          <p:cNvSpPr>
            <a:spLocks noGrp="1"/>
          </p:cNvSpPr>
          <p:nvPr>
            <p:ph type="title"/>
          </p:nvPr>
        </p:nvSpPr>
        <p:spPr>
          <a:xfrm>
            <a:off x="914400" y="274638"/>
            <a:ext cx="7772400" cy="1143000"/>
          </a:xfrm>
        </p:spPr>
        <p:txBody>
          <a:bodyPr>
            <a:normAutofit/>
          </a:bodyPr>
          <a:lstStyle/>
          <a:p>
            <a:r>
              <a:rPr lang="en-US" dirty="0" smtClean="0"/>
              <a:t>Isolating the fault</a:t>
            </a:r>
            <a:endParaRPr lang="en-US" dirty="0"/>
          </a:p>
        </p:txBody>
      </p:sp>
      <p:sp>
        <p:nvSpPr>
          <p:cNvPr id="76" name="TextBox 75"/>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77" name="Rectangle 76"/>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79" name="Picture 78"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80" name="Rectangle 79"/>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82"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3" name="Straight Arrow Connector 82"/>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85"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86" name="TextBox 85"/>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8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8" name="Straight Arrow Connector 8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9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91" name="TextBox 9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9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93" name="TextBox 92"/>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94"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95" name="Rectangle 94"/>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96" name="Straight Arrow Connector 95"/>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98"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sp>
        <p:nvSpPr>
          <p:cNvPr id="99" name="TextBox 98"/>
          <p:cNvSpPr txBox="1"/>
          <p:nvPr/>
        </p:nvSpPr>
        <p:spPr>
          <a:xfrm>
            <a:off x="1905000" y="5105400"/>
            <a:ext cx="5569410" cy="461665"/>
          </a:xfrm>
          <a:prstGeom prst="rect">
            <a:avLst/>
          </a:prstGeom>
          <a:noFill/>
        </p:spPr>
        <p:txBody>
          <a:bodyPr wrap="none" rtlCol="0">
            <a:spAutoFit/>
          </a:bodyPr>
          <a:lstStyle/>
          <a:p>
            <a:r>
              <a:rPr lang="en-US" sz="2400" u="sng" dirty="0" smtClean="0"/>
              <a:t>Forward path failure</a:t>
            </a:r>
            <a:r>
              <a:rPr lang="en-US" sz="2400" dirty="0" smtClean="0"/>
              <a:t>: near last hop of </a:t>
            </a:r>
            <a:r>
              <a:rPr lang="en-US" sz="2400" dirty="0" err="1" smtClean="0"/>
              <a:t>traceroute</a:t>
            </a:r>
            <a:endParaRPr lang="en-US" sz="2400" dirty="0"/>
          </a:p>
        </p:txBody>
      </p:sp>
      <p:sp>
        <p:nvSpPr>
          <p:cNvPr id="100" name="TextBox 99"/>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101" name="TextBox 100"/>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102" name="TextBox 101"/>
          <p:cNvSpPr txBox="1"/>
          <p:nvPr/>
        </p:nvSpPr>
        <p:spPr>
          <a:xfrm>
            <a:off x="3962400" y="4343400"/>
            <a:ext cx="428322" cy="369332"/>
          </a:xfrm>
          <a:prstGeom prst="rect">
            <a:avLst/>
          </a:prstGeom>
          <a:noFill/>
        </p:spPr>
        <p:txBody>
          <a:bodyPr wrap="none" rtlCol="0">
            <a:spAutoFit/>
          </a:bodyPr>
          <a:lstStyle/>
          <a:p>
            <a:r>
              <a:rPr lang="en-US" dirty="0" smtClean="0"/>
              <a:t>R6</a:t>
            </a:r>
            <a:endParaRPr lang="en-US" dirty="0"/>
          </a:p>
        </p:txBody>
      </p:sp>
      <p:sp>
        <p:nvSpPr>
          <p:cNvPr id="103" name="TextBox 102"/>
          <p:cNvSpPr txBox="1"/>
          <p:nvPr/>
        </p:nvSpPr>
        <p:spPr>
          <a:xfrm>
            <a:off x="4953000" y="4267200"/>
            <a:ext cx="428322" cy="369332"/>
          </a:xfrm>
          <a:prstGeom prst="rect">
            <a:avLst/>
          </a:prstGeom>
          <a:noFill/>
        </p:spPr>
        <p:txBody>
          <a:bodyPr wrap="none" rtlCol="0">
            <a:spAutoFit/>
          </a:bodyPr>
          <a:lstStyle/>
          <a:p>
            <a:r>
              <a:rPr lang="en-US" dirty="0" smtClean="0"/>
              <a:t>R7</a:t>
            </a:r>
            <a:endParaRPr lang="en-US" dirty="0"/>
          </a:p>
        </p:txBody>
      </p:sp>
      <p:sp>
        <p:nvSpPr>
          <p:cNvPr id="104" name="TextBox 103"/>
          <p:cNvSpPr txBox="1"/>
          <p:nvPr/>
        </p:nvSpPr>
        <p:spPr>
          <a:xfrm>
            <a:off x="5867400" y="4114800"/>
            <a:ext cx="428322" cy="369332"/>
          </a:xfrm>
          <a:prstGeom prst="rect">
            <a:avLst/>
          </a:prstGeom>
          <a:noFill/>
        </p:spPr>
        <p:txBody>
          <a:bodyPr wrap="none" rtlCol="0">
            <a:spAutoFit/>
          </a:bodyPr>
          <a:lstStyle/>
          <a:p>
            <a:r>
              <a:rPr lang="en-US" dirty="0" smtClean="0"/>
              <a:t>R8</a:t>
            </a:r>
            <a:endParaRPr lang="en-US" dirty="0"/>
          </a:p>
        </p:txBody>
      </p:sp>
      <p:pic>
        <p:nvPicPr>
          <p:cNvPr id="105" name="Picture 37"/>
          <p:cNvPicPr>
            <a:picLocks noChangeArrowheads="1"/>
          </p:cNvPicPr>
          <p:nvPr/>
        </p:nvPicPr>
        <p:blipFill>
          <a:blip r:embed="rId3" cstate="print"/>
          <a:srcRect/>
          <a:stretch>
            <a:fillRect/>
          </a:stretch>
        </p:blipFill>
        <p:spPr bwMode="auto">
          <a:xfrm>
            <a:off x="3962400" y="4114800"/>
            <a:ext cx="453231" cy="266700"/>
          </a:xfrm>
          <a:prstGeom prst="rect">
            <a:avLst/>
          </a:prstGeom>
          <a:noFill/>
          <a:ln w="9525">
            <a:noFill/>
            <a:miter lim="800000"/>
            <a:headEnd/>
            <a:tailEnd/>
          </a:ln>
          <a:effectLst/>
        </p:spPr>
      </p:pic>
      <p:pic>
        <p:nvPicPr>
          <p:cNvPr id="106" name="Picture 37"/>
          <p:cNvPicPr>
            <a:picLocks noChangeArrowheads="1"/>
          </p:cNvPicPr>
          <p:nvPr/>
        </p:nvPicPr>
        <p:blipFill>
          <a:blip r:embed="rId3" cstate="print"/>
          <a:srcRect/>
          <a:stretch>
            <a:fillRect/>
          </a:stretch>
        </p:blipFill>
        <p:spPr bwMode="auto">
          <a:xfrm>
            <a:off x="4953000" y="4076700"/>
            <a:ext cx="453231" cy="266700"/>
          </a:xfrm>
          <a:prstGeom prst="rect">
            <a:avLst/>
          </a:prstGeom>
          <a:noFill/>
          <a:ln w="9525">
            <a:noFill/>
            <a:miter lim="800000"/>
            <a:headEnd/>
            <a:tailEnd/>
          </a:ln>
          <a:effectLst/>
        </p:spPr>
      </p:pic>
      <p:pic>
        <p:nvPicPr>
          <p:cNvPr id="107" name="Picture 37"/>
          <p:cNvPicPr>
            <a:picLocks noChangeArrowheads="1"/>
          </p:cNvPicPr>
          <p:nvPr/>
        </p:nvPicPr>
        <p:blipFill>
          <a:blip r:embed="rId3" cstate="print"/>
          <a:srcRect/>
          <a:stretch>
            <a:fillRect/>
          </a:stretch>
        </p:blipFill>
        <p:spPr bwMode="auto">
          <a:xfrm>
            <a:off x="5867400" y="3886200"/>
            <a:ext cx="453231" cy="266700"/>
          </a:xfrm>
          <a:prstGeom prst="rect">
            <a:avLst/>
          </a:prstGeom>
          <a:noFill/>
          <a:ln w="9525">
            <a:noFill/>
            <a:miter lim="800000"/>
            <a:headEnd/>
            <a:tailEnd/>
          </a:ln>
          <a:effectLst/>
        </p:spPr>
      </p:pic>
      <p:sp>
        <p:nvSpPr>
          <p:cNvPr id="112" name="Rectangle 111"/>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113" name="Rectangle 112"/>
          <p:cNvSpPr/>
          <p:nvPr/>
        </p:nvSpPr>
        <p:spPr>
          <a:xfrm>
            <a:off x="5843546" y="3286443"/>
            <a:ext cx="426720" cy="369332"/>
          </a:xfrm>
          <a:prstGeom prst="rect">
            <a:avLst/>
          </a:prstGeom>
        </p:spPr>
        <p:txBody>
          <a:bodyPr wrap="none">
            <a:spAutoFit/>
          </a:bodyPr>
          <a:lstStyle/>
          <a:p>
            <a:r>
              <a:rPr lang="en-US" dirty="0" smtClean="0"/>
              <a:t>R4</a:t>
            </a:r>
            <a:endParaRPr lang="en-US" dirty="0"/>
          </a:p>
        </p:txBody>
      </p:sp>
      <p:pic>
        <p:nvPicPr>
          <p:cNvPr id="115"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116"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cxnSp>
        <p:nvCxnSpPr>
          <p:cNvPr id="118" name="Straight Connector 117"/>
          <p:cNvCxnSpPr>
            <a:endCxn id="115" idx="1"/>
          </p:cNvCxnSpPr>
          <p:nvPr/>
        </p:nvCxnSpPr>
        <p:spPr>
          <a:xfrm>
            <a:off x="4495800" y="2895600"/>
            <a:ext cx="457200" cy="3810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410200" y="2971800"/>
            <a:ext cx="381000" cy="7620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324600" y="3200400"/>
            <a:ext cx="633306" cy="19050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876800" y="2598003"/>
            <a:ext cx="530915" cy="8309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14" name="Straight Arrow Connector 113"/>
          <p:cNvCxnSpPr/>
          <p:nvPr/>
        </p:nvCxnSpPr>
        <p:spPr>
          <a:xfrm flipH="1" flipV="1">
            <a:off x="1828800" y="3867150"/>
            <a:ext cx="962816" cy="165003"/>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17" name="Straight Arrow Connector 116"/>
          <p:cNvCxnSpPr/>
          <p:nvPr/>
        </p:nvCxnSpPr>
        <p:spPr>
          <a:xfrm rot="10800000">
            <a:off x="3276602" y="4114802"/>
            <a:ext cx="685799" cy="133349"/>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19" name="Straight Arrow Connector 118"/>
          <p:cNvCxnSpPr/>
          <p:nvPr/>
        </p:nvCxnSpPr>
        <p:spPr>
          <a:xfrm rot="10800000" flipV="1">
            <a:off x="4415632" y="4210050"/>
            <a:ext cx="537369" cy="38100"/>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20" name="Straight Arrow Connector 119"/>
          <p:cNvCxnSpPr/>
          <p:nvPr/>
        </p:nvCxnSpPr>
        <p:spPr>
          <a:xfrm rot="10800000" flipV="1">
            <a:off x="5406232" y="4114800"/>
            <a:ext cx="537369" cy="95250"/>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22" name="Straight Arrow Connector 121"/>
          <p:cNvCxnSpPr/>
          <p:nvPr/>
        </p:nvCxnSpPr>
        <p:spPr>
          <a:xfrm rot="10800000" flipV="1">
            <a:off x="6320632" y="3733800"/>
            <a:ext cx="689769" cy="285750"/>
          </a:xfrm>
          <a:prstGeom prst="straightConnector1">
            <a:avLst/>
          </a:prstGeom>
          <a:ln w="38100" cmpd="sng">
            <a:prstDash val="solid"/>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sz="quarter" idx="1"/>
          </p:nvPr>
        </p:nvSpPr>
        <p:spPr/>
        <p:txBody>
          <a:bodyPr>
            <a:normAutofit/>
          </a:bodyPr>
          <a:lstStyle/>
          <a:p>
            <a:r>
              <a:rPr lang="en-US" dirty="0" smtClean="0"/>
              <a:t>LIFEGUARD:</a:t>
            </a:r>
          </a:p>
          <a:p>
            <a:pPr lvl="1"/>
            <a:r>
              <a:rPr lang="en-US" dirty="0" smtClean="0"/>
              <a:t>Leverages multiple vantage points</a:t>
            </a:r>
          </a:p>
          <a:p>
            <a:pPr lvl="1"/>
            <a:r>
              <a:rPr lang="en-US" dirty="0" smtClean="0"/>
              <a:t>Determines and measures working direction (if any)</a:t>
            </a:r>
          </a:p>
          <a:p>
            <a:pPr lvl="2"/>
            <a:r>
              <a:rPr lang="en-US" dirty="0" smtClean="0"/>
              <a:t>Forward: spoofed forward </a:t>
            </a:r>
            <a:r>
              <a:rPr lang="en-US" dirty="0" err="1" smtClean="0"/>
              <a:t>traceroute</a:t>
            </a:r>
            <a:endParaRPr lang="en-US" dirty="0" smtClean="0"/>
          </a:p>
          <a:p>
            <a:pPr lvl="2"/>
            <a:r>
              <a:rPr lang="en-US" dirty="0" smtClean="0"/>
              <a:t>Reverse: spoofed pings towards source,  reverse </a:t>
            </a:r>
            <a:r>
              <a:rPr lang="en-US" dirty="0" err="1" smtClean="0"/>
              <a:t>traceroute</a:t>
            </a:r>
            <a:endParaRPr lang="en-US" dirty="0" smtClean="0"/>
          </a:p>
          <a:p>
            <a:pPr lvl="1"/>
            <a:r>
              <a:rPr lang="en-US" dirty="0" smtClean="0"/>
              <a:t>Provides a view into historical paths</a:t>
            </a:r>
          </a:p>
          <a:p>
            <a:pPr lvl="1"/>
            <a:r>
              <a:rPr lang="en-US" dirty="0" smtClean="0"/>
              <a:t>Isolates the failure</a:t>
            </a:r>
          </a:p>
          <a:p>
            <a:pPr lvl="2"/>
            <a:r>
              <a:rPr lang="en-US" dirty="0" smtClean="0"/>
              <a:t>Forward/Bidirectional: spoof </a:t>
            </a:r>
            <a:r>
              <a:rPr lang="en-US" dirty="0" err="1" smtClean="0"/>
              <a:t>traceroute</a:t>
            </a:r>
            <a:endParaRPr lang="en-US" dirty="0" smtClean="0"/>
          </a:p>
          <a:p>
            <a:pPr lvl="2"/>
            <a:r>
              <a:rPr lang="en-US" dirty="0" smtClean="0"/>
              <a:t>Reverse-only: reverse </a:t>
            </a:r>
            <a:r>
              <a:rPr lang="en-US" dirty="0" err="1" smtClean="0"/>
              <a:t>traceroute</a:t>
            </a:r>
            <a:r>
              <a:rPr lang="en-US" dirty="0" smtClean="0"/>
              <a:t> from each fwd hop, ping historical hops</a:t>
            </a:r>
          </a:p>
        </p:txBody>
      </p:sp>
    </p:spTree>
    <p:extLst>
      <p:ext uri="{BB962C8B-B14F-4D97-AF65-F5344CB8AC3E}">
        <p14:creationId xmlns="" xmlns:p14="http://schemas.microsoft.com/office/powerpoint/2010/main" val="20286541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olin\Desktop\internet.png"/>
          <p:cNvPicPr>
            <a:picLocks noChangeAspect="1" noChangeArrowheads="1"/>
          </p:cNvPicPr>
          <p:nvPr/>
        </p:nvPicPr>
        <p:blipFill>
          <a:blip r:embed="rId3" cstate="print"/>
          <a:srcRect/>
          <a:stretch>
            <a:fillRect/>
          </a:stretch>
        </p:blipFill>
        <p:spPr bwMode="auto">
          <a:xfrm>
            <a:off x="895946" y="1714448"/>
            <a:ext cx="7562254" cy="4914952"/>
          </a:xfrm>
          <a:prstGeom prst="rect">
            <a:avLst/>
          </a:prstGeom>
          <a:noFill/>
        </p:spPr>
      </p:pic>
      <p:sp>
        <p:nvSpPr>
          <p:cNvPr id="4" name="Title 1"/>
          <p:cNvSpPr>
            <a:spLocks noGrp="1"/>
          </p:cNvSpPr>
          <p:nvPr>
            <p:ph type="title"/>
          </p:nvPr>
        </p:nvSpPr>
        <p:spPr>
          <a:xfrm>
            <a:off x="914400" y="228600"/>
            <a:ext cx="7772400" cy="1143000"/>
          </a:xfrm>
        </p:spPr>
        <p:txBody>
          <a:bodyPr/>
          <a:lstStyle/>
          <a:p>
            <a:r>
              <a:rPr lang="en-US" dirty="0" smtClean="0"/>
              <a:t>Deployment</a:t>
            </a:r>
            <a:endParaRPr lang="en-US" dirty="0"/>
          </a:p>
        </p:txBody>
      </p:sp>
      <p:sp>
        <p:nvSpPr>
          <p:cNvPr id="5" name="Content Placeholder 2"/>
          <p:cNvSpPr>
            <a:spLocks noGrp="1"/>
          </p:cNvSpPr>
          <p:nvPr>
            <p:ph sz="quarter" idx="1"/>
          </p:nvPr>
        </p:nvSpPr>
        <p:spPr>
          <a:xfrm>
            <a:off x="609600" y="1295400"/>
            <a:ext cx="7772400" cy="4572000"/>
          </a:xfrm>
        </p:spPr>
        <p:txBody>
          <a:bodyPr>
            <a:normAutofit/>
          </a:bodyPr>
          <a:lstStyle/>
          <a:p>
            <a:r>
              <a:rPr lang="en-US" dirty="0" smtClean="0"/>
              <a:t>LIFEGUARD has been running for 4 months</a:t>
            </a:r>
            <a:endParaRPr lang="en-US" dirty="0"/>
          </a:p>
          <a:p>
            <a:endParaRPr lang="en-US" dirty="0" smtClean="0"/>
          </a:p>
        </p:txBody>
      </p:sp>
      <p:cxnSp>
        <p:nvCxnSpPr>
          <p:cNvPr id="11" name="Straight Arrow Connector 10"/>
          <p:cNvCxnSpPr/>
          <p:nvPr/>
        </p:nvCxnSpPr>
        <p:spPr>
          <a:xfrm rot="10800000">
            <a:off x="6172200" y="2590801"/>
            <a:ext cx="838200" cy="761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02598" y="1905000"/>
            <a:ext cx="1710725" cy="923330"/>
          </a:xfrm>
          <a:prstGeom prst="rect">
            <a:avLst/>
          </a:prstGeom>
          <a:noFill/>
        </p:spPr>
        <p:txBody>
          <a:bodyPr wrap="none" rtlCol="0">
            <a:spAutoFit/>
          </a:bodyPr>
          <a:lstStyle/>
          <a:p>
            <a:r>
              <a:rPr lang="en-US" dirty="0" smtClean="0"/>
              <a:t>monitoring:</a:t>
            </a:r>
          </a:p>
          <a:p>
            <a:endParaRPr lang="en-US" dirty="0" smtClean="0"/>
          </a:p>
          <a:p>
            <a:r>
              <a:rPr lang="en-US" dirty="0" smtClean="0"/>
              <a:t>73 other PL nodes</a:t>
            </a:r>
            <a:endParaRPr lang="en-US" dirty="0"/>
          </a:p>
        </p:txBody>
      </p:sp>
      <p:cxnSp>
        <p:nvCxnSpPr>
          <p:cNvPr id="15" name="Straight Arrow Connector 14"/>
          <p:cNvCxnSpPr/>
          <p:nvPr/>
        </p:nvCxnSpPr>
        <p:spPr>
          <a:xfrm rot="10800000" flipV="1">
            <a:off x="4267200" y="1905000"/>
            <a:ext cx="2514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58000" y="1676400"/>
            <a:ext cx="1620957" cy="369332"/>
          </a:xfrm>
          <a:prstGeom prst="rect">
            <a:avLst/>
          </a:prstGeom>
          <a:noFill/>
        </p:spPr>
        <p:txBody>
          <a:bodyPr wrap="none" rtlCol="0">
            <a:spAutoFit/>
          </a:bodyPr>
          <a:lstStyle/>
          <a:p>
            <a:r>
              <a:rPr lang="en-US" dirty="0" smtClean="0"/>
              <a:t>12 </a:t>
            </a:r>
            <a:r>
              <a:rPr lang="en-US" dirty="0" err="1" smtClean="0"/>
              <a:t>PlanetLab</a:t>
            </a:r>
            <a:r>
              <a:rPr lang="en-US" dirty="0" smtClean="0"/>
              <a:t> VPs</a:t>
            </a:r>
            <a:endParaRPr lang="en-US" dirty="0"/>
          </a:p>
        </p:txBody>
      </p:sp>
      <p:cxnSp>
        <p:nvCxnSpPr>
          <p:cNvPr id="25" name="Straight Arrow Connector 24"/>
          <p:cNvCxnSpPr/>
          <p:nvPr/>
        </p:nvCxnSpPr>
        <p:spPr>
          <a:xfrm rot="10800000" flipV="1">
            <a:off x="3276600" y="3200400"/>
            <a:ext cx="3733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a:off x="5943600" y="38100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a:off x="5562600" y="4419600"/>
            <a:ext cx="1219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40197" y="2971800"/>
            <a:ext cx="1470403" cy="369332"/>
          </a:xfrm>
          <a:prstGeom prst="rect">
            <a:avLst/>
          </a:prstGeom>
          <a:noFill/>
        </p:spPr>
        <p:txBody>
          <a:bodyPr wrap="none" rtlCol="0">
            <a:spAutoFit/>
          </a:bodyPr>
          <a:lstStyle/>
          <a:p>
            <a:r>
              <a:rPr lang="en-US" dirty="0" smtClean="0"/>
              <a:t>83 core routers</a:t>
            </a:r>
            <a:endParaRPr lang="en-US" dirty="0"/>
          </a:p>
        </p:txBody>
      </p:sp>
      <p:sp>
        <p:nvSpPr>
          <p:cNvPr id="38" name="TextBox 37"/>
          <p:cNvSpPr txBox="1"/>
          <p:nvPr/>
        </p:nvSpPr>
        <p:spPr>
          <a:xfrm>
            <a:off x="7087516" y="3581400"/>
            <a:ext cx="1599284" cy="369332"/>
          </a:xfrm>
          <a:prstGeom prst="rect">
            <a:avLst/>
          </a:prstGeom>
          <a:noFill/>
        </p:spPr>
        <p:txBody>
          <a:bodyPr wrap="none" rtlCol="0">
            <a:spAutoFit/>
          </a:bodyPr>
          <a:lstStyle/>
          <a:p>
            <a:r>
              <a:rPr lang="en-US" dirty="0" smtClean="0"/>
              <a:t>185 edge routers</a:t>
            </a:r>
            <a:endParaRPr lang="en-US" dirty="0"/>
          </a:p>
        </p:txBody>
      </p:sp>
      <p:sp>
        <p:nvSpPr>
          <p:cNvPr id="39" name="TextBox 38"/>
          <p:cNvSpPr txBox="1"/>
          <p:nvPr/>
        </p:nvSpPr>
        <p:spPr>
          <a:xfrm>
            <a:off x="7086600" y="4191000"/>
            <a:ext cx="1431802" cy="369332"/>
          </a:xfrm>
          <a:prstGeom prst="rect">
            <a:avLst/>
          </a:prstGeom>
          <a:noFill/>
        </p:spPr>
        <p:txBody>
          <a:bodyPr wrap="none" rtlCol="0">
            <a:spAutoFit/>
          </a:bodyPr>
          <a:lstStyle/>
          <a:p>
            <a:r>
              <a:rPr lang="en-US" dirty="0" smtClean="0"/>
              <a:t>16 CDN nodes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36" grpId="0"/>
      <p:bldP spid="38" grpId="0"/>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sz="quarter" idx="1"/>
          </p:nvPr>
        </p:nvSpPr>
        <p:spPr/>
        <p:txBody>
          <a:bodyPr>
            <a:normAutofit/>
          </a:bodyPr>
          <a:lstStyle/>
          <a:p>
            <a:r>
              <a:rPr lang="en-US" dirty="0" smtClean="0"/>
              <a:t>May 24</a:t>
            </a:r>
            <a:r>
              <a:rPr lang="en-US" baseline="30000" dirty="0" smtClean="0"/>
              <a:t>th</a:t>
            </a:r>
            <a:r>
              <a:rPr lang="en-US" dirty="0" smtClean="0"/>
              <a:t> at 11:39pm, LIFEGUARD identified</a:t>
            </a:r>
          </a:p>
          <a:p>
            <a:pPr>
              <a:buNone/>
            </a:pPr>
            <a:r>
              <a:rPr lang="en-US" dirty="0" smtClean="0"/>
              <a:t>	 ae3-3.erb1.Chicago2.Level3.net as a suspected failure. </a:t>
            </a:r>
          </a:p>
          <a:p>
            <a:pPr>
              <a:buNone/>
            </a:pPr>
            <a:endParaRPr lang="en-US" dirty="0" smtClean="0"/>
          </a:p>
          <a:p>
            <a:r>
              <a:rPr lang="en-US" dirty="0" smtClean="0"/>
              <a:t>Outages.org:</a:t>
            </a:r>
          </a:p>
          <a:p>
            <a:pPr>
              <a:buNone/>
            </a:pPr>
            <a:r>
              <a:rPr lang="en-US" dirty="0" smtClean="0"/>
              <a:t/>
            </a:r>
            <a:br>
              <a:rPr lang="en-US" dirty="0" smtClean="0"/>
            </a:br>
            <a:r>
              <a:rPr lang="en-US" dirty="0" smtClean="0"/>
              <a:t>“Saw issues routing through Chicago via Level3 starting around 11:05pm, cleared up about 11:43pm.”</a:t>
            </a:r>
          </a:p>
          <a:p>
            <a:pPr>
              <a:buNone/>
            </a:pPr>
            <a:endParaRPr lang="en-US" dirty="0" smtClean="0"/>
          </a:p>
          <a:p>
            <a:r>
              <a:rPr lang="en-US" dirty="0" smtClean="0"/>
              <a:t>Confirmed by other operators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400" dirty="0" smtClean="0"/>
              <a:t>Observed 778 outages over four months</a:t>
            </a:r>
          </a:p>
          <a:p>
            <a:pPr lvl="1"/>
            <a:r>
              <a:rPr lang="en-US" sz="2200" dirty="0" smtClean="0"/>
              <a:t>&gt;22,000 partial outages overall; LIFEGUARD aggressively filters </a:t>
            </a:r>
          </a:p>
          <a:p>
            <a:endParaRPr lang="en-US" sz="2400" dirty="0" smtClean="0"/>
          </a:p>
          <a:p>
            <a:r>
              <a:rPr lang="en-US" sz="2400" dirty="0" smtClean="0"/>
              <a:t>Last hop of </a:t>
            </a:r>
            <a:r>
              <a:rPr lang="en-US" sz="2400" dirty="0" err="1" smtClean="0"/>
              <a:t>traceroute</a:t>
            </a:r>
            <a:r>
              <a:rPr lang="en-US" sz="2400" dirty="0" smtClean="0"/>
              <a:t> differed from suspected failure for 30% of outages</a:t>
            </a:r>
          </a:p>
          <a:p>
            <a:pPr lvl="1"/>
            <a:r>
              <a:rPr lang="en-US" sz="2200" dirty="0" smtClean="0"/>
              <a:t>Without knowing direction, can’t tell if </a:t>
            </a:r>
            <a:r>
              <a:rPr lang="en-US" sz="2200" dirty="0" err="1" smtClean="0"/>
              <a:t>traceroute</a:t>
            </a:r>
            <a:r>
              <a:rPr lang="en-US" sz="2200" dirty="0" smtClean="0"/>
              <a:t> is correct</a:t>
            </a:r>
          </a:p>
          <a:p>
            <a:endParaRPr lang="en-US" sz="2400" dirty="0" smtClean="0"/>
          </a:p>
          <a:p>
            <a:r>
              <a:rPr lang="en-US" sz="2400" dirty="0" smtClean="0"/>
              <a:t>Direction:</a:t>
            </a:r>
          </a:p>
          <a:p>
            <a:pPr lvl="1"/>
            <a:r>
              <a:rPr lang="en-US" dirty="0" smtClean="0"/>
              <a:t>Isolate the failure to either the forward or reverse path  for 53%  </a:t>
            </a:r>
          </a:p>
          <a:p>
            <a:pPr lvl="1"/>
            <a:r>
              <a:rPr lang="en-US" dirty="0" smtClean="0"/>
              <a:t>Measure the full opposite direction for 63% of  </a:t>
            </a:r>
            <a:r>
              <a:rPr lang="en-US" dirty="0" err="1" smtClean="0"/>
              <a:t>uni</a:t>
            </a:r>
            <a:r>
              <a:rPr lang="en-US" dirty="0" smtClean="0"/>
              <a:t>-directional</a:t>
            </a:r>
          </a:p>
          <a:p>
            <a:r>
              <a:rPr lang="en-US" sz="2400" dirty="0" smtClean="0"/>
              <a:t>Provide historical path information:</a:t>
            </a:r>
          </a:p>
          <a:p>
            <a:pPr lvl="1"/>
            <a:r>
              <a:rPr lang="en-US" dirty="0" smtClean="0"/>
              <a:t>for &gt;80%</a:t>
            </a:r>
          </a:p>
          <a:p>
            <a:pPr lvl="1"/>
            <a:r>
              <a:rPr lang="en-US" sz="2200" dirty="0" smtClean="0"/>
              <a:t>Identify alternate working paths </a:t>
            </a:r>
            <a:r>
              <a:rPr lang="en-US" dirty="0" smtClean="0"/>
              <a:t>for 49%</a:t>
            </a:r>
          </a:p>
          <a:p>
            <a:pPr lvl="1"/>
            <a:endParaRPr lang="en-US" dirty="0" smtClean="0"/>
          </a:p>
          <a:p>
            <a:pPr lvl="1"/>
            <a:endParaRPr lang="en-US" dirty="0" smtClean="0"/>
          </a:p>
        </p:txBody>
      </p:sp>
    </p:spTree>
    <p:extLst>
      <p:ext uri="{BB962C8B-B14F-4D97-AF65-F5344CB8AC3E}">
        <p14:creationId xmlns="" xmlns:p14="http://schemas.microsoft.com/office/powerpoint/2010/main" val="2749205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524000" y="990600"/>
            <a:ext cx="5943600" cy="4585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85800" y="76200"/>
            <a:ext cx="7772400" cy="1143000"/>
          </a:xfrm>
        </p:spPr>
        <p:txBody>
          <a:bodyPr>
            <a:normAutofit/>
          </a:bodyPr>
          <a:lstStyle/>
          <a:p>
            <a:pPr algn="ctr"/>
            <a:r>
              <a:rPr lang="en-US" dirty="0" smtClean="0"/>
              <a:t>Lots of long-lasting outages</a:t>
            </a:r>
            <a:endParaRPr lang="en-US" dirty="0"/>
          </a:p>
        </p:txBody>
      </p:sp>
      <p:cxnSp>
        <p:nvCxnSpPr>
          <p:cNvPr id="6" name="Straight Connector 5"/>
          <p:cNvCxnSpPr/>
          <p:nvPr/>
        </p:nvCxnSpPr>
        <p:spPr>
          <a:xfrm rot="5400000" flipH="1" flipV="1">
            <a:off x="3276600" y="3124200"/>
            <a:ext cx="3048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2895600" y="1905000"/>
            <a:ext cx="4038600" cy="3"/>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8200" y="5334000"/>
            <a:ext cx="4820294" cy="1200329"/>
          </a:xfrm>
          <a:prstGeom prst="rect">
            <a:avLst/>
          </a:prstGeom>
          <a:noFill/>
        </p:spPr>
        <p:txBody>
          <a:bodyPr wrap="none" rtlCol="0">
            <a:spAutoFit/>
          </a:bodyPr>
          <a:lstStyle/>
          <a:p>
            <a:pPr>
              <a:buFont typeface="Arial" pitchFamily="34" charset="0"/>
              <a:buChar char="•"/>
            </a:pPr>
            <a:r>
              <a:rPr lang="en-US" sz="2400" dirty="0" smtClean="0"/>
              <a:t> 4 EC2 instances monitoring 250 targets</a:t>
            </a:r>
          </a:p>
          <a:p>
            <a:pPr>
              <a:buFont typeface="Arial" pitchFamily="34" charset="0"/>
              <a:buChar char="•"/>
            </a:pPr>
            <a:r>
              <a:rPr lang="en-US" sz="2400" dirty="0" smtClean="0"/>
              <a:t> 12,371 outages over one month</a:t>
            </a:r>
          </a:p>
          <a:p>
            <a:pPr>
              <a:buFont typeface="Arial" pitchFamily="34" charset="0"/>
              <a:buChar char="•"/>
            </a:pPr>
            <a:r>
              <a:rPr lang="en-US" sz="2400" dirty="0" smtClean="0"/>
              <a:t> ~10% lasted longer than 10 minutes</a:t>
            </a:r>
            <a:endParaRPr lang="en-US" sz="2400" dirty="0"/>
          </a:p>
        </p:txBody>
      </p:sp>
    </p:spTree>
    <p:extLst>
      <p:ext uri="{BB962C8B-B14F-4D97-AF65-F5344CB8AC3E}">
        <p14:creationId xmlns="" xmlns:p14="http://schemas.microsoft.com/office/powerpoint/2010/main" val="336354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sp>
        <p:nvSpPr>
          <p:cNvPr id="7" name="TextBox 6"/>
          <p:cNvSpPr txBox="1"/>
          <p:nvPr/>
        </p:nvSpPr>
        <p:spPr>
          <a:xfrm>
            <a:off x="3581400" y="5029200"/>
            <a:ext cx="228600" cy="1569660"/>
          </a:xfrm>
          <a:prstGeom prst="rect">
            <a:avLst/>
          </a:prstGeom>
          <a:noFill/>
        </p:spPr>
        <p:txBody>
          <a:bodyPr wrap="square" rtlCol="0">
            <a:spAutoFit/>
          </a:bodyPr>
          <a:lstStyle/>
          <a:p>
            <a:r>
              <a:rPr lang="en-US" sz="9600" dirty="0" smtClean="0"/>
              <a:t>}</a:t>
            </a:r>
            <a:endParaRPr lang="en-US" sz="9600" dirty="0"/>
          </a:p>
        </p:txBody>
      </p:sp>
      <p:sp>
        <p:nvSpPr>
          <p:cNvPr id="8" name="TextBox 7"/>
          <p:cNvSpPr txBox="1"/>
          <p:nvPr/>
        </p:nvSpPr>
        <p:spPr>
          <a:xfrm>
            <a:off x="4267200" y="5486400"/>
            <a:ext cx="2819400" cy="830997"/>
          </a:xfrm>
          <a:prstGeom prst="rect">
            <a:avLst/>
          </a:prstGeom>
          <a:noFill/>
        </p:spPr>
        <p:txBody>
          <a:bodyPr wrap="square" rtlCol="0">
            <a:spAutoFit/>
          </a:bodyPr>
          <a:lstStyle/>
          <a:p>
            <a:pPr algn="ctr"/>
            <a:r>
              <a:rPr lang="en-US" sz="2400" dirty="0" smtClean="0"/>
              <a:t>Forward/Bidirectional Outages</a:t>
            </a:r>
            <a:endParaRPr lang="en-US" sz="2400" dirty="0"/>
          </a:p>
        </p:txBody>
      </p:sp>
      <p:sp>
        <p:nvSpPr>
          <p:cNvPr id="9" name="TextBox 8"/>
          <p:cNvSpPr txBox="1"/>
          <p:nvPr/>
        </p:nvSpPr>
        <p:spPr>
          <a:xfrm>
            <a:off x="3505200" y="2514600"/>
            <a:ext cx="228600" cy="1569660"/>
          </a:xfrm>
          <a:prstGeom prst="rect">
            <a:avLst/>
          </a:prstGeom>
          <a:noFill/>
        </p:spPr>
        <p:txBody>
          <a:bodyPr wrap="square" rtlCol="0">
            <a:spAutoFit/>
          </a:bodyPr>
          <a:lstStyle/>
          <a:p>
            <a:r>
              <a:rPr lang="en-US" sz="9600" dirty="0" smtClean="0"/>
              <a:t>}</a:t>
            </a:r>
            <a:endParaRPr lang="en-US" sz="9600" dirty="0"/>
          </a:p>
        </p:txBody>
      </p:sp>
      <p:sp>
        <p:nvSpPr>
          <p:cNvPr id="11" name="TextBox 10"/>
          <p:cNvSpPr txBox="1"/>
          <p:nvPr/>
        </p:nvSpPr>
        <p:spPr>
          <a:xfrm>
            <a:off x="4267200" y="3124200"/>
            <a:ext cx="2602636" cy="461665"/>
          </a:xfrm>
          <a:prstGeom prst="rect">
            <a:avLst/>
          </a:prstGeom>
          <a:noFill/>
        </p:spPr>
        <p:txBody>
          <a:bodyPr wrap="none" rtlCol="0">
            <a:spAutoFit/>
          </a:bodyPr>
          <a:lstStyle/>
          <a:p>
            <a:r>
              <a:rPr lang="en-US" sz="2400" dirty="0" smtClean="0"/>
              <a:t>Reverse Path Outages</a:t>
            </a:r>
            <a:endParaRPr lang="en-US" sz="2400" dirty="0"/>
          </a:p>
        </p:txBody>
      </p:sp>
      <p:graphicFrame>
        <p:nvGraphicFramePr>
          <p:cNvPr id="10" name="Table 9"/>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13" name="Straight Connector 12"/>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3200400" y="381000"/>
            <a:ext cx="4953000" cy="6248400"/>
          </a:xfrm>
          <a:prstGeom prst="rect">
            <a:avLst/>
          </a:prstGeom>
          <a:noFill/>
          <a:ln w="9525">
            <a:noFill/>
            <a:miter lim="800000"/>
            <a:headEnd/>
            <a:tailEnd/>
          </a:ln>
          <a:effectLst/>
        </p:spPr>
      </p:pic>
      <p:sp>
        <p:nvSpPr>
          <p:cNvPr id="4"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pic>
        <p:nvPicPr>
          <p:cNvPr id="13" name="Picture 3"/>
          <p:cNvPicPr>
            <a:picLocks noChangeAspect="1" noChangeArrowheads="1"/>
          </p:cNvPicPr>
          <p:nvPr/>
        </p:nvPicPr>
        <p:blipFill>
          <a:blip r:embed="rId3" cstate="print"/>
          <a:srcRect/>
          <a:stretch>
            <a:fillRect/>
          </a:stretch>
        </p:blipFill>
        <p:spPr bwMode="auto">
          <a:xfrm>
            <a:off x="3429001" y="5486400"/>
            <a:ext cx="1981200" cy="1308161"/>
          </a:xfrm>
          <a:prstGeom prst="rect">
            <a:avLst/>
          </a:prstGeom>
          <a:noFill/>
          <a:ln w="9525">
            <a:noFill/>
            <a:miter lim="800000"/>
            <a:headEnd/>
            <a:tailEnd/>
          </a:ln>
        </p:spPr>
      </p:pic>
      <p:graphicFrame>
        <p:nvGraphicFramePr>
          <p:cNvPr id="16" name="Table 15"/>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17" name="Straight Connector 16"/>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6200" y="2057400"/>
            <a:ext cx="3352800" cy="838200"/>
          </a:xfrm>
          <a:prstGeom prst="ellipse">
            <a:avLst/>
          </a:prstGeom>
          <a:noFill/>
          <a:ln w="31750">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rot="10800000" flipV="1">
            <a:off x="6477000" y="3276600"/>
            <a:ext cx="2286000" cy="1143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olin\Downloads\spoofed_traceroute.png"/>
          <p:cNvPicPr>
            <a:picLocks noChangeAspect="1" noChangeArrowheads="1"/>
          </p:cNvPicPr>
          <p:nvPr/>
        </p:nvPicPr>
        <p:blipFill>
          <a:blip r:embed="rId2" cstate="print"/>
          <a:srcRect/>
          <a:stretch>
            <a:fillRect/>
          </a:stretch>
        </p:blipFill>
        <p:spPr bwMode="auto">
          <a:xfrm>
            <a:off x="3200400" y="381000"/>
            <a:ext cx="4953000" cy="6248400"/>
          </a:xfrm>
          <a:prstGeom prst="rect">
            <a:avLst/>
          </a:prstGeom>
          <a:noFill/>
        </p:spPr>
      </p:pic>
      <p:sp>
        <p:nvSpPr>
          <p:cNvPr id="5"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pic>
        <p:nvPicPr>
          <p:cNvPr id="11" name="Picture 3"/>
          <p:cNvPicPr>
            <a:picLocks noChangeAspect="1" noChangeArrowheads="1"/>
          </p:cNvPicPr>
          <p:nvPr/>
        </p:nvPicPr>
        <p:blipFill>
          <a:blip r:embed="rId3" cstate="print"/>
          <a:srcRect/>
          <a:stretch>
            <a:fillRect/>
          </a:stretch>
        </p:blipFill>
        <p:spPr bwMode="auto">
          <a:xfrm>
            <a:off x="3429001" y="5486400"/>
            <a:ext cx="1981200" cy="1308161"/>
          </a:xfrm>
          <a:prstGeom prst="rect">
            <a:avLst/>
          </a:prstGeom>
          <a:noFill/>
          <a:ln w="9525">
            <a:noFill/>
            <a:miter lim="800000"/>
            <a:headEnd/>
            <a:tailEnd/>
          </a:ln>
        </p:spPr>
      </p:pic>
      <p:graphicFrame>
        <p:nvGraphicFramePr>
          <p:cNvPr id="14" name="Table 13"/>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15" name="Straight Connector 14"/>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6200" y="2057400"/>
            <a:ext cx="3352800" cy="838200"/>
          </a:xfrm>
          <a:prstGeom prst="ellipse">
            <a:avLst/>
          </a:prstGeom>
          <a:noFill/>
          <a:ln w="31750">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200400" y="381000"/>
            <a:ext cx="6705600" cy="6248400"/>
          </a:xfrm>
          <a:prstGeom prst="rect">
            <a:avLst/>
          </a:prstGeom>
          <a:noFill/>
          <a:ln w="9525">
            <a:noFill/>
            <a:miter lim="800000"/>
            <a:headEnd/>
            <a:tailEnd/>
          </a:ln>
          <a:effectLst/>
        </p:spPr>
      </p:pic>
      <p:sp>
        <p:nvSpPr>
          <p:cNvPr id="5"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pic>
        <p:nvPicPr>
          <p:cNvPr id="11" name="Picture 3"/>
          <p:cNvPicPr>
            <a:picLocks noChangeAspect="1" noChangeArrowheads="1"/>
          </p:cNvPicPr>
          <p:nvPr/>
        </p:nvPicPr>
        <p:blipFill>
          <a:blip r:embed="rId3" cstate="print"/>
          <a:srcRect/>
          <a:stretch>
            <a:fillRect/>
          </a:stretch>
        </p:blipFill>
        <p:spPr bwMode="auto">
          <a:xfrm>
            <a:off x="3429001" y="5486400"/>
            <a:ext cx="1981200" cy="1308161"/>
          </a:xfrm>
          <a:prstGeom prst="rect">
            <a:avLst/>
          </a:prstGeom>
          <a:noFill/>
          <a:ln w="9525">
            <a:noFill/>
            <a:miter lim="800000"/>
            <a:headEnd/>
            <a:tailEnd/>
          </a:ln>
        </p:spPr>
      </p:pic>
      <p:graphicFrame>
        <p:nvGraphicFramePr>
          <p:cNvPr id="12" name="Table 11"/>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13" name="Straight Connector 12"/>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6200" y="2057400"/>
            <a:ext cx="3352800" cy="838200"/>
          </a:xfrm>
          <a:prstGeom prst="ellipse">
            <a:avLst/>
          </a:prstGeom>
          <a:noFill/>
          <a:ln w="31750">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rot="5400000">
            <a:off x="6972300" y="2628900"/>
            <a:ext cx="2971800" cy="762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29400" y="4495800"/>
            <a:ext cx="2667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00" y="4419600"/>
            <a:ext cx="457200" cy="8309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graphicFrame>
        <p:nvGraphicFramePr>
          <p:cNvPr id="7" name="Table 6"/>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8" name="Straight Connector 7"/>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6200" y="2895600"/>
            <a:ext cx="3352800" cy="762000"/>
          </a:xfrm>
          <a:prstGeom prst="ellipse">
            <a:avLst/>
          </a:prstGeom>
          <a:noFill/>
          <a:ln w="31750">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rossesASBoundaries.png"/>
          <p:cNvPicPr>
            <a:picLocks noChangeAspect="1"/>
          </p:cNvPicPr>
          <p:nvPr/>
        </p:nvPicPr>
        <p:blipFill>
          <a:blip r:embed="rId2" cstate="print"/>
          <a:stretch>
            <a:fillRect/>
          </a:stretch>
        </p:blipFill>
        <p:spPr>
          <a:xfrm>
            <a:off x="3429000" y="2667000"/>
            <a:ext cx="5638800" cy="282385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graphicFrame>
        <p:nvGraphicFramePr>
          <p:cNvPr id="16" name="Table 15"/>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17" name="Straight Connector 16"/>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0" y="3505200"/>
            <a:ext cx="3352800" cy="762000"/>
          </a:xfrm>
          <a:prstGeom prst="ellipse">
            <a:avLst/>
          </a:prstGeom>
          <a:noFill/>
          <a:ln w="31750">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tubNetwork.png"/>
          <p:cNvPicPr>
            <a:picLocks noChangeAspect="1"/>
          </p:cNvPicPr>
          <p:nvPr/>
        </p:nvPicPr>
        <p:blipFill>
          <a:blip r:embed="rId2" cstate="print"/>
          <a:stretch>
            <a:fillRect/>
          </a:stretch>
        </p:blipFill>
        <p:spPr>
          <a:xfrm>
            <a:off x="3810000" y="1524000"/>
            <a:ext cx="4800600" cy="4963332"/>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graphicFrame>
        <p:nvGraphicFramePr>
          <p:cNvPr id="5" name="Table 4"/>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6" name="Straight Connector 5"/>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p:nvSpPr>
        <p:spPr>
          <a:xfrm>
            <a:off x="914400" y="152400"/>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2"/>
                </a:solidFill>
                <a:effectLst/>
                <a:uLnTx/>
                <a:uFillTx/>
                <a:latin typeface="+mj-lt"/>
                <a:ea typeface="+mj-ea"/>
                <a:cs typeface="+mj-cs"/>
              </a:rPr>
              <a:t>What did we find?</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15" name="Table 14"/>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16" name="Straight Connector 15"/>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0" y="4114800"/>
            <a:ext cx="3352800" cy="762000"/>
          </a:xfrm>
          <a:prstGeom prst="ellipse">
            <a:avLst/>
          </a:prstGeom>
          <a:noFill/>
          <a:ln w="31750">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4191000" y="2514600"/>
            <a:ext cx="4191000" cy="31254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graphicFrame>
        <p:nvGraphicFramePr>
          <p:cNvPr id="30" name="Table 29"/>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31" name="Straight Connector 30"/>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itle 1"/>
          <p:cNvSpPr txBox="1">
            <a:spLocks/>
          </p:cNvSpPr>
          <p:nvPr/>
        </p:nvSpPr>
        <p:spPr>
          <a:xfrm>
            <a:off x="914400" y="152400"/>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2"/>
                </a:solidFill>
                <a:effectLst/>
                <a:uLnTx/>
                <a:uFillTx/>
                <a:latin typeface="+mj-lt"/>
                <a:ea typeface="+mj-ea"/>
                <a:cs typeface="+mj-cs"/>
              </a:rPr>
              <a:t>What did we find?</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33" name="Table 32"/>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34" name="Straight Connector 33"/>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0" y="4800600"/>
            <a:ext cx="3352800" cy="762000"/>
          </a:xfrm>
          <a:prstGeom prst="ellipse">
            <a:avLst/>
          </a:prstGeom>
          <a:noFill/>
          <a:ln w="31750">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ClearForwardPath.png"/>
          <p:cNvPicPr>
            <a:picLocks noChangeAspect="1"/>
          </p:cNvPicPr>
          <p:nvPr/>
        </p:nvPicPr>
        <p:blipFill>
          <a:blip r:embed="rId2" cstate="print"/>
          <a:stretch>
            <a:fillRect/>
          </a:stretch>
        </p:blipFill>
        <p:spPr>
          <a:xfrm>
            <a:off x="3505200" y="3124200"/>
            <a:ext cx="5334000" cy="684696"/>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graphicFrame>
        <p:nvGraphicFramePr>
          <p:cNvPr id="5" name="Table 4"/>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6" name="Straight Connector 5"/>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914400" y="152400"/>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2"/>
                </a:solidFill>
                <a:effectLst/>
                <a:uLnTx/>
                <a:uFillTx/>
                <a:latin typeface="+mj-lt"/>
                <a:ea typeface="+mj-ea"/>
                <a:cs typeface="+mj-cs"/>
              </a:rPr>
              <a:t>What did we find?</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8" name="Table 7"/>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9" name="Straight Connector 8"/>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0" y="5486400"/>
            <a:ext cx="3352800" cy="609600"/>
          </a:xfrm>
          <a:prstGeom prst="ellipse">
            <a:avLst/>
          </a:prstGeom>
          <a:noFill/>
          <a:ln w="31750">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ForwardPathChange.png"/>
          <p:cNvPicPr>
            <a:picLocks noChangeAspect="1"/>
          </p:cNvPicPr>
          <p:nvPr/>
        </p:nvPicPr>
        <p:blipFill>
          <a:blip r:embed="rId2" cstate="print"/>
          <a:stretch>
            <a:fillRect/>
          </a:stretch>
        </p:blipFill>
        <p:spPr>
          <a:xfrm>
            <a:off x="3581400" y="2819400"/>
            <a:ext cx="5339921" cy="222085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graphicFrame>
        <p:nvGraphicFramePr>
          <p:cNvPr id="5" name="Table 4"/>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6" name="Straight Connector 5"/>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914400" y="152400"/>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2"/>
                </a:solidFill>
                <a:effectLst/>
                <a:uLnTx/>
                <a:uFillTx/>
                <a:latin typeface="+mj-lt"/>
                <a:ea typeface="+mj-ea"/>
                <a:cs typeface="+mj-cs"/>
              </a:rPr>
              <a:t>What did we find?</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8" name="Table 7"/>
          <p:cNvGraphicFramePr>
            <a:graphicFrameLocks noGrp="1"/>
          </p:cNvGraphicFramePr>
          <p:nvPr/>
        </p:nvGraphicFramePr>
        <p:xfrm>
          <a:off x="304800" y="1371600"/>
          <a:ext cx="3048000" cy="5334000"/>
        </p:xfrm>
        <a:graphic>
          <a:graphicData uri="http://schemas.openxmlformats.org/drawingml/2006/table">
            <a:tbl>
              <a:tblPr firstRow="1" bandRow="1">
                <a:tableStyleId>{5C22544A-7EE6-4342-B048-85BDC9FD1C3A}</a:tableStyleId>
              </a:tblPr>
              <a:tblGrid>
                <a:gridCol w="1524000"/>
                <a:gridCol w="1524000"/>
              </a:tblGrid>
              <a:tr h="782751">
                <a:tc>
                  <a:txBody>
                    <a:bodyPr/>
                    <a:lstStyle/>
                    <a:p>
                      <a:r>
                        <a:rPr lang="en-US" dirty="0" smtClean="0"/>
                        <a:t>Category</a:t>
                      </a:r>
                      <a:endParaRPr lang="en-US" dirty="0"/>
                    </a:p>
                  </a:txBody>
                  <a:tcPr/>
                </a:tc>
                <a:tc>
                  <a:txBody>
                    <a:bodyPr/>
                    <a:lstStyle/>
                    <a:p>
                      <a:r>
                        <a:rPr lang="en-US" dirty="0" smtClean="0"/>
                        <a:t>Count</a:t>
                      </a:r>
                      <a:endParaRPr lang="en-US" dirty="0"/>
                    </a:p>
                  </a:txBody>
                  <a:tcPr/>
                </a:tc>
              </a:tr>
              <a:tr h="782751">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48224">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48224">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48224">
                <a:tc>
                  <a:txBody>
                    <a:bodyPr/>
                    <a:lstStyle/>
                    <a:p>
                      <a:r>
                        <a:rPr lang="en-US" dirty="0" smtClean="0"/>
                        <a:t>Missing Historical </a:t>
                      </a:r>
                      <a:r>
                        <a:rPr lang="en-US" dirty="0" err="1" smtClean="0"/>
                        <a:t>revtr</a:t>
                      </a:r>
                      <a:endParaRPr lang="en-US" dirty="0"/>
                    </a:p>
                  </a:txBody>
                  <a:tcPr/>
                </a:tc>
                <a:tc>
                  <a:txBody>
                    <a:bodyPr/>
                    <a:lstStyle/>
                    <a:p>
                      <a:r>
                        <a:rPr lang="en-US" dirty="0" smtClean="0"/>
                        <a:t>137 (oops!)</a:t>
                      </a:r>
                      <a:endParaRPr lang="en-US" dirty="0"/>
                    </a:p>
                  </a:txBody>
                  <a:tcPr/>
                </a:tc>
              </a:tr>
              <a:tr h="648224">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527378">
                <a:tc>
                  <a:txBody>
                    <a:bodyPr/>
                    <a:lstStyle/>
                    <a:p>
                      <a:r>
                        <a:rPr lang="en-US" dirty="0" smtClean="0"/>
                        <a:t>Path Change</a:t>
                      </a:r>
                      <a:endParaRPr lang="en-US" dirty="0"/>
                    </a:p>
                  </a:txBody>
                  <a:tcPr/>
                </a:tc>
                <a:tc>
                  <a:txBody>
                    <a:bodyPr/>
                    <a:lstStyle/>
                    <a:p>
                      <a:r>
                        <a:rPr lang="en-US" dirty="0" smtClean="0"/>
                        <a:t>163</a:t>
                      </a:r>
                      <a:endParaRPr lang="en-US" dirty="0"/>
                    </a:p>
                  </a:txBody>
                  <a:tcPr/>
                </a:tc>
              </a:tr>
              <a:tr h="648224">
                <a:tc>
                  <a:txBody>
                    <a:bodyPr/>
                    <a:lstStyle/>
                    <a:p>
                      <a:r>
                        <a:rPr lang="en-US" dirty="0" smtClean="0"/>
                        <a:t>Next hop reachable</a:t>
                      </a:r>
                      <a:endParaRPr lang="en-US" dirty="0"/>
                    </a:p>
                  </a:txBody>
                  <a:tcPr/>
                </a:tc>
                <a:tc>
                  <a:txBody>
                    <a:bodyPr/>
                    <a:lstStyle/>
                    <a:p>
                      <a:r>
                        <a:rPr lang="en-US" dirty="0" smtClean="0"/>
                        <a:t>229</a:t>
                      </a:r>
                      <a:endParaRPr lang="en-US" dirty="0"/>
                    </a:p>
                  </a:txBody>
                  <a:tcPr/>
                </a:tc>
              </a:tr>
            </a:tbl>
          </a:graphicData>
        </a:graphic>
      </p:graphicFrame>
      <p:cxnSp>
        <p:nvCxnSpPr>
          <p:cNvPr id="9" name="Straight Connector 8"/>
          <p:cNvCxnSpPr/>
          <p:nvPr/>
        </p:nvCxnSpPr>
        <p:spPr>
          <a:xfrm>
            <a:off x="304800" y="4876800"/>
            <a:ext cx="304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0" y="5943600"/>
            <a:ext cx="3352800" cy="914400"/>
          </a:xfrm>
          <a:prstGeom prst="ellipse">
            <a:avLst/>
          </a:prstGeom>
          <a:noFill/>
          <a:ln w="31750">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UnclearForwardPath.png"/>
          <p:cNvPicPr>
            <a:picLocks noChangeAspect="1"/>
          </p:cNvPicPr>
          <p:nvPr/>
        </p:nvPicPr>
        <p:blipFill>
          <a:blip r:embed="rId2" cstate="print"/>
          <a:stretch>
            <a:fillRect/>
          </a:stretch>
        </p:blipFill>
        <p:spPr>
          <a:xfrm>
            <a:off x="3581400" y="3153544"/>
            <a:ext cx="5334000" cy="6846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71600" y="2109536"/>
            <a:ext cx="4419600" cy="284346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dirty="0" smtClean="0"/>
              <a:t>Most are partial</a:t>
            </a:r>
            <a:endParaRPr lang="en-US" dirty="0"/>
          </a:p>
        </p:txBody>
      </p:sp>
      <p:sp>
        <p:nvSpPr>
          <p:cNvPr id="5" name="TextBox 4"/>
          <p:cNvSpPr txBox="1"/>
          <p:nvPr/>
        </p:nvSpPr>
        <p:spPr>
          <a:xfrm>
            <a:off x="3450751" y="5257800"/>
            <a:ext cx="2340449" cy="369332"/>
          </a:xfrm>
          <a:prstGeom prst="rect">
            <a:avLst/>
          </a:prstGeom>
          <a:noFill/>
        </p:spPr>
        <p:txBody>
          <a:bodyPr wrap="none" rtlCol="0">
            <a:spAutoFit/>
          </a:bodyPr>
          <a:lstStyle/>
          <a:p>
            <a:r>
              <a:rPr lang="en-US" dirty="0" smtClean="0"/>
              <a:t>Number of vantage points</a:t>
            </a:r>
            <a:endParaRPr lang="en-US" dirty="0"/>
          </a:p>
        </p:txBody>
      </p:sp>
      <p:graphicFrame>
        <p:nvGraphicFramePr>
          <p:cNvPr id="9" name="Chart 8"/>
          <p:cNvGraphicFramePr>
            <a:graphicFrameLocks/>
          </p:cNvGraphicFramePr>
          <p:nvPr>
            <p:extLst>
              <p:ext uri="{D42A27DB-BD31-4B8C-83A1-F6EECF244321}">
                <p14:modId xmlns="" xmlns:p14="http://schemas.microsoft.com/office/powerpoint/2010/main" val="3497292540"/>
              </p:ext>
            </p:extLst>
          </p:nvPr>
        </p:nvGraphicFramePr>
        <p:xfrm>
          <a:off x="762000" y="1600200"/>
          <a:ext cx="7391400" cy="3733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5791200" y="2286000"/>
            <a:ext cx="3200400" cy="58553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Approx 80% are partial</a:t>
            </a:r>
            <a:endParaRPr lang="en-US" sz="2400" dirty="0"/>
          </a:p>
        </p:txBody>
      </p:sp>
      <p:sp>
        <p:nvSpPr>
          <p:cNvPr id="7" name="TextBox 6"/>
          <p:cNvSpPr txBox="1"/>
          <p:nvPr/>
        </p:nvSpPr>
        <p:spPr>
          <a:xfrm>
            <a:off x="1371600" y="5791200"/>
            <a:ext cx="6939144" cy="461665"/>
          </a:xfrm>
          <a:prstGeom prst="rect">
            <a:avLst/>
          </a:prstGeom>
          <a:noFill/>
        </p:spPr>
        <p:txBody>
          <a:bodyPr wrap="none" rtlCol="0">
            <a:spAutoFit/>
          </a:bodyPr>
          <a:lstStyle/>
          <a:p>
            <a:r>
              <a:rPr lang="en-US" sz="2400" dirty="0" smtClean="0"/>
              <a:t>Partial </a:t>
            </a:r>
            <a:r>
              <a:rPr lang="en-US" sz="2400" dirty="0" err="1" smtClean="0"/>
              <a:t>reachability</a:t>
            </a:r>
            <a:r>
              <a:rPr lang="en-US" sz="2400" dirty="0" smtClean="0"/>
              <a:t> implies more than just a hardware failure!</a:t>
            </a:r>
            <a:endParaRPr lang="en-US" sz="2400" dirty="0"/>
          </a:p>
        </p:txBody>
      </p:sp>
    </p:spTree>
    <p:extLst>
      <p:ext uri="{BB962C8B-B14F-4D97-AF65-F5344CB8AC3E}">
        <p14:creationId xmlns="" xmlns:p14="http://schemas.microsoft.com/office/powerpoint/2010/main" val="140315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Correlate across vantage points, destinations, and time</a:t>
            </a:r>
          </a:p>
          <a:p>
            <a:endParaRPr lang="en-US" dirty="0" smtClean="0"/>
          </a:p>
          <a:p>
            <a:r>
              <a:rPr lang="en-US" dirty="0" smtClean="0"/>
              <a:t>Improvements: choose targets more rigorously, verify that alternate working paths are valid,…</a:t>
            </a:r>
          </a:p>
          <a:p>
            <a:endParaRPr lang="en-US" dirty="0" smtClean="0"/>
          </a:p>
          <a:p>
            <a:r>
              <a:rPr lang="en-US" dirty="0" smtClean="0"/>
              <a:t>PAMELA: Poisoning </a:t>
            </a:r>
            <a:r>
              <a:rPr lang="en-US" dirty="0" err="1" smtClean="0"/>
              <a:t>Ases</a:t>
            </a:r>
            <a:r>
              <a:rPr lang="en-US" dirty="0" smtClean="0"/>
              <a:t> for Machiavellian Event Location Avoidance</a:t>
            </a:r>
          </a:p>
          <a:p>
            <a:pPr>
              <a:buNone/>
            </a:pPr>
            <a:r>
              <a:rPr lang="en-US" dirty="0" smtClean="0"/>
              <a:t>    LIFEGUARD II: When the HOFF identifies an outage, PAMELA steers traffic to safety</a:t>
            </a:r>
          </a:p>
          <a:p>
            <a:endParaRPr lang="en-US" dirty="0" smtClean="0"/>
          </a:p>
          <a:p>
            <a:r>
              <a:rPr lang="en-US" dirty="0" smtClean="0"/>
              <a:t>Scale to the Internet! Get network operators to use it!</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Internet is unreliable, with many long-lasting outages</a:t>
            </a:r>
          </a:p>
          <a:p>
            <a:r>
              <a:rPr lang="en-US" dirty="0" smtClean="0"/>
              <a:t>EC2 study confirmed that these outages impact cloud infrastructure</a:t>
            </a:r>
          </a:p>
          <a:p>
            <a:r>
              <a:rPr lang="en-US" dirty="0" smtClean="0"/>
              <a:t>Operators lack tools to diagnose these problems</a:t>
            </a:r>
          </a:p>
          <a:p>
            <a:r>
              <a:rPr lang="en-US" dirty="0" smtClean="0"/>
              <a:t>LIFEGUARD: a real system for wide-area fault isolation</a:t>
            </a:r>
          </a:p>
          <a:p>
            <a:pPr lvl="1"/>
            <a:r>
              <a:rPr lang="en-US" dirty="0" smtClean="0"/>
              <a:t>Large-scale outage monitoring</a:t>
            </a:r>
          </a:p>
          <a:p>
            <a:pPr lvl="1"/>
            <a:r>
              <a:rPr lang="en-US" dirty="0" smtClean="0"/>
              <a:t>Infer/measure working direction</a:t>
            </a:r>
          </a:p>
          <a:p>
            <a:pPr lvl="2"/>
            <a:r>
              <a:rPr lang="en-US" dirty="0" smtClean="0"/>
              <a:t>Spoofed pings / </a:t>
            </a:r>
            <a:r>
              <a:rPr lang="en-US" dirty="0" err="1" smtClean="0"/>
              <a:t>traceroute</a:t>
            </a:r>
            <a:endParaRPr lang="en-US" dirty="0" smtClean="0"/>
          </a:p>
          <a:p>
            <a:pPr lvl="1"/>
            <a:r>
              <a:rPr lang="en-US" dirty="0" smtClean="0"/>
              <a:t>View into routing before outages</a:t>
            </a:r>
          </a:p>
          <a:p>
            <a:pPr lvl="2"/>
            <a:r>
              <a:rPr lang="en-US" dirty="0" smtClean="0"/>
              <a:t>Historical, rapidly refreshed path atlas </a:t>
            </a:r>
          </a:p>
          <a:p>
            <a:pPr lvl="1"/>
            <a:r>
              <a:rPr lang="en-US" dirty="0" smtClean="0"/>
              <a:t>Algorithm for isolating failures</a:t>
            </a:r>
          </a:p>
          <a:p>
            <a:pPr lvl="2"/>
            <a:r>
              <a:rPr lang="en-US" dirty="0" smtClean="0"/>
              <a:t>Pings to infer </a:t>
            </a:r>
            <a:r>
              <a:rPr lang="en-US" dirty="0" err="1" smtClean="0"/>
              <a:t>reachability</a:t>
            </a:r>
            <a:endParaRPr lang="en-US" dirty="0" smtClean="0"/>
          </a:p>
          <a:p>
            <a:r>
              <a:rPr lang="en-US" dirty="0" smtClean="0"/>
              <a:t>Failures can be isolated, regardless of direction!</a:t>
            </a:r>
          </a:p>
          <a:p>
            <a:pPr lvl="2"/>
            <a:endParaRPr lang="en-US" dirty="0" smtClean="0"/>
          </a:p>
        </p:txBody>
      </p:sp>
    </p:spTree>
    <p:extLst>
      <p:ext uri="{BB962C8B-B14F-4D97-AF65-F5344CB8AC3E}">
        <p14:creationId xmlns="" xmlns:p14="http://schemas.microsoft.com/office/powerpoint/2010/main" val="28982092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 xmlns:p14="http://schemas.microsoft.com/office/powerpoint/2010/main" val="50021539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838200" y="3048000"/>
            <a:ext cx="7315200" cy="34480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But </a:t>
            </a:r>
            <a:r>
              <a:rPr lang="en-US" i="1" dirty="0" smtClean="0"/>
              <a:t>where</a:t>
            </a:r>
            <a:r>
              <a:rPr lang="en-US" dirty="0" smtClean="0"/>
              <a:t> are the outages?</a:t>
            </a:r>
            <a:endParaRPr lang="en-US" dirty="0"/>
          </a:p>
        </p:txBody>
      </p:sp>
      <p:sp>
        <p:nvSpPr>
          <p:cNvPr id="8" name="TextBox 7"/>
          <p:cNvSpPr txBox="1"/>
          <p:nvPr/>
        </p:nvSpPr>
        <p:spPr>
          <a:xfrm>
            <a:off x="601953" y="2590800"/>
            <a:ext cx="922047" cy="646331"/>
          </a:xfrm>
          <a:prstGeom prst="rect">
            <a:avLst/>
          </a:prstGeom>
          <a:noFill/>
        </p:spPr>
        <p:txBody>
          <a:bodyPr wrap="none" rtlCol="0">
            <a:spAutoFit/>
          </a:bodyPr>
          <a:lstStyle/>
          <a:p>
            <a:pPr algn="ctr"/>
            <a:r>
              <a:rPr lang="en-US" dirty="0" smtClean="0"/>
              <a:t>Amazon </a:t>
            </a:r>
          </a:p>
          <a:p>
            <a:pPr algn="ctr"/>
            <a:r>
              <a:rPr lang="en-US" dirty="0" smtClean="0"/>
              <a:t>Server</a:t>
            </a:r>
            <a:endParaRPr lang="en-US" dirty="0"/>
          </a:p>
        </p:txBody>
      </p:sp>
      <p:sp>
        <p:nvSpPr>
          <p:cNvPr id="12" name="Content Placeholder 2"/>
          <p:cNvSpPr>
            <a:spLocks noGrp="1"/>
          </p:cNvSpPr>
          <p:nvPr>
            <p:ph sz="quarter" idx="1"/>
          </p:nvPr>
        </p:nvSpPr>
        <p:spPr>
          <a:xfrm>
            <a:off x="3810000" y="1676400"/>
            <a:ext cx="5181600" cy="4419600"/>
          </a:xfrm>
        </p:spPr>
        <p:txBody>
          <a:bodyPr>
            <a:normAutofit/>
          </a:bodyPr>
          <a:lstStyle/>
          <a:p>
            <a:r>
              <a:rPr lang="en-US" dirty="0" smtClean="0"/>
              <a:t>Anywhere along the path</a:t>
            </a:r>
          </a:p>
          <a:p>
            <a:r>
              <a:rPr lang="en-US" dirty="0" smtClean="0"/>
              <a:t>State of the art: </a:t>
            </a:r>
            <a:r>
              <a:rPr lang="en-US" dirty="0" err="1" smtClean="0"/>
              <a:t>traceroute</a:t>
            </a:r>
            <a:endParaRPr lang="en-US" dirty="0" smtClean="0"/>
          </a:p>
          <a:p>
            <a:pPr lvl="1"/>
            <a:r>
              <a:rPr lang="en-US" dirty="0" smtClean="0"/>
              <a:t>Gives an incomplete view</a:t>
            </a:r>
          </a:p>
        </p:txBody>
      </p:sp>
      <p:cxnSp>
        <p:nvCxnSpPr>
          <p:cNvPr id="17" name="Curved Connector 16"/>
          <p:cNvCxnSpPr/>
          <p:nvPr/>
        </p:nvCxnSpPr>
        <p:spPr>
          <a:xfrm rot="10800000">
            <a:off x="1447800" y="3429000"/>
            <a:ext cx="4953000" cy="2057400"/>
          </a:xfrm>
          <a:prstGeom prst="curved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621766" y="3709358"/>
            <a:ext cx="4675517" cy="2424023"/>
          </a:xfrm>
          <a:custGeom>
            <a:avLst/>
            <a:gdLst>
              <a:gd name="connsiteX0" fmla="*/ 0 w 4675517"/>
              <a:gd name="connsiteY0" fmla="*/ 0 h 2424023"/>
              <a:gd name="connsiteX1" fmla="*/ 483079 w 4675517"/>
              <a:gd name="connsiteY1" fmla="*/ 1035170 h 2424023"/>
              <a:gd name="connsiteX2" fmla="*/ 2812211 w 4675517"/>
              <a:gd name="connsiteY2" fmla="*/ 2277374 h 2424023"/>
              <a:gd name="connsiteX3" fmla="*/ 4675517 w 4675517"/>
              <a:gd name="connsiteY3" fmla="*/ 1915065 h 2424023"/>
            </a:gdLst>
            <a:ahLst/>
            <a:cxnLst>
              <a:cxn ang="0">
                <a:pos x="connsiteX0" y="connsiteY0"/>
              </a:cxn>
              <a:cxn ang="0">
                <a:pos x="connsiteX1" y="connsiteY1"/>
              </a:cxn>
              <a:cxn ang="0">
                <a:pos x="connsiteX2" y="connsiteY2"/>
              </a:cxn>
              <a:cxn ang="0">
                <a:pos x="connsiteX3" y="connsiteY3"/>
              </a:cxn>
            </a:cxnLst>
            <a:rect l="l" t="t" r="r" b="b"/>
            <a:pathLst>
              <a:path w="4675517" h="2424023">
                <a:moveTo>
                  <a:pt x="0" y="0"/>
                </a:moveTo>
                <a:cubicBezTo>
                  <a:pt x="7188" y="327804"/>
                  <a:pt x="14377" y="655608"/>
                  <a:pt x="483079" y="1035170"/>
                </a:cubicBezTo>
                <a:cubicBezTo>
                  <a:pt x="951781" y="1414732"/>
                  <a:pt x="2113471" y="2130725"/>
                  <a:pt x="2812211" y="2277374"/>
                </a:cubicBezTo>
                <a:cubicBezTo>
                  <a:pt x="3510951" y="2424023"/>
                  <a:pt x="4093234" y="2169544"/>
                  <a:pt x="4675517" y="1915065"/>
                </a:cubicBezTo>
              </a:path>
            </a:pathLst>
          </a:cu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86276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confusion (12/16/10)</a:t>
            </a:r>
            <a:endParaRPr lang="en-US" dirty="0"/>
          </a:p>
        </p:txBody>
      </p:sp>
      <p:sp>
        <p:nvSpPr>
          <p:cNvPr id="3" name="Content Placeholder 2"/>
          <p:cNvSpPr>
            <a:spLocks noGrp="1"/>
          </p:cNvSpPr>
          <p:nvPr>
            <p:ph sz="quarter" idx="1"/>
          </p:nvPr>
        </p:nvSpPr>
        <p:spPr>
          <a:xfrm>
            <a:off x="381000" y="2514600"/>
            <a:ext cx="5105400" cy="3581400"/>
          </a:xfrm>
        </p:spPr>
        <p:txBody>
          <a:bodyPr>
            <a:noAutofit/>
          </a:bodyPr>
          <a:lstStyle/>
          <a:p>
            <a:pPr marL="0" indent="0">
              <a:buNone/>
            </a:pPr>
            <a:r>
              <a:rPr lang="en-US" sz="2000" u="sng" dirty="0" smtClean="0"/>
              <a:t>User 1</a:t>
            </a:r>
            <a:r>
              <a:rPr lang="en-US" sz="2000" dirty="0" smtClean="0"/>
              <a:t/>
            </a:r>
            <a:br>
              <a:rPr lang="en-US" sz="2000" dirty="0" smtClean="0"/>
            </a:br>
            <a:r>
              <a:rPr lang="en-US" sz="2000" dirty="0" smtClean="0"/>
              <a:t>  1   </a:t>
            </a:r>
            <a:r>
              <a:rPr lang="en-US" sz="2000" dirty="0" err="1" smtClean="0"/>
              <a:t>Wireless_Broadband</a:t>
            </a:r>
            <a:endParaRPr lang="en-US" sz="2000" dirty="0" smtClean="0"/>
          </a:p>
          <a:p>
            <a:pPr marL="0" indent="0">
              <a:buNone/>
            </a:pPr>
            <a:r>
              <a:rPr lang="en-US" sz="2000" dirty="0" smtClean="0"/>
              <a:t>  2   </a:t>
            </a:r>
            <a:r>
              <a:rPr lang="en-US" sz="2000" b="1" dirty="0" smtClean="0"/>
              <a:t>BLTMMD</a:t>
            </a:r>
            <a:r>
              <a:rPr lang="en-US" sz="2000" dirty="0" smtClean="0"/>
              <a:t>.verzion.gni.net</a:t>
            </a:r>
          </a:p>
          <a:p>
            <a:pPr marL="0" indent="0">
              <a:buNone/>
            </a:pPr>
            <a:r>
              <a:rPr lang="en-US" sz="2000" dirty="0" smtClean="0"/>
              <a:t>  3   </a:t>
            </a:r>
            <a:r>
              <a:rPr lang="en-US" sz="2000" b="1" dirty="0" smtClean="0"/>
              <a:t>PHIL.</a:t>
            </a:r>
            <a:r>
              <a:rPr lang="en-US" sz="2000" dirty="0" smtClean="0"/>
              <a:t>verzion-gni.net</a:t>
            </a:r>
          </a:p>
          <a:p>
            <a:pPr marL="0" indent="0">
              <a:buNone/>
            </a:pPr>
            <a:r>
              <a:rPr lang="en-US" sz="2000" dirty="0" smtClean="0"/>
              <a:t>  4   </a:t>
            </a:r>
            <a:r>
              <a:rPr lang="en-US" sz="2000" b="1" dirty="0" smtClean="0"/>
              <a:t>IAD8</a:t>
            </a:r>
            <a:r>
              <a:rPr lang="en-US" sz="2000" dirty="0" smtClean="0"/>
              <a:t>.ALTER.NET</a:t>
            </a:r>
          </a:p>
          <a:p>
            <a:pPr marL="0" indent="0">
              <a:buNone/>
            </a:pPr>
            <a:r>
              <a:rPr lang="en-US" sz="2000" dirty="0" smtClean="0"/>
              <a:t>  5   </a:t>
            </a:r>
            <a:r>
              <a:rPr lang="en-US" sz="2000" b="1" dirty="0" smtClean="0"/>
              <a:t>washington.dc</a:t>
            </a:r>
            <a:r>
              <a:rPr lang="en-US" sz="2000" dirty="0" smtClean="0"/>
              <a:t>.level3.net  </a:t>
            </a:r>
          </a:p>
          <a:p>
            <a:pPr marL="0" indent="0">
              <a:buNone/>
            </a:pPr>
            <a:r>
              <a:rPr lang="en-US" sz="2000" dirty="0" smtClean="0"/>
              <a:t>  6     *        *        *   </a:t>
            </a:r>
            <a:endParaRPr lang="en-US" sz="2000" dirty="0"/>
          </a:p>
        </p:txBody>
      </p:sp>
      <p:sp>
        <p:nvSpPr>
          <p:cNvPr id="5" name="TextBox 4"/>
          <p:cNvSpPr txBox="1"/>
          <p:nvPr/>
        </p:nvSpPr>
        <p:spPr>
          <a:xfrm>
            <a:off x="380999" y="1371600"/>
            <a:ext cx="7596503" cy="1477328"/>
          </a:xfrm>
          <a:prstGeom prst="rect">
            <a:avLst/>
          </a:prstGeom>
          <a:noFill/>
        </p:spPr>
        <p:txBody>
          <a:bodyPr wrap="none" rtlCol="0">
            <a:spAutoFit/>
          </a:bodyPr>
          <a:lstStyle/>
          <a:p>
            <a:r>
              <a:rPr lang="en-US" sz="2400" dirty="0" smtClean="0"/>
              <a:t>“It seems traffic attempting to pass through Level3's network in the</a:t>
            </a:r>
            <a:br>
              <a:rPr lang="en-US" sz="2400" dirty="0" smtClean="0"/>
            </a:br>
            <a:r>
              <a:rPr lang="en-US" sz="2400" dirty="0" smtClean="0"/>
              <a:t>Washington, DC area is getting lost in the abyss. Here's a trace:”</a:t>
            </a:r>
          </a:p>
          <a:p>
            <a:r>
              <a:rPr lang="en-US" sz="2400" dirty="0" smtClean="0"/>
              <a:t> – Outages.org list</a:t>
            </a:r>
          </a:p>
          <a:p>
            <a:endParaRPr lang="en-US" dirty="0"/>
          </a:p>
        </p:txBody>
      </p:sp>
      <p:sp>
        <p:nvSpPr>
          <p:cNvPr id="7" name="TextBox 6"/>
          <p:cNvSpPr txBox="1"/>
          <p:nvPr/>
        </p:nvSpPr>
        <p:spPr>
          <a:xfrm>
            <a:off x="228600" y="5562600"/>
            <a:ext cx="3338606" cy="461665"/>
          </a:xfrm>
          <a:prstGeom prst="rect">
            <a:avLst/>
          </a:prstGeom>
          <a:noFill/>
        </p:spPr>
        <p:txBody>
          <a:bodyPr wrap="none" rtlCol="0">
            <a:spAutoFit/>
          </a:bodyPr>
          <a:lstStyle/>
          <a:p>
            <a:r>
              <a:rPr lang="en-US" sz="2400" dirty="0" smtClean="0"/>
              <a:t>User 1: Broken link is in DC</a:t>
            </a:r>
          </a:p>
        </p:txBody>
      </p:sp>
      <p:sp>
        <p:nvSpPr>
          <p:cNvPr id="6" name="Content Placeholder 2"/>
          <p:cNvSpPr txBox="1">
            <a:spLocks/>
          </p:cNvSpPr>
          <p:nvPr/>
        </p:nvSpPr>
        <p:spPr>
          <a:xfrm>
            <a:off x="4495800" y="2514600"/>
            <a:ext cx="4572000" cy="441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u="sng" dirty="0" smtClean="0"/>
              <a:t>User 2</a:t>
            </a:r>
            <a:endParaRPr lang="en-US" sz="2000" dirty="0" smtClean="0"/>
          </a:p>
          <a:p>
            <a:pPr marL="0" indent="0">
              <a:buNone/>
            </a:pPr>
            <a:r>
              <a:rPr lang="en-US" sz="2000" dirty="0" smtClean="0"/>
              <a:t> 1 192.168.1.1</a:t>
            </a:r>
          </a:p>
          <a:p>
            <a:pPr marL="0" indent="0">
              <a:buNone/>
            </a:pPr>
            <a:r>
              <a:rPr lang="en-US" sz="2000" dirty="0" smtClean="0"/>
              <a:t> 2 </a:t>
            </a:r>
            <a:r>
              <a:rPr lang="en-US" sz="2000" b="1" dirty="0" smtClean="0"/>
              <a:t>washdc.</a:t>
            </a:r>
            <a:r>
              <a:rPr lang="en-US" sz="2000" dirty="0" smtClean="0"/>
              <a:t>verizon.gni.net</a:t>
            </a:r>
          </a:p>
          <a:p>
            <a:pPr marL="0" indent="0">
              <a:buNone/>
            </a:pPr>
            <a:r>
              <a:rPr lang="en-US" sz="2000" dirty="0" smtClean="0"/>
              <a:t> 3 </a:t>
            </a:r>
            <a:r>
              <a:rPr lang="en-US" sz="2000" b="1" dirty="0" smtClean="0"/>
              <a:t>iad3</a:t>
            </a:r>
            <a:r>
              <a:rPr lang="en-US" sz="2000" dirty="0" smtClean="0"/>
              <a:t>.alter.net</a:t>
            </a:r>
          </a:p>
          <a:p>
            <a:pPr marL="0" indent="0">
              <a:buNone/>
            </a:pPr>
            <a:r>
              <a:rPr lang="en-US" sz="2000" dirty="0" smtClean="0"/>
              <a:t> 4 </a:t>
            </a:r>
            <a:r>
              <a:rPr lang="en-US" sz="2000" b="1" dirty="0" smtClean="0"/>
              <a:t>washington.dc4</a:t>
            </a:r>
            <a:r>
              <a:rPr lang="en-US" sz="2000" dirty="0" smtClean="0"/>
              <a:t>.level3.net</a:t>
            </a:r>
          </a:p>
          <a:p>
            <a:pPr marL="0" indent="0">
              <a:buNone/>
            </a:pPr>
            <a:r>
              <a:rPr lang="en-US" sz="2000" dirty="0" smtClean="0"/>
              <a:t> 5 </a:t>
            </a:r>
            <a:r>
              <a:rPr lang="en-US" sz="2000" b="1" dirty="0" smtClean="0"/>
              <a:t>chicago2</a:t>
            </a:r>
            <a:r>
              <a:rPr lang="en-US" sz="2000" dirty="0" smtClean="0"/>
              <a:t>.level3.net</a:t>
            </a:r>
          </a:p>
          <a:p>
            <a:pPr marL="0" indent="0">
              <a:buNone/>
            </a:pPr>
            <a:r>
              <a:rPr lang="en-US" sz="2000" dirty="0" smtClean="0"/>
              <a:t> 6  </a:t>
            </a:r>
            <a:r>
              <a:rPr lang="en-US" sz="2000" b="1" dirty="0" smtClean="0"/>
              <a:t>denver1</a:t>
            </a:r>
            <a:r>
              <a:rPr lang="en-US" sz="2000" dirty="0" smtClean="0"/>
              <a:t>.level3.net</a:t>
            </a:r>
          </a:p>
          <a:p>
            <a:pPr marL="0" indent="0">
              <a:buNone/>
            </a:pPr>
            <a:r>
              <a:rPr lang="en-US" sz="2000" dirty="0" smtClean="0"/>
              <a:t> 7  * * *</a:t>
            </a:r>
          </a:p>
        </p:txBody>
      </p:sp>
      <p:sp>
        <p:nvSpPr>
          <p:cNvPr id="8" name="TextBox 7"/>
          <p:cNvSpPr txBox="1"/>
          <p:nvPr/>
        </p:nvSpPr>
        <p:spPr>
          <a:xfrm>
            <a:off x="4314888" y="5562600"/>
            <a:ext cx="3762312" cy="461665"/>
          </a:xfrm>
          <a:prstGeom prst="rect">
            <a:avLst/>
          </a:prstGeom>
          <a:noFill/>
        </p:spPr>
        <p:txBody>
          <a:bodyPr wrap="none" rtlCol="0">
            <a:spAutoFit/>
          </a:bodyPr>
          <a:lstStyle/>
          <a:p>
            <a:r>
              <a:rPr lang="en-US" sz="2400" dirty="0" smtClean="0"/>
              <a:t>User 2: Broken link is in Denver</a:t>
            </a:r>
          </a:p>
        </p:txBody>
      </p:sp>
    </p:spTree>
    <p:extLst>
      <p:ext uri="{BB962C8B-B14F-4D97-AF65-F5344CB8AC3E}">
        <p14:creationId xmlns="" xmlns:p14="http://schemas.microsoft.com/office/powerpoint/2010/main" val="35154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Detect and isolate wide-area outages</a:t>
            </a:r>
          </a:p>
          <a:p>
            <a:endParaRPr lang="en-US" dirty="0" smtClean="0"/>
          </a:p>
          <a:p>
            <a:r>
              <a:rPr lang="en-US" dirty="0" smtClean="0"/>
              <a:t>Provide diagnostic information to operators</a:t>
            </a:r>
          </a:p>
          <a:p>
            <a:pPr lvl="1"/>
            <a:r>
              <a:rPr lang="en-US" dirty="0" smtClean="0"/>
              <a:t>On forward or reverse path?</a:t>
            </a:r>
          </a:p>
          <a:p>
            <a:pPr lvl="1"/>
            <a:r>
              <a:rPr lang="en-US" dirty="0" smtClean="0"/>
              <a:t>Path in the working direction?</a:t>
            </a:r>
          </a:p>
          <a:p>
            <a:pPr lvl="1"/>
            <a:r>
              <a:rPr lang="en-US" dirty="0" smtClean="0"/>
              <a:t>Alternate working paths?</a:t>
            </a:r>
          </a:p>
          <a:p>
            <a:pPr lvl="1"/>
            <a:r>
              <a:rPr lang="en-US" dirty="0" smtClean="0"/>
              <a:t>Etc.</a:t>
            </a:r>
          </a:p>
          <a:p>
            <a:pPr lvl="1"/>
            <a:endParaRPr lang="en-US" dirty="0" smtClean="0"/>
          </a:p>
          <a:p>
            <a:pPr>
              <a:buNone/>
            </a:pPr>
            <a:endParaRPr lang="en-US" dirty="0" smtClean="0"/>
          </a:p>
          <a:p>
            <a:pPr>
              <a:buNone/>
            </a:pPr>
            <a:endParaRPr lang="en-US" dirty="0" smtClean="0"/>
          </a:p>
        </p:txBody>
      </p:sp>
      <p:sp>
        <p:nvSpPr>
          <p:cNvPr id="5" name="Title 1"/>
          <p:cNvSpPr txBox="1">
            <a:spLocks/>
          </p:cNvSpPr>
          <p:nvPr/>
        </p:nvSpPr>
        <p:spPr>
          <a:xfrm>
            <a:off x="914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Goal</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 xmlns:p14="http://schemas.microsoft.com/office/powerpoint/2010/main" val="3394781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LIFEGUARD</a:t>
            </a:r>
            <a:endParaRPr lang="en-US" dirty="0"/>
          </a:p>
        </p:txBody>
      </p:sp>
      <p:sp>
        <p:nvSpPr>
          <p:cNvPr id="3" name="Content Placeholder 2"/>
          <p:cNvSpPr>
            <a:spLocks noGrp="1"/>
          </p:cNvSpPr>
          <p:nvPr>
            <p:ph sz="quarter" idx="1"/>
          </p:nvPr>
        </p:nvSpPr>
        <p:spPr/>
        <p:txBody>
          <a:bodyPr>
            <a:normAutofit/>
          </a:bodyPr>
          <a:lstStyle/>
          <a:p>
            <a:r>
              <a:rPr lang="en-US" dirty="0" smtClean="0"/>
              <a:t>LIFEGUARD: Locating Internet Fault Events and Generating Usable Alternate Routes Dynamically</a:t>
            </a:r>
          </a:p>
          <a:p>
            <a:pPr>
              <a:buNone/>
            </a:pPr>
            <a:endParaRPr lang="en-US" dirty="0" smtClean="0"/>
          </a:p>
          <a:p>
            <a:r>
              <a:rPr lang="en-US" dirty="0" smtClean="0">
                <a:solidFill>
                  <a:srgbClr val="002060"/>
                </a:solidFill>
              </a:rPr>
              <a:t>Remainder of this talk:</a:t>
            </a:r>
          </a:p>
          <a:p>
            <a:pPr lvl="1"/>
            <a:r>
              <a:rPr lang="en-US" dirty="0" smtClean="0">
                <a:solidFill>
                  <a:srgbClr val="002060"/>
                </a:solidFill>
              </a:rPr>
              <a:t>Background</a:t>
            </a:r>
          </a:p>
          <a:p>
            <a:pPr lvl="1"/>
            <a:r>
              <a:rPr lang="en-US" dirty="0" smtClean="0">
                <a:solidFill>
                  <a:srgbClr val="002060"/>
                </a:solidFill>
              </a:rPr>
              <a:t>System implementation</a:t>
            </a:r>
          </a:p>
          <a:p>
            <a:pPr lvl="1"/>
            <a:r>
              <a:rPr lang="en-US" dirty="0" smtClean="0">
                <a:solidFill>
                  <a:srgbClr val="002060"/>
                </a:solidFill>
              </a:rPr>
              <a:t>Evaluation</a:t>
            </a:r>
          </a:p>
          <a:p>
            <a:pPr lvl="1"/>
            <a:r>
              <a:rPr lang="en-US" dirty="0" smtClean="0">
                <a:solidFill>
                  <a:srgbClr val="002060"/>
                </a:solidFill>
              </a:rPr>
              <a:t>Measurement study</a:t>
            </a:r>
          </a:p>
          <a:p>
            <a:endParaRPr lang="en-US" dirty="0" smtClean="0"/>
          </a:p>
          <a:p>
            <a:pPr>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11892</TotalTime>
  <Words>2356</Words>
  <Application>Microsoft Office PowerPoint</Application>
  <PresentationFormat>On-screen Show (4:3)</PresentationFormat>
  <Paragraphs>796</Paragraphs>
  <Slides>52</Slides>
  <Notes>30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Equity</vt:lpstr>
      <vt:lpstr>LIFEGUARD: Saving the Network Outage Hassle with the HOFF</vt:lpstr>
      <vt:lpstr>A Quick Survey</vt:lpstr>
      <vt:lpstr>Slide 3</vt:lpstr>
      <vt:lpstr>Lots of long-lasting outages</vt:lpstr>
      <vt:lpstr>Most are partial</vt:lpstr>
      <vt:lpstr>But where are the outages?</vt:lpstr>
      <vt:lpstr>Example confusion (12/16/10)</vt:lpstr>
      <vt:lpstr>Slide 8</vt:lpstr>
      <vt:lpstr>Solution: LIFEGUARD</vt:lpstr>
      <vt:lpstr>Background: traceroute</vt:lpstr>
      <vt:lpstr>Background: traceroute</vt:lpstr>
      <vt:lpstr>Background: traceroute</vt:lpstr>
      <vt:lpstr>Background: traceroute</vt:lpstr>
      <vt:lpstr>Background: traceroute</vt:lpstr>
      <vt:lpstr>Background: traceroute</vt:lpstr>
      <vt:lpstr>Background: traceroute</vt:lpstr>
      <vt:lpstr>Background: traceroute</vt:lpstr>
      <vt:lpstr>Solution: LIFEGUARD</vt:lpstr>
      <vt:lpstr>Isolating the direction</vt:lpstr>
      <vt:lpstr>Isolating the direction</vt:lpstr>
      <vt:lpstr>Isolating the direction</vt:lpstr>
      <vt:lpstr>Isolating the direction</vt:lpstr>
      <vt:lpstr>Measuring the working direction</vt:lpstr>
      <vt:lpstr>Measuring the working direction</vt:lpstr>
      <vt:lpstr>Measuring the working direction</vt:lpstr>
      <vt:lpstr>Measuring the working direction</vt:lpstr>
      <vt:lpstr>Isolating the fault</vt:lpstr>
      <vt:lpstr>Isolating the fault</vt:lpstr>
      <vt:lpstr>Isolating the fault</vt:lpstr>
      <vt:lpstr>Tracking paths before the outage</vt:lpstr>
      <vt:lpstr>Tracking paths before the outage</vt:lpstr>
      <vt:lpstr>Isolating the fault</vt:lpstr>
      <vt:lpstr>Isolating the fault</vt:lpstr>
      <vt:lpstr>Measuring the working direction</vt:lpstr>
      <vt:lpstr>Isolating the fault</vt:lpstr>
      <vt:lpstr>Putting it all together</vt:lpstr>
      <vt:lpstr>Deployment</vt:lpstr>
      <vt:lpstr>Validation</vt:lpstr>
      <vt:lpstr>Evaluation</vt:lpstr>
      <vt:lpstr>What did we find?</vt:lpstr>
      <vt:lpstr>What did we find?</vt:lpstr>
      <vt:lpstr>What did we find?</vt:lpstr>
      <vt:lpstr>What did we find?</vt:lpstr>
      <vt:lpstr>What did we find?</vt:lpstr>
      <vt:lpstr>What did we find?</vt:lpstr>
      <vt:lpstr>What did we find?</vt:lpstr>
      <vt:lpstr>What did we find?</vt:lpstr>
      <vt:lpstr>What did we find?</vt:lpstr>
      <vt:lpstr>What did we find?</vt:lpstr>
      <vt:lpstr>Future Work</vt:lpstr>
      <vt:lpstr>Summary</vt:lpstr>
      <vt:lpstr>Questions?</vt:lpstr>
    </vt:vector>
  </TitlesOfParts>
  <Company>UW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Interdomain Fault Isolation</dc:title>
  <dc:creator>David Choffnes</dc:creator>
  <cp:lastModifiedBy>Colin</cp:lastModifiedBy>
  <cp:revision>309</cp:revision>
  <dcterms:created xsi:type="dcterms:W3CDTF">2011-02-05T00:36:30Z</dcterms:created>
  <dcterms:modified xsi:type="dcterms:W3CDTF">2011-06-02T22:36:05Z</dcterms:modified>
</cp:coreProperties>
</file>