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15" d="100"/>
          <a:sy n="215" d="100"/>
        </p:scale>
        <p:origin x="-2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3E69D-54E2-214E-B70D-F37AD8F099A1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248B6-A4F8-6B47-A5D5-D89B1AD28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they used is now</a:t>
            </a:r>
            <a:r>
              <a:rPr lang="en-US" baseline="0" dirty="0" smtClean="0"/>
              <a:t> 5 years old, and a awful lot of broadband penetration has taken place in the last 5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48B6-A4F8-6B47-A5D5-D89B1AD28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way, this is really cool data. About 1500 statistics for pretty much every country in the world</a:t>
            </a:r>
            <a:r>
              <a:rPr lang="en-US" baseline="0" dirty="0" smtClean="0"/>
              <a:t> dating back to 1980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48B6-A4F8-6B47-A5D5-D89B1AD28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Note that the purpose of the other variables is largely to discount other</a:t>
            </a:r>
          </a:p>
          <a:p>
            <a:r>
              <a:rPr lang="en-US" dirty="0" smtClean="0"/>
              <a:t>     hypotheses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48B6-A4F8-6B47-A5D5-D89B1AD28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performed a </a:t>
            </a:r>
            <a:r>
              <a:rPr lang="en-US" dirty="0" err="1" smtClean="0"/>
              <a:t>Hausman</a:t>
            </a:r>
            <a:r>
              <a:rPr lang="en-US" dirty="0" smtClean="0"/>
              <a:t> test to determine</a:t>
            </a:r>
          </a:p>
          <a:p>
            <a:r>
              <a:rPr lang="en-US" dirty="0" smtClean="0"/>
              <a:t>whether any reverse causality is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48B6-A4F8-6B47-A5D5-D89B1AD280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7958"/>
            <a:ext cx="8915400" cy="2632728"/>
          </a:xfrm>
        </p:spPr>
        <p:txBody>
          <a:bodyPr>
            <a:noAutofit/>
          </a:bodyPr>
          <a:lstStyle/>
          <a:p>
            <a:r>
              <a:rPr lang="en-US" sz="5400" dirty="0" smtClean="0"/>
              <a:t>Does broadband Internet access spur economic growth?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0686"/>
            <a:ext cx="8001000" cy="301731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Colin Scott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0459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variables:</a:t>
            </a:r>
          </a:p>
          <a:p>
            <a:pPr lvl="1"/>
            <a:r>
              <a:rPr lang="en-US" sz="2000" dirty="0"/>
              <a:t>Average broadband penetration per 100 </a:t>
            </a:r>
            <a:r>
              <a:rPr lang="en-US" sz="2000" dirty="0" smtClean="0"/>
              <a:t>people</a:t>
            </a:r>
          </a:p>
          <a:p>
            <a:pPr lvl="1"/>
            <a:r>
              <a:rPr lang="en-US" sz="2000" dirty="0" smtClean="0"/>
              <a:t>GDP </a:t>
            </a:r>
            <a:r>
              <a:rPr lang="en-US" sz="2000" dirty="0"/>
              <a:t>per capita in </a:t>
            </a:r>
            <a:r>
              <a:rPr lang="en-US" sz="2000" dirty="0" smtClean="0"/>
              <a:t>1980</a:t>
            </a:r>
          </a:p>
          <a:p>
            <a:pPr lvl="1"/>
            <a:r>
              <a:rPr lang="en-US" sz="2000" dirty="0" smtClean="0"/>
              <a:t>Ratio of </a:t>
            </a:r>
            <a:r>
              <a:rPr lang="en-US" sz="2000" dirty="0"/>
              <a:t>g</a:t>
            </a:r>
            <a:r>
              <a:rPr lang="en-US" sz="2000" dirty="0" smtClean="0"/>
              <a:t>ross investment to GDP</a:t>
            </a:r>
          </a:p>
          <a:p>
            <a:pPr lvl="1"/>
            <a:r>
              <a:rPr lang="en-US" sz="2000" dirty="0"/>
              <a:t>Primary school </a:t>
            </a:r>
            <a:r>
              <a:rPr lang="en-US" sz="2000" dirty="0" smtClean="0"/>
              <a:t>enrollment (human capital)</a:t>
            </a:r>
          </a:p>
          <a:p>
            <a:pPr lvl="1"/>
            <a:r>
              <a:rPr lang="en-US" sz="2000" dirty="0"/>
              <a:t>Dummy variable for countries in </a:t>
            </a:r>
            <a:r>
              <a:rPr lang="en-US" sz="2000" dirty="0" smtClean="0"/>
              <a:t>Sub</a:t>
            </a:r>
            <a:r>
              <a:rPr lang="en-US" sz="2000" dirty="0"/>
              <a:t>-Saharan </a:t>
            </a:r>
            <a:r>
              <a:rPr lang="en-US" sz="2000" dirty="0" smtClean="0"/>
              <a:t>Africa</a:t>
            </a:r>
          </a:p>
          <a:p>
            <a:pPr lvl="1"/>
            <a:r>
              <a:rPr lang="en-US" sz="2000" dirty="0" smtClean="0"/>
              <a:t>Dummy variable for countries in Latin America / </a:t>
            </a:r>
            <a:r>
              <a:rPr lang="en-US" sz="2000" dirty="0" err="1" smtClean="0"/>
              <a:t>Carribean</a:t>
            </a:r>
            <a:endParaRPr lang="en-US" sz="2000" dirty="0" smtClean="0"/>
          </a:p>
          <a:p>
            <a:r>
              <a:rPr lang="en-US" sz="2200" dirty="0" smtClean="0"/>
              <a:t>Dependent variable: GDP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882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Econometric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Endogenous Growth Model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" y="4055730"/>
            <a:ext cx="9144000" cy="11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5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Two</a:t>
            </a:r>
            <a:r>
              <a:rPr lang="en-US" sz="4800" dirty="0"/>
              <a:t>-way </a:t>
            </a:r>
            <a:r>
              <a:rPr lang="en-US" sz="4800" dirty="0" smtClean="0"/>
              <a:t>causality?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Demand </a:t>
            </a:r>
            <a:r>
              <a:rPr lang="en-US" sz="3200" dirty="0"/>
              <a:t>for telecommunications </a:t>
            </a:r>
            <a:r>
              <a:rPr lang="en-US" sz="3200" dirty="0" smtClean="0"/>
              <a:t>rises with wealth!</a:t>
            </a:r>
          </a:p>
        </p:txBody>
      </p:sp>
    </p:spTree>
    <p:extLst>
      <p:ext uri="{BB962C8B-B14F-4D97-AF65-F5344CB8AC3E}">
        <p14:creationId xmlns:p14="http://schemas.microsoft.com/office/powerpoint/2010/main" val="982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 W</a:t>
            </a:r>
            <a:r>
              <a:rPr lang="en-US" sz="4400" dirty="0" smtClean="0"/>
              <a:t>hat is the </a:t>
            </a:r>
            <a:r>
              <a:rPr lang="en-US" sz="4400" b="1" dirty="0" smtClean="0"/>
              <a:t>cost </a:t>
            </a:r>
            <a:r>
              <a:rPr lang="en-US" sz="4400" dirty="0" smtClean="0"/>
              <a:t>10</a:t>
            </a:r>
            <a:r>
              <a:rPr lang="en-US" sz="4400" dirty="0"/>
              <a:t>% broadband penetration </a:t>
            </a:r>
            <a:r>
              <a:rPr lang="en-US" sz="4400" dirty="0" smtClean="0"/>
              <a:t>relative to other developing initiatives?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345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Broadband:</a:t>
            </a:r>
          </a:p>
          <a:p>
            <a:pPr lvl="1"/>
            <a:r>
              <a:rPr lang="en-US" sz="3200" dirty="0" smtClean="0"/>
              <a:t>“Internet access that is always on and faster than dial-up access”</a:t>
            </a:r>
            <a:endParaRPr lang="en-US" dirty="0"/>
          </a:p>
          <a:p>
            <a:r>
              <a:rPr lang="en-US" sz="5400" dirty="0" smtClean="0"/>
              <a:t>Economic growth:</a:t>
            </a:r>
          </a:p>
          <a:p>
            <a:pPr lvl="1"/>
            <a:r>
              <a:rPr lang="en-US" sz="3600" dirty="0" smtClean="0"/>
              <a:t>GDP (adjusted for PPP)</a:t>
            </a:r>
          </a:p>
        </p:txBody>
      </p:sp>
    </p:spTree>
    <p:extLst>
      <p:ext uri="{BB962C8B-B14F-4D97-AF65-F5344CB8AC3E}">
        <p14:creationId xmlns:p14="http://schemas.microsoft.com/office/powerpoint/2010/main" val="73313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71" y="2997904"/>
            <a:ext cx="2431129" cy="1288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097" y="2808913"/>
            <a:ext cx="2047063" cy="16364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40" y="4431585"/>
            <a:ext cx="2026387" cy="19270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421" y="4581006"/>
            <a:ext cx="1812739" cy="1812739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28218" y="2235529"/>
            <a:ext cx="8485595" cy="960438"/>
          </a:xfrm>
        </p:spPr>
        <p:txBody>
          <a:bodyPr/>
          <a:lstStyle/>
          <a:p>
            <a:r>
              <a:rPr lang="en-US" sz="2800" dirty="0"/>
              <a:t>The research community widely believes so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many policy decisions are made under the assumption that it does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7" y="3798187"/>
            <a:ext cx="8242073" cy="23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9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Yet there is relatively little empirical data in support of this belief!</a:t>
            </a:r>
          </a:p>
          <a:p>
            <a:r>
              <a:rPr lang="en-US" sz="2800" dirty="0" smtClean="0"/>
              <a:t>Most substantial study:</a:t>
            </a:r>
          </a:p>
          <a:p>
            <a:pPr lvl="1"/>
            <a:r>
              <a:rPr lang="en-US" sz="2000" dirty="0"/>
              <a:t>C. </a:t>
            </a:r>
            <a:r>
              <a:rPr lang="en-US" sz="2000" dirty="0" err="1"/>
              <a:t>Qiang</a:t>
            </a:r>
            <a:r>
              <a:rPr lang="en-US" sz="2000" dirty="0"/>
              <a:t>, C. </a:t>
            </a:r>
            <a:r>
              <a:rPr lang="en-US" sz="2000" dirty="0" err="1"/>
              <a:t>Rossotto</a:t>
            </a:r>
            <a:r>
              <a:rPr lang="en-US" sz="2000" dirty="0"/>
              <a:t>, and K. Kimura, “Economic impacts of broadband,</a:t>
            </a:r>
            <a:r>
              <a:rPr lang="en-US" sz="2000" dirty="0" smtClean="0"/>
              <a:t>” Information </a:t>
            </a:r>
            <a:r>
              <a:rPr lang="en-US" sz="2000" dirty="0"/>
              <a:t>and Communications for Development </a:t>
            </a:r>
            <a:r>
              <a:rPr lang="en-US" sz="2000" dirty="0" smtClean="0"/>
              <a:t>2009</a:t>
            </a:r>
          </a:p>
          <a:p>
            <a:r>
              <a:rPr lang="en-US" sz="2200" dirty="0" smtClean="0"/>
              <a:t>“</a:t>
            </a:r>
            <a:r>
              <a:rPr lang="en-US" sz="2400" dirty="0"/>
              <a:t>10 percent increase in broadband penetration correlates with a 1.3 percent increase in </a:t>
            </a:r>
            <a:r>
              <a:rPr lang="en-US" sz="2400" dirty="0" smtClean="0"/>
              <a:t>GDP”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930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Corroborate (or not!) </a:t>
            </a:r>
            <a:r>
              <a:rPr lang="en-US" sz="3600" dirty="0" err="1" smtClean="0"/>
              <a:t>Qiang</a:t>
            </a:r>
            <a:r>
              <a:rPr lang="en-US" sz="3600" dirty="0" smtClean="0"/>
              <a:t> et al.’s result with recent data</a:t>
            </a:r>
          </a:p>
          <a:p>
            <a:endParaRPr lang="en-US" sz="1050" dirty="0" smtClean="0"/>
          </a:p>
          <a:p>
            <a:r>
              <a:rPr lang="en-US" sz="3600" dirty="0" smtClean="0"/>
              <a:t>Later: explore additional economic variables / models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565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881902" cy="3670767"/>
          </a:xfrm>
        </p:spPr>
        <p:txBody>
          <a:bodyPr>
            <a:noAutofit/>
          </a:bodyPr>
          <a:lstStyle/>
          <a:p>
            <a:r>
              <a:rPr lang="en-US" sz="3200" dirty="0" smtClean="0"/>
              <a:t>International </a:t>
            </a:r>
            <a:r>
              <a:rPr lang="en-US" sz="3200" dirty="0"/>
              <a:t>Telecommunication Union World </a:t>
            </a:r>
            <a:r>
              <a:rPr lang="en-US" sz="3200" dirty="0" smtClean="0"/>
              <a:t>Telecommunication </a:t>
            </a:r>
            <a:r>
              <a:rPr lang="en-US" sz="3200" dirty="0"/>
              <a:t>Indicators </a:t>
            </a:r>
            <a:r>
              <a:rPr lang="en-US" sz="3200" dirty="0" smtClean="0"/>
              <a:t>Database, 1990-2011</a:t>
            </a:r>
          </a:p>
          <a:p>
            <a:endParaRPr lang="en-US" sz="1050" dirty="0" smtClean="0"/>
          </a:p>
          <a:p>
            <a:r>
              <a:rPr lang="en-US" sz="3200" dirty="0" smtClean="0"/>
              <a:t>World </a:t>
            </a:r>
            <a:r>
              <a:rPr lang="en-US" sz="3200" dirty="0"/>
              <a:t>Bank World Development Indicators Online </a:t>
            </a:r>
            <a:r>
              <a:rPr lang="en-US" sz="3200" dirty="0" smtClean="0"/>
              <a:t>Database, 1980-2011</a:t>
            </a:r>
          </a:p>
        </p:txBody>
      </p:sp>
    </p:spTree>
    <p:extLst>
      <p:ext uri="{BB962C8B-B14F-4D97-AF65-F5344CB8AC3E}">
        <p14:creationId xmlns:p14="http://schemas.microsoft.com/office/powerpoint/2010/main" val="360759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15" y="2374900"/>
            <a:ext cx="7326546" cy="39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7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Econometric regression over 6 variables</a:t>
            </a:r>
          </a:p>
          <a:p>
            <a:pPr lvl="2"/>
            <a:r>
              <a:rPr lang="en-US" sz="3600" dirty="0" smtClean="0"/>
              <a:t>Across 120 countries</a:t>
            </a:r>
          </a:p>
          <a:p>
            <a:pPr lvl="4"/>
            <a:r>
              <a:rPr lang="en-US" sz="3600" dirty="0" smtClean="0"/>
              <a:t>Bucketed into             </a:t>
            </a:r>
            <a:r>
              <a:rPr lang="en-US" sz="3600" dirty="0"/>
              <a:t>l</a:t>
            </a:r>
            <a:r>
              <a:rPr lang="en-US" sz="3600" dirty="0" smtClean="0"/>
              <a:t>ow/</a:t>
            </a:r>
            <a:r>
              <a:rPr lang="en-US" sz="3600" dirty="0"/>
              <a:t>m</a:t>
            </a:r>
            <a:r>
              <a:rPr lang="en-US" sz="3600" dirty="0" smtClean="0"/>
              <a:t>iddle/high income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24234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104</TotalTime>
  <Words>353</Words>
  <Application>Microsoft Macintosh PowerPoint</Application>
  <PresentationFormat>On-screen Show (4:3)</PresentationFormat>
  <Paragraphs>57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Perception</vt:lpstr>
      <vt:lpstr>Does broadband Internet access spur economic growth?</vt:lpstr>
      <vt:lpstr>Terms</vt:lpstr>
      <vt:lpstr>Background</vt:lpstr>
      <vt:lpstr>Background</vt:lpstr>
      <vt:lpstr>Background </vt:lpstr>
      <vt:lpstr>Goals</vt:lpstr>
      <vt:lpstr>Data</vt:lpstr>
      <vt:lpstr>Disclaimer</vt:lpstr>
      <vt:lpstr>Methodology</vt:lpstr>
      <vt:lpstr>Methodology</vt:lpstr>
      <vt:lpstr>Econometric Model</vt:lpstr>
      <vt:lpstr>Initial Findings</vt:lpstr>
      <vt:lpstr>Shortcomings</vt:lpstr>
      <vt:lpstr>Additional Questions 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broadband Internet access spur economic growth?</dc:title>
  <dc:creator>R. Colin Scott</dc:creator>
  <cp:lastModifiedBy>R. Colin Scott</cp:lastModifiedBy>
  <cp:revision>10</cp:revision>
  <dcterms:created xsi:type="dcterms:W3CDTF">2012-11-26T00:49:29Z</dcterms:created>
  <dcterms:modified xsi:type="dcterms:W3CDTF">2012-11-26T02:34:25Z</dcterms:modified>
</cp:coreProperties>
</file>