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1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2.xml" ContentType="application/vnd.openxmlformats-officedocument.drawingml.chart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7"/>
  </p:notesMasterIdLst>
  <p:sldIdLst>
    <p:sldId id="370" r:id="rId2"/>
    <p:sldId id="448" r:id="rId3"/>
    <p:sldId id="423" r:id="rId4"/>
    <p:sldId id="469" r:id="rId5"/>
    <p:sldId id="343" r:id="rId6"/>
    <p:sldId id="470" r:id="rId7"/>
    <p:sldId id="333" r:id="rId8"/>
    <p:sldId id="464" r:id="rId9"/>
    <p:sldId id="335" r:id="rId10"/>
    <p:sldId id="509" r:id="rId11"/>
    <p:sldId id="363" r:id="rId12"/>
    <p:sldId id="377" r:id="rId13"/>
    <p:sldId id="485" r:id="rId14"/>
    <p:sldId id="452" r:id="rId15"/>
    <p:sldId id="480" r:id="rId16"/>
    <p:sldId id="481" r:id="rId17"/>
    <p:sldId id="482" r:id="rId18"/>
    <p:sldId id="372" r:id="rId19"/>
    <p:sldId id="479" r:id="rId20"/>
    <p:sldId id="487" r:id="rId21"/>
    <p:sldId id="456" r:id="rId22"/>
    <p:sldId id="486" r:id="rId23"/>
    <p:sldId id="446" r:id="rId24"/>
    <p:sldId id="472" r:id="rId25"/>
    <p:sldId id="465" r:id="rId26"/>
    <p:sldId id="466" r:id="rId27"/>
    <p:sldId id="282" r:id="rId28"/>
    <p:sldId id="473" r:id="rId29"/>
    <p:sldId id="458" r:id="rId30"/>
    <p:sldId id="409" r:id="rId31"/>
    <p:sldId id="438" r:id="rId32"/>
    <p:sldId id="474" r:id="rId33"/>
    <p:sldId id="391" r:id="rId34"/>
    <p:sldId id="460" r:id="rId35"/>
    <p:sldId id="459" r:id="rId36"/>
    <p:sldId id="433" r:id="rId37"/>
    <p:sldId id="462" r:id="rId38"/>
    <p:sldId id="477" r:id="rId39"/>
    <p:sldId id="478" r:id="rId40"/>
    <p:sldId id="484" r:id="rId41"/>
    <p:sldId id="374" r:id="rId42"/>
    <p:sldId id="316" r:id="rId43"/>
    <p:sldId id="498" r:id="rId44"/>
    <p:sldId id="503" r:id="rId45"/>
    <p:sldId id="421" r:id="rId46"/>
    <p:sldId id="504" r:id="rId47"/>
    <p:sldId id="505" r:id="rId48"/>
    <p:sldId id="506" r:id="rId49"/>
    <p:sldId id="507" r:id="rId50"/>
    <p:sldId id="508" r:id="rId51"/>
    <p:sldId id="490" r:id="rId52"/>
    <p:sldId id="489" r:id="rId53"/>
    <p:sldId id="390" r:id="rId54"/>
    <p:sldId id="392" r:id="rId55"/>
    <p:sldId id="393" r:id="rId56"/>
    <p:sldId id="397" r:id="rId57"/>
    <p:sldId id="414" r:id="rId58"/>
    <p:sldId id="422" r:id="rId59"/>
    <p:sldId id="491" r:id="rId60"/>
    <p:sldId id="492" r:id="rId61"/>
    <p:sldId id="493" r:id="rId62"/>
    <p:sldId id="494" r:id="rId63"/>
    <p:sldId id="495" r:id="rId64"/>
    <p:sldId id="496" r:id="rId65"/>
    <p:sldId id="497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1419" autoAdjust="0"/>
  </p:normalViewPr>
  <p:slideViewPr>
    <p:cSldViewPr snapToGrid="0" snapToObjects="1">
      <p:cViewPr>
        <p:scale>
          <a:sx n="140" d="100"/>
          <a:sy n="140" d="100"/>
        </p:scale>
        <p:origin x="-792" y="1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s:Documents:Talks:sts:sigcomm_2014:bar_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Input size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cat>
            <c:strRef>
              <c:f>Sheet1!$A$2:$A$18</c:f>
              <c:strCache>
                <c:ptCount val="17"/>
                <c:pt idx="0">
                  <c:v>Pyretic Loop</c:v>
                </c:pt>
                <c:pt idx="1">
                  <c:v>POX Premature PacketIn</c:v>
                </c:pt>
                <c:pt idx="2">
                  <c:v>POX In-Flight Blackhole</c:v>
                </c:pt>
                <c:pt idx="3">
                  <c:v>POX Migration Blackhole</c:v>
                </c:pt>
                <c:pt idx="4">
                  <c:v>NOX Discovery Loop</c:v>
                </c:pt>
                <c:pt idx="5">
                  <c:v>Floodlight Loop</c:v>
                </c:pt>
                <c:pt idx="6">
                  <c:v>ONOS Database Locking</c:v>
                </c:pt>
                <c:pt idx="7">
                  <c:v>Floodlight Failover</c:v>
                </c:pt>
                <c:pt idx="8">
                  <c:v>ONOS Master Election</c:v>
                </c:pt>
                <c:pt idx="9">
                  <c:v>POX Load Balancer</c:v>
                </c:pt>
                <c:pt idx="10">
                  <c:v>Delicate Timer Interleaving</c:v>
                </c:pt>
                <c:pt idx="11">
                  <c:v>Reactive Routing Trigger</c:v>
                </c:pt>
                <c:pt idx="12">
                  <c:v>Overlapping Flow Entries</c:v>
                </c:pt>
                <c:pt idx="13">
                  <c:v>Null Pointer</c:v>
                </c:pt>
                <c:pt idx="14">
                  <c:v>Multithreaded Race Condition</c:v>
                </c:pt>
                <c:pt idx="15">
                  <c:v>Memory Leak</c:v>
                </c:pt>
                <c:pt idx="16">
                  <c:v>Memory Corruption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36.0</c:v>
                </c:pt>
                <c:pt idx="1">
                  <c:v>102.0</c:v>
                </c:pt>
                <c:pt idx="2">
                  <c:v>27.0</c:v>
                </c:pt>
                <c:pt idx="3">
                  <c:v>29.0</c:v>
                </c:pt>
                <c:pt idx="4">
                  <c:v>150.0</c:v>
                </c:pt>
                <c:pt idx="5">
                  <c:v>117.0</c:v>
                </c:pt>
                <c:pt idx="6">
                  <c:v>1.0</c:v>
                </c:pt>
                <c:pt idx="7">
                  <c:v>202.0</c:v>
                </c:pt>
                <c:pt idx="8">
                  <c:v>20.0</c:v>
                </c:pt>
                <c:pt idx="9">
                  <c:v>106.0</c:v>
                </c:pt>
                <c:pt idx="10">
                  <c:v>39.0</c:v>
                </c:pt>
                <c:pt idx="11">
                  <c:v>40.0</c:v>
                </c:pt>
                <c:pt idx="12">
                  <c:v>27.0</c:v>
                </c:pt>
                <c:pt idx="13">
                  <c:v>62.0</c:v>
                </c:pt>
                <c:pt idx="14">
                  <c:v>350.0</c:v>
                </c:pt>
                <c:pt idx="15">
                  <c:v>350.0</c:v>
                </c:pt>
                <c:pt idx="16">
                  <c:v>341.0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MCS size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cat>
            <c:strRef>
              <c:f>Sheet1!$A$2:$A$18</c:f>
              <c:strCache>
                <c:ptCount val="17"/>
                <c:pt idx="0">
                  <c:v>Pyretic Loop</c:v>
                </c:pt>
                <c:pt idx="1">
                  <c:v>POX Premature PacketIn</c:v>
                </c:pt>
                <c:pt idx="2">
                  <c:v>POX In-Flight Blackhole</c:v>
                </c:pt>
                <c:pt idx="3">
                  <c:v>POX Migration Blackhole</c:v>
                </c:pt>
                <c:pt idx="4">
                  <c:v>NOX Discovery Loop</c:v>
                </c:pt>
                <c:pt idx="5">
                  <c:v>Floodlight Loop</c:v>
                </c:pt>
                <c:pt idx="6">
                  <c:v>ONOS Database Locking</c:v>
                </c:pt>
                <c:pt idx="7">
                  <c:v>Floodlight Failover</c:v>
                </c:pt>
                <c:pt idx="8">
                  <c:v>ONOS Master Election</c:v>
                </c:pt>
                <c:pt idx="9">
                  <c:v>POX Load Balancer</c:v>
                </c:pt>
                <c:pt idx="10">
                  <c:v>Delicate Timer Interleaving</c:v>
                </c:pt>
                <c:pt idx="11">
                  <c:v>Reactive Routing Trigger</c:v>
                </c:pt>
                <c:pt idx="12">
                  <c:v>Overlapping Flow Entries</c:v>
                </c:pt>
                <c:pt idx="13">
                  <c:v>Null Pointer</c:v>
                </c:pt>
                <c:pt idx="14">
                  <c:v>Multithreaded Race Condition</c:v>
                </c:pt>
                <c:pt idx="15">
                  <c:v>Memory Leak</c:v>
                </c:pt>
                <c:pt idx="16">
                  <c:v>Memory Corruption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11.0</c:v>
                </c:pt>
                <c:pt idx="3">
                  <c:v>3.0</c:v>
                </c:pt>
                <c:pt idx="4">
                  <c:v>18.0</c:v>
                </c:pt>
                <c:pt idx="5">
                  <c:v>13.0</c:v>
                </c:pt>
                <c:pt idx="6">
                  <c:v>1.0</c:v>
                </c:pt>
                <c:pt idx="7">
                  <c:v>2.0</c:v>
                </c:pt>
                <c:pt idx="8">
                  <c:v>2.0</c:v>
                </c:pt>
                <c:pt idx="9">
                  <c:v>24.0</c:v>
                </c:pt>
                <c:pt idx="10">
                  <c:v>0.0</c:v>
                </c:pt>
                <c:pt idx="11">
                  <c:v>7.0</c:v>
                </c:pt>
                <c:pt idx="12">
                  <c:v>2.0</c:v>
                </c:pt>
                <c:pt idx="13">
                  <c:v>2.0</c:v>
                </c:pt>
                <c:pt idx="14">
                  <c:v>2.0</c:v>
                </c:pt>
                <c:pt idx="15">
                  <c:v>32.0</c:v>
                </c:pt>
                <c:pt idx="16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6012360"/>
        <c:axId val="-2096009384"/>
      </c:barChart>
      <c:catAx>
        <c:axId val="-20960123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6009384"/>
        <c:crosses val="autoZero"/>
        <c:auto val="1"/>
        <c:lblAlgn val="ctr"/>
        <c:lblOffset val="100"/>
        <c:noMultiLvlLbl val="0"/>
      </c:catAx>
      <c:valAx>
        <c:axId val="-2096009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Input</a:t>
                </a:r>
                <a:r>
                  <a:rPr lang="en-US" baseline="0"/>
                  <a:t> Events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6012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MCS size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val>
            <c:numRef>
              <c:f>Sheet1!$C$2:$C$18</c:f>
              <c:numCache>
                <c:formatCode>General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11.0</c:v>
                </c:pt>
                <c:pt idx="3">
                  <c:v>3.0</c:v>
                </c:pt>
                <c:pt idx="4">
                  <c:v>18.0</c:v>
                </c:pt>
                <c:pt idx="5">
                  <c:v>13.0</c:v>
                </c:pt>
                <c:pt idx="6">
                  <c:v>1.0</c:v>
                </c:pt>
                <c:pt idx="7">
                  <c:v>2.0</c:v>
                </c:pt>
                <c:pt idx="8">
                  <c:v>2.0</c:v>
                </c:pt>
                <c:pt idx="9">
                  <c:v>24.0</c:v>
                </c:pt>
                <c:pt idx="10">
                  <c:v>0.0</c:v>
                </c:pt>
                <c:pt idx="11">
                  <c:v>7.0</c:v>
                </c:pt>
                <c:pt idx="12">
                  <c:v>2.0</c:v>
                </c:pt>
                <c:pt idx="13">
                  <c:v>2.0</c:v>
                </c:pt>
                <c:pt idx="14">
                  <c:v>2.0</c:v>
                </c:pt>
                <c:pt idx="15">
                  <c:v>32.0</c:v>
                </c:pt>
                <c:pt idx="16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Naïve MCS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val>
            <c:numRef>
              <c:f>Sheet1!$D$2:$D$18</c:f>
              <c:numCache>
                <c:formatCode>General</c:formatCode>
                <c:ptCount val="17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2.0</c:v>
                </c:pt>
                <c:pt idx="9">
                  <c:v>26.0</c:v>
                </c:pt>
                <c:pt idx="10">
                  <c:v>0.0</c:v>
                </c:pt>
                <c:pt idx="11">
                  <c:v>2.0</c:v>
                </c:pt>
                <c:pt idx="12">
                  <c:v>3.0</c:v>
                </c:pt>
                <c:pt idx="13">
                  <c:v>2.0</c:v>
                </c:pt>
                <c:pt idx="14">
                  <c:v>2.0</c:v>
                </c:pt>
                <c:pt idx="15">
                  <c:v>33.0</c:v>
                </c:pt>
                <c:pt idx="16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24393144"/>
        <c:axId val="-2024429816"/>
      </c:barChart>
      <c:catAx>
        <c:axId val="-20243931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24429816"/>
        <c:crosses val="autoZero"/>
        <c:auto val="1"/>
        <c:lblAlgn val="ctr"/>
        <c:lblOffset val="100"/>
        <c:noMultiLvlLbl val="0"/>
      </c:catAx>
      <c:valAx>
        <c:axId val="-2024429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Input Events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24393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1432320490778"/>
          <c:y val="0.432846045761128"/>
          <c:w val="0.127456569613236"/>
          <c:h val="0.11688958551107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F762-1AFA-0E4E-9746-07A1AAD6D49D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7EF24-E888-6140-BEBF-E66BCC1E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3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12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developer</a:t>
            </a:r>
            <a:r>
              <a:rPr lang="en-US" baseline="0" dirty="0" smtClean="0"/>
              <a:t> is not given this nice, concise log!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4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“I’m going to first try to convince you that there is a real problem with the way troubleshooting</a:t>
            </a:r>
            <a:r>
              <a:rPr lang="en-US" baseline="0" dirty="0" smtClean="0"/>
              <a:t> is done today.</a:t>
            </a:r>
          </a:p>
          <a:p>
            <a:r>
              <a:rPr lang="en-US" baseline="0" dirty="0" smtClean="0"/>
              <a:t>Then I’m going to describe a system and the techniques we apply within this system to make troubleshooting easier.</a:t>
            </a:r>
          </a:p>
          <a:p>
            <a:r>
              <a:rPr lang="en-US" baseline="0" dirty="0" smtClean="0"/>
              <a:t>Then I’ll end by showing you how well the system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swap</a:t>
            </a:r>
            <a:r>
              <a:rPr lang="en-US" baseline="0" dirty="0" smtClean="0"/>
              <a:t> order. Production is too late. Because it’s too late, they employ QA </a:t>
            </a:r>
            <a:r>
              <a:rPr lang="en-US" baseline="0" dirty="0" err="1" smtClean="0"/>
              <a:t>testbeds</a:t>
            </a:r>
            <a:r>
              <a:rPr lang="en-US" baseline="0" dirty="0" smtClean="0"/>
              <a:t> to find bugs before they’re released into the wild. But </a:t>
            </a:r>
            <a:r>
              <a:rPr lang="en-US" baseline="0" dirty="0" err="1" smtClean="0"/>
              <a:t>testbeds</a:t>
            </a:r>
            <a:r>
              <a:rPr lang="en-US" baseline="0" dirty="0" smtClean="0"/>
              <a:t> are hard to debug! Too many events.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Describe what kinds of bugs these</a:t>
            </a:r>
            <a:r>
              <a:rPr lang="en-US" baseline="0" dirty="0" smtClean="0"/>
              <a:t> might be: loop, </a:t>
            </a:r>
            <a:r>
              <a:rPr lang="en-US" baseline="0" dirty="0" err="1" smtClean="0"/>
              <a:t>blackhole</a:t>
            </a:r>
            <a:r>
              <a:rPr lang="en-US" baseline="0" dirty="0" smtClean="0"/>
              <a:t>, breach of tenant isolation.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more time.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test, their own code. Integration test, it's on your local machine. QA, random inputs, hard to understand, QA infrastructure gives us infrastructure to replay. Then production is too 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swap</a:t>
            </a:r>
            <a:r>
              <a:rPr lang="en-US" baseline="0" dirty="0" smtClean="0"/>
              <a:t> order. Production is too late. Because it’s too late, they employ QA </a:t>
            </a:r>
            <a:r>
              <a:rPr lang="en-US" baseline="0" dirty="0" err="1" smtClean="0"/>
              <a:t>testbeds</a:t>
            </a:r>
            <a:r>
              <a:rPr lang="en-US" baseline="0" dirty="0" smtClean="0"/>
              <a:t> to find bugs before they’re released into the wild. But </a:t>
            </a:r>
            <a:r>
              <a:rPr lang="en-US" baseline="0" dirty="0" err="1" smtClean="0"/>
              <a:t>testbeds</a:t>
            </a:r>
            <a:r>
              <a:rPr lang="en-US" baseline="0" dirty="0" smtClean="0"/>
              <a:t> are hard to debug! Too many events.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Describe what kinds of bugs these</a:t>
            </a:r>
            <a:r>
              <a:rPr lang="en-US" baseline="0" dirty="0" smtClean="0"/>
              <a:t> might be: loop, </a:t>
            </a:r>
            <a:r>
              <a:rPr lang="en-US" baseline="0" dirty="0" err="1" smtClean="0"/>
              <a:t>blackhole</a:t>
            </a:r>
            <a:r>
              <a:rPr lang="en-US" baseline="0" dirty="0" smtClean="0"/>
              <a:t>, breach of tenant isolation.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more time.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test, their own code. Integration test, it's on your local machine. QA, random inputs, hard to understand, QA infrastructure gives us infrastructure to replay. Then production is too 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VERBAL:</a:t>
            </a:r>
            <a:r>
              <a:rPr lang="en-US" baseline="0" dirty="0" smtClean="0"/>
              <a:t> as I’ll show you in the evaluation,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Describe what kinds of bugs these</a:t>
            </a:r>
            <a:r>
              <a:rPr lang="en-US" baseline="0" dirty="0" smtClean="0"/>
              <a:t> might be: loop, </a:t>
            </a:r>
            <a:r>
              <a:rPr lang="en-US" baseline="0" dirty="0" err="1" smtClean="0"/>
              <a:t>blackhole</a:t>
            </a:r>
            <a:r>
              <a:rPr lang="en-US" baseline="0" dirty="0" smtClean="0"/>
              <a:t>, breach of tenant isolation.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more time.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test, their own code. Integration test, it's on your local machine. QA, random inputs, hard to understand, QA infrastructure gives us infrastructure to replay. Then production is too 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Signpost: how do we do it? Key slide</a:t>
            </a:r>
            <a:r>
              <a:rPr lang="en-US" baseline="0" dirty="0" smtClean="0"/>
              <a:t>!</a:t>
            </a:r>
            <a:r>
              <a:rPr lang="en-US" baseline="0" dirty="0"/>
              <a:t/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Right now the cuts we make are based on time. But you could imagine doing this slicing based on nodes in the topology, or combinations of types of events.</a:t>
            </a:r>
            <a:endParaRPr lang="en-US" dirty="0"/>
          </a:p>
          <a:p>
            <a:r>
              <a:rPr lang="en-US" dirty="0"/>
              <a:t>If an</a:t>
            </a:r>
            <a:r>
              <a:rPr lang="en-US" baseline="0" dirty="0"/>
              <a:t>y of you are aware of the work, this technique is called delta debugging.</a:t>
            </a:r>
          </a:p>
          <a:p>
            <a:r>
              <a:rPr lang="en-US" dirty="0"/>
              <a:t>When</a:t>
            </a:r>
            <a:r>
              <a:rPr lang="en-US" baseline="0" dirty="0"/>
              <a:t> you apply delta debugging to a distributed system rather than a single program, you run into some challenges.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the *same*</a:t>
            </a:r>
            <a:r>
              <a:rPr lang="en-US" baseline="0" dirty="0" smtClean="0"/>
              <a:t>, preexisting </a:t>
            </a:r>
            <a:r>
              <a:rPr lang="en-US" dirty="0" smtClean="0"/>
              <a:t>QA</a:t>
            </a:r>
            <a:r>
              <a:rPr lang="en-US" baseline="0" dirty="0" smtClean="0"/>
              <a:t> infrastructure that companies already have in place. We just need to employ our techniques to this </a:t>
            </a:r>
            <a:r>
              <a:rPr lang="en-US" baseline="0" dirty="0" err="1" smtClean="0"/>
              <a:t>infrastucture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85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Say more? Multiple controllers for scale/HA,</a:t>
            </a:r>
            <a:r>
              <a:rPr lang="en-US" baseline="0" dirty="0" smtClean="0"/>
              <a:t> managing multiple switches, with no single entity having a global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6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</a:t>
            </a:r>
            <a:r>
              <a:rPr lang="en-US" baseline="0" dirty="0" smtClean="0"/>
              <a:t>: describe what would happen during interference, in a concise way.</a:t>
            </a:r>
          </a:p>
          <a:p>
            <a:endParaRPr lang="en-US" baseline="0" dirty="0"/>
          </a:p>
          <a:p>
            <a:r>
              <a:rPr lang="en-US" baseline="0" dirty="0"/>
              <a:t>Right now the cuts we make are based on time. But you could imagine doing this slicing based on nodes in the topology, or combinations of types of events.</a:t>
            </a:r>
            <a:endParaRPr lang="en-US" dirty="0"/>
          </a:p>
          <a:p>
            <a:r>
              <a:rPr lang="en-US" dirty="0"/>
              <a:t>If an</a:t>
            </a:r>
            <a:r>
              <a:rPr lang="en-US" baseline="0" dirty="0"/>
              <a:t>y of you are aware of the work, this technique is called delta debugging.</a:t>
            </a:r>
          </a:p>
          <a:p>
            <a:r>
              <a:rPr lang="en-US" dirty="0"/>
              <a:t>When</a:t>
            </a:r>
            <a:r>
              <a:rPr lang="en-US" baseline="0" dirty="0"/>
              <a:t> you apply delta debugging to a distributed system rather than a single program, you run into some challenges.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2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Verbal: And this is our contribution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0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as you can probably tell, these are general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challenges. Here we develop practical heuristics for dealing with them that are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emperically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validated. We’re currently working on developing a model to show how to provide provable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guarentees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how we cope with them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TODO: cut these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subbullets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6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as we replay subsequences, we’re going to try to keep as many of these causal dependencies from the original intact. Next slide: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53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NOTE: interposition gives us messages during the *recording* phase.=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achieve this by interposing on the internal events. As we observe messages, we allow them through in a way that is consistent with the causal dependencies from the original execution.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were a company with a QA </a:t>
            </a:r>
            <a:r>
              <a:rPr lang="en-US" baseline="0" dirty="0" err="1" smtClean="0"/>
              <a:t>testbed</a:t>
            </a:r>
            <a:r>
              <a:rPr lang="en-US" baseline="0" dirty="0" smtClean="0"/>
              <a:t>, you would just need to add interposition. We built our own, since no open source were available for SDN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interested</a:t>
            </a:r>
            <a:r>
              <a:rPr lang="en-US" baseline="0" dirty="0" smtClean="0"/>
              <a:t> in bugs that cause safety violations. Messages might be lost,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Say: take a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4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Other tricks: </a:t>
            </a:r>
          </a:p>
          <a:p>
            <a:r>
              <a:rPr lang="en-US" dirty="0" smtClean="0"/>
              <a:t>  - multiplexed</a:t>
            </a:r>
            <a:r>
              <a:rPr lang="en-US" baseline="0" dirty="0" smtClean="0"/>
              <a:t> sockets</a:t>
            </a:r>
          </a:p>
          <a:p>
            <a:r>
              <a:rPr lang="en-US" baseline="0" dirty="0" smtClean="0"/>
              <a:t> - override </a:t>
            </a:r>
            <a:r>
              <a:rPr lang="en-US" baseline="0" dirty="0" err="1" smtClean="0"/>
              <a:t>gettimeofday</a:t>
            </a:r>
            <a:r>
              <a:rPr lang="en-US" baseline="0" dirty="0" smtClean="0"/>
              <a:t> and rand</a:t>
            </a:r>
          </a:p>
          <a:p>
            <a:r>
              <a:rPr lang="en-US" baseline="0" dirty="0" smtClean="0"/>
              <a:t>  - interpose on logging library</a:t>
            </a:r>
          </a:p>
          <a:p>
            <a:r>
              <a:rPr lang="en-US" baseline="0" dirty="0" smtClean="0"/>
              <a:t>  - interpose on intra-controller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20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88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“I’m going to first try to convince you that there is a real problem with the way troubleshooting</a:t>
            </a:r>
            <a:r>
              <a:rPr lang="en-US" baseline="0" dirty="0" smtClean="0"/>
              <a:t> is done today.</a:t>
            </a:r>
          </a:p>
          <a:p>
            <a:r>
              <a:rPr lang="en-US" baseline="0" dirty="0" smtClean="0"/>
              <a:t>Then I’m going to describe a system and the techniques we apply within this system to make troubleshooting easier.</a:t>
            </a:r>
          </a:p>
          <a:p>
            <a:r>
              <a:rPr lang="en-US" baseline="0" dirty="0" smtClean="0"/>
              <a:t>Then I’ll end by showing you how well the system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0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20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note that in all cases except</a:t>
            </a:r>
            <a:r>
              <a:rPr lang="en-US" baseline="0" dirty="0" smtClean="0"/>
              <a:t> for one, were were able to substantially decrease the initial input size. And note that these initial input sizes are small compared to what you would find in a production QA </a:t>
            </a:r>
            <a:r>
              <a:rPr lang="en-US" baseline="0" dirty="0" err="1" smtClean="0"/>
              <a:t>testbed</a:t>
            </a:r>
            <a:r>
              <a:rPr lang="en-US" baseline="0" dirty="0" smtClean="0"/>
              <a:t>. We found the bugs quickly. And we also showed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416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work that assumes deterministic replay, and attempts to minimize thread schedules</a:t>
            </a:r>
            <a:r>
              <a:rPr lang="en-US" baseline="0" dirty="0" smtClean="0"/>
              <a:t> leading up to bugs. There’s also work on applying program analysis to reason about whether events are relevant.</a:t>
            </a:r>
          </a:p>
          <a:p>
            <a:r>
              <a:rPr lang="en-US" baseline="0" dirty="0" smtClean="0"/>
              <a:t>In one sentence, we’re the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7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we’re applying to</a:t>
            </a:r>
            <a:r>
              <a:rPr lang="en-US" baseline="0" dirty="0" smtClean="0"/>
              <a:t> other distributed systems, largely because we don’t believe our technique is specific to SDN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sum</a:t>
            </a:r>
            <a:r>
              <a:rPr lang="en-US" baseline="0" dirty="0" smtClean="0"/>
              <a:t> up, </a:t>
            </a:r>
            <a:r>
              <a:rPr lang="en-US" dirty="0" smtClean="0"/>
              <a:t>I hope I've convinced you that we identified a real problem, built a real system to minimize</a:t>
            </a:r>
            <a:r>
              <a:rPr lang="en-US" baseline="0" dirty="0" smtClean="0"/>
              <a:t> execution traces</a:t>
            </a:r>
            <a:r>
              <a:rPr lang="en-US" dirty="0" smtClean="0"/>
              <a:t>, and showed that it really works.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222222"/>
              </a:solidFill>
              <a:latin typeface="arial"/>
              <a:cs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lang="en-US" baseline="0" dirty="0" smtClean="0">
                <a:solidFill>
                  <a:srgbClr val="222222"/>
                </a:solidFill>
                <a:latin typeface="arial"/>
                <a:cs typeface="arial"/>
              </a:rPr>
              <a:t> source code for the system, and </a:t>
            </a:r>
            <a:r>
              <a:rPr lang="en-US" baseline="0" dirty="0" err="1" smtClean="0">
                <a:solidFill>
                  <a:srgbClr val="222222"/>
                </a:solidFill>
                <a:latin typeface="arial"/>
                <a:cs typeface="arial"/>
              </a:rPr>
              <a:t>replayable</a:t>
            </a:r>
            <a:r>
              <a:rPr lang="en-US" baseline="0" dirty="0" smtClean="0">
                <a:solidFill>
                  <a:srgbClr val="222222"/>
                </a:solidFill>
                <a:latin typeface="arial"/>
                <a:cs typeface="arial"/>
              </a:rPr>
              <a:t> traces for all of our case studies are available online at this URL. The system is actively being used, and we’re currently </a:t>
            </a:r>
            <a:r>
              <a:rPr lang="en-US" dirty="0" smtClean="0">
                <a:solidFill>
                  <a:srgbClr val="222222"/>
                </a:solidFill>
                <a:latin typeface="arial"/>
                <a:cs typeface="arial"/>
              </a:rPr>
              <a:t>integrating into the development workflow for ONOS.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We're now doing this in a more formalized manner, not just unsatisfying empirical heuristics.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don’t actually believe that there’s anything about our technique that’s specific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REPLACE:</a:t>
            </a:r>
            <a:r>
              <a:rPr lang="en-US" baseline="0" dirty="0" smtClean="0"/>
              <a:t> with a real, concrete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4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61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note</a:t>
            </a:r>
            <a:r>
              <a:rPr lang="en-US" baseline="0" dirty="0" smtClean="0"/>
              <a:t> that our techniques are a notable improvement over naïve, especially for discovered bugs, which are the ones we care about.</a:t>
            </a:r>
            <a:endParaRPr lang="en-US" dirty="0" smtClean="0"/>
          </a:p>
          <a:p>
            <a:r>
              <a:rPr lang="en-US" dirty="0" smtClean="0"/>
              <a:t>All</a:t>
            </a:r>
            <a:r>
              <a:rPr lang="en-US" baseline="0" dirty="0" smtClean="0"/>
              <a:t> of our case studies except three were beneficial in helping us find the root cause of the 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98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more time. Defend against input sizes being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47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23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6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once we have</a:t>
            </a:r>
            <a:r>
              <a:rPr lang="en-US" baseline="0" dirty="0" smtClean="0"/>
              <a:t> this replay infrastructure in place, we need to schedule the test inputs chosen by delta debugging in a way that maximizes our chances that we’ll be able to reproduce the bug, so that delta debugging can minimize the trace as much as possible. The formal requirement for </a:t>
            </a:r>
            <a:r>
              <a:rPr lang="en-US" baseline="0" dirty="0" err="1" smtClean="0"/>
              <a:t>guarenteeing</a:t>
            </a:r>
            <a:r>
              <a:rPr lang="en-US" baseline="0" dirty="0" smtClean="0"/>
              <a:t> this outcome is that we need to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64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 related work, just the most obvious thing to do.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as we’ll show in the evaluation, this doesn’t work!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not so 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27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issue is not complexity, it’s running in parallel overnight.</a:t>
            </a:r>
            <a:r>
              <a:rPr lang="en-US" baseline="0" dirty="0" smtClean="0"/>
              <a:t> Reduce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time at all costs!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Optimizations: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 can be parallelized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Can</a:t>
            </a:r>
            <a:r>
              <a:rPr lang="en-US" baseline="0" dirty="0" smtClean="0"/>
              <a:t> take periodic snapshots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Causal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37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77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1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what I saw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Nicira</a:t>
            </a:r>
            <a:r>
              <a:rPr lang="en-US" baseline="0" dirty="0" smtClean="0"/>
              <a:t> and Google, the most common way to troubleshoot these problems is for a human to analyze log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5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1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51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slide is broken.</a:t>
            </a:r>
            <a:r>
              <a:rPr lang="en-US" baseline="0" dirty="0" smtClean="0"/>
              <a:t> X on switch shouldn’t be there.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939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slide is broken.</a:t>
            </a:r>
            <a:r>
              <a:rPr lang="en-US" baseline="0" dirty="0" smtClean="0"/>
              <a:t> X on switch shouldn’t be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20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developer</a:t>
            </a:r>
            <a:r>
              <a:rPr lang="en-US" baseline="0" dirty="0" smtClean="0"/>
              <a:t> is not given this nice, concise log!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TODO: add forward pointer to how large real logs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</a:t>
            </a:r>
            <a:r>
              <a:rPr lang="en-US" baseline="0" dirty="0" smtClean="0"/>
              <a:t> this kind of debugging isn’t very </a:t>
            </a:r>
            <a:r>
              <a:rPr lang="en-US" baseline="0" dirty="0" err="1" smtClean="0"/>
              <a:t>visibile</a:t>
            </a:r>
            <a:r>
              <a:rPr lang="en-US" baseline="0" dirty="0" smtClean="0"/>
              <a:t> to researchers,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 real problem in the commercial world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intent was to build real techniques that can be integrated into existing commercial </a:t>
            </a:r>
            <a:r>
              <a:rPr lang="en-US" baseline="0" dirty="0" err="1" smtClean="0"/>
              <a:t>testbeds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would cope with real </a:t>
            </a:r>
            <a:r>
              <a:rPr lang="en-US" baseline="0" dirty="0" smtClean="0"/>
              <a:t>software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crucial point: </a:t>
            </a:r>
            <a:r>
              <a:rPr lang="en-US" dirty="0" smtClean="0"/>
              <a:t>want to do</a:t>
            </a:r>
            <a:r>
              <a:rPr lang="en-US" baseline="0" dirty="0" smtClean="0"/>
              <a:t> this in a </a:t>
            </a:r>
            <a:r>
              <a:rPr lang="en-US" baseline="0" dirty="0" err="1" smtClean="0"/>
              <a:t>blackbox</a:t>
            </a:r>
            <a:r>
              <a:rPr lang="en-US" baseline="0" dirty="0" smtClean="0"/>
              <a:t> fashion.</a:t>
            </a:r>
          </a:p>
          <a:p>
            <a:r>
              <a:rPr lang="en-US" baseline="0" dirty="0" smtClean="0"/>
              <a:t>TODO: maybe say “approximate”?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7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4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3.emf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chart" Target="../charts/char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172" y="3000534"/>
            <a:ext cx="7331363" cy="1738745"/>
          </a:xfrm>
        </p:spPr>
        <p:txBody>
          <a:bodyPr>
            <a:noAutofit/>
          </a:bodyPr>
          <a:lstStyle/>
          <a:p>
            <a:pPr algn="ctr"/>
            <a:r>
              <a:rPr lang="en-US" sz="2000" b="1" u="sng" dirty="0" smtClean="0"/>
              <a:t>Colin Scott</a:t>
            </a:r>
            <a:r>
              <a:rPr lang="en-US" sz="2000" dirty="0" smtClean="0"/>
              <a:t>, Andreas </a:t>
            </a:r>
            <a:r>
              <a:rPr lang="en-US" sz="2000" dirty="0" err="1" smtClean="0"/>
              <a:t>Wundsam</a:t>
            </a:r>
            <a:r>
              <a:rPr lang="en-US" sz="2000" dirty="0" smtClean="0"/>
              <a:t>, </a:t>
            </a:r>
            <a:r>
              <a:rPr lang="en-US" sz="2000" dirty="0" err="1" smtClean="0"/>
              <a:t>Barath</a:t>
            </a:r>
            <a:r>
              <a:rPr lang="en-US" sz="2000" dirty="0" smtClean="0"/>
              <a:t> </a:t>
            </a:r>
            <a:r>
              <a:rPr lang="en-US" sz="2000" dirty="0" err="1" smtClean="0"/>
              <a:t>Raghavan</a:t>
            </a:r>
            <a:r>
              <a:rPr lang="en-US" sz="2000" dirty="0" smtClean="0"/>
              <a:t>, </a:t>
            </a:r>
            <a:r>
              <a:rPr lang="en-US" sz="2000" dirty="0" err="1" smtClean="0"/>
              <a:t>Aurojit</a:t>
            </a:r>
            <a:r>
              <a:rPr lang="en-US" sz="2000" dirty="0" smtClean="0"/>
              <a:t> </a:t>
            </a:r>
            <a:r>
              <a:rPr lang="en-US" sz="2000" dirty="0"/>
              <a:t>Panda, </a:t>
            </a:r>
            <a:r>
              <a:rPr lang="en-US" sz="2000" dirty="0" smtClean="0"/>
              <a:t>Andrew Or, Jefferson Lai,               Eugene Huang, </a:t>
            </a:r>
            <a:r>
              <a:rPr lang="en-US" sz="2000" dirty="0" err="1" smtClean="0"/>
              <a:t>Zhi</a:t>
            </a:r>
            <a:r>
              <a:rPr lang="en-US" sz="2000" dirty="0" smtClean="0"/>
              <a:t> Liu, Ahmed El-</a:t>
            </a:r>
            <a:r>
              <a:rPr lang="en-US" sz="2000" dirty="0" err="1" smtClean="0"/>
              <a:t>Hassany</a:t>
            </a:r>
            <a:r>
              <a:rPr lang="en-US" sz="2000" dirty="0" smtClean="0"/>
              <a:t>,               Sam Whitlock, </a:t>
            </a:r>
            <a:r>
              <a:rPr lang="en-US" sz="2000" dirty="0" err="1" smtClean="0"/>
              <a:t>Hrishikesh</a:t>
            </a:r>
            <a:r>
              <a:rPr lang="en-US" sz="2000" dirty="0" smtClean="0"/>
              <a:t> B. </a:t>
            </a:r>
            <a:r>
              <a:rPr lang="en-US" sz="2000" dirty="0" err="1" smtClean="0"/>
              <a:t>Acharya</a:t>
            </a:r>
            <a:r>
              <a:rPr lang="en-US" sz="2000" dirty="0" smtClean="0"/>
              <a:t>, </a:t>
            </a:r>
            <a:r>
              <a:rPr lang="en-US" sz="2000" dirty="0" err="1" smtClean="0"/>
              <a:t>Kyriakos</a:t>
            </a:r>
            <a:r>
              <a:rPr lang="en-US" sz="2000" dirty="0" smtClean="0"/>
              <a:t> </a:t>
            </a:r>
            <a:r>
              <a:rPr lang="en-US" sz="2000" dirty="0" err="1" smtClean="0"/>
              <a:t>Zarifis</a:t>
            </a:r>
            <a:r>
              <a:rPr lang="en-US" sz="2000" dirty="0" smtClean="0"/>
              <a:t>, </a:t>
            </a:r>
            <a:r>
              <a:rPr lang="en-US" sz="2000" dirty="0" err="1" smtClean="0"/>
              <a:t>Arvind</a:t>
            </a:r>
            <a:r>
              <a:rPr lang="en-US" sz="2000" dirty="0" smtClean="0"/>
              <a:t> Krishnamurthy, Scott </a:t>
            </a:r>
            <a:r>
              <a:rPr lang="en-US" sz="2000" dirty="0" err="1" smtClean="0"/>
              <a:t>Shenker</a:t>
            </a:r>
            <a:endParaRPr lang="en-US" sz="2000" dirty="0" smtClean="0"/>
          </a:p>
        </p:txBody>
      </p:sp>
      <p:pic>
        <p:nvPicPr>
          <p:cNvPr id="4" name="Picture 3" descr="berkel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95" y="5075315"/>
            <a:ext cx="3554462" cy="1252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5199" y="589280"/>
            <a:ext cx="10170159" cy="2418080"/>
          </a:xfrm>
        </p:spPr>
        <p:txBody>
          <a:bodyPr>
            <a:noAutofit/>
          </a:bodyPr>
          <a:lstStyle/>
          <a:p>
            <a:pPr algn="ctr"/>
            <a:r>
              <a:rPr lang="en-US" sz="5200" dirty="0" smtClean="0"/>
              <a:t>Troubleshooting SDN Control </a:t>
            </a:r>
            <a:r>
              <a:rPr lang="en-US" sz="5200" dirty="0"/>
              <a:t>S</a:t>
            </a:r>
            <a:r>
              <a:rPr lang="en-US" sz="5200" dirty="0" smtClean="0"/>
              <a:t>oftware with Minimal Causal Sequences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8926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44"/>
    </mc:Choice>
    <mc:Fallback xmlns="">
      <p:transition xmlns:p14="http://schemas.microsoft.com/office/powerpoint/2010/main" spd="slow" advTm="181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minimization?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350" y="6023449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G. A. Miller. The Magical Number Seven, Plus or </a:t>
            </a:r>
            <a:r>
              <a:rPr lang="en-US" dirty="0" smtClean="0"/>
              <a:t>Minus Two</a:t>
            </a:r>
            <a:r>
              <a:rPr lang="en-US" dirty="0"/>
              <a:t>: Some Limits on Our Capacity for </a:t>
            </a:r>
            <a:r>
              <a:rPr lang="en-US" dirty="0" smtClean="0"/>
              <a:t>Processing Information</a:t>
            </a:r>
            <a:r>
              <a:rPr lang="en-US" dirty="0"/>
              <a:t>. Psychological Review ’56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2068" y="2429477"/>
            <a:ext cx="8384432" cy="372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Smaller event traces are easier to understand</a:t>
            </a:r>
            <a:endParaRPr lang="en-US" sz="6600" dirty="0"/>
          </a:p>
          <a:p>
            <a:pPr marL="0" indent="0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8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289" y="5357092"/>
            <a:ext cx="708274" cy="99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Sequence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977629"/>
              </p:ext>
            </p:extLst>
          </p:nvPr>
        </p:nvGraphicFramePr>
        <p:xfrm>
          <a:off x="134938" y="3062288"/>
          <a:ext cx="7804150" cy="33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Equation" r:id="rId5" imgW="1727200" imgH="660400" progId="Equation.3">
                  <p:embed/>
                </p:oleObj>
              </mc:Choice>
              <mc:Fallback>
                <p:oleObj name="Equation" r:id="rId5" imgW="1727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938" y="3062288"/>
                        <a:ext cx="7804150" cy="338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59760" y="2038256"/>
            <a:ext cx="239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venir Heavy"/>
                <a:cs typeface="Avenir Heavy"/>
              </a:rPr>
              <a:t>Output:</a:t>
            </a:r>
            <a:endParaRPr lang="en-US" sz="4400" dirty="0">
              <a:latin typeface="Avenir Heavy"/>
              <a:cs typeface="Avenir Heavy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2285" y="4006274"/>
            <a:ext cx="5015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MU Serif Upright Italic"/>
                <a:ea typeface="Zapf Dingbats"/>
                <a:cs typeface="CMU Serif Upright Italic"/>
              </a:rPr>
              <a:t>V</a:t>
            </a:r>
            <a:r>
              <a:rPr lang="en-US" sz="2400" dirty="0" smtClean="0">
                <a:ea typeface="Zapf Dingbats"/>
                <a:cs typeface="Zapf Dingbats"/>
              </a:rPr>
              <a:t>(i.e. violation occurs)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348931" y="5183512"/>
            <a:ext cx="1014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latin typeface="CMU Serif Upright Italic"/>
                <a:ea typeface="Zapf Dingbats"/>
                <a:cs typeface="CMU Serif Upright Italic"/>
              </a:rPr>
              <a:t>V</a:t>
            </a:r>
            <a:endParaRPr lang="en-US" sz="7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7365" y="4357796"/>
            <a:ext cx="554181" cy="6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2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62"/>
    </mc:Choice>
    <mc:Fallback xmlns="">
      <p:transition xmlns:p14="http://schemas.microsoft.com/office/powerpoint/2010/main" spd="slow" advTm="386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Sequence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53977" y="63988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6"/>
    </mc:Choice>
    <mc:Fallback xmlns="">
      <p:transition xmlns:p14="http://schemas.microsoft.com/office/powerpoint/2010/main" spd="slow" advTm="110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/>
          <p:nvPr/>
        </p:nvCxnSpPr>
        <p:spPr>
          <a:xfrm flipV="1">
            <a:off x="873302" y="3022169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Sequence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41486" y="3030052"/>
            <a:ext cx="538285" cy="1401085"/>
            <a:chOff x="4341486" y="3030052"/>
            <a:chExt cx="53828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786502">
              <a:off x="4205581" y="3571662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35890" y="2901203"/>
            <a:ext cx="1638062" cy="3002943"/>
            <a:chOff x="7341938" y="2250259"/>
            <a:chExt cx="1638062" cy="4107064"/>
          </a:xfrm>
        </p:grpSpPr>
        <p:sp>
          <p:nvSpPr>
            <p:cNvPr id="3" name="TextBox 2"/>
            <p:cNvSpPr txBox="1"/>
            <p:nvPr/>
          </p:nvSpPr>
          <p:spPr>
            <a:xfrm>
              <a:off x="7397314" y="5084188"/>
              <a:ext cx="158268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Blackhole</a:t>
              </a:r>
              <a:r>
                <a:rPr lang="en-US" dirty="0" smtClean="0">
                  <a:solidFill>
                    <a:srgbClr val="FF0000"/>
                  </a:solidFill>
                </a:rPr>
                <a:t> persists!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41938" y="2250259"/>
              <a:ext cx="66847" cy="409948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341938" y="2250259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08785" y="6357323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V="1">
            <a:off x="2590034" y="3022169"/>
            <a:ext cx="5639551" cy="22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67251" y="3087501"/>
            <a:ext cx="896532" cy="2730005"/>
            <a:chOff x="2167251" y="3087501"/>
            <a:chExt cx="896532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958610" y="481347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63531" y="4435651"/>
            <a:ext cx="543871" cy="1351142"/>
            <a:chOff x="3988489" y="4444084"/>
            <a:chExt cx="543871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50838" y="4830807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ACK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86888" y="4343825"/>
            <a:ext cx="576643" cy="1380542"/>
            <a:chOff x="3386888" y="4343825"/>
            <a:chExt cx="576643" cy="1380542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3178247" y="472804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60" name="Oval 59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endCxn id="60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nut 72"/>
          <p:cNvSpPr/>
          <p:nvPr/>
        </p:nvSpPr>
        <p:spPr>
          <a:xfrm>
            <a:off x="1976513" y="2561524"/>
            <a:ext cx="1326688" cy="733783"/>
          </a:xfrm>
          <a:prstGeom prst="donut">
            <a:avLst>
              <a:gd name="adj" fmla="val 4575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4" name="Donut 73"/>
          <p:cNvSpPr/>
          <p:nvPr/>
        </p:nvSpPr>
        <p:spPr>
          <a:xfrm>
            <a:off x="1603132" y="5432472"/>
            <a:ext cx="1526217" cy="899386"/>
          </a:xfrm>
          <a:prstGeom prst="donut">
            <a:avLst>
              <a:gd name="adj" fmla="val 3084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17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83"/>
    </mc:Choice>
    <mc:Fallback xmlns="">
      <p:transition xmlns:p14="http://schemas.microsoft.com/office/powerpoint/2010/main" spd="slow" advTm="1738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096" y="2269006"/>
            <a:ext cx="9035143" cy="36707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What are we trying to do?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 smtClean="0"/>
              <a:t>How do we do it?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226482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Bugs are Found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6783" y="2634585"/>
            <a:ext cx="8791262" cy="4216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4000" dirty="0" smtClean="0"/>
              <a:t>Symptoms found:</a:t>
            </a:r>
          </a:p>
          <a:p>
            <a:pPr lvl="1">
              <a:buFont typeface="Arial"/>
              <a:buChar char="•"/>
            </a:pPr>
            <a:r>
              <a:rPr lang="en-US" sz="3800" dirty="0" smtClean="0"/>
              <a:t>On developer’s local machine (unit and integration tests)</a:t>
            </a:r>
          </a:p>
        </p:txBody>
      </p:sp>
    </p:spTree>
    <p:extLst>
      <p:ext uri="{BB962C8B-B14F-4D97-AF65-F5344CB8AC3E}">
        <p14:creationId xmlns:p14="http://schemas.microsoft.com/office/powerpoint/2010/main" val="248284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54"/>
    </mc:Choice>
    <mc:Fallback xmlns="">
      <p:transition xmlns:p14="http://schemas.microsoft.com/office/powerpoint/2010/main" spd="slow" advTm="4835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Bugs are Found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6783" y="2634585"/>
            <a:ext cx="8791262" cy="4216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4000" dirty="0" smtClean="0"/>
              <a:t>Symptoms found:</a:t>
            </a:r>
          </a:p>
          <a:p>
            <a:pPr lvl="1">
              <a:buFont typeface="Arial"/>
              <a:buChar char="•"/>
            </a:pPr>
            <a:r>
              <a:rPr lang="en-US" sz="3800" dirty="0" smtClean="0"/>
              <a:t>On developer’s local machine (unit and integration tests)</a:t>
            </a:r>
          </a:p>
          <a:p>
            <a:pPr lvl="1">
              <a:buFont typeface="Arial"/>
              <a:buChar char="•"/>
            </a:pPr>
            <a:r>
              <a:rPr lang="en-US" sz="4000" dirty="0" smtClean="0"/>
              <a:t>In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671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54"/>
    </mc:Choice>
    <mc:Fallback xmlns="">
      <p:transition xmlns:p14="http://schemas.microsoft.com/office/powerpoint/2010/main" spd="slow" advTm="4835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Bugs are Found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6783" y="2634585"/>
            <a:ext cx="8791262" cy="421658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4000" dirty="0" smtClean="0"/>
              <a:t>Symptoms found:</a:t>
            </a:r>
          </a:p>
          <a:p>
            <a:pPr lvl="1">
              <a:buFont typeface="Arial"/>
              <a:buChar char="•"/>
            </a:pPr>
            <a:r>
              <a:rPr lang="en-US" sz="3800" dirty="0" smtClean="0"/>
              <a:t>On developer’s local machine (unit and integration tests)</a:t>
            </a:r>
          </a:p>
          <a:p>
            <a:pPr lvl="1">
              <a:buFont typeface="Arial"/>
              <a:buChar char="•"/>
            </a:pPr>
            <a:r>
              <a:rPr lang="en-US" sz="4000" dirty="0" smtClean="0"/>
              <a:t>In production environment</a:t>
            </a:r>
          </a:p>
          <a:p>
            <a:pPr lvl="1">
              <a:buFont typeface="Arial"/>
              <a:buChar char="•"/>
            </a:pPr>
            <a:r>
              <a:rPr lang="en-US" sz="4000" dirty="0" smtClean="0"/>
              <a:t>On quality assurance </a:t>
            </a:r>
            <a:r>
              <a:rPr lang="en-US" sz="4000" dirty="0" err="1" smtClean="0"/>
              <a:t>testbed</a:t>
            </a:r>
            <a:endParaRPr lang="en-US" sz="4000" dirty="0" smtClean="0"/>
          </a:p>
        </p:txBody>
      </p:sp>
      <p:sp>
        <p:nvSpPr>
          <p:cNvPr id="6" name="Donut 5"/>
          <p:cNvSpPr/>
          <p:nvPr/>
        </p:nvSpPr>
        <p:spPr>
          <a:xfrm>
            <a:off x="456783" y="5156926"/>
            <a:ext cx="8686800" cy="924147"/>
          </a:xfrm>
          <a:prstGeom prst="donut">
            <a:avLst>
              <a:gd name="adj" fmla="val 197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54"/>
    </mc:Choice>
    <mc:Fallback xmlns="">
      <p:transition xmlns:p14="http://schemas.microsoft.com/office/powerpoint/2010/main" spd="slow" advTm="4835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val 153"/>
          <p:cNvSpPr/>
          <p:nvPr/>
        </p:nvSpPr>
        <p:spPr>
          <a:xfrm>
            <a:off x="5928125" y="414024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Approach: Delta Debugging</a:t>
            </a:r>
            <a:r>
              <a:rPr lang="en-US" baseline="30000" dirty="0" smtClean="0"/>
              <a:t>1</a:t>
            </a:r>
            <a:r>
              <a:rPr lang="en-US" dirty="0" smtClean="0"/>
              <a:t> Replay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937141" y="560294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909762" y="2095450"/>
            <a:ext cx="804582" cy="4154766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86972" y="4185990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4486" y="646792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</a:t>
            </a:r>
            <a:r>
              <a:rPr lang="en-US" dirty="0"/>
              <a:t>. </a:t>
            </a:r>
            <a:r>
              <a:rPr lang="en-US" dirty="0" smtClean="0"/>
              <a:t>Zeller et al. </a:t>
            </a:r>
            <a:r>
              <a:rPr lang="en-US" dirty="0"/>
              <a:t>Simplifying and </a:t>
            </a:r>
            <a:r>
              <a:rPr lang="en-US" dirty="0" smtClean="0"/>
              <a:t>Isolating Failure</a:t>
            </a:r>
            <a:r>
              <a:rPr lang="en-US" dirty="0"/>
              <a:t>-Inducing Input. IEEE TSE ’02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909928" y="278715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08" idx="0"/>
          </p:cNvCxnSpPr>
          <p:nvPr/>
        </p:nvCxnSpPr>
        <p:spPr>
          <a:xfrm>
            <a:off x="1196753" y="2805299"/>
            <a:ext cx="450650" cy="1359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107" idx="3"/>
          </p:cNvCxnSpPr>
          <p:nvPr/>
        </p:nvCxnSpPr>
        <p:spPr>
          <a:xfrm flipV="1">
            <a:off x="2431143" y="4249912"/>
            <a:ext cx="405725" cy="1375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15" idx="0"/>
          </p:cNvCxnSpPr>
          <p:nvPr/>
        </p:nvCxnSpPr>
        <p:spPr>
          <a:xfrm>
            <a:off x="4844143" y="2809437"/>
            <a:ext cx="474489" cy="1326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113" idx="0"/>
          </p:cNvCxnSpPr>
          <p:nvPr/>
        </p:nvCxnSpPr>
        <p:spPr>
          <a:xfrm>
            <a:off x="6012543" y="4199177"/>
            <a:ext cx="390071" cy="1353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14" idx="4"/>
            <a:endCxn id="119" idx="4"/>
          </p:cNvCxnSpPr>
          <p:nvPr/>
        </p:nvCxnSpPr>
        <p:spPr>
          <a:xfrm flipV="1">
            <a:off x="6601226" y="4255487"/>
            <a:ext cx="666696" cy="1397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17" idx="4"/>
          </p:cNvCxnSpPr>
          <p:nvPr/>
        </p:nvCxnSpPr>
        <p:spPr>
          <a:xfrm flipV="1">
            <a:off x="7436757" y="2836667"/>
            <a:ext cx="595085" cy="1336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6" idx="1"/>
          </p:cNvCxnSpPr>
          <p:nvPr/>
        </p:nvCxnSpPr>
        <p:spPr>
          <a:xfrm>
            <a:off x="2431143" y="2813574"/>
            <a:ext cx="886511" cy="1359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119308" y="2757704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55796" y="2758117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825344" y="2747766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292929" y="4158377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812143" y="4164739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562985" y="416515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346725" y="5575731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085796" y="5575330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740927" y="5565382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696201" y="556450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318196" y="5553050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516808" y="5553050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234214" y="4136097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759725" y="2763681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947424" y="2736881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352339" y="414024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183504" y="4155701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457791" y="274633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179676" y="2460110"/>
            <a:ext cx="4437680" cy="3790106"/>
            <a:chOff x="179676" y="2460110"/>
            <a:chExt cx="4437680" cy="3790106"/>
          </a:xfrm>
        </p:grpSpPr>
        <p:sp>
          <p:nvSpPr>
            <p:cNvPr id="36" name="Rectangle 35"/>
            <p:cNvSpPr/>
            <p:nvPr/>
          </p:nvSpPr>
          <p:spPr>
            <a:xfrm rot="10800000">
              <a:off x="179676" y="2460110"/>
              <a:ext cx="3677559" cy="3790104"/>
            </a:xfrm>
            <a:prstGeom prst="rect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effectLst/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/>
            <p:cNvSpPr/>
            <p:nvPr/>
          </p:nvSpPr>
          <p:spPr>
            <a:xfrm rot="16200000" flipH="1" flipV="1">
              <a:off x="2346779" y="3979639"/>
              <a:ext cx="3790105" cy="751049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126"/>
          <p:cNvCxnSpPr/>
          <p:nvPr/>
        </p:nvCxnSpPr>
        <p:spPr>
          <a:xfrm>
            <a:off x="5832944" y="2095450"/>
            <a:ext cx="807363" cy="4236408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943345" y="2460215"/>
            <a:ext cx="2647740" cy="3806440"/>
            <a:chOff x="3943345" y="2460215"/>
            <a:chExt cx="2647740" cy="3806440"/>
          </a:xfrm>
        </p:grpSpPr>
        <p:sp>
          <p:nvSpPr>
            <p:cNvPr id="136" name="Rectangle 135"/>
            <p:cNvSpPr/>
            <p:nvPr/>
          </p:nvSpPr>
          <p:spPr>
            <a:xfrm>
              <a:off x="4696201" y="2460215"/>
              <a:ext cx="1156600" cy="3790104"/>
            </a:xfrm>
            <a:prstGeom prst="rect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effectLst/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Triangle 136"/>
            <p:cNvSpPr/>
            <p:nvPr/>
          </p:nvSpPr>
          <p:spPr>
            <a:xfrm>
              <a:off x="5858464" y="2484026"/>
              <a:ext cx="732621" cy="3766293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ight Triangle 137"/>
            <p:cNvSpPr/>
            <p:nvPr/>
          </p:nvSpPr>
          <p:spPr>
            <a:xfrm rot="5400000" flipH="1" flipV="1">
              <a:off x="2423817" y="3996078"/>
              <a:ext cx="3790105" cy="751049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8375930" y="3034148"/>
            <a:ext cx="537883" cy="2345870"/>
            <a:chOff x="8375930" y="3097645"/>
            <a:chExt cx="537883" cy="2345870"/>
          </a:xfrm>
        </p:grpSpPr>
        <p:sp>
          <p:nvSpPr>
            <p:cNvPr id="171" name="Rectangle 170"/>
            <p:cNvSpPr/>
            <p:nvPr/>
          </p:nvSpPr>
          <p:spPr>
            <a:xfrm>
              <a:off x="8375930" y="3097645"/>
              <a:ext cx="53788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 smtClean="0">
                  <a:solidFill>
                    <a:srgbClr val="00FF00"/>
                  </a:solidFill>
                  <a:latin typeface="Zapf Dingbats"/>
                  <a:ea typeface="Zapf Dingbats"/>
                  <a:cs typeface="Zapf Dingbats"/>
                </a:rPr>
                <a:t>✔</a:t>
              </a:r>
              <a:endParaRPr lang="en-US" sz="4400" dirty="0">
                <a:solidFill>
                  <a:srgbClr val="00FF0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407069" y="3873442"/>
              <a:ext cx="50674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</a:rPr>
                <a:t>✗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443353" y="4674074"/>
              <a:ext cx="42850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latin typeface="Avenir Next Condensed Demi Bold"/>
                  <a:cs typeface="Avenir Boo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51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18"/>
    </mc:Choice>
    <mc:Fallback>
      <p:transition xmlns:p14="http://schemas.microsoft.com/office/powerpoint/2010/main" spd="slow" advTm="157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 rot="21282237">
            <a:off x="3602018" y="5790091"/>
            <a:ext cx="3279271" cy="165978"/>
          </a:xfrm>
          <a:custGeom>
            <a:avLst/>
            <a:gdLst>
              <a:gd name="connsiteX0" fmla="*/ 0 w 2094271"/>
              <a:gd name="connsiteY0" fmla="*/ 294968 h 427598"/>
              <a:gd name="connsiteX1" fmla="*/ 1032387 w 2094271"/>
              <a:gd name="connsiteY1" fmla="*/ 412955 h 427598"/>
              <a:gd name="connsiteX2" fmla="*/ 2094271 w 2094271"/>
              <a:gd name="connsiteY2" fmla="*/ 0 h 4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4271" h="427598">
                <a:moveTo>
                  <a:pt x="0" y="294968"/>
                </a:moveTo>
                <a:cubicBezTo>
                  <a:pt x="341671" y="378542"/>
                  <a:pt x="683342" y="462116"/>
                  <a:pt x="1032387" y="412955"/>
                </a:cubicBezTo>
                <a:cubicBezTo>
                  <a:pt x="1381432" y="363794"/>
                  <a:pt x="1897626" y="58994"/>
                  <a:pt x="2094271" y="0"/>
                </a:cubicBezTo>
              </a:path>
            </a:pathLst>
          </a:cu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Freeform 46"/>
          <p:cNvSpPr/>
          <p:nvPr/>
        </p:nvSpPr>
        <p:spPr>
          <a:xfrm rot="21420380">
            <a:off x="1289956" y="5814617"/>
            <a:ext cx="5847476" cy="917885"/>
          </a:xfrm>
          <a:custGeom>
            <a:avLst/>
            <a:gdLst>
              <a:gd name="connsiteX0" fmla="*/ 0 w 2094271"/>
              <a:gd name="connsiteY0" fmla="*/ 294968 h 427598"/>
              <a:gd name="connsiteX1" fmla="*/ 1032387 w 2094271"/>
              <a:gd name="connsiteY1" fmla="*/ 412955 h 427598"/>
              <a:gd name="connsiteX2" fmla="*/ 2094271 w 2094271"/>
              <a:gd name="connsiteY2" fmla="*/ 0 h 427598"/>
              <a:gd name="connsiteX0" fmla="*/ 0 w 2056644"/>
              <a:gd name="connsiteY0" fmla="*/ 18415 h 417544"/>
              <a:gd name="connsiteX1" fmla="*/ 994760 w 2056644"/>
              <a:gd name="connsiteY1" fmla="*/ 412955 h 417544"/>
              <a:gd name="connsiteX2" fmla="*/ 2056644 w 2056644"/>
              <a:gd name="connsiteY2" fmla="*/ 0 h 417544"/>
              <a:gd name="connsiteX0" fmla="*/ 0 w 2056644"/>
              <a:gd name="connsiteY0" fmla="*/ 18415 h 419452"/>
              <a:gd name="connsiteX1" fmla="*/ 994760 w 2056644"/>
              <a:gd name="connsiteY1" fmla="*/ 412955 h 419452"/>
              <a:gd name="connsiteX2" fmla="*/ 2056644 w 2056644"/>
              <a:gd name="connsiteY2" fmla="*/ 0 h 41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644" h="419452">
                <a:moveTo>
                  <a:pt x="0" y="18415"/>
                </a:moveTo>
                <a:cubicBezTo>
                  <a:pt x="303359" y="222721"/>
                  <a:pt x="645715" y="462116"/>
                  <a:pt x="994760" y="412955"/>
                </a:cubicBezTo>
                <a:cubicBezTo>
                  <a:pt x="1343805" y="363794"/>
                  <a:pt x="1859999" y="58994"/>
                  <a:pt x="2056644" y="0"/>
                </a:cubicBezTo>
              </a:path>
            </a:pathLst>
          </a:cu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Approach: Modify </a:t>
            </a:r>
            <a:r>
              <a:rPr lang="en-US" dirty="0" err="1" smtClean="0"/>
              <a:t>Testbed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7666" y="2478901"/>
            <a:ext cx="6403981" cy="3832088"/>
            <a:chOff x="1873239" y="679118"/>
            <a:chExt cx="7622226" cy="4615536"/>
          </a:xfrm>
        </p:grpSpPr>
        <p:sp>
          <p:nvSpPr>
            <p:cNvPr id="7" name="Freeform 6"/>
            <p:cNvSpPr/>
            <p:nvPr/>
          </p:nvSpPr>
          <p:spPr>
            <a:xfrm>
              <a:off x="2711146" y="1756182"/>
              <a:ext cx="269746" cy="2727551"/>
            </a:xfrm>
            <a:custGeom>
              <a:avLst/>
              <a:gdLst>
                <a:gd name="connsiteX0" fmla="*/ 179538 w 179538"/>
                <a:gd name="connsiteY0" fmla="*/ 0 h 2418736"/>
                <a:gd name="connsiteX1" fmla="*/ 2557 w 179538"/>
                <a:gd name="connsiteY1" fmla="*/ 1238865 h 2418736"/>
                <a:gd name="connsiteX2" fmla="*/ 91048 w 179538"/>
                <a:gd name="connsiteY2" fmla="*/ 2418736 h 241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538" h="2418736">
                  <a:moveTo>
                    <a:pt x="179538" y="0"/>
                  </a:moveTo>
                  <a:cubicBezTo>
                    <a:pt x="98421" y="417871"/>
                    <a:pt x="17305" y="835742"/>
                    <a:pt x="2557" y="1238865"/>
                  </a:cubicBezTo>
                  <a:cubicBezTo>
                    <a:pt x="-12191" y="1641988"/>
                    <a:pt x="39428" y="2030362"/>
                    <a:pt x="91048" y="24187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834580" y="1756182"/>
              <a:ext cx="1399795" cy="3176896"/>
            </a:xfrm>
            <a:custGeom>
              <a:avLst/>
              <a:gdLst>
                <a:gd name="connsiteX0" fmla="*/ 0 w 1297858"/>
                <a:gd name="connsiteY0" fmla="*/ 0 h 3008671"/>
                <a:gd name="connsiteX1" fmla="*/ 235974 w 1297858"/>
                <a:gd name="connsiteY1" fmla="*/ 1622323 h 3008671"/>
                <a:gd name="connsiteX2" fmla="*/ 1297858 w 1297858"/>
                <a:gd name="connsiteY2" fmla="*/ 3008671 h 300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7858" h="3008671">
                  <a:moveTo>
                    <a:pt x="0" y="0"/>
                  </a:moveTo>
                  <a:cubicBezTo>
                    <a:pt x="9832" y="560439"/>
                    <a:pt x="19664" y="1120878"/>
                    <a:pt x="235974" y="1622323"/>
                  </a:cubicBezTo>
                  <a:cubicBezTo>
                    <a:pt x="452284" y="2123768"/>
                    <a:pt x="1297858" y="3008671"/>
                    <a:pt x="1297858" y="300867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616837" y="1756183"/>
              <a:ext cx="146300" cy="2393565"/>
            </a:xfrm>
            <a:custGeom>
              <a:avLst/>
              <a:gdLst>
                <a:gd name="connsiteX0" fmla="*/ 58994 w 236687"/>
                <a:gd name="connsiteY0" fmla="*/ 2271251 h 2271251"/>
                <a:gd name="connsiteX1" fmla="*/ 235974 w 236687"/>
                <a:gd name="connsiteY1" fmla="*/ 1091380 h 2271251"/>
                <a:gd name="connsiteX2" fmla="*/ 0 w 236687"/>
                <a:gd name="connsiteY2" fmla="*/ 0 h 227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87" h="2271251">
                  <a:moveTo>
                    <a:pt x="58994" y="2271251"/>
                  </a:moveTo>
                  <a:cubicBezTo>
                    <a:pt x="152400" y="1870586"/>
                    <a:pt x="245806" y="1469922"/>
                    <a:pt x="235974" y="1091380"/>
                  </a:cubicBezTo>
                  <a:cubicBezTo>
                    <a:pt x="226142" y="712838"/>
                    <a:pt x="19664" y="196645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29952" y="679118"/>
              <a:ext cx="2851269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Controller 1</a:t>
              </a:r>
              <a:endParaRPr lang="en-US" sz="2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22832" y="679118"/>
              <a:ext cx="2851269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Controller N</a:t>
              </a:r>
              <a:endParaRPr lang="en-US" sz="2400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97848" y="1020214"/>
              <a:ext cx="455949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188078" y="4753043"/>
              <a:ext cx="1813618" cy="16525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380675" y="4053375"/>
              <a:ext cx="3043094" cy="69966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239" y="4244478"/>
              <a:ext cx="1675813" cy="105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41" y="4214981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9652" y="3452543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ectangle 42"/>
          <p:cNvSpPr/>
          <p:nvPr/>
        </p:nvSpPr>
        <p:spPr>
          <a:xfrm>
            <a:off x="6833712" y="4225097"/>
            <a:ext cx="2080101" cy="1428382"/>
          </a:xfrm>
          <a:prstGeom prst="rect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Test Coordinator</a:t>
            </a:r>
            <a:endParaRPr lang="en-US" sz="2400" b="1" dirty="0"/>
          </a:p>
        </p:txBody>
      </p:sp>
      <p:sp>
        <p:nvSpPr>
          <p:cNvPr id="45" name="Freeform 44"/>
          <p:cNvSpPr/>
          <p:nvPr/>
        </p:nvSpPr>
        <p:spPr>
          <a:xfrm rot="240464">
            <a:off x="6406585" y="5254564"/>
            <a:ext cx="405946" cy="45719"/>
          </a:xfrm>
          <a:custGeom>
            <a:avLst/>
            <a:gdLst>
              <a:gd name="connsiteX0" fmla="*/ 0 w 3805084"/>
              <a:gd name="connsiteY0" fmla="*/ 0 h 354412"/>
              <a:gd name="connsiteX1" fmla="*/ 1681316 w 3805084"/>
              <a:gd name="connsiteY1" fmla="*/ 353961 h 354412"/>
              <a:gd name="connsiteX2" fmla="*/ 3805084 w 3805084"/>
              <a:gd name="connsiteY2" fmla="*/ 58993 h 35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5084" h="354412">
                <a:moveTo>
                  <a:pt x="0" y="0"/>
                </a:moveTo>
                <a:cubicBezTo>
                  <a:pt x="523567" y="172064"/>
                  <a:pt x="1047135" y="344129"/>
                  <a:pt x="1681316" y="353961"/>
                </a:cubicBezTo>
                <a:cubicBezTo>
                  <a:pt x="2315497" y="363793"/>
                  <a:pt x="3060290" y="211393"/>
                  <a:pt x="3805084" y="58993"/>
                </a:cubicBezTo>
              </a:path>
            </a:pathLst>
          </a:cu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" name="Straight Connector 8"/>
          <p:cNvCxnSpPr/>
          <p:nvPr/>
        </p:nvCxnSpPr>
        <p:spPr>
          <a:xfrm>
            <a:off x="27213" y="3345930"/>
            <a:ext cx="90714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11146" y="3310759"/>
            <a:ext cx="14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 </a:t>
            </a:r>
            <a:r>
              <a:rPr lang="en-US" dirty="0" err="1" smtClean="0"/>
              <a:t>Testbed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54517" y="2966878"/>
            <a:ext cx="205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6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>
            <a:off x="6744078" y="3179292"/>
            <a:ext cx="1216074" cy="2946133"/>
          </a:xfrm>
          <a:custGeom>
            <a:avLst/>
            <a:gdLst>
              <a:gd name="connsiteX0" fmla="*/ 58994 w 236687"/>
              <a:gd name="connsiteY0" fmla="*/ 2271251 h 2271251"/>
              <a:gd name="connsiteX1" fmla="*/ 235974 w 236687"/>
              <a:gd name="connsiteY1" fmla="*/ 1091380 h 2271251"/>
              <a:gd name="connsiteX2" fmla="*/ 0 w 236687"/>
              <a:gd name="connsiteY2" fmla="*/ 0 h 2271251"/>
              <a:gd name="connsiteX0" fmla="*/ 0 w 177693"/>
              <a:gd name="connsiteY0" fmla="*/ 2305122 h 2305122"/>
              <a:gd name="connsiteX1" fmla="*/ 176980 w 177693"/>
              <a:gd name="connsiteY1" fmla="*/ 1125251 h 2305122"/>
              <a:gd name="connsiteX2" fmla="*/ 161344 w 177693"/>
              <a:gd name="connsiteY2" fmla="*/ 0 h 2305122"/>
              <a:gd name="connsiteX0" fmla="*/ 0 w 186197"/>
              <a:gd name="connsiteY0" fmla="*/ 2296654 h 2296654"/>
              <a:gd name="connsiteX1" fmla="*/ 176980 w 186197"/>
              <a:gd name="connsiteY1" fmla="*/ 1116783 h 2296654"/>
              <a:gd name="connsiteX2" fmla="*/ 179706 w 186197"/>
              <a:gd name="connsiteY2" fmla="*/ 0 h 2296654"/>
              <a:gd name="connsiteX0" fmla="*/ 0 w 179706"/>
              <a:gd name="connsiteY0" fmla="*/ 2296654 h 2296654"/>
              <a:gd name="connsiteX1" fmla="*/ 176980 w 179706"/>
              <a:gd name="connsiteY1" fmla="*/ 1116783 h 2296654"/>
              <a:gd name="connsiteX2" fmla="*/ 179706 w 179706"/>
              <a:gd name="connsiteY2" fmla="*/ 0 h 2296654"/>
              <a:gd name="connsiteX0" fmla="*/ 0 w 180239"/>
              <a:gd name="connsiteY0" fmla="*/ 2296654 h 2296654"/>
              <a:gd name="connsiteX1" fmla="*/ 176980 w 180239"/>
              <a:gd name="connsiteY1" fmla="*/ 1116783 h 2296654"/>
              <a:gd name="connsiteX2" fmla="*/ 179706 w 180239"/>
              <a:gd name="connsiteY2" fmla="*/ 0 h 2296654"/>
              <a:gd name="connsiteX0" fmla="*/ 0 w 191380"/>
              <a:gd name="connsiteY0" fmla="*/ 2296654 h 2296654"/>
              <a:gd name="connsiteX1" fmla="*/ 190751 w 191380"/>
              <a:gd name="connsiteY1" fmla="*/ 1116783 h 2296654"/>
              <a:gd name="connsiteX2" fmla="*/ 179706 w 191380"/>
              <a:gd name="connsiteY2" fmla="*/ 0 h 2296654"/>
              <a:gd name="connsiteX0" fmla="*/ 0 w 190751"/>
              <a:gd name="connsiteY0" fmla="*/ 2296654 h 2296654"/>
              <a:gd name="connsiteX1" fmla="*/ 190751 w 190751"/>
              <a:gd name="connsiteY1" fmla="*/ 1116783 h 2296654"/>
              <a:gd name="connsiteX2" fmla="*/ 179706 w 190751"/>
              <a:gd name="connsiteY2" fmla="*/ 0 h 2296654"/>
              <a:gd name="connsiteX0" fmla="*/ 0 w 190943"/>
              <a:gd name="connsiteY0" fmla="*/ 2296654 h 2296654"/>
              <a:gd name="connsiteX1" fmla="*/ 190751 w 190943"/>
              <a:gd name="connsiteY1" fmla="*/ 1116783 h 2296654"/>
              <a:gd name="connsiteX2" fmla="*/ 179706 w 190943"/>
              <a:gd name="connsiteY2" fmla="*/ 0 h 2296654"/>
              <a:gd name="connsiteX0" fmla="*/ 0 w 190943"/>
              <a:gd name="connsiteY0" fmla="*/ 2296654 h 2296654"/>
              <a:gd name="connsiteX1" fmla="*/ 190751 w 190943"/>
              <a:gd name="connsiteY1" fmla="*/ 1116783 h 2296654"/>
              <a:gd name="connsiteX2" fmla="*/ 179706 w 190943"/>
              <a:gd name="connsiteY2" fmla="*/ 0 h 229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43" h="2296654">
                <a:moveTo>
                  <a:pt x="0" y="2296654"/>
                </a:moveTo>
                <a:cubicBezTo>
                  <a:pt x="93406" y="1895989"/>
                  <a:pt x="195993" y="1385246"/>
                  <a:pt x="190751" y="1116783"/>
                </a:cubicBezTo>
                <a:cubicBezTo>
                  <a:pt x="190100" y="780580"/>
                  <a:pt x="183304" y="298256"/>
                  <a:pt x="179706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2" name="Straight Connector 61"/>
          <p:cNvCxnSpPr/>
          <p:nvPr/>
        </p:nvCxnSpPr>
        <p:spPr>
          <a:xfrm flipH="1" flipV="1">
            <a:off x="4640180" y="5633266"/>
            <a:ext cx="1655976" cy="371294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SDN is a </a:t>
            </a:r>
            <a:r>
              <a:rPr lang="en-US" sz="4000" dirty="0"/>
              <a:t>D</a:t>
            </a:r>
            <a:r>
              <a:rPr lang="en-US" sz="4000" dirty="0" smtClean="0"/>
              <a:t>istributed System</a:t>
            </a:r>
            <a:endParaRPr lang="en-US" sz="40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1727200" y="5281187"/>
            <a:ext cx="548640" cy="343327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52230" y="2460260"/>
            <a:ext cx="7657996" cy="3400313"/>
            <a:chOff x="342498" y="679118"/>
            <a:chExt cx="10328424" cy="4586040"/>
          </a:xfrm>
        </p:grpSpPr>
        <p:sp>
          <p:nvSpPr>
            <p:cNvPr id="16" name="Freeform 15"/>
            <p:cNvSpPr/>
            <p:nvPr/>
          </p:nvSpPr>
          <p:spPr>
            <a:xfrm>
              <a:off x="4467043" y="1630731"/>
              <a:ext cx="1119177" cy="3316052"/>
            </a:xfrm>
            <a:custGeom>
              <a:avLst/>
              <a:gdLst>
                <a:gd name="connsiteX0" fmla="*/ 0 w 1297858"/>
                <a:gd name="connsiteY0" fmla="*/ 0 h 3008671"/>
                <a:gd name="connsiteX1" fmla="*/ 235974 w 1297858"/>
                <a:gd name="connsiteY1" fmla="*/ 1622323 h 3008671"/>
                <a:gd name="connsiteX2" fmla="*/ 1297858 w 1297858"/>
                <a:gd name="connsiteY2" fmla="*/ 3008671 h 300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7858" h="3008671">
                  <a:moveTo>
                    <a:pt x="0" y="0"/>
                  </a:moveTo>
                  <a:cubicBezTo>
                    <a:pt x="9832" y="560439"/>
                    <a:pt x="19664" y="1120878"/>
                    <a:pt x="235974" y="1622323"/>
                  </a:cubicBezTo>
                  <a:cubicBezTo>
                    <a:pt x="452284" y="2123768"/>
                    <a:pt x="1297858" y="3008671"/>
                    <a:pt x="1297858" y="300867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616836" y="1635182"/>
              <a:ext cx="146300" cy="2514567"/>
            </a:xfrm>
            <a:custGeom>
              <a:avLst/>
              <a:gdLst>
                <a:gd name="connsiteX0" fmla="*/ 58994 w 236687"/>
                <a:gd name="connsiteY0" fmla="*/ 2271251 h 2271251"/>
                <a:gd name="connsiteX1" fmla="*/ 235974 w 236687"/>
                <a:gd name="connsiteY1" fmla="*/ 1091380 h 2271251"/>
                <a:gd name="connsiteX2" fmla="*/ 0 w 236687"/>
                <a:gd name="connsiteY2" fmla="*/ 0 h 227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87" h="2271251">
                  <a:moveTo>
                    <a:pt x="58994" y="2271251"/>
                  </a:moveTo>
                  <a:cubicBezTo>
                    <a:pt x="152400" y="1870586"/>
                    <a:pt x="245806" y="1469922"/>
                    <a:pt x="235974" y="1091380"/>
                  </a:cubicBezTo>
                  <a:cubicBezTo>
                    <a:pt x="226142" y="712838"/>
                    <a:pt x="19664" y="196645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2498" y="679118"/>
              <a:ext cx="2851270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Controller 1</a:t>
              </a:r>
              <a:endParaRPr lang="en-US" sz="24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19652" y="679118"/>
              <a:ext cx="2851270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Controller N</a:t>
              </a:r>
              <a:endParaRPr lang="en-US" sz="2400" b="1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79881" y="1143540"/>
              <a:ext cx="455949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015724" y="4273975"/>
              <a:ext cx="1985971" cy="495592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380675" y="4053375"/>
              <a:ext cx="3043094" cy="69966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418" y="3719390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41" y="4214981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9652" y="3452543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Picture 2" descr="http://www.clker.com/cliparts/4/3/a/5/1195424143626751174switch_jakub_angelis_01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0" y="5346773"/>
            <a:ext cx="1242529" cy="7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Freeform 57"/>
          <p:cNvSpPr/>
          <p:nvPr/>
        </p:nvSpPr>
        <p:spPr>
          <a:xfrm>
            <a:off x="893021" y="3169131"/>
            <a:ext cx="200003" cy="2344308"/>
          </a:xfrm>
          <a:custGeom>
            <a:avLst/>
            <a:gdLst>
              <a:gd name="connsiteX0" fmla="*/ 179538 w 179538"/>
              <a:gd name="connsiteY0" fmla="*/ 0 h 2418736"/>
              <a:gd name="connsiteX1" fmla="*/ 2557 w 179538"/>
              <a:gd name="connsiteY1" fmla="*/ 1238865 h 2418736"/>
              <a:gd name="connsiteX2" fmla="*/ 91048 w 179538"/>
              <a:gd name="connsiteY2" fmla="*/ 2418736 h 241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38" h="2418736">
                <a:moveTo>
                  <a:pt x="179538" y="0"/>
                </a:moveTo>
                <a:cubicBezTo>
                  <a:pt x="98421" y="417871"/>
                  <a:pt x="17305" y="835742"/>
                  <a:pt x="2557" y="1238865"/>
                </a:cubicBezTo>
                <a:cubicBezTo>
                  <a:pt x="-12191" y="1641988"/>
                  <a:pt x="39428" y="2030362"/>
                  <a:pt x="91048" y="241873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Freeform 58"/>
          <p:cNvSpPr/>
          <p:nvPr/>
        </p:nvSpPr>
        <p:spPr>
          <a:xfrm>
            <a:off x="2322101" y="3169132"/>
            <a:ext cx="108474" cy="1712022"/>
          </a:xfrm>
          <a:custGeom>
            <a:avLst/>
            <a:gdLst>
              <a:gd name="connsiteX0" fmla="*/ 58994 w 236687"/>
              <a:gd name="connsiteY0" fmla="*/ 2271251 h 2271251"/>
              <a:gd name="connsiteX1" fmla="*/ 235974 w 236687"/>
              <a:gd name="connsiteY1" fmla="*/ 1091380 h 2271251"/>
              <a:gd name="connsiteX2" fmla="*/ 0 w 236687"/>
              <a:gd name="connsiteY2" fmla="*/ 0 h 22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87" h="2271251">
                <a:moveTo>
                  <a:pt x="58994" y="2271251"/>
                </a:moveTo>
                <a:cubicBezTo>
                  <a:pt x="152400" y="1870586"/>
                  <a:pt x="245806" y="1469922"/>
                  <a:pt x="235974" y="1091380"/>
                </a:cubicBezTo>
                <a:cubicBezTo>
                  <a:pt x="226142" y="712838"/>
                  <a:pt x="19664" y="196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3149751" y="2450170"/>
            <a:ext cx="2114070" cy="708870"/>
          </a:xfrm>
          <a:prstGeom prst="rect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Controller 2</a:t>
            </a:r>
            <a:endParaRPr lang="en-US" sz="2400" b="1" dirty="0"/>
          </a:p>
        </p:txBody>
      </p:sp>
      <p:pic>
        <p:nvPicPr>
          <p:cNvPr id="61" name="Picture 2" descr="http://www.clker.com/cliparts/4/3/a/5/1195424143626751174switch_jakub_angelis_01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773" y="5650868"/>
            <a:ext cx="1242529" cy="7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Freeform 65"/>
          <p:cNvSpPr/>
          <p:nvPr/>
        </p:nvSpPr>
        <p:spPr>
          <a:xfrm rot="16200000">
            <a:off x="2792140" y="2862721"/>
            <a:ext cx="321028" cy="1000349"/>
          </a:xfrm>
          <a:custGeom>
            <a:avLst/>
            <a:gdLst>
              <a:gd name="connsiteX0" fmla="*/ 179538 w 179538"/>
              <a:gd name="connsiteY0" fmla="*/ 0 h 2418736"/>
              <a:gd name="connsiteX1" fmla="*/ 2557 w 179538"/>
              <a:gd name="connsiteY1" fmla="*/ 1238865 h 2418736"/>
              <a:gd name="connsiteX2" fmla="*/ 91048 w 179538"/>
              <a:gd name="connsiteY2" fmla="*/ 2418736 h 2418736"/>
              <a:gd name="connsiteX0" fmla="*/ 178046 w 180374"/>
              <a:gd name="connsiteY0" fmla="*/ 0 h 2418741"/>
              <a:gd name="connsiteX1" fmla="*/ 1065 w 180374"/>
              <a:gd name="connsiteY1" fmla="*/ 1238865 h 2418741"/>
              <a:gd name="connsiteX2" fmla="*/ 180374 w 180374"/>
              <a:gd name="connsiteY2" fmla="*/ 2418742 h 241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74" h="2418741">
                <a:moveTo>
                  <a:pt x="178046" y="0"/>
                </a:moveTo>
                <a:cubicBezTo>
                  <a:pt x="96929" y="417871"/>
                  <a:pt x="15813" y="835742"/>
                  <a:pt x="1065" y="1238865"/>
                </a:cubicBezTo>
                <a:cubicBezTo>
                  <a:pt x="-13683" y="1641988"/>
                  <a:pt x="128754" y="2030368"/>
                  <a:pt x="180374" y="241874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Freeform 66"/>
          <p:cNvSpPr/>
          <p:nvPr/>
        </p:nvSpPr>
        <p:spPr>
          <a:xfrm rot="16200000">
            <a:off x="5646350" y="2713797"/>
            <a:ext cx="254669" cy="1221913"/>
          </a:xfrm>
          <a:custGeom>
            <a:avLst/>
            <a:gdLst>
              <a:gd name="connsiteX0" fmla="*/ 179538 w 179538"/>
              <a:gd name="connsiteY0" fmla="*/ 0 h 2418736"/>
              <a:gd name="connsiteX1" fmla="*/ 2557 w 179538"/>
              <a:gd name="connsiteY1" fmla="*/ 1238865 h 2418736"/>
              <a:gd name="connsiteX2" fmla="*/ 91048 w 179538"/>
              <a:gd name="connsiteY2" fmla="*/ 2418736 h 2418736"/>
              <a:gd name="connsiteX0" fmla="*/ 178046 w 180374"/>
              <a:gd name="connsiteY0" fmla="*/ 0 h 2418741"/>
              <a:gd name="connsiteX1" fmla="*/ 1065 w 180374"/>
              <a:gd name="connsiteY1" fmla="*/ 1238865 h 2418741"/>
              <a:gd name="connsiteX2" fmla="*/ 180374 w 180374"/>
              <a:gd name="connsiteY2" fmla="*/ 2418742 h 2418741"/>
              <a:gd name="connsiteX0" fmla="*/ 179406 w 181734"/>
              <a:gd name="connsiteY0" fmla="*/ 0 h 2418743"/>
              <a:gd name="connsiteX1" fmla="*/ 2425 w 181734"/>
              <a:gd name="connsiteY1" fmla="*/ 1238865 h 2418743"/>
              <a:gd name="connsiteX2" fmla="*/ 181734 w 181734"/>
              <a:gd name="connsiteY2" fmla="*/ 2418742 h 2418743"/>
              <a:gd name="connsiteX0" fmla="*/ 178664 w 180992"/>
              <a:gd name="connsiteY0" fmla="*/ 0 h 2418741"/>
              <a:gd name="connsiteX1" fmla="*/ 1683 w 180992"/>
              <a:gd name="connsiteY1" fmla="*/ 1238865 h 2418741"/>
              <a:gd name="connsiteX2" fmla="*/ 180992 w 180992"/>
              <a:gd name="connsiteY2" fmla="*/ 2418742 h 2418741"/>
              <a:gd name="connsiteX0" fmla="*/ 178389 w 200179"/>
              <a:gd name="connsiteY0" fmla="*/ 0 h 2418743"/>
              <a:gd name="connsiteX1" fmla="*/ 1408 w 200179"/>
              <a:gd name="connsiteY1" fmla="*/ 1238865 h 2418743"/>
              <a:gd name="connsiteX2" fmla="*/ 200178 w 200179"/>
              <a:gd name="connsiteY2" fmla="*/ 2418743 h 241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79" h="2418743">
                <a:moveTo>
                  <a:pt x="178389" y="0"/>
                </a:moveTo>
                <a:cubicBezTo>
                  <a:pt x="97272" y="417871"/>
                  <a:pt x="16156" y="835742"/>
                  <a:pt x="1408" y="1238865"/>
                </a:cubicBezTo>
                <a:cubicBezTo>
                  <a:pt x="-13340" y="1641988"/>
                  <a:pt x="90175" y="2144639"/>
                  <a:pt x="200178" y="2418743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8902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99" y="2494644"/>
            <a:ext cx="8191501" cy="4281714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400" dirty="0"/>
              <a:t>Invariant violation detected by </a:t>
            </a:r>
            <a:r>
              <a:rPr lang="en-US" sz="2400" dirty="0" err="1" smtClean="0"/>
              <a:t>testbed</a:t>
            </a:r>
            <a:endParaRPr lang="en-US" sz="2400" dirty="0" smtClean="0"/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400" dirty="0" smtClean="0"/>
              <a:t>Event </a:t>
            </a:r>
            <a:r>
              <a:rPr lang="en-US" sz="2400" dirty="0" smtClean="0"/>
              <a:t>Sequence:    </a:t>
            </a:r>
            <a:endParaRPr lang="en-US" sz="2400" dirty="0"/>
          </a:p>
          <a:p>
            <a:pPr lvl="1">
              <a:buFont typeface="Arial"/>
              <a:buChar char="•"/>
            </a:pP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2400" dirty="0" smtClean="0"/>
              <a:t>External </a:t>
            </a:r>
            <a:r>
              <a:rPr lang="en-US" sz="2400" dirty="0" smtClean="0"/>
              <a:t>events (link failures, host migrations,..) injected by </a:t>
            </a:r>
            <a:r>
              <a:rPr lang="en-US" sz="2400" dirty="0" err="1" smtClean="0"/>
              <a:t>testbed</a:t>
            </a:r>
            <a:endParaRPr lang="en-US" sz="2400" dirty="0" smtClean="0"/>
          </a:p>
          <a:p>
            <a:pPr marL="349250" lvl="1" indent="0">
              <a:buNone/>
            </a:pPr>
            <a:r>
              <a:rPr lang="en-US" sz="2400" dirty="0" smtClean="0"/>
              <a:t>     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Internal events (</a:t>
            </a:r>
            <a:r>
              <a:rPr lang="en-US" sz="2400" dirty="0" smtClean="0"/>
              <a:t>message deliveries)         observed </a:t>
            </a:r>
            <a:r>
              <a:rPr lang="en-US" sz="2400" dirty="0"/>
              <a:t>b</a:t>
            </a:r>
            <a:r>
              <a:rPr lang="en-US" sz="2400" dirty="0" smtClean="0"/>
              <a:t>y </a:t>
            </a:r>
            <a:r>
              <a:rPr lang="en-US" sz="2400" dirty="0" err="1" smtClean="0"/>
              <a:t>testbed</a:t>
            </a:r>
            <a:r>
              <a:rPr lang="en-US" sz="2400" dirty="0" smtClean="0"/>
              <a:t> (incomplete)</a:t>
            </a:r>
          </a:p>
          <a:p>
            <a:pPr marL="349250" lvl="1" indent="0"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4" y="3588055"/>
            <a:ext cx="5406572" cy="44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15" y="4859007"/>
            <a:ext cx="2276989" cy="412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515" y="6137336"/>
            <a:ext cx="2278715" cy="3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3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Approach: Delta Debugging</a:t>
            </a:r>
            <a:r>
              <a:rPr lang="en-US" baseline="30000" dirty="0" smtClean="0"/>
              <a:t>1</a:t>
            </a:r>
            <a:r>
              <a:rPr lang="en-US" dirty="0" smtClean="0"/>
              <a:t> Replay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937141" y="560294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86972" y="4185990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4486" y="646792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</a:t>
            </a:r>
            <a:r>
              <a:rPr lang="en-US" dirty="0"/>
              <a:t>. </a:t>
            </a:r>
            <a:r>
              <a:rPr lang="en-US" dirty="0" smtClean="0"/>
              <a:t>Zeller et al. </a:t>
            </a:r>
            <a:r>
              <a:rPr lang="en-US" dirty="0"/>
              <a:t>Simplifying and </a:t>
            </a:r>
            <a:r>
              <a:rPr lang="en-US" dirty="0" smtClean="0"/>
              <a:t>Isolating Failure</a:t>
            </a:r>
            <a:r>
              <a:rPr lang="en-US" dirty="0"/>
              <a:t>-Inducing Input. IEEE TSE ’02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909928" y="278715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93800" y="2466975"/>
            <a:ext cx="757518" cy="3864883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375930" y="3034148"/>
            <a:ext cx="537883" cy="2345870"/>
            <a:chOff x="8375930" y="3097645"/>
            <a:chExt cx="537883" cy="2345870"/>
          </a:xfrm>
        </p:grpSpPr>
        <p:sp>
          <p:nvSpPr>
            <p:cNvPr id="171" name="Rectangle 170"/>
            <p:cNvSpPr/>
            <p:nvPr/>
          </p:nvSpPr>
          <p:spPr>
            <a:xfrm>
              <a:off x="8375930" y="3097645"/>
              <a:ext cx="53788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 smtClean="0">
                  <a:solidFill>
                    <a:srgbClr val="00FF00"/>
                  </a:solidFill>
                  <a:latin typeface="Zapf Dingbats"/>
                  <a:ea typeface="Zapf Dingbats"/>
                  <a:cs typeface="Zapf Dingbats"/>
                </a:rPr>
                <a:t>✔</a:t>
              </a:r>
              <a:endParaRPr lang="en-US" sz="4400" dirty="0">
                <a:solidFill>
                  <a:srgbClr val="00FF0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407069" y="3873442"/>
              <a:ext cx="50674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</a:rPr>
                <a:t>✗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443353" y="4674074"/>
              <a:ext cx="42850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latin typeface="Avenir Next Condensed Demi Bold"/>
                  <a:cs typeface="Avenir Book"/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6807" y="2055152"/>
            <a:ext cx="822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 (link failures, crashes, host migrations) injected by test orchestrator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884340" y="2466975"/>
            <a:ext cx="765545" cy="3790106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40" y="2684198"/>
            <a:ext cx="250478" cy="2504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68" y="2684198"/>
            <a:ext cx="250478" cy="25047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15" y="4060751"/>
            <a:ext cx="250478" cy="2504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54" y="4060751"/>
            <a:ext cx="250478" cy="25047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85" y="5477704"/>
            <a:ext cx="250478" cy="2504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87" y="2684198"/>
            <a:ext cx="250478" cy="25047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103" y="2684198"/>
            <a:ext cx="250478" cy="2504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31" y="2684198"/>
            <a:ext cx="250478" cy="25047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09" y="4083031"/>
            <a:ext cx="250478" cy="25047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23" y="4083031"/>
            <a:ext cx="250478" cy="25047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62" y="4083031"/>
            <a:ext cx="250478" cy="25047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53" y="5499984"/>
            <a:ext cx="250478" cy="25047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87" y="5497798"/>
            <a:ext cx="250478" cy="25047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867" y="5495846"/>
            <a:ext cx="250478" cy="250478"/>
          </a:xfrm>
          <a:prstGeom prst="rect">
            <a:avLst/>
          </a:prstGeom>
        </p:spPr>
      </p:pic>
      <p:grpSp>
        <p:nvGrpSpPr>
          <p:cNvPr id="121" name="Group 120"/>
          <p:cNvGrpSpPr/>
          <p:nvPr/>
        </p:nvGrpSpPr>
        <p:grpSpPr>
          <a:xfrm>
            <a:off x="179676" y="2460110"/>
            <a:ext cx="4437680" cy="3790106"/>
            <a:chOff x="179676" y="2460110"/>
            <a:chExt cx="4437680" cy="3790106"/>
          </a:xfrm>
        </p:grpSpPr>
        <p:sp>
          <p:nvSpPr>
            <p:cNvPr id="36" name="Rectangle 35"/>
            <p:cNvSpPr/>
            <p:nvPr/>
          </p:nvSpPr>
          <p:spPr>
            <a:xfrm rot="10800000">
              <a:off x="179676" y="2460110"/>
              <a:ext cx="3677559" cy="3790104"/>
            </a:xfrm>
            <a:prstGeom prst="rect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effectLst/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/>
            <p:cNvSpPr/>
            <p:nvPr/>
          </p:nvSpPr>
          <p:spPr>
            <a:xfrm rot="16200000" flipH="1" flipV="1">
              <a:off x="2346779" y="3979639"/>
              <a:ext cx="3790105" cy="751049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01" y="2684198"/>
            <a:ext cx="250478" cy="25047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11" y="4060751"/>
            <a:ext cx="250478" cy="25047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21" y="5502284"/>
            <a:ext cx="250478" cy="25047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64" y="4060751"/>
            <a:ext cx="250478" cy="25047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65" y="5477704"/>
            <a:ext cx="250478" cy="25047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3943345" y="2460215"/>
            <a:ext cx="2647740" cy="3806440"/>
            <a:chOff x="3943345" y="2460215"/>
            <a:chExt cx="2647740" cy="3806440"/>
          </a:xfrm>
        </p:grpSpPr>
        <p:sp>
          <p:nvSpPr>
            <p:cNvPr id="48" name="Rectangle 47"/>
            <p:cNvSpPr/>
            <p:nvPr/>
          </p:nvSpPr>
          <p:spPr>
            <a:xfrm>
              <a:off x="4696201" y="2460215"/>
              <a:ext cx="1156600" cy="3790104"/>
            </a:xfrm>
            <a:prstGeom prst="rect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effectLst/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/>
            <p:cNvSpPr/>
            <p:nvPr/>
          </p:nvSpPr>
          <p:spPr>
            <a:xfrm>
              <a:off x="5858464" y="2484026"/>
              <a:ext cx="732621" cy="3766293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9"/>
            <p:cNvSpPr/>
            <p:nvPr/>
          </p:nvSpPr>
          <p:spPr>
            <a:xfrm rot="5400000" flipH="1" flipV="1">
              <a:off x="2423817" y="3996078"/>
              <a:ext cx="3790105" cy="751049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47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18"/>
    </mc:Choice>
    <mc:Fallback xmlns="">
      <p:transition xmlns:p14="http://schemas.microsoft.com/office/powerpoint/2010/main" spd="slow" advTm="157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29" y="2595562"/>
            <a:ext cx="8162471" cy="3670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smtClean="0"/>
              <a:t>Must Carefully Schedule Replay Events To Achieve Minimization!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268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9726" y="2346001"/>
            <a:ext cx="7389094" cy="437804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600" dirty="0" smtClean="0"/>
              <a:t>Asynchrony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/>
              <a:t>Divergent </a:t>
            </a:r>
            <a:r>
              <a:rPr lang="en-US" sz="3600" dirty="0" smtClean="0"/>
              <a:t>execution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 smtClean="0"/>
              <a:t>Non</a:t>
            </a:r>
            <a:r>
              <a:rPr lang="en-US" sz="3600" dirty="0"/>
              <a:t>-</a:t>
            </a:r>
            <a:r>
              <a:rPr lang="en-US" sz="3600" dirty="0" smtClean="0"/>
              <a:t>determinism</a:t>
            </a:r>
          </a:p>
        </p:txBody>
      </p:sp>
    </p:spTree>
    <p:extLst>
      <p:ext uri="{BB962C8B-B14F-4D97-AF65-F5344CB8AC3E}">
        <p14:creationId xmlns:p14="http://schemas.microsoft.com/office/powerpoint/2010/main" val="236593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Challenge: Asynchrony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9629" y="2018144"/>
            <a:ext cx="8809185" cy="437804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sz="3600" dirty="0" smtClean="0"/>
              <a:t>Asynchrony definition:</a:t>
            </a:r>
          </a:p>
          <a:p>
            <a:pPr lvl="1">
              <a:buFont typeface="Arial"/>
              <a:buChar char="•"/>
            </a:pPr>
            <a:r>
              <a:rPr lang="en-US" sz="3400" dirty="0" smtClean="0"/>
              <a:t>No fixed upper bound on relative speed of processors </a:t>
            </a:r>
          </a:p>
          <a:p>
            <a:pPr lvl="1">
              <a:buFont typeface="Arial"/>
              <a:buChar char="•"/>
            </a:pPr>
            <a:r>
              <a:rPr lang="en-US" sz="3400" dirty="0" smtClean="0"/>
              <a:t>No fixed upper bound on time for messages to be delivered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15" y="647700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Dwork</a:t>
            </a:r>
            <a:r>
              <a:rPr lang="en-US" dirty="0" smtClean="0"/>
              <a:t> &amp; Lynch. Consensus in the Presence of Partial Synchrony. JACM ‘88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Asynchrony</a:t>
            </a:r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925076" y="2141277"/>
            <a:ext cx="9547862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Need to maintain original event order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29568" y="3024482"/>
            <a:ext cx="597855" cy="1429932"/>
            <a:chOff x="1129568" y="3024482"/>
            <a:chExt cx="5978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3663" y="3557361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98942" cy="1348658"/>
            <a:chOff x="1738563" y="3087501"/>
            <a:chExt cx="498942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716409" y="3594838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9619" y="3030052"/>
            <a:ext cx="520152" cy="1401085"/>
            <a:chOff x="4359619" y="3030052"/>
            <a:chExt cx="520152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7180803">
              <a:off x="4223714" y="3448634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60582" y="3087501"/>
            <a:ext cx="903201" cy="2730005"/>
            <a:chOff x="2160582" y="3087501"/>
            <a:chExt cx="903201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701822" y="4835300"/>
              <a:ext cx="1256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00FF"/>
                  </a:solidFill>
                </a:rPr>
                <a:t>port_status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223538" y="4440025"/>
            <a:ext cx="543871" cy="1351142"/>
            <a:chOff x="3988489" y="4444084"/>
            <a:chExt cx="543871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50838" y="4830807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ACK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49358" y="4345236"/>
            <a:ext cx="576870" cy="1434791"/>
            <a:chOff x="3386661" y="4289576"/>
            <a:chExt cx="576870" cy="1434791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2927901" y="4748336"/>
              <a:ext cx="1256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00FF"/>
                  </a:solidFill>
                </a:rPr>
                <a:t>port_status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3655265" y="5710136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3063783" y="3067025"/>
            <a:ext cx="427197" cy="2713002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022711" y="398082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Timeout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04011" y="577844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Timeout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035890" y="2901203"/>
            <a:ext cx="1638062" cy="3002943"/>
            <a:chOff x="7341938" y="2250259"/>
            <a:chExt cx="1638062" cy="4107064"/>
          </a:xfrm>
        </p:grpSpPr>
        <p:sp>
          <p:nvSpPr>
            <p:cNvPr id="75" name="TextBox 74"/>
            <p:cNvSpPr txBox="1"/>
            <p:nvPr/>
          </p:nvSpPr>
          <p:spPr>
            <a:xfrm>
              <a:off x="7397314" y="5084188"/>
              <a:ext cx="158268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Blackhole</a:t>
              </a:r>
              <a:r>
                <a:rPr lang="en-US" dirty="0" smtClean="0">
                  <a:solidFill>
                    <a:srgbClr val="FF0000"/>
                  </a:solidFill>
                </a:rPr>
                <a:t> persists!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7341938" y="2250259"/>
              <a:ext cx="66847" cy="409948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341938" y="2250259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7408785" y="6357323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24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57" grpId="0"/>
      <p:bldP spid="64" grpId="0"/>
      <p:bldP spid="65" grpId="0" animBg="1"/>
      <p:bldP spid="68" grpId="0"/>
      <p:bldP spid="60" grpId="0" animBg="1"/>
      <p:bldP spid="71" grpId="0" animBg="1"/>
      <p:bldP spid="72" grpId="0"/>
      <p:bldP spid="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Asynchrony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29568" y="3024482"/>
            <a:ext cx="597855" cy="1429932"/>
            <a:chOff x="1129568" y="3024482"/>
            <a:chExt cx="5978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3663" y="3557361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98942" cy="1348658"/>
            <a:chOff x="1738563" y="3087501"/>
            <a:chExt cx="498942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716409" y="3594838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9619" y="3030052"/>
            <a:ext cx="520152" cy="1401085"/>
            <a:chOff x="4359619" y="3030052"/>
            <a:chExt cx="520152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7180803">
              <a:off x="4223714" y="3448634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60582" y="3087501"/>
            <a:ext cx="903201" cy="2730005"/>
            <a:chOff x="2160582" y="3087501"/>
            <a:chExt cx="903201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701822" y="4835300"/>
              <a:ext cx="1256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00FF"/>
                  </a:solidFill>
                </a:rPr>
                <a:t>port_status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022711" y="398082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Timeout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97314" y="4924700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Blackhole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avoided!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063783" y="3080061"/>
            <a:ext cx="1051442" cy="262974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4103526">
            <a:off x="2747020" y="4328316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New Routing Table!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505379" y="3024482"/>
            <a:ext cx="4683278" cy="5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42251" y="2673148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357699" y="2991062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925076" y="2141277"/>
            <a:ext cx="9547862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Need to maintain original event order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562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Coping with Asynchrony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02" y="2175497"/>
            <a:ext cx="7599755" cy="4135079"/>
          </a:xfrm>
          <a:prstGeom prst="rect">
            <a:avLst/>
          </a:prstGeom>
        </p:spPr>
      </p:pic>
      <p:sp useBgFill="1">
        <p:nvSpPr>
          <p:cNvPr id="7" name="Rounded Rectangle 6"/>
          <p:cNvSpPr/>
          <p:nvPr/>
        </p:nvSpPr>
        <p:spPr>
          <a:xfrm>
            <a:off x="848194" y="5530655"/>
            <a:ext cx="3785590" cy="656558"/>
          </a:xfrm>
          <a:prstGeom prst="roundRect">
            <a:avLst/>
          </a:prstGeom>
          <a:ln>
            <a:noFill/>
          </a:ln>
          <a:effectLst>
            <a:softEdge rad="1270000"/>
          </a:effectLst>
          <a:scene3d>
            <a:camera prst="obliqueTopRight"/>
            <a:lightRig rig="threePt" dir="tl"/>
          </a:scene3d>
          <a:sp3d>
            <a:bevelT w="0" h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85" y="6296065"/>
            <a:ext cx="8974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interposition to maintain causal dependencies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64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78"/>
    </mc:Choice>
    <mc:Fallback xmlns="">
      <p:transition xmlns:p14="http://schemas.microsoft.com/office/powerpoint/2010/main" spd="slow" advTm="928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Divergence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9726" y="2346001"/>
            <a:ext cx="7389094" cy="437804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Asynchrony</a:t>
            </a:r>
          </a:p>
          <a:p>
            <a:pPr>
              <a:buFont typeface="Arial"/>
              <a:buChar char="•"/>
            </a:pPr>
            <a:r>
              <a:rPr lang="en-US" sz="3600" dirty="0"/>
              <a:t>Divergent </a:t>
            </a:r>
            <a:r>
              <a:rPr lang="en-US" sz="3600" dirty="0" smtClean="0"/>
              <a:t>execution</a:t>
            </a:r>
          </a:p>
          <a:p>
            <a:pPr lvl="1"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Syntactic Changes</a:t>
            </a:r>
          </a:p>
          <a:p>
            <a:pPr lvl="1">
              <a:buFont typeface="Arial"/>
              <a:buChar char="•"/>
            </a:pPr>
            <a:r>
              <a:rPr lang="en-US" sz="3600" dirty="0" smtClean="0"/>
              <a:t>Absent Events</a:t>
            </a:r>
          </a:p>
          <a:p>
            <a:pPr lvl="1"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Unexpected Events</a:t>
            </a:r>
          </a:p>
          <a:p>
            <a:pPr>
              <a:buFont typeface="Arial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Non-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determinism</a:t>
            </a:r>
          </a:p>
        </p:txBody>
      </p:sp>
    </p:spTree>
    <p:extLst>
      <p:ext uri="{BB962C8B-B14F-4D97-AF65-F5344CB8AC3E}">
        <p14:creationId xmlns:p14="http://schemas.microsoft.com/office/powerpoint/2010/main" val="5465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Divergence: Absent Internal Events</a:t>
            </a: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2527499" y="2093541"/>
            <a:ext cx="9547862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Prune Earlier Input..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41486" y="3030052"/>
            <a:ext cx="538285" cy="1401085"/>
            <a:chOff x="4341486" y="3030052"/>
            <a:chExt cx="53828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786502">
              <a:off x="4205581" y="3571662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67251" y="3087501"/>
            <a:ext cx="896532" cy="2730005"/>
            <a:chOff x="2167251" y="3087501"/>
            <a:chExt cx="896532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958610" y="481347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63531" y="4435651"/>
            <a:ext cx="543871" cy="1351142"/>
            <a:chOff x="3988489" y="4444084"/>
            <a:chExt cx="543871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50838" y="4830807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ACK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86888" y="4343825"/>
            <a:ext cx="576643" cy="1380542"/>
            <a:chOff x="3386888" y="4343825"/>
            <a:chExt cx="576643" cy="1380542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3178247" y="472804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60" name="Oval 59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endCxn id="60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05931" y="570208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02240" y="4353662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118054" y="4404527"/>
            <a:ext cx="179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37231" y="5807740"/>
            <a:ext cx="178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Host Migration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2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83"/>
    </mc:Choice>
    <mc:Fallback xmlns="">
      <p:transition xmlns:p14="http://schemas.microsoft.com/office/powerpoint/2010/main" spd="slow" advTm="1738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Bug-Prone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82" y="2235461"/>
            <a:ext cx="8560217" cy="4540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800" dirty="0" smtClean="0"/>
              <a:t>Distributed correctness faults:</a:t>
            </a:r>
          </a:p>
          <a:p>
            <a:pPr lvl="1">
              <a:buFont typeface="Arial"/>
              <a:buChar char="•"/>
            </a:pPr>
            <a:r>
              <a:rPr lang="en-US" sz="3600" dirty="0" smtClean="0"/>
              <a:t>Race conditions</a:t>
            </a:r>
          </a:p>
          <a:p>
            <a:pPr lvl="1">
              <a:buFont typeface="Arial"/>
              <a:buChar char="•"/>
            </a:pPr>
            <a:r>
              <a:rPr lang="en-US" sz="3600" dirty="0" smtClean="0"/>
              <a:t>Atomicity violations</a:t>
            </a:r>
          </a:p>
          <a:p>
            <a:pPr lvl="1">
              <a:buFont typeface="Arial"/>
              <a:buChar char="•"/>
            </a:pPr>
            <a:r>
              <a:rPr lang="en-US" sz="3600" dirty="0" smtClean="0"/>
              <a:t>Deadlock</a:t>
            </a:r>
          </a:p>
          <a:p>
            <a:pPr lvl="1">
              <a:buFont typeface="Arial"/>
              <a:buChar char="•"/>
            </a:pPr>
            <a:r>
              <a:rPr lang="en-US" sz="3600" dirty="0" err="1" smtClean="0"/>
              <a:t>Livelock</a:t>
            </a:r>
            <a:endParaRPr lang="en-US" sz="3600" dirty="0" smtClean="0"/>
          </a:p>
          <a:p>
            <a:pPr lvl="1">
              <a:buFont typeface="Arial"/>
              <a:buChar char="•"/>
            </a:pPr>
            <a:r>
              <a:rPr lang="en-US" sz="3600" dirty="0" smtClean="0"/>
              <a:t>…</a:t>
            </a:r>
          </a:p>
          <a:p>
            <a:pPr marL="0" indent="0">
              <a:buNone/>
            </a:pPr>
            <a:r>
              <a:rPr lang="en-US" sz="3800" dirty="0" smtClean="0"/>
              <a:t>+ Normal software bugs</a:t>
            </a:r>
          </a:p>
        </p:txBody>
      </p:sp>
    </p:spTree>
    <p:extLst>
      <p:ext uri="{BB962C8B-B14F-4D97-AF65-F5344CB8AC3E}">
        <p14:creationId xmlns:p14="http://schemas.microsoft.com/office/powerpoint/2010/main" val="170429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Divergence: Absent Internal Events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41486" y="3030052"/>
            <a:ext cx="538285" cy="1401085"/>
            <a:chOff x="4341486" y="3030052"/>
            <a:chExt cx="53828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786502">
              <a:off x="4205581" y="3571662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67251" y="3087501"/>
            <a:ext cx="896532" cy="2730005"/>
            <a:chOff x="2167251" y="3087501"/>
            <a:chExt cx="896532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958610" y="481347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60" name="Oval 59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endCxn id="60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05931" y="570208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nut 52"/>
          <p:cNvSpPr/>
          <p:nvPr/>
        </p:nvSpPr>
        <p:spPr>
          <a:xfrm>
            <a:off x="3185879" y="4473427"/>
            <a:ext cx="2048333" cy="1237187"/>
          </a:xfrm>
          <a:prstGeom prst="donut">
            <a:avLst>
              <a:gd name="adj" fmla="val 197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298844" y="2093541"/>
            <a:ext cx="6644134" cy="924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dirty="0" smtClean="0"/>
              <a:t>Some Events No Longer Appear </a:t>
            </a:r>
            <a:endParaRPr lang="en-US" sz="3200" dirty="0"/>
          </a:p>
        </p:txBody>
      </p:sp>
      <p:sp>
        <p:nvSpPr>
          <p:cNvPr id="44" name="Oval 43"/>
          <p:cNvSpPr/>
          <p:nvPr/>
        </p:nvSpPr>
        <p:spPr>
          <a:xfrm>
            <a:off x="7602240" y="4353662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118054" y="4404527"/>
            <a:ext cx="179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37231" y="5807740"/>
            <a:ext cx="178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Host Migration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65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83"/>
    </mc:Choice>
    <mc:Fallback xmlns="">
      <p:transition xmlns:p14="http://schemas.microsoft.com/office/powerpoint/2010/main" spd="slow" advTm="1738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 charset="0"/>
              </a:rPr>
              <a:t>Solution: Peek Ahead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020640" y="2662007"/>
            <a:ext cx="804582" cy="3951066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528897" y="3030052"/>
            <a:ext cx="350874" cy="140108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786502">
            <a:off x="4205581" y="357166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212051" y="3087501"/>
            <a:ext cx="851732" cy="2730005"/>
            <a:chOff x="2212051" y="3087501"/>
            <a:chExt cx="851732" cy="2730005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7137503">
              <a:off x="2261337" y="4813478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77" name="Oval 76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endCxn id="77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 flipH="1">
            <a:off x="4551320" y="2730500"/>
            <a:ext cx="804582" cy="3920092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805931" y="570208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137231" y="5807740"/>
            <a:ext cx="178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Host 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4429" y="4136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84" name="Straight Connector 83"/>
            <p:cNvCxnSpPr>
              <a:endCxn id="86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89" name="TextBox 88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90" name="Straight Connector 89"/>
            <p:cNvCxnSpPr>
              <a:endCxn id="91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1108352" y="2093541"/>
            <a:ext cx="8117299" cy="924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dirty="0" smtClean="0"/>
              <a:t>Infer which internal events will occur</a:t>
            </a:r>
            <a:endParaRPr lang="en-US" sz="32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6962755" y="2662007"/>
            <a:ext cx="804582" cy="3951066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7602240" y="4353662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118054" y="4404527"/>
            <a:ext cx="179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change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2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83"/>
    </mc:Choice>
    <mc:Fallback xmlns="">
      <p:transition xmlns:p14="http://schemas.microsoft.com/office/powerpoint/2010/main" spd="slow" advTm="17388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Non-determinism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9726" y="2346001"/>
            <a:ext cx="7389094" cy="437804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Asynchrony</a:t>
            </a:r>
          </a:p>
          <a:p>
            <a:pPr>
              <a:buFont typeface="Arial"/>
              <a:buChar char="•"/>
            </a:pPr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Divergent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execution</a:t>
            </a:r>
          </a:p>
          <a:p>
            <a:pPr>
              <a:buFont typeface="Arial"/>
              <a:buChar char="•"/>
            </a:pPr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3600" dirty="0" smtClean="0"/>
              <a:t>Non</a:t>
            </a:r>
            <a:r>
              <a:rPr lang="en-US" sz="3600" dirty="0"/>
              <a:t>-</a:t>
            </a:r>
            <a:r>
              <a:rPr lang="en-US" sz="3600" dirty="0" smtClean="0"/>
              <a:t>determinism</a:t>
            </a:r>
          </a:p>
        </p:txBody>
      </p:sp>
    </p:spTree>
    <p:extLst>
      <p:ext uri="{BB962C8B-B14F-4D97-AF65-F5344CB8AC3E}">
        <p14:creationId xmlns:p14="http://schemas.microsoft.com/office/powerpoint/2010/main" val="19927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Non-Determinism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1255" y="2383937"/>
            <a:ext cx="7610476" cy="425544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900" dirty="0" smtClean="0"/>
              <a:t>Replay multiple times per subsequence</a:t>
            </a:r>
          </a:p>
          <a:p>
            <a:pPr>
              <a:buFont typeface="Arial"/>
              <a:buChar char="•"/>
            </a:pPr>
            <a:r>
              <a:rPr lang="en-US" sz="2900" dirty="0" smtClean="0"/>
              <a:t>Assuming </a:t>
            </a:r>
            <a:r>
              <a:rPr lang="en-US" sz="2900" dirty="0" err="1" smtClean="0"/>
              <a:t>i.i.d</a:t>
            </a:r>
            <a:r>
              <a:rPr lang="en-US" sz="2900" dirty="0" smtClean="0"/>
              <a:t>., probability </a:t>
            </a:r>
            <a:r>
              <a:rPr lang="en-US" sz="2900" dirty="0" smtClean="0"/>
              <a:t>of not finding bug modeled by:</a:t>
            </a:r>
          </a:p>
          <a:p>
            <a:pPr marL="0" indent="0">
              <a:buNone/>
            </a:pPr>
            <a:endParaRPr lang="en-US" sz="2900" dirty="0"/>
          </a:p>
          <a:p>
            <a:pPr>
              <a:buFont typeface="Arial"/>
              <a:buChar char="•"/>
            </a:pPr>
            <a:r>
              <a:rPr lang="en-US" sz="2900" dirty="0" smtClean="0"/>
              <a:t>If not </a:t>
            </a:r>
            <a:r>
              <a:rPr lang="en-US" sz="2900" dirty="0" err="1" smtClean="0"/>
              <a:t>i.i.d</a:t>
            </a:r>
            <a:r>
              <a:rPr lang="en-US" sz="2900" dirty="0" smtClean="0"/>
              <a:t>., override </a:t>
            </a:r>
            <a:r>
              <a:rPr lang="en-US" sz="2900" dirty="0" err="1" smtClean="0"/>
              <a:t>gettimeofday</a:t>
            </a:r>
            <a:r>
              <a:rPr lang="en-US" sz="2900" dirty="0" smtClean="0"/>
              <a:t>(), multiplex sockets, interpose on logging statements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954186"/>
              </p:ext>
            </p:extLst>
          </p:nvPr>
        </p:nvGraphicFramePr>
        <p:xfrm>
          <a:off x="2306638" y="4007985"/>
          <a:ext cx="45418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4" imgW="6578600" imgH="1168400" progId="Equation.3">
                  <p:embed/>
                </p:oleObj>
              </mc:Choice>
              <mc:Fallback>
                <p:oleObj name="Equation" r:id="rId4" imgW="6578600" imgH="1168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638" y="4007985"/>
                        <a:ext cx="4541837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74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960" y="2649975"/>
            <a:ext cx="8412040" cy="36707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200" dirty="0"/>
              <a:t>Replay events in </a:t>
            </a:r>
            <a:r>
              <a:rPr lang="en-US" sz="3200" dirty="0" smtClean="0"/>
              <a:t>QA </a:t>
            </a:r>
            <a:r>
              <a:rPr lang="en-US" sz="3200" dirty="0" err="1" smtClean="0"/>
              <a:t>testbed</a:t>
            </a:r>
            <a:endParaRPr lang="en-US" sz="3200" dirty="0" smtClean="0"/>
          </a:p>
          <a:p>
            <a:pPr>
              <a:buFont typeface="Arial"/>
              <a:buChar char="•"/>
            </a:pPr>
            <a:r>
              <a:rPr lang="en-US" sz="3200" dirty="0" smtClean="0"/>
              <a:t>Apply delta debugging to inputs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Asynchrony: interpose on messages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Divergence: infer absent events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Non-determinism: replay multiple times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631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53" y="2269006"/>
            <a:ext cx="9035143" cy="36707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What are we trying to do?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How do we do it?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 smtClean="0"/>
              <a:t>Does it work?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268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842" y="2195286"/>
            <a:ext cx="8098971" cy="444409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cs typeface="Century Gothic"/>
              </a:rPr>
              <a:t>Evaluate on </a:t>
            </a:r>
            <a:r>
              <a:rPr lang="en-US" sz="3200" dirty="0">
                <a:cs typeface="Century Gothic"/>
              </a:rPr>
              <a:t>5</a:t>
            </a:r>
            <a:r>
              <a:rPr lang="en-US" sz="3200" dirty="0" smtClean="0"/>
              <a:t> open source SDN </a:t>
            </a:r>
            <a:r>
              <a:rPr lang="en-US" sz="3200" dirty="0"/>
              <a:t>controllers (Floodlight, NOX, POX, Frenetic, ONOS)</a:t>
            </a:r>
            <a:endParaRPr lang="en-US" sz="3200" dirty="0" smtClean="0">
              <a:cs typeface="Century Gothic"/>
            </a:endParaRPr>
          </a:p>
          <a:p>
            <a:pPr>
              <a:buFont typeface="Arial"/>
              <a:buChar char="•"/>
            </a:pPr>
            <a:r>
              <a:rPr lang="en-US" sz="3200" dirty="0" smtClean="0">
                <a:cs typeface="Century Gothic"/>
              </a:rPr>
              <a:t>Quantify </a:t>
            </a:r>
            <a:r>
              <a:rPr lang="en-US" sz="3200" dirty="0">
                <a:cs typeface="Century Gothic"/>
              </a:rPr>
              <a:t>minimization </a:t>
            </a:r>
            <a:r>
              <a:rPr lang="en-US" sz="3200" dirty="0" smtClean="0">
                <a:cs typeface="Century Gothic"/>
              </a:rPr>
              <a:t>for:</a:t>
            </a:r>
            <a:endParaRPr lang="en-US" sz="3200" dirty="0">
              <a:cs typeface="Century Gothic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cs typeface="Century Gothic"/>
              </a:rPr>
              <a:t>Synthetic </a:t>
            </a:r>
            <a:r>
              <a:rPr lang="en-US" sz="3200" dirty="0" smtClean="0">
                <a:cs typeface="Century Gothic"/>
              </a:rPr>
              <a:t>bugs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cs typeface="Century Gothic"/>
              </a:rPr>
              <a:t>Bugs found in the wild</a:t>
            </a:r>
            <a:endParaRPr lang="en-US" sz="3200" dirty="0">
              <a:cs typeface="Century Gothic"/>
            </a:endParaRPr>
          </a:p>
          <a:p>
            <a:pPr>
              <a:buFont typeface="Arial"/>
              <a:buChar char="•"/>
            </a:pPr>
            <a:r>
              <a:rPr lang="en-US" sz="3200" dirty="0" smtClean="0">
                <a:cs typeface="Century Gothic"/>
              </a:rPr>
              <a:t>Qualitatively </a:t>
            </a:r>
            <a:r>
              <a:rPr lang="en-US" sz="3200" dirty="0">
                <a:cs typeface="Century Gothic"/>
              </a:rPr>
              <a:t>relay experience troubleshooting with </a:t>
            </a:r>
            <a:r>
              <a:rPr lang="en-US" sz="3200" dirty="0" err="1" smtClean="0">
                <a:cs typeface="Century Gothic"/>
              </a:rPr>
              <a:t>MCSes</a:t>
            </a:r>
            <a:endParaRPr lang="en-US" sz="3200" dirty="0"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8236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524913"/>
              </p:ext>
            </p:extLst>
          </p:nvPr>
        </p:nvGraphicFramePr>
        <p:xfrm>
          <a:off x="101610" y="2038256"/>
          <a:ext cx="8812203" cy="449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308348" y="3896191"/>
            <a:ext cx="1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Not </a:t>
            </a:r>
            <a:r>
              <a:rPr lang="en-US" sz="1200" dirty="0" err="1" smtClean="0">
                <a:solidFill>
                  <a:srgbClr val="008000"/>
                </a:solidFill>
              </a:rPr>
              <a:t>replayable</a:t>
            </a:r>
            <a:endParaRPr lang="en-US" sz="1200" dirty="0">
              <a:solidFill>
                <a:srgbClr val="008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05100" y="6248196"/>
            <a:ext cx="7296726" cy="641661"/>
            <a:chOff x="750455" y="6207226"/>
            <a:chExt cx="7296726" cy="641661"/>
          </a:xfrm>
        </p:grpSpPr>
        <p:sp>
          <p:nvSpPr>
            <p:cNvPr id="9" name="Right Bracket 8"/>
            <p:cNvSpPr/>
            <p:nvPr/>
          </p:nvSpPr>
          <p:spPr>
            <a:xfrm rot="16200000" flipH="1">
              <a:off x="2154774" y="4802907"/>
              <a:ext cx="216272" cy="3024909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ket 10"/>
            <p:cNvSpPr/>
            <p:nvPr/>
          </p:nvSpPr>
          <p:spPr>
            <a:xfrm rot="16200000" flipH="1">
              <a:off x="4290683" y="5691908"/>
              <a:ext cx="216271" cy="1246909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ket 11"/>
            <p:cNvSpPr/>
            <p:nvPr/>
          </p:nvSpPr>
          <p:spPr>
            <a:xfrm rot="16200000" flipH="1">
              <a:off x="6426591" y="4802908"/>
              <a:ext cx="216271" cy="3024909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8364" y="6477123"/>
              <a:ext cx="2029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Discovered Bugs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6628" y="6477123"/>
              <a:ext cx="1527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Known Bugs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60209" y="6479555"/>
              <a:ext cx="1788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Synthetic Bugs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7768" y="2537793"/>
            <a:ext cx="492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Substantial minimization except for 1 case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1484" y="2873693"/>
            <a:ext cx="282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Conservative input sizes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83" y="2176416"/>
            <a:ext cx="244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 case studies total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Donut 51"/>
          <p:cNvSpPr/>
          <p:nvPr/>
        </p:nvSpPr>
        <p:spPr>
          <a:xfrm rot="16200000">
            <a:off x="4232036" y="3890607"/>
            <a:ext cx="1913643" cy="598717"/>
          </a:xfrm>
          <a:prstGeom prst="donut">
            <a:avLst>
              <a:gd name="adj" fmla="val 197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34866" y="4505257"/>
            <a:ext cx="399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(m)</a:t>
            </a:r>
            <a:endParaRPr lang="en-US" sz="1000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667500" y="2458356"/>
            <a:ext cx="108857" cy="114606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7080437" y="2468937"/>
            <a:ext cx="108857" cy="114606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099090" y="2377832"/>
            <a:ext cx="176196" cy="124072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667500" y="2376018"/>
            <a:ext cx="176196" cy="124072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7080437" y="2296187"/>
            <a:ext cx="185779" cy="114606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6657917" y="2303145"/>
            <a:ext cx="185779" cy="114606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080949" y="2206938"/>
            <a:ext cx="176196" cy="124072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57917" y="2206938"/>
            <a:ext cx="176196" cy="124072"/>
          </a:xfrm>
          <a:prstGeom prst="line">
            <a:avLst/>
          </a:pr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27668" y="1976841"/>
            <a:ext cx="497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1596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979694" y="1976841"/>
            <a:ext cx="4191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719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657379" y="4550601"/>
            <a:ext cx="496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(n)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561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Naïve Replay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20" y="2595562"/>
            <a:ext cx="8029576" cy="36707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Naïve replay: ignore internal events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Naïve replay often not able to replay at all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5 / 7 discovered bugs not </a:t>
            </a:r>
            <a:r>
              <a:rPr lang="en-US" sz="2800" dirty="0" err="1" smtClean="0"/>
              <a:t>replayable</a:t>
            </a:r>
            <a:endParaRPr lang="en-US" sz="2800" dirty="0"/>
          </a:p>
          <a:p>
            <a:pPr lvl="1">
              <a:buFont typeface="Arial"/>
              <a:buChar char="•"/>
            </a:pPr>
            <a:r>
              <a:rPr lang="en-US" sz="2800" dirty="0" smtClean="0"/>
              <a:t>1 / 7 synthetic bugs not </a:t>
            </a:r>
            <a:r>
              <a:rPr lang="en-US" sz="2800" dirty="0" err="1" smtClean="0"/>
              <a:t>replayable</a:t>
            </a:r>
            <a:endParaRPr lang="en-US" sz="2800" dirty="0" smtClean="0"/>
          </a:p>
          <a:p>
            <a:pPr marL="349250">
              <a:buFont typeface="Arial"/>
              <a:buChar char="•"/>
            </a:pPr>
            <a:r>
              <a:rPr lang="en-US" sz="2800" dirty="0" smtClean="0"/>
              <a:t>Naïve replay did better in one case</a:t>
            </a:r>
          </a:p>
          <a:p>
            <a:pPr marL="692150" lvl="1">
              <a:buFont typeface="Arial"/>
              <a:buChar char="•"/>
            </a:pPr>
            <a:r>
              <a:rPr lang="en-US" sz="2800" dirty="0" smtClean="0"/>
              <a:t>2 event MCS vs. 7 event MCS with our techniques</a:t>
            </a:r>
          </a:p>
        </p:txBody>
      </p:sp>
    </p:spTree>
    <p:extLst>
      <p:ext uri="{BB962C8B-B14F-4D97-AF65-F5344CB8AC3E}">
        <p14:creationId xmlns:p14="http://schemas.microsoft.com/office/powerpoint/2010/main" val="312330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8" y="2595562"/>
            <a:ext cx="8529865" cy="36707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6000" dirty="0" smtClean="0"/>
              <a:t>15 / 17 </a:t>
            </a:r>
            <a:r>
              <a:rPr lang="en-US" sz="6000" dirty="0" err="1" smtClean="0"/>
              <a:t>MCSes</a:t>
            </a:r>
            <a:r>
              <a:rPr lang="en-US" sz="6000" dirty="0" smtClean="0"/>
              <a:t> useful for debugging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1 non-</a:t>
            </a:r>
            <a:r>
              <a:rPr lang="en-US" sz="3200" dirty="0" err="1" smtClean="0"/>
              <a:t>replayable</a:t>
            </a:r>
            <a:r>
              <a:rPr lang="en-US" sz="3200" dirty="0" smtClean="0"/>
              <a:t> case (not surprising)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1 misleading MCS (expected)</a:t>
            </a:r>
          </a:p>
        </p:txBody>
      </p:sp>
    </p:spTree>
    <p:extLst>
      <p:ext uri="{BB962C8B-B14F-4D97-AF65-F5344CB8AC3E}">
        <p14:creationId xmlns:p14="http://schemas.microsoft.com/office/powerpoint/2010/main" val="19027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/>
          <p:nvPr/>
        </p:nvCxnSpPr>
        <p:spPr>
          <a:xfrm flipV="1">
            <a:off x="873302" y="3022169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Bug (Floodlight, 2012)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413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41486" y="3030052"/>
            <a:ext cx="538285" cy="1401085"/>
            <a:chOff x="4341486" y="3030052"/>
            <a:chExt cx="53828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786502">
              <a:off x="4205581" y="3571662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35890" y="2901203"/>
            <a:ext cx="1638062" cy="3002943"/>
            <a:chOff x="7341938" y="2250259"/>
            <a:chExt cx="1638062" cy="4107064"/>
          </a:xfrm>
        </p:grpSpPr>
        <p:sp>
          <p:nvSpPr>
            <p:cNvPr id="3" name="TextBox 2"/>
            <p:cNvSpPr txBox="1"/>
            <p:nvPr/>
          </p:nvSpPr>
          <p:spPr>
            <a:xfrm>
              <a:off x="7397314" y="5084188"/>
              <a:ext cx="158268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Blackhole</a:t>
              </a:r>
              <a:r>
                <a:rPr lang="en-US" dirty="0" smtClean="0">
                  <a:solidFill>
                    <a:srgbClr val="FF0000"/>
                  </a:solidFill>
                </a:rPr>
                <a:t> persists!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41938" y="2250259"/>
              <a:ext cx="66847" cy="409948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341938" y="2250259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08785" y="6357323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V="1">
            <a:off x="2590034" y="3022169"/>
            <a:ext cx="5639551" cy="22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67251" y="3087501"/>
            <a:ext cx="896532" cy="2730005"/>
            <a:chOff x="2167251" y="3087501"/>
            <a:chExt cx="896532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958610" y="481347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63531" y="4435651"/>
            <a:ext cx="543871" cy="1351142"/>
            <a:chOff x="3988489" y="4444084"/>
            <a:chExt cx="543871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50838" y="4830807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ACK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86888" y="4343825"/>
            <a:ext cx="576643" cy="1380542"/>
            <a:chOff x="3386888" y="4343825"/>
            <a:chExt cx="576643" cy="1380542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3178247" y="472804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60" name="Oval 59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endCxn id="60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8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83"/>
    </mc:Choice>
    <mc:Fallback xmlns="">
      <p:transition xmlns:p14="http://schemas.microsoft.com/office/powerpoint/2010/main" spd="slow" advTm="17388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4" grpId="0"/>
      <p:bldP spid="65" grpId="0" animBg="1"/>
      <p:bldP spid="7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5" name="Picture 4" descr="Screen Shot 2014-08-14 at 9.5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57" y="2045008"/>
            <a:ext cx="6731000" cy="48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9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888" y="2372392"/>
            <a:ext cx="8198617" cy="370299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Possible to automatically </a:t>
            </a:r>
            <a:r>
              <a:rPr lang="en-US" sz="2800" dirty="0" smtClean="0"/>
              <a:t>minimize execution traces for </a:t>
            </a:r>
            <a:r>
              <a:rPr lang="en-US" sz="2800" dirty="0" smtClean="0"/>
              <a:t>SDN control software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/>
              <a:t>System (23K+ lines of Python) evaluated on </a:t>
            </a:r>
            <a:r>
              <a:rPr lang="en-US" sz="2800" dirty="0" smtClean="0"/>
              <a:t>5 open source SDN </a:t>
            </a:r>
            <a:r>
              <a:rPr lang="en-US" sz="2800" dirty="0"/>
              <a:t>controllers (Floodlight, NOX, POX, Frenetic, ONOS) </a:t>
            </a:r>
            <a:r>
              <a:rPr lang="en-US" sz="2800" dirty="0" smtClean="0"/>
              <a:t>and one proprietary controller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Currently </a:t>
            </a:r>
            <a:r>
              <a:rPr lang="en-US" sz="2800" dirty="0" smtClean="0"/>
              <a:t>generalizing, formalizing approach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84457" y="5152081"/>
            <a:ext cx="88630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 smtClean="0"/>
              <a:t>ucb</a:t>
            </a:r>
            <a:r>
              <a:rPr lang="en-US" sz="6000" dirty="0" err="1"/>
              <a:t>-sts.github.com</a:t>
            </a:r>
            <a:r>
              <a:rPr lang="en-US" sz="6000" dirty="0"/>
              <a:t>/</a:t>
            </a:r>
            <a:r>
              <a:rPr lang="en-US" sz="6000" dirty="0" err="1"/>
              <a:t>sts</a:t>
            </a:r>
            <a:r>
              <a:rPr lang="en-US" sz="6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6384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57" y="2177146"/>
            <a:ext cx="8044543" cy="468992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Thread Schedule Minimization</a:t>
            </a:r>
          </a:p>
          <a:p>
            <a:pPr lvl="1">
              <a:buFont typeface="Arial"/>
              <a:buChar char="•"/>
            </a:pPr>
            <a:r>
              <a:rPr lang="en-US" dirty="0"/>
              <a:t>Isolating Failure-Inducing </a:t>
            </a:r>
            <a:r>
              <a:rPr lang="en-US" dirty="0" smtClean="0"/>
              <a:t>Thread Schedules</a:t>
            </a:r>
            <a:r>
              <a:rPr lang="en-US" dirty="0"/>
              <a:t>. SIGSOFT ’02</a:t>
            </a:r>
            <a:r>
              <a:rPr lang="en-US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en-US" dirty="0"/>
              <a:t>A Trace Simplification Technique </a:t>
            </a:r>
            <a:r>
              <a:rPr lang="en-US" dirty="0" smtClean="0"/>
              <a:t>for Effective </a:t>
            </a:r>
            <a:r>
              <a:rPr lang="en-US" dirty="0"/>
              <a:t>Debugging of Concurrent Programs. FSE ’10.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Program Flow </a:t>
            </a:r>
            <a:r>
              <a:rPr lang="en-US" sz="2800" dirty="0"/>
              <a:t>A</a:t>
            </a:r>
            <a:r>
              <a:rPr lang="en-US" sz="2800" dirty="0" smtClean="0"/>
              <a:t>nalysis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Enabling Tracing </a:t>
            </a:r>
            <a:r>
              <a:rPr lang="en-US" dirty="0"/>
              <a:t>of Long-Running Multithreaded Programs </a:t>
            </a:r>
            <a:r>
              <a:rPr lang="en-US" dirty="0" smtClean="0"/>
              <a:t>via Dynamic </a:t>
            </a:r>
            <a:r>
              <a:rPr lang="en-US" dirty="0"/>
              <a:t>Execution Reduction. ISSTA ’07</a:t>
            </a:r>
            <a:r>
              <a:rPr lang="en-US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Toward Generating </a:t>
            </a:r>
            <a:r>
              <a:rPr lang="en-US" dirty="0"/>
              <a:t>Reducible Replay Logs. PLDI ’11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800" dirty="0" smtClean="0"/>
              <a:t>Best-Effort Replay of Field Failures</a:t>
            </a:r>
          </a:p>
          <a:p>
            <a:pPr lvl="1">
              <a:buFont typeface="Arial"/>
              <a:buChar char="•"/>
            </a:pPr>
            <a:r>
              <a:rPr lang="en-US" dirty="0"/>
              <a:t>A Technique for Enabling </a:t>
            </a:r>
            <a:r>
              <a:rPr lang="en-US" dirty="0" smtClean="0"/>
              <a:t>and Supporting </a:t>
            </a:r>
            <a:r>
              <a:rPr lang="en-US" dirty="0"/>
              <a:t>Debugging of Field Failures. ICSE ’07</a:t>
            </a:r>
            <a:r>
              <a:rPr lang="en-US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en-US" dirty="0"/>
              <a:t>Triage</a:t>
            </a:r>
            <a:r>
              <a:rPr lang="en-US" dirty="0" smtClean="0"/>
              <a:t>: Diagnosing </a:t>
            </a:r>
            <a:r>
              <a:rPr lang="en-US" dirty="0"/>
              <a:t>Production Run Failures at the User’s Site. </a:t>
            </a:r>
            <a:r>
              <a:rPr lang="en-US" dirty="0" smtClean="0"/>
              <a:t>SOSP ’</a:t>
            </a:r>
            <a:r>
              <a:rPr lang="en-US" dirty="0"/>
              <a:t>07.</a:t>
            </a:r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081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are costly and time consuming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210" y="2299935"/>
            <a:ext cx="7610476" cy="367076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3600" dirty="0"/>
              <a:t>Software </a:t>
            </a:r>
            <a:r>
              <a:rPr lang="en-US" sz="3600" dirty="0" smtClean="0"/>
              <a:t>bugs </a:t>
            </a:r>
            <a:r>
              <a:rPr lang="en-US" sz="3600" dirty="0"/>
              <a:t>cost US economy </a:t>
            </a:r>
            <a:r>
              <a:rPr lang="en-US" sz="3600" dirty="0" smtClean="0"/>
              <a:t>$59.5 </a:t>
            </a:r>
            <a:r>
              <a:rPr lang="en-US" sz="3600" dirty="0"/>
              <a:t>Billion </a:t>
            </a:r>
            <a:r>
              <a:rPr lang="en-US" sz="3600" dirty="0" smtClean="0"/>
              <a:t>in 2002 [1]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Developers spend ~50% of their time debugging [2]</a:t>
            </a:r>
            <a:endParaRPr lang="en-US" sz="3600" dirty="0"/>
          </a:p>
          <a:p>
            <a:pPr>
              <a:buFont typeface="Arial"/>
              <a:buChar char="•"/>
            </a:pPr>
            <a:r>
              <a:rPr lang="en-US" sz="3600" dirty="0" smtClean="0"/>
              <a:t>Best developers devoted to debugging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0291" y="5915140"/>
            <a:ext cx="898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National Institute of Standards and Technology 2002 Annual Report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P. </a:t>
            </a:r>
            <a:r>
              <a:rPr lang="en-US" dirty="0" err="1" smtClean="0"/>
              <a:t>Godefroid</a:t>
            </a:r>
            <a:r>
              <a:rPr lang="en-US" dirty="0" smtClean="0"/>
              <a:t> et al., Concurrency at Microsoft- An Exploratory Study. CAV ‘08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0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179" y="2138826"/>
            <a:ext cx="8285821" cy="452283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Formal analysis of approach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Apply to other distributed systems (databases, consensus protocols)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Investigate effectiveness of various interposition points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Integrate STS into ONOS (</a:t>
            </a:r>
            <a:r>
              <a:rPr lang="en-US" sz="3000" dirty="0" err="1" smtClean="0"/>
              <a:t>ON.Lab</a:t>
            </a:r>
            <a:r>
              <a:rPr lang="en-US" sz="3000" dirty="0" smtClean="0"/>
              <a:t>) development workflow</a:t>
            </a:r>
          </a:p>
        </p:txBody>
      </p:sp>
    </p:spTree>
    <p:extLst>
      <p:ext uri="{BB962C8B-B14F-4D97-AF65-F5344CB8AC3E}">
        <p14:creationId xmlns:p14="http://schemas.microsoft.com/office/powerpoint/2010/main" val="41749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9223"/>
            <a:ext cx="9144000" cy="50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9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447060"/>
              </p:ext>
            </p:extLst>
          </p:nvPr>
        </p:nvGraphicFramePr>
        <p:xfrm>
          <a:off x="80818" y="2038256"/>
          <a:ext cx="9213272" cy="4374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50455" y="6207226"/>
            <a:ext cx="7296726" cy="641661"/>
            <a:chOff x="750455" y="6207226"/>
            <a:chExt cx="7296726" cy="641661"/>
          </a:xfrm>
        </p:grpSpPr>
        <p:sp>
          <p:nvSpPr>
            <p:cNvPr id="7" name="Right Bracket 6"/>
            <p:cNvSpPr/>
            <p:nvPr/>
          </p:nvSpPr>
          <p:spPr>
            <a:xfrm rot="16200000" flipH="1">
              <a:off x="2154774" y="4802907"/>
              <a:ext cx="216272" cy="3024909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ket 7"/>
            <p:cNvSpPr/>
            <p:nvPr/>
          </p:nvSpPr>
          <p:spPr>
            <a:xfrm rot="16200000" flipH="1">
              <a:off x="4290683" y="5691908"/>
              <a:ext cx="216271" cy="1246909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ket 8"/>
            <p:cNvSpPr/>
            <p:nvPr/>
          </p:nvSpPr>
          <p:spPr>
            <a:xfrm rot="16200000" flipH="1">
              <a:off x="6426591" y="4802908"/>
              <a:ext cx="216271" cy="3024909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08364" y="6477123"/>
              <a:ext cx="2029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Discovered Bugs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6628" y="6477123"/>
              <a:ext cx="1527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Known Bugs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60209" y="6479555"/>
              <a:ext cx="1788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Synthetic Bugs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 rot="16200000">
            <a:off x="4554347" y="5212675"/>
            <a:ext cx="157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Not </a:t>
            </a:r>
            <a:r>
              <a:rPr lang="en-US" sz="1200" dirty="0" err="1" smtClean="0">
                <a:solidFill>
                  <a:srgbClr val="008000"/>
                </a:solidFill>
              </a:rPr>
              <a:t>replayable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81953" y="5032493"/>
            <a:ext cx="1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Not </a:t>
            </a:r>
            <a:r>
              <a:rPr lang="en-US" sz="1200" dirty="0" err="1" smtClean="0">
                <a:solidFill>
                  <a:srgbClr val="FF0000"/>
                </a:solidFill>
              </a:rPr>
              <a:t>replayable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46068" y="5034808"/>
            <a:ext cx="1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Not </a:t>
            </a:r>
            <a:r>
              <a:rPr lang="en-US" sz="1200" dirty="0" err="1" smtClean="0">
                <a:solidFill>
                  <a:srgbClr val="FF0000"/>
                </a:solidFill>
              </a:rPr>
              <a:t>replayable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364003" y="5037123"/>
            <a:ext cx="1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Not </a:t>
            </a:r>
            <a:r>
              <a:rPr lang="en-US" sz="1200" dirty="0" err="1" smtClean="0">
                <a:solidFill>
                  <a:srgbClr val="FF0000"/>
                </a:solidFill>
              </a:rPr>
              <a:t>replayable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781938" y="5039438"/>
            <a:ext cx="1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Not </a:t>
            </a:r>
            <a:r>
              <a:rPr lang="en-US" sz="1200" dirty="0" err="1" smtClean="0">
                <a:solidFill>
                  <a:srgbClr val="FF0000"/>
                </a:solidFill>
              </a:rPr>
              <a:t>replayable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2234508" y="5041753"/>
            <a:ext cx="1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Not </a:t>
            </a:r>
            <a:r>
              <a:rPr lang="en-US" sz="1200" dirty="0" err="1" smtClean="0">
                <a:solidFill>
                  <a:srgbClr val="FF0000"/>
                </a:solidFill>
              </a:rPr>
              <a:t>replayable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500209" y="5278834"/>
            <a:ext cx="1436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Not </a:t>
            </a:r>
            <a:r>
              <a:rPr lang="en-US" sz="1200" dirty="0" err="1" smtClean="0">
                <a:solidFill>
                  <a:srgbClr val="FF0000"/>
                </a:solidFill>
              </a:rPr>
              <a:t>replayable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 rot="16200000">
            <a:off x="4769222" y="5436863"/>
            <a:ext cx="1913646" cy="437912"/>
          </a:xfrm>
          <a:prstGeom prst="donut">
            <a:avLst>
              <a:gd name="adj" fmla="val 197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183910" y="3997131"/>
            <a:ext cx="103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inflated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 rot="16200000">
            <a:off x="4342528" y="5456056"/>
            <a:ext cx="1913643" cy="399525"/>
          </a:xfrm>
          <a:prstGeom prst="donut">
            <a:avLst>
              <a:gd name="adj" fmla="val 197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327212" y="3588533"/>
            <a:ext cx="190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replayable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 rot="16200000">
            <a:off x="6064624" y="5436863"/>
            <a:ext cx="1913642" cy="437912"/>
          </a:xfrm>
          <a:prstGeom prst="donut">
            <a:avLst>
              <a:gd name="adj" fmla="val 197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5659041" y="3178208"/>
            <a:ext cx="272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misleading (expected)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455" y="229695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Techniques provide notable benefit vs. naïve replay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1747" y="2818682"/>
            <a:ext cx="412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 / 17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MCSes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useful for debugging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4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/>
      <p:bldP spid="27" grpId="0"/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Studies</a:t>
            </a:r>
          </a:p>
        </p:txBody>
      </p:sp>
      <p:pic>
        <p:nvPicPr>
          <p:cNvPr id="3" name="Picture 2" descr="Tabl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56"/>
            <a:ext cx="9144000" cy="4646562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6984917" y="2032349"/>
            <a:ext cx="900897" cy="4646562"/>
          </a:xfrm>
          <a:prstGeom prst="frame">
            <a:avLst>
              <a:gd name="adj1" fmla="val 5207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392545" y="4883726"/>
            <a:ext cx="8763000" cy="28863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392545" y="5878944"/>
            <a:ext cx="8763000" cy="288637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5143499" y="2038256"/>
            <a:ext cx="930067" cy="4646562"/>
          </a:xfrm>
          <a:prstGeom prst="frame">
            <a:avLst>
              <a:gd name="adj1" fmla="val 2439"/>
            </a:avLst>
          </a:prstGeom>
          <a:solidFill>
            <a:schemeClr val="accent4"/>
          </a:solidFill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6086928" y="2038256"/>
            <a:ext cx="886527" cy="4646562"/>
          </a:xfrm>
          <a:prstGeom prst="frame">
            <a:avLst>
              <a:gd name="adj1" fmla="val 2439"/>
            </a:avLst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7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8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pic>
        <p:nvPicPr>
          <p:cNvPr id="3" name="Picture 2" descr="Runtim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6091"/>
            <a:ext cx="9144000" cy="44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1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65" y="2595526"/>
            <a:ext cx="6963307" cy="3954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/>
              <a:t>Human analysis of log files</a:t>
            </a:r>
          </a:p>
        </p:txBody>
      </p:sp>
    </p:spTree>
    <p:extLst>
      <p:ext uri="{BB962C8B-B14F-4D97-AF65-F5344CB8AC3E}">
        <p14:creationId xmlns:p14="http://schemas.microsoft.com/office/powerpoint/2010/main" val="21608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10"/>
    </mc:Choice>
    <mc:Fallback xmlns="">
      <p:transition xmlns:p14="http://schemas.microsoft.com/office/powerpoint/2010/main" spd="slow" advTm="135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Non-Determinism</a:t>
            </a:r>
          </a:p>
        </p:txBody>
      </p:sp>
      <p:pic>
        <p:nvPicPr>
          <p:cNvPr id="3" name="Picture 2" descr="replay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2" y="2038256"/>
            <a:ext cx="9051637" cy="47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Requirements</a:t>
            </a:r>
            <a:endParaRPr lang="en-US" dirty="0"/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89667" y="2695821"/>
            <a:ext cx="9258195" cy="372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6600" dirty="0"/>
          </a:p>
        </p:txBody>
      </p:sp>
      <p:sp>
        <p:nvSpPr>
          <p:cNvPr id="80" name="Content Placeholder 2"/>
          <p:cNvSpPr>
            <a:spLocks noGrp="1"/>
          </p:cNvSpPr>
          <p:nvPr>
            <p:ph idx="1"/>
          </p:nvPr>
        </p:nvSpPr>
        <p:spPr>
          <a:xfrm>
            <a:off x="442067" y="2612375"/>
            <a:ext cx="9258195" cy="3720760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sz="6600" dirty="0" smtClean="0"/>
              <a:t>Need to maintain original happens-before relation</a:t>
            </a:r>
          </a:p>
          <a:p>
            <a:pPr>
              <a:buFont typeface="Arial"/>
              <a:buChar char="•"/>
            </a:pPr>
            <a:r>
              <a:rPr lang="en-US" sz="6600" dirty="0"/>
              <a:t>I</a:t>
            </a:r>
            <a:r>
              <a:rPr lang="en-US" sz="6600" dirty="0" smtClean="0"/>
              <a:t>ncludes </a:t>
            </a:r>
            <a:r>
              <a:rPr lang="en-US" sz="6600" dirty="0" smtClean="0">
                <a:solidFill>
                  <a:srgbClr val="0000FF"/>
                </a:solidFill>
              </a:rPr>
              <a:t>internal</a:t>
            </a:r>
            <a:r>
              <a:rPr lang="en-US" sz="6600" dirty="0" smtClean="0">
                <a:solidFill>
                  <a:srgbClr val="3366FF"/>
                </a:solidFill>
              </a:rPr>
              <a:t> </a:t>
            </a:r>
            <a:r>
              <a:rPr lang="en-US" sz="6600" dirty="0" smtClean="0"/>
              <a:t>events</a:t>
            </a:r>
          </a:p>
          <a:p>
            <a:pPr lvl="1">
              <a:buFont typeface="Arial"/>
              <a:buChar char="•"/>
            </a:pPr>
            <a:r>
              <a:rPr lang="en-US" sz="6400" dirty="0" smtClean="0"/>
              <a:t>Message Deliveries</a:t>
            </a:r>
          </a:p>
          <a:p>
            <a:pPr lvl="1">
              <a:buFont typeface="Arial"/>
              <a:buChar char="•"/>
            </a:pPr>
            <a:r>
              <a:rPr lang="en-US" sz="6400" dirty="0" smtClean="0"/>
              <a:t>State Transitions</a:t>
            </a:r>
            <a:endParaRPr lang="en-US" sz="6400" dirty="0"/>
          </a:p>
          <a:p>
            <a:pPr marL="0" indent="0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6209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val 153"/>
          <p:cNvSpPr/>
          <p:nvPr/>
        </p:nvSpPr>
        <p:spPr>
          <a:xfrm>
            <a:off x="5928125" y="414024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Naïve Replay Approach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937141" y="560294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884340" y="2466975"/>
            <a:ext cx="765545" cy="3790106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86972" y="4185990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909928" y="278715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119308" y="2757704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55796" y="2758117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825344" y="2747766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292929" y="4158377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812143" y="4164739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562985" y="416515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346725" y="5575731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085796" y="5575330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740927" y="5565382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696201" y="556450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318196" y="5553050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516808" y="5553050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234214" y="4136097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759725" y="2763681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947424" y="2736881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352339" y="414024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142864" y="4138676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457791" y="274633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179676" y="2460110"/>
            <a:ext cx="4437680" cy="3790106"/>
            <a:chOff x="179676" y="2460110"/>
            <a:chExt cx="4437680" cy="3790106"/>
          </a:xfrm>
        </p:grpSpPr>
        <p:sp>
          <p:nvSpPr>
            <p:cNvPr id="36" name="Rectangle 35"/>
            <p:cNvSpPr/>
            <p:nvPr/>
          </p:nvSpPr>
          <p:spPr>
            <a:xfrm rot="10800000">
              <a:off x="179676" y="2460110"/>
              <a:ext cx="3677559" cy="3790104"/>
            </a:xfrm>
            <a:prstGeom prst="rect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effectLst/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/>
            <p:cNvSpPr/>
            <p:nvPr/>
          </p:nvSpPr>
          <p:spPr>
            <a:xfrm rot="16200000" flipH="1" flipV="1">
              <a:off x="2346779" y="3979639"/>
              <a:ext cx="3790105" cy="751049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88605" y="5831840"/>
            <a:ext cx="4008355" cy="890794"/>
            <a:chOff x="4688605" y="5831840"/>
            <a:chExt cx="4008355" cy="890794"/>
          </a:xfrm>
        </p:grpSpPr>
        <p:sp>
          <p:nvSpPr>
            <p:cNvPr id="3" name="TextBox 2"/>
            <p:cNvSpPr txBox="1"/>
            <p:nvPr/>
          </p:nvSpPr>
          <p:spPr>
            <a:xfrm>
              <a:off x="4688605" y="6199414"/>
              <a:ext cx="4008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avoye LET Plain:1.0"/>
                  <a:cs typeface="Savoye LET Plain:1.0"/>
                </a:rPr>
                <a:t>t</a:t>
              </a:r>
              <a:r>
                <a:rPr lang="en-US" sz="2800" baseline="-25000" dirty="0" smtClean="0">
                  <a:latin typeface="Savoye LET Plain:1.0"/>
                  <a:cs typeface="Savoye LET Plain:1.0"/>
                </a:rPr>
                <a:t>1</a:t>
              </a:r>
              <a:r>
                <a:rPr lang="en-US" sz="2800" dirty="0" smtClean="0">
                  <a:latin typeface="Savoye LET Plain:1.0"/>
                  <a:cs typeface="Savoye LET Plain:1.0"/>
                </a:rPr>
                <a:t> t</a:t>
              </a:r>
              <a:r>
                <a:rPr lang="en-US" sz="2800" baseline="-25000" dirty="0" smtClean="0">
                  <a:latin typeface="Savoye LET Plain:1.0"/>
                  <a:cs typeface="Savoye LET Plain:1.0"/>
                </a:rPr>
                <a:t>2</a:t>
              </a:r>
              <a:r>
                <a:rPr lang="en-US" sz="2800" dirty="0" smtClean="0">
                  <a:latin typeface="Savoye LET Plain:1.0"/>
                  <a:cs typeface="Savoye LET Plain:1.0"/>
                </a:rPr>
                <a:t>    t</a:t>
              </a:r>
              <a:r>
                <a:rPr lang="en-US" sz="2800" baseline="-25000" dirty="0" smtClean="0">
                  <a:latin typeface="Savoye LET Plain:1.0"/>
                  <a:cs typeface="Savoye LET Plain:1.0"/>
                </a:rPr>
                <a:t>3</a:t>
              </a:r>
              <a:r>
                <a:rPr lang="en-US" sz="2800" dirty="0" smtClean="0">
                  <a:latin typeface="Savoye LET Plain:1.0"/>
                  <a:cs typeface="Savoye LET Plain:1.0"/>
                </a:rPr>
                <a:t>         t</a:t>
              </a:r>
              <a:r>
                <a:rPr lang="en-US" sz="2800" baseline="-25000" dirty="0" smtClean="0">
                  <a:latin typeface="Savoye LET Plain:1.0"/>
                  <a:cs typeface="Savoye LET Plain:1.0"/>
                </a:rPr>
                <a:t>4</a:t>
              </a:r>
              <a:r>
                <a:rPr lang="en-US" sz="2800" dirty="0" smtClean="0">
                  <a:latin typeface="Savoye LET Plain:1.0"/>
                  <a:cs typeface="Savoye LET Plain:1.0"/>
                </a:rPr>
                <a:t>   t</a:t>
              </a:r>
              <a:r>
                <a:rPr lang="en-US" sz="2800" baseline="-25000" dirty="0" smtClean="0">
                  <a:latin typeface="Savoye LET Plain:1.0"/>
                  <a:cs typeface="Savoye LET Plain:1.0"/>
                </a:rPr>
                <a:t>5</a:t>
              </a:r>
              <a:r>
                <a:rPr lang="en-US" sz="2800" dirty="0" smtClean="0">
                  <a:latin typeface="Savoye LET Plain:1.0"/>
                  <a:cs typeface="Savoye LET Plain:1.0"/>
                </a:rPr>
                <a:t>t</a:t>
              </a:r>
              <a:r>
                <a:rPr lang="en-US" sz="2800" baseline="-25000" dirty="0" smtClean="0">
                  <a:latin typeface="Savoye LET Plain:1.0"/>
                  <a:cs typeface="Savoye LET Plain:1.0"/>
                </a:rPr>
                <a:t>6</a:t>
              </a:r>
              <a:r>
                <a:rPr lang="en-US" sz="2800" dirty="0" smtClean="0">
                  <a:latin typeface="Savoye LET Plain:1.0"/>
                  <a:cs typeface="Savoye LET Plain:1.0"/>
                </a:rPr>
                <a:t>t</a:t>
              </a:r>
              <a:r>
                <a:rPr lang="en-US" sz="2800" baseline="-25000" dirty="0" smtClean="0">
                  <a:latin typeface="Savoye LET Plain:1.0"/>
                  <a:cs typeface="Savoye LET Plain:1.0"/>
                </a:rPr>
                <a:t>7</a:t>
              </a:r>
              <a:r>
                <a:rPr lang="en-US" sz="2800" dirty="0" smtClean="0">
                  <a:latin typeface="Savoye LET Plain:1.0"/>
                  <a:cs typeface="Savoye LET Plain:1.0"/>
                </a:rPr>
                <a:t>        t</a:t>
              </a:r>
              <a:r>
                <a:rPr lang="en-US" sz="2800" baseline="-25000" dirty="0" smtClean="0">
                  <a:latin typeface="Savoye LET Plain:1.0"/>
                  <a:cs typeface="Savoye LET Plain:1.0"/>
                </a:rPr>
                <a:t>8</a:t>
              </a:r>
              <a:r>
                <a:rPr lang="en-US" sz="2800" dirty="0" smtClean="0">
                  <a:latin typeface="Savoye LET Plain:1.0"/>
                  <a:cs typeface="Savoye LET Plain:1.0"/>
                </a:rPr>
                <a:t> t</a:t>
              </a:r>
              <a:r>
                <a:rPr lang="en-US" sz="2800" baseline="-25000" dirty="0" smtClean="0">
                  <a:latin typeface="Savoye LET Plain:1.0"/>
                  <a:cs typeface="Savoye LET Plain:1.0"/>
                </a:rPr>
                <a:t>9</a:t>
              </a:r>
              <a:r>
                <a:rPr lang="en-US" sz="2800" dirty="0" smtClean="0">
                  <a:latin typeface="Savoye LET Plain:1.0"/>
                  <a:cs typeface="Savoye LET Plain:1.0"/>
                </a:rPr>
                <a:t>        t</a:t>
              </a:r>
              <a:r>
                <a:rPr lang="en-US" sz="2800" baseline="-25000" dirty="0" smtClean="0">
                  <a:latin typeface="Savoye LET Plain:1.0"/>
                  <a:cs typeface="Savoye LET Plain:1.0"/>
                </a:rPr>
                <a:t>10</a:t>
              </a:r>
              <a:endParaRPr lang="en-US" sz="2800" baseline="-25000" dirty="0">
                <a:latin typeface="Savoye LET Plain:1.0"/>
                <a:cs typeface="Savoye LET Plain:1.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800365" y="5852160"/>
              <a:ext cx="0" cy="519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83245" y="5852160"/>
              <a:ext cx="0" cy="519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359165" y="5842000"/>
              <a:ext cx="0" cy="519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066480" y="5842000"/>
              <a:ext cx="0" cy="519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391600" y="5837826"/>
              <a:ext cx="0" cy="519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03360" y="5831840"/>
              <a:ext cx="0" cy="519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625280" y="5831840"/>
              <a:ext cx="0" cy="519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81219" y="5842000"/>
              <a:ext cx="0" cy="519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74259" y="5842000"/>
              <a:ext cx="0" cy="519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092438" y="5842000"/>
              <a:ext cx="0" cy="519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827319" y="2055152"/>
            <a:ext cx="531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 events according to wall-clock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18"/>
    </mc:Choice>
    <mc:Fallback>
      <p:transition xmlns:p14="http://schemas.microsoft.com/office/powerpoint/2010/main" spd="slow" advTm="157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67728"/>
              </p:ext>
            </p:extLst>
          </p:nvPr>
        </p:nvGraphicFramePr>
        <p:xfrm>
          <a:off x="643859" y="2355029"/>
          <a:ext cx="8001580" cy="38164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00790">
                  <a:extLst>
                    <a:ext uri="{9D8B030D-6E8A-4147-A177-3AD203B41FA5}">
                      <a16:colId xmlns:a16="http://schemas.microsoft.com/office/drawing/2014/main" xmlns="" val="3918392268"/>
                    </a:ext>
                  </a:extLst>
                </a:gridCol>
                <a:gridCol w="4000790">
                  <a:extLst>
                    <a:ext uri="{9D8B030D-6E8A-4147-A177-3AD203B41FA5}">
                      <a16:colId xmlns:a16="http://schemas.microsoft.com/office/drawing/2014/main" xmlns="" val="239113460"/>
                    </a:ext>
                  </a:extLst>
                </a:gridCol>
              </a:tblGrid>
              <a:tr h="855729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Best Case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Worst Case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2840306"/>
                  </a:ext>
                </a:extLst>
              </a:tr>
              <a:tr h="2960746"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3200" dirty="0" smtClean="0"/>
                        <a:t>Delta</a:t>
                      </a:r>
                      <a:r>
                        <a:rPr lang="en-US" sz="3200" baseline="0" dirty="0" smtClean="0"/>
                        <a:t> Debugging:       (log n) replays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3200" baseline="0" dirty="0" smtClean="0"/>
                        <a:t>Each replay: O(n) events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3200" baseline="0" dirty="0" smtClean="0"/>
                        <a:t>Total:    (</a:t>
                      </a:r>
                      <a:r>
                        <a:rPr lang="en-US" sz="3200" baseline="0" dirty="0" err="1" smtClean="0"/>
                        <a:t>nlog</a:t>
                      </a:r>
                      <a:r>
                        <a:rPr lang="en-US" sz="3200" baseline="0" dirty="0" smtClean="0"/>
                        <a:t> n)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3200" dirty="0" smtClean="0"/>
                        <a:t>Delta Debugging: O(n) replays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3200" dirty="0" smtClean="0"/>
                        <a:t>Each replay: O(n) events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3200" dirty="0" smtClean="0"/>
                        <a:t>Total: O(n</a:t>
                      </a:r>
                      <a:r>
                        <a:rPr lang="en-US" sz="3200" baseline="30000" dirty="0" smtClean="0"/>
                        <a:t>2</a:t>
                      </a:r>
                      <a:r>
                        <a:rPr lang="en-US" sz="3200" baseline="0" dirty="0" smtClean="0"/>
                        <a:t>)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582299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602" y="5168912"/>
            <a:ext cx="644051" cy="644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77" y="3694887"/>
            <a:ext cx="644051" cy="6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Delta Debugging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73835"/>
            <a:ext cx="9738675" cy="328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9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vs. Global </a:t>
            </a:r>
            <a:r>
              <a:rPr lang="en-US" dirty="0" err="1" smtClean="0"/>
              <a:t>Minimality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9581"/>
            <a:ext cx="9144000" cy="200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3" y="2212262"/>
            <a:ext cx="9144000" cy="18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7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Forensic Analysis of Production Logs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Logs need to capture causality: </a:t>
            </a:r>
            <a:r>
              <a:rPr lang="en-US" dirty="0" err="1" smtClean="0"/>
              <a:t>Lamport</a:t>
            </a:r>
            <a:r>
              <a:rPr lang="en-US" dirty="0" smtClean="0"/>
              <a:t> Clocks or accurate NTP</a:t>
            </a:r>
          </a:p>
          <a:p>
            <a:r>
              <a:rPr lang="en-US" dirty="0" smtClean="0"/>
              <a:t>Need clear mapping between input/internal events and simulated events</a:t>
            </a:r>
          </a:p>
          <a:p>
            <a:r>
              <a:rPr lang="en-US" dirty="0" smtClean="0"/>
              <a:t>Must remove redundantly logged events</a:t>
            </a:r>
          </a:p>
          <a:p>
            <a:r>
              <a:rPr lang="en-US" dirty="0" smtClean="0"/>
              <a:t>Might employ causally consistent snapshots to cope with length of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9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Complexity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Code to override </a:t>
            </a:r>
            <a:r>
              <a:rPr lang="en-US" sz="2800" dirty="0" err="1" smtClean="0"/>
              <a:t>gettimeofday</a:t>
            </a:r>
            <a:r>
              <a:rPr lang="en-US" sz="2800" dirty="0" smtClean="0"/>
              <a:t>(), interpose on logging statements, and multiplex sockets:</a:t>
            </a:r>
          </a:p>
          <a:p>
            <a:endParaRPr lang="en-US" sz="2800" dirty="0" smtClean="0"/>
          </a:p>
          <a:p>
            <a:pPr lvl="1"/>
            <a:r>
              <a:rPr lang="en-US" sz="2800" dirty="0" smtClean="0"/>
              <a:t>415 LOC for POX (Python)</a:t>
            </a:r>
          </a:p>
          <a:p>
            <a:pPr lvl="1"/>
            <a:r>
              <a:rPr lang="en-US" sz="2800" dirty="0" smtClean="0"/>
              <a:t>722 LOC for Floodlight (Java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8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Many improvements: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Parallelize delta debugging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Smarter delta debugging time splits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Apply program flow analysis to further prune	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Compress time (override </a:t>
            </a:r>
            <a:r>
              <a:rPr lang="en-US" sz="3200" dirty="0" err="1" smtClean="0"/>
              <a:t>gettimeofday</a:t>
            </a:r>
            <a:r>
              <a:rPr lang="en-US" sz="3200" dirty="0" smtClean="0"/>
              <a:t>)</a:t>
            </a:r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04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Divergence: Syntactic Changes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2527499" y="2093541"/>
            <a:ext cx="9547862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Prune Earlier Input..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858778" y="3024482"/>
            <a:ext cx="868645" cy="1429932"/>
            <a:chOff x="858778" y="3024482"/>
            <a:chExt cx="86864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752058" y="3434249"/>
              <a:ext cx="7982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</a:p>
            <a:p>
              <a:r>
                <a:rPr lang="en-US" sz="1600" dirty="0" err="1" smtClean="0">
                  <a:solidFill>
                    <a:srgbClr val="0000FF"/>
                  </a:solidFill>
                </a:rPr>
                <a:t>Seq</a:t>
              </a:r>
              <a:r>
                <a:rPr lang="en-US" sz="1600" dirty="0" smtClean="0">
                  <a:solidFill>
                    <a:srgbClr val="0000FF"/>
                  </a:solidFill>
                </a:rPr>
                <a:t>=3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705176" cy="1348658"/>
            <a:chOff x="1738563" y="3087501"/>
            <a:chExt cx="705176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752243" y="3451572"/>
              <a:ext cx="7982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</a:p>
            <a:p>
              <a:r>
                <a:rPr lang="en-US" sz="1600" dirty="0" err="1" smtClean="0">
                  <a:solidFill>
                    <a:srgbClr val="0000FF"/>
                  </a:solidFill>
                </a:rPr>
                <a:t>Seq</a:t>
              </a:r>
              <a:r>
                <a:rPr lang="en-US" sz="1600" dirty="0" smtClean="0">
                  <a:solidFill>
                    <a:srgbClr val="0000FF"/>
                  </a:solidFill>
                </a:rPr>
                <a:t>=4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84276" y="3030052"/>
            <a:ext cx="695495" cy="1401085"/>
            <a:chOff x="4184276" y="3030052"/>
            <a:chExt cx="69549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7180803">
              <a:off x="4077556" y="3325523"/>
              <a:ext cx="7982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</a:p>
            <a:p>
              <a:r>
                <a:rPr lang="en-US" sz="1600" dirty="0" err="1" smtClean="0">
                  <a:solidFill>
                    <a:srgbClr val="0000FF"/>
                  </a:solidFill>
                </a:rPr>
                <a:t>Seq</a:t>
              </a:r>
              <a:r>
                <a:rPr lang="en-US" sz="1600" dirty="0" smtClean="0">
                  <a:solidFill>
                    <a:srgbClr val="0000FF"/>
                  </a:solidFill>
                </a:rPr>
                <a:t>=5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981107" y="3087501"/>
            <a:ext cx="1082676" cy="2730005"/>
            <a:chOff x="1981107" y="3087501"/>
            <a:chExt cx="1082676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645458" y="4710567"/>
              <a:ext cx="12560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00FF"/>
                  </a:solidFill>
                </a:rPr>
                <a:t>port_status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x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id</a:t>
              </a:r>
              <a:r>
                <a:rPr lang="en-US" sz="1600" dirty="0" smtClean="0">
                  <a:solidFill>
                    <a:srgbClr val="0000FF"/>
                  </a:solidFill>
                </a:rPr>
                <a:t>=12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223538" y="4440025"/>
            <a:ext cx="522273" cy="1351142"/>
            <a:chOff x="3988489" y="4444084"/>
            <a:chExt cx="522273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17414" y="4864226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ACK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57557" y="4333097"/>
            <a:ext cx="768671" cy="1446930"/>
            <a:chOff x="3194860" y="4277437"/>
            <a:chExt cx="768671" cy="1446930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2859211" y="4613086"/>
              <a:ext cx="12560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p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ort_status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x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id</a:t>
              </a:r>
              <a:r>
                <a:rPr lang="en-US" sz="1600" dirty="0" smtClean="0">
                  <a:solidFill>
                    <a:srgbClr val="0000FF"/>
                  </a:solidFill>
                </a:rPr>
                <a:t>=13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3655265" y="5710136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3063783" y="3067025"/>
            <a:ext cx="427197" cy="2713002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022711" y="398082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Timeout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04011" y="577844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27940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/>
          <p:nvPr/>
        </p:nvCxnSpPr>
        <p:spPr>
          <a:xfrm flipV="1">
            <a:off x="873302" y="3022169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Logs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41486" y="3030052"/>
            <a:ext cx="538285" cy="1401085"/>
            <a:chOff x="4341486" y="3030052"/>
            <a:chExt cx="53828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786502">
              <a:off x="4205581" y="3571662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35890" y="2901203"/>
            <a:ext cx="1638062" cy="3002943"/>
            <a:chOff x="7341938" y="2250259"/>
            <a:chExt cx="1638062" cy="4107064"/>
          </a:xfrm>
        </p:grpSpPr>
        <p:sp>
          <p:nvSpPr>
            <p:cNvPr id="3" name="TextBox 2"/>
            <p:cNvSpPr txBox="1"/>
            <p:nvPr/>
          </p:nvSpPr>
          <p:spPr>
            <a:xfrm>
              <a:off x="7397314" y="5084188"/>
              <a:ext cx="158268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Blackhole</a:t>
              </a:r>
              <a:r>
                <a:rPr lang="en-US" dirty="0" smtClean="0">
                  <a:solidFill>
                    <a:srgbClr val="FF0000"/>
                  </a:solidFill>
                </a:rPr>
                <a:t> persists!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41938" y="2250259"/>
              <a:ext cx="66847" cy="409948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341938" y="2250259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08785" y="6357323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V="1">
            <a:off x="2590034" y="3022169"/>
            <a:ext cx="5639551" cy="22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67251" y="3087501"/>
            <a:ext cx="896532" cy="2730005"/>
            <a:chOff x="2167251" y="3087501"/>
            <a:chExt cx="896532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958610" y="481347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63531" y="4435651"/>
            <a:ext cx="543871" cy="1351142"/>
            <a:chOff x="3988489" y="4444084"/>
            <a:chExt cx="543871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50838" y="4830807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ACK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86888" y="4343825"/>
            <a:ext cx="576643" cy="1380542"/>
            <a:chOff x="3386888" y="4343825"/>
            <a:chExt cx="576643" cy="1380542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3178247" y="472804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60" name="Oval 59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endCxn id="60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73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83"/>
    </mc:Choice>
    <mc:Fallback xmlns="">
      <p:transition xmlns:p14="http://schemas.microsoft.com/office/powerpoint/2010/main" spd="slow" advTm="1738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charset="0"/>
              </a:rPr>
              <a:t>Divergence: Syntactic Changes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1950311" y="2093541"/>
            <a:ext cx="9547862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Sequence Numbers Differ!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858778" y="3024482"/>
            <a:ext cx="868645" cy="1429932"/>
            <a:chOff x="858778" y="3024482"/>
            <a:chExt cx="86864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752058" y="3434249"/>
              <a:ext cx="7982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</a:p>
            <a:p>
              <a:r>
                <a:rPr lang="en-US" sz="1600" dirty="0" err="1" smtClean="0">
                  <a:solidFill>
                    <a:srgbClr val="0000FF"/>
                  </a:solidFill>
                </a:rPr>
                <a:t>Seq</a:t>
              </a:r>
              <a:r>
                <a:rPr lang="en-US" sz="1600" dirty="0" smtClean="0">
                  <a:solidFill>
                    <a:srgbClr val="0000FF"/>
                  </a:solidFill>
                </a:rPr>
                <a:t>=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2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705176" cy="1348658"/>
            <a:chOff x="1738563" y="3087501"/>
            <a:chExt cx="705176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752243" y="3451572"/>
              <a:ext cx="7982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</a:p>
            <a:p>
              <a:r>
                <a:rPr lang="en-US" sz="1600" dirty="0" err="1" smtClean="0">
                  <a:solidFill>
                    <a:srgbClr val="0000FF"/>
                  </a:solidFill>
                </a:rPr>
                <a:t>Seq</a:t>
              </a:r>
              <a:r>
                <a:rPr lang="en-US" sz="1600" dirty="0" smtClean="0">
                  <a:solidFill>
                    <a:srgbClr val="0000FF"/>
                  </a:solidFill>
                </a:rPr>
                <a:t>=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3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84276" y="3030052"/>
            <a:ext cx="695495" cy="1401085"/>
            <a:chOff x="4184276" y="3030052"/>
            <a:chExt cx="69549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7180803">
              <a:off x="4077556" y="3325523"/>
              <a:ext cx="7982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</a:p>
            <a:p>
              <a:r>
                <a:rPr lang="en-US" sz="1600" dirty="0" err="1" smtClean="0">
                  <a:solidFill>
                    <a:srgbClr val="0000FF"/>
                  </a:solidFill>
                </a:rPr>
                <a:t>Seq</a:t>
              </a:r>
              <a:r>
                <a:rPr lang="en-US" sz="1600" dirty="0" smtClean="0">
                  <a:solidFill>
                    <a:srgbClr val="0000FF"/>
                  </a:solidFill>
                </a:rPr>
                <a:t>=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4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981107" y="3087501"/>
            <a:ext cx="1082676" cy="2730005"/>
            <a:chOff x="1981107" y="3087501"/>
            <a:chExt cx="1082676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645458" y="4710567"/>
              <a:ext cx="12560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00FF"/>
                  </a:solidFill>
                </a:rPr>
                <a:t>port_status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x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id</a:t>
              </a:r>
              <a:r>
                <a:rPr lang="en-US" sz="1600" dirty="0" smtClean="0">
                  <a:solidFill>
                    <a:srgbClr val="0000FF"/>
                  </a:solidFill>
                </a:rPr>
                <a:t>=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11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223538" y="4440025"/>
            <a:ext cx="522273" cy="1351142"/>
            <a:chOff x="3988489" y="4444084"/>
            <a:chExt cx="522273" cy="1351142"/>
          </a:xfrm>
        </p:grpSpPr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57557" y="4333097"/>
            <a:ext cx="768671" cy="1446930"/>
            <a:chOff x="3194860" y="4277437"/>
            <a:chExt cx="768671" cy="1446930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2859211" y="4613086"/>
              <a:ext cx="12560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p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ort_status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x</a:t>
              </a:r>
              <a:r>
                <a:rPr lang="en-US" sz="1600" dirty="0" err="1" smtClean="0">
                  <a:solidFill>
                    <a:srgbClr val="0000FF"/>
                  </a:solidFill>
                </a:rPr>
                <a:t>id</a:t>
              </a:r>
              <a:r>
                <a:rPr lang="en-US" sz="1600" dirty="0" smtClean="0">
                  <a:solidFill>
                    <a:srgbClr val="0000FF"/>
                  </a:solidFill>
                </a:rPr>
                <a:t>=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12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3655265" y="5710136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3063783" y="3067025"/>
            <a:ext cx="427197" cy="2713002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022711" y="398082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Timeout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04011" y="577844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Timeout</a:t>
            </a:r>
          </a:p>
        </p:txBody>
      </p:sp>
      <p:sp>
        <p:nvSpPr>
          <p:cNvPr id="74" name="TextBox 73"/>
          <p:cNvSpPr txBox="1"/>
          <p:nvPr/>
        </p:nvSpPr>
        <p:spPr>
          <a:xfrm rot="4319925">
            <a:off x="4252463" y="4860167"/>
            <a:ext cx="62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ACK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2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Equivalence Classes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385" y="2680963"/>
            <a:ext cx="7137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Mask Over Extraneous Fields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4987"/>
            <a:ext cx="9144000" cy="217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6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Peek ahead</a:t>
            </a:r>
            <a:endParaRPr lang="en-US" dirty="0"/>
          </a:p>
        </p:txBody>
      </p:sp>
      <p:pic>
        <p:nvPicPr>
          <p:cNvPr id="7" name="Picture 6" descr="pee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93" y="2165828"/>
            <a:ext cx="11349197" cy="44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Divergence: Unexpected Events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2917435" y="2081641"/>
            <a:ext cx="9547862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Prune Input..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9" name="Straight Connector 38"/>
          <p:cNvCxnSpPr>
            <a:endCxn id="51" idx="0"/>
          </p:cNvCxnSpPr>
          <p:nvPr/>
        </p:nvCxnSpPr>
        <p:spPr>
          <a:xfrm>
            <a:off x="4463186" y="3060156"/>
            <a:ext cx="527995" cy="1283669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3859441">
            <a:off x="4722415" y="349560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12051" y="3042116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065021" y="4396705"/>
            <a:ext cx="3123636" cy="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94147" y="4418983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917341" y="434382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1754016" y="5394142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1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45"/>
    </mc:Choice>
    <mc:Fallback>
      <p:transition xmlns:p14="http://schemas.microsoft.com/office/powerpoint/2010/main" spd="slow" advTm="97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Divergence: Unexpected Events</a:t>
            </a:r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1738563" y="2105060"/>
            <a:ext cx="9547862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Unexpected Events Appear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9" name="Straight Connector 38"/>
          <p:cNvCxnSpPr>
            <a:endCxn id="51" idx="0"/>
          </p:cNvCxnSpPr>
          <p:nvPr/>
        </p:nvCxnSpPr>
        <p:spPr>
          <a:xfrm>
            <a:off x="4463186" y="3060156"/>
            <a:ext cx="527995" cy="1283669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3859441">
            <a:off x="4722415" y="349560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12051" y="3042116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065021" y="4396705"/>
            <a:ext cx="3123636" cy="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94147" y="4418983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917341" y="434382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1754016" y="5394142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827617" y="4441523"/>
            <a:ext cx="477534" cy="1348658"/>
            <a:chOff x="1738563" y="3087501"/>
            <a:chExt cx="477534" cy="1348658"/>
          </a:xfrm>
        </p:grpSpPr>
        <p:sp>
          <p:nvSpPr>
            <p:cNvPr id="57" name="TextBox 56"/>
            <p:cNvSpPr txBox="1"/>
            <p:nvPr/>
          </p:nvSpPr>
          <p:spPr>
            <a:xfrm rot="4559498">
              <a:off x="1722652" y="3548734"/>
              <a:ext cx="648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LLDP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58" name="Straight Connector 57"/>
            <p:cNvCxnSpPr>
              <a:endCxn id="59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Oval 59"/>
          <p:cNvSpPr/>
          <p:nvPr/>
        </p:nvSpPr>
        <p:spPr>
          <a:xfrm>
            <a:off x="5757426" y="4345493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nut 47"/>
          <p:cNvSpPr/>
          <p:nvPr/>
        </p:nvSpPr>
        <p:spPr>
          <a:xfrm>
            <a:off x="5065021" y="4165041"/>
            <a:ext cx="1843772" cy="1700874"/>
          </a:xfrm>
          <a:prstGeom prst="donut">
            <a:avLst>
              <a:gd name="adj" fmla="val 197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45"/>
    </mc:Choice>
    <mc:Fallback>
      <p:transition xmlns:p14="http://schemas.microsoft.com/office/powerpoint/2010/main" spd="slow" advTm="97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Emperical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641" y="2150000"/>
            <a:ext cx="8600875" cy="43000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6000" dirty="0" smtClean="0"/>
              <a:t>Theory:</a:t>
            </a:r>
          </a:p>
          <a:p>
            <a:pPr>
              <a:buFont typeface="Arial"/>
              <a:buChar char="•"/>
            </a:pPr>
            <a:r>
              <a:rPr lang="en-US" sz="6000" dirty="0" smtClean="0"/>
              <a:t>Divergent paths </a:t>
            </a:r>
            <a:r>
              <a:rPr lang="en-US" sz="6000" dirty="0" smtClean="0">
                <a:sym typeface="Wingdings"/>
              </a:rPr>
              <a:t> Exponential possibilities</a:t>
            </a:r>
          </a:p>
          <a:p>
            <a:pPr marL="0" indent="0">
              <a:buNone/>
            </a:pPr>
            <a:r>
              <a:rPr lang="en-US" sz="6000" dirty="0" smtClean="0">
                <a:sym typeface="Wingdings"/>
              </a:rPr>
              <a:t>Practice:</a:t>
            </a:r>
            <a:endParaRPr lang="en-US" sz="6000" dirty="0" smtClean="0"/>
          </a:p>
          <a:p>
            <a:pPr>
              <a:buFont typeface="Arial"/>
              <a:buChar char="•"/>
            </a:pPr>
            <a:r>
              <a:rPr lang="en-US" sz="6000" dirty="0"/>
              <a:t>A</a:t>
            </a:r>
            <a:r>
              <a:rPr lang="en-US" sz="6000" dirty="0" smtClean="0"/>
              <a:t>llow unexpected events 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1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</a:t>
            </a:r>
            <a:r>
              <a:rPr lang="en-US" dirty="0"/>
              <a:t>Logs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153977" y="63988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0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51"/>
    </mc:Choice>
    <mc:Fallback xmlns="">
      <p:transition xmlns:p14="http://schemas.microsoft.com/office/powerpoint/2010/main" spd="slow" advTm="657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667" y="2695821"/>
            <a:ext cx="9258195" cy="372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6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2067" y="2848221"/>
            <a:ext cx="9258195" cy="372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Allow </a:t>
            </a:r>
            <a:r>
              <a:rPr lang="en-US" sz="6600" dirty="0"/>
              <a:t>developers to focus on fixing the </a:t>
            </a:r>
            <a:r>
              <a:rPr lang="en-US" sz="6600" dirty="0" smtClean="0"/>
              <a:t>underlying bug</a:t>
            </a:r>
            <a:endParaRPr lang="en-US" sz="6600" dirty="0"/>
          </a:p>
          <a:p>
            <a:pPr marL="0" indent="0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393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67" y="2178750"/>
            <a:ext cx="9217190" cy="3372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Identify a </a:t>
            </a:r>
            <a:r>
              <a:rPr lang="en-US" sz="6600" b="1" dirty="0" smtClean="0"/>
              <a:t>minimal</a:t>
            </a:r>
            <a:r>
              <a:rPr lang="en-US" sz="6600" dirty="0" smtClean="0"/>
              <a:t> sequence of inputs that triggers the bug</a:t>
            </a:r>
          </a:p>
          <a:p>
            <a:pPr marL="0" indent="0">
              <a:buNone/>
            </a:pPr>
            <a:endParaRPr lang="en-US" sz="5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2235" y="5234007"/>
            <a:ext cx="9258195" cy="226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6600" dirty="0" smtClean="0"/>
              <a:t>in a </a:t>
            </a:r>
            <a:r>
              <a:rPr lang="en-US" sz="6600" dirty="0" err="1" smtClean="0"/>
              <a:t>blackbox</a:t>
            </a:r>
            <a:r>
              <a:rPr lang="en-US" sz="6600" dirty="0" smtClean="0"/>
              <a:t> fashion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956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"/>
    </mc:Choice>
    <mc:Fallback xmlns="">
      <p:transition xmlns:p14="http://schemas.microsoft.com/office/powerpoint/2010/main" spd="slow" advTm="8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0.6|16.1|26|8.1|36.3|6.9|0.7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0.6|16.1|26|8.1|36.3|6.9|0.7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0.6|16.1|26|8.1|36.3|6.9|0.7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0.6|16.1|26|8.1|36.3|6.9|0.7|1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0.6|16.1|26|8.1|36.3|6.9|0.7|1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0.6|16.1|26|8.1|36.3|6.9|0.7|11.8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38695</TotalTime>
  <Words>2943</Words>
  <Application>Microsoft Macintosh PowerPoint</Application>
  <PresentationFormat>On-screen Show (4:3)</PresentationFormat>
  <Paragraphs>589</Paragraphs>
  <Slides>65</Slides>
  <Notes>54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Perception</vt:lpstr>
      <vt:lpstr>Equation</vt:lpstr>
      <vt:lpstr>Microsoft Equation</vt:lpstr>
      <vt:lpstr>Troubleshooting SDN Control Software with Minimal Causal Sequences</vt:lpstr>
      <vt:lpstr>SDN is a Distributed System</vt:lpstr>
      <vt:lpstr>Distributed Systems are Bug-Prone</vt:lpstr>
      <vt:lpstr>Example Bug (Floodlight, 2012)</vt:lpstr>
      <vt:lpstr>Best Practice: Logs</vt:lpstr>
      <vt:lpstr>Best Practice: Logs</vt:lpstr>
      <vt:lpstr>Best Practice: Logs</vt:lpstr>
      <vt:lpstr>Our Goal</vt:lpstr>
      <vt:lpstr>Problem Statement</vt:lpstr>
      <vt:lpstr>Why minimization?</vt:lpstr>
      <vt:lpstr>Minimal Causal Sequence</vt:lpstr>
      <vt:lpstr>Minimal Causal Sequence</vt:lpstr>
      <vt:lpstr>Minimal Causal Sequence</vt:lpstr>
      <vt:lpstr>Outline</vt:lpstr>
      <vt:lpstr>Where Bugs are Found</vt:lpstr>
      <vt:lpstr>Where Bugs are Found</vt:lpstr>
      <vt:lpstr>Where Bugs are Found</vt:lpstr>
      <vt:lpstr>Approach: Delta Debugging1 Replay</vt:lpstr>
      <vt:lpstr>Approach: Modify Testbed</vt:lpstr>
      <vt:lpstr>Testbed Observables</vt:lpstr>
      <vt:lpstr>Approach: Delta Debugging1 Replay</vt:lpstr>
      <vt:lpstr>Key Point</vt:lpstr>
      <vt:lpstr>Challenges</vt:lpstr>
      <vt:lpstr>Challenge: Asynchrony</vt:lpstr>
      <vt:lpstr>Challenge: Asynchrony</vt:lpstr>
      <vt:lpstr>Challenge: Asynchrony</vt:lpstr>
      <vt:lpstr>Coping with Asynchrony</vt:lpstr>
      <vt:lpstr>Challenge: Divergence</vt:lpstr>
      <vt:lpstr>Divergence: Absent Internal Events</vt:lpstr>
      <vt:lpstr>Divergence: Absent Internal Events</vt:lpstr>
      <vt:lpstr>Solution: Peek Ahead</vt:lpstr>
      <vt:lpstr>Challenge: Non-determinism</vt:lpstr>
      <vt:lpstr>Coping With Non-Determinism</vt:lpstr>
      <vt:lpstr>Approach Recap</vt:lpstr>
      <vt:lpstr>Outline</vt:lpstr>
      <vt:lpstr>Evaluation Methodology</vt:lpstr>
      <vt:lpstr>Case Studies</vt:lpstr>
      <vt:lpstr>Comparison to Naïve Replay </vt:lpstr>
      <vt:lpstr>Qualitative Results</vt:lpstr>
      <vt:lpstr>Related Work</vt:lpstr>
      <vt:lpstr>Conclusion</vt:lpstr>
      <vt:lpstr>Backup</vt:lpstr>
      <vt:lpstr>Related work</vt:lpstr>
      <vt:lpstr>Bugs are costly and time consuming</vt:lpstr>
      <vt:lpstr>Ongoing work</vt:lpstr>
      <vt:lpstr>Scalability</vt:lpstr>
      <vt:lpstr>Case Studies</vt:lpstr>
      <vt:lpstr>Case Studies</vt:lpstr>
      <vt:lpstr>Runtime</vt:lpstr>
      <vt:lpstr>Coping with Non-Determinism</vt:lpstr>
      <vt:lpstr>Replay Requirements</vt:lpstr>
      <vt:lpstr>Naïve Replay Approach</vt:lpstr>
      <vt:lpstr>Complexity</vt:lpstr>
      <vt:lpstr>Assumptions of Delta Debugging</vt:lpstr>
      <vt:lpstr>Local vs. Global Minimality</vt:lpstr>
      <vt:lpstr>Forensic Analysis of Production Logs </vt:lpstr>
      <vt:lpstr>Instrumentation Complexity </vt:lpstr>
      <vt:lpstr>Improvements</vt:lpstr>
      <vt:lpstr>Divergence: Syntactic Changes</vt:lpstr>
      <vt:lpstr>Divergence: Syntactic Changes</vt:lpstr>
      <vt:lpstr>Solution: Equivalence Classes</vt:lpstr>
      <vt:lpstr>Solution: Peek ahead</vt:lpstr>
      <vt:lpstr>Divergence: Unexpected Events</vt:lpstr>
      <vt:lpstr>Divergence: Unexpected Events</vt:lpstr>
      <vt:lpstr>Solution: Emperical Heuristic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SDNs </dc:title>
  <dc:creator>R. Colin Scott</dc:creator>
  <cp:lastModifiedBy>Colin Scott</cp:lastModifiedBy>
  <cp:revision>446</cp:revision>
  <cp:lastPrinted>2012-07-19T23:21:06Z</cp:lastPrinted>
  <dcterms:created xsi:type="dcterms:W3CDTF">2012-02-23T00:13:04Z</dcterms:created>
  <dcterms:modified xsi:type="dcterms:W3CDTF">2014-08-20T15:16:41Z</dcterms:modified>
</cp:coreProperties>
</file>