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7"/>
  </p:notesMasterIdLst>
  <p:sldIdLst>
    <p:sldId id="309" r:id="rId2"/>
    <p:sldId id="310" r:id="rId3"/>
    <p:sldId id="311" r:id="rId4"/>
    <p:sldId id="257" r:id="rId5"/>
    <p:sldId id="282" r:id="rId6"/>
    <p:sldId id="280" r:id="rId7"/>
    <p:sldId id="320" r:id="rId8"/>
    <p:sldId id="321" r:id="rId9"/>
    <p:sldId id="322" r:id="rId10"/>
    <p:sldId id="323" r:id="rId11"/>
    <p:sldId id="338" r:id="rId12"/>
    <p:sldId id="351" r:id="rId13"/>
    <p:sldId id="354" r:id="rId14"/>
    <p:sldId id="353" r:id="rId15"/>
    <p:sldId id="355" r:id="rId16"/>
    <p:sldId id="356" r:id="rId17"/>
    <p:sldId id="365" r:id="rId18"/>
    <p:sldId id="357" r:id="rId19"/>
    <p:sldId id="362" r:id="rId20"/>
    <p:sldId id="360" r:id="rId21"/>
    <p:sldId id="361" r:id="rId22"/>
    <p:sldId id="359" r:id="rId23"/>
    <p:sldId id="369" r:id="rId24"/>
    <p:sldId id="367" r:id="rId25"/>
    <p:sldId id="368" r:id="rId26"/>
    <p:sldId id="370" r:id="rId27"/>
    <p:sldId id="371" r:id="rId28"/>
    <p:sldId id="376" r:id="rId29"/>
    <p:sldId id="372" r:id="rId30"/>
    <p:sldId id="373" r:id="rId31"/>
    <p:sldId id="374" r:id="rId32"/>
    <p:sldId id="375" r:id="rId33"/>
    <p:sldId id="350" r:id="rId34"/>
    <p:sldId id="270" r:id="rId35"/>
    <p:sldId id="29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1" autoAdjust="0"/>
    <p:restoredTop sz="81304" autoAdjust="0"/>
  </p:normalViewPr>
  <p:slideViewPr>
    <p:cSldViewPr>
      <p:cViewPr varScale="1">
        <p:scale>
          <a:sx n="108" d="100"/>
          <a:sy n="108" d="100"/>
        </p:scale>
        <p:origin x="-792"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Outages grouped by number of witnessing VPs</a:t>
            </a:r>
          </a:p>
        </c:rich>
      </c:tx>
      <c:layout/>
      <c:overlay val="0"/>
    </c:title>
    <c:autoTitleDeleted val="0"/>
    <c:plotArea>
      <c:layout/>
      <c:barChart>
        <c:barDir val="col"/>
        <c:grouping val="clustered"/>
        <c:varyColors val="0"/>
        <c:ser>
          <c:idx val="1"/>
          <c:order val="0"/>
          <c:tx>
            <c:strRef>
              <c:f>Sheet1!$B$1</c:f>
              <c:strCache>
                <c:ptCount val="1"/>
                <c:pt idx="0">
                  <c:v># events</c:v>
                </c:pt>
              </c:strCache>
            </c:strRef>
          </c:tx>
          <c:invertIfNegative val="0"/>
          <c:val>
            <c:numRef>
              <c:f>Sheet1!$B$2:$B$5</c:f>
              <c:numCache>
                <c:formatCode>General</c:formatCode>
                <c:ptCount val="4"/>
                <c:pt idx="0">
                  <c:v>4762</c:v>
                </c:pt>
                <c:pt idx="1">
                  <c:v>2077</c:v>
                </c:pt>
                <c:pt idx="2">
                  <c:v>974</c:v>
                </c:pt>
                <c:pt idx="3">
                  <c:v>1346</c:v>
                </c:pt>
              </c:numCache>
            </c:numRef>
          </c:val>
        </c:ser>
        <c:dLbls>
          <c:showLegendKey val="0"/>
          <c:showVal val="0"/>
          <c:showCatName val="0"/>
          <c:showSerName val="0"/>
          <c:showPercent val="0"/>
          <c:showBubbleSize val="0"/>
        </c:dLbls>
        <c:gapWidth val="150"/>
        <c:axId val="26375296"/>
        <c:axId val="26376832"/>
      </c:barChart>
      <c:catAx>
        <c:axId val="26375296"/>
        <c:scaling>
          <c:orientation val="minMax"/>
        </c:scaling>
        <c:delete val="0"/>
        <c:axPos val="b"/>
        <c:majorTickMark val="out"/>
        <c:minorTickMark val="none"/>
        <c:tickLblPos val="nextTo"/>
        <c:crossAx val="26376832"/>
        <c:crosses val="autoZero"/>
        <c:auto val="1"/>
        <c:lblAlgn val="ctr"/>
        <c:lblOffset val="100"/>
        <c:noMultiLvlLbl val="0"/>
      </c:catAx>
      <c:valAx>
        <c:axId val="26376832"/>
        <c:scaling>
          <c:orientation val="minMax"/>
        </c:scaling>
        <c:delete val="0"/>
        <c:axPos val="l"/>
        <c:majorGridlines/>
        <c:numFmt formatCode="General" sourceLinked="1"/>
        <c:majorTickMark val="out"/>
        <c:minorTickMark val="none"/>
        <c:tickLblPos val="nextTo"/>
        <c:txPr>
          <a:bodyPr/>
          <a:lstStyle/>
          <a:p>
            <a:pPr>
              <a:defRPr sz="1400"/>
            </a:pPr>
            <a:endParaRPr lang="en-US"/>
          </a:p>
        </c:txPr>
        <c:crossAx val="26375296"/>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44E2E0-28A1-4802-8956-8A0B1B5B6AA4}" type="datetimeFigureOut">
              <a:rPr lang="en-US" smtClean="0"/>
              <a:pPr/>
              <a:t>5/17/2011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3F5310-6FE5-449C-86C9-74F9DB324267}" type="slidenum">
              <a:rPr lang="en-US" smtClean="0"/>
              <a:pPr/>
              <a:t>‹#›</a:t>
            </a:fld>
            <a:endParaRPr lang="en-US"/>
          </a:p>
        </p:txBody>
      </p:sp>
    </p:spTree>
    <p:extLst>
      <p:ext uri="{BB962C8B-B14F-4D97-AF65-F5344CB8AC3E}">
        <p14:creationId xmlns:p14="http://schemas.microsoft.com/office/powerpoint/2010/main" val="3986584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p:cNvSpPr>
            <a:spLocks noGrp="1" noRot="1" noChangeAspect="1" noChangeArrowheads="1" noTextEdit="1"/>
          </p:cNvSpPr>
          <p:nvPr>
            <p:ph type="sldImg"/>
          </p:nvPr>
        </p:nvSpPr>
        <p:spPr>
          <a:ln/>
        </p:spPr>
      </p:sp>
      <p:sp>
        <p:nvSpPr>
          <p:cNvPr id="1034243" name="Rectangle 3"/>
          <p:cNvSpPr>
            <a:spLocks noGrp="1" noChangeArrowheads="1"/>
          </p:cNvSpPr>
          <p:nvPr>
            <p:ph type="body" idx="1"/>
          </p:nvPr>
        </p:nvSpPr>
        <p:spPr>
          <a:noFill/>
          <a:ln/>
        </p:spPr>
        <p:txBody>
          <a:bodyPr/>
          <a:lstStyle/>
          <a:p>
            <a:r>
              <a:rPr lang="en-US" dirty="0" smtClean="0">
                <a:latin typeface="Arial" pitchFamily="34" charset="0"/>
              </a:rPr>
              <a:t>XXX</a:t>
            </a:r>
          </a:p>
          <a:p>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At this point, I’m going to assume anyone with hand down is too busy checking email to have heard the question</a:t>
            </a:r>
          </a:p>
          <a:p>
            <a:r>
              <a:rPr lang="en-US" dirty="0" smtClean="0">
                <a:latin typeface="Arial" pitchFamily="34" charset="0"/>
              </a:rPr>
              <a:t>My point is that we all depend on the Internet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1026"/>
          <p:cNvSpPr>
            <a:spLocks noGrp="1" noRot="1" noChangeAspect="1" noChangeArrowheads="1" noTextEdit="1"/>
          </p:cNvSpPr>
          <p:nvPr>
            <p:ph type="sldImg"/>
          </p:nvPr>
        </p:nvSpPr>
        <p:spPr>
          <a:ln/>
        </p:spPr>
      </p:sp>
      <p:sp>
        <p:nvSpPr>
          <p:cNvPr id="794627" name="Rectangle 1027"/>
          <p:cNvSpPr>
            <a:spLocks noGrp="1" noChangeArrowheads="1"/>
          </p:cNvSpPr>
          <p:nvPr>
            <p:ph type="body" idx="1"/>
          </p:nvPr>
        </p:nvSpPr>
        <p:spPr>
          <a:noFill/>
          <a:ln/>
        </p:spPr>
        <p:txBody>
          <a:bodyPr/>
          <a:lstStyle/>
          <a:p>
            <a:r>
              <a:rPr lang="en-US" dirty="0" smtClean="0">
                <a:latin typeface="Arial" pitchFamily="34" charset="0"/>
              </a:rPr>
              <a:t>XXX?</a:t>
            </a:r>
          </a:p>
          <a:p>
            <a:endParaRPr lang="en-US" dirty="0" smtClean="0">
              <a:latin typeface="Arial" pitchFamily="34" charset="0"/>
            </a:endParaRPr>
          </a:p>
          <a:p>
            <a:r>
              <a:rPr lang="en-US" dirty="0" smtClean="0">
                <a:latin typeface="Arial" pitchFamily="34" charset="0"/>
              </a:rPr>
              <a:t>Traditional apps like email and web browsing.  E-commerce sites rely on the Internet’s reliable operation for their business</a:t>
            </a:r>
          </a:p>
          <a:p>
            <a:r>
              <a:rPr lang="en-US" dirty="0" smtClean="0">
                <a:latin typeface="Arial" pitchFamily="34" charset="0"/>
              </a:rPr>
              <a:t>Now, we use to access data and apps in the cloud, to watch movies, and to talk on the phone.  We want our cloud data to be reliably available, and we want our movies and phone calls to be smooth</a:t>
            </a:r>
          </a:p>
          <a:p>
            <a:r>
              <a:rPr lang="en-US" dirty="0" smtClean="0">
                <a:latin typeface="Arial" pitchFamily="34" charset="0"/>
              </a:rPr>
              <a:t>Have to hang up multiple times and retry call</a:t>
            </a:r>
          </a:p>
          <a:p>
            <a:r>
              <a:rPr lang="en-US" dirty="0" smtClean="0">
                <a:latin typeface="Arial" pitchFamily="34" charset="0"/>
              </a:rPr>
              <a:t>We’re moving towards a world where we’re much more dependent on the Internet</a:t>
            </a:r>
          </a:p>
          <a:p>
            <a:r>
              <a:rPr lang="en-US" dirty="0" smtClean="0">
                <a:latin typeface="Arial" pitchFamily="34" charset="0"/>
              </a:rPr>
              <a:t>Future: most apps are in the cloud, most communication is over the Internet, want to run critical services</a:t>
            </a:r>
          </a:p>
          <a:p>
            <a:r>
              <a:rPr lang="en-US" dirty="0" smtClean="0">
                <a:latin typeface="Arial" pitchFamily="34" charset="0"/>
              </a:rPr>
              <a:t>For these apps, we have to be able to rely on the Internet</a:t>
            </a:r>
          </a:p>
          <a:p>
            <a:r>
              <a:rPr lang="en-US" dirty="0" smtClean="0">
                <a:latin typeface="Arial" pitchFamily="34" charset="0"/>
              </a:rPr>
              <a:t>Are we ready for that?</a:t>
            </a:r>
          </a:p>
          <a:p>
            <a:r>
              <a:rPr lang="en-US" dirty="0" smtClean="0">
                <a:latin typeface="Arial" pitchFamily="34" charset="0"/>
              </a:rPr>
              <a:t>I’m going to show you that the current answer is no, but that we can take concrete steps towards improving it</a:t>
            </a:r>
          </a:p>
          <a:p>
            <a:r>
              <a:rPr lang="en-US" dirty="0" smtClean="0">
                <a:latin typeface="Arial" pitchFamily="34" charset="0"/>
              </a:rPr>
              <a:t>What’s the current situation?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thing that always strikes me (say, in talking to people at </a:t>
            </a:r>
            <a:r>
              <a:rPr lang="en-US" dirty="0" err="1" smtClean="0"/>
              <a:t>google</a:t>
            </a:r>
            <a:r>
              <a:rPr lang="en-US" dirty="0" smtClean="0"/>
              <a:t> / amazon / </a:t>
            </a:r>
            <a:r>
              <a:rPr lang="en-US" dirty="0" err="1" smtClean="0"/>
              <a:t>ms</a:t>
            </a:r>
            <a:r>
              <a:rPr lang="en-US" dirty="0" smtClean="0"/>
              <a:t>, or in reading outages, or talking to </a:t>
            </a:r>
            <a:r>
              <a:rPr lang="en-US" dirty="0" err="1" smtClean="0"/>
              <a:t>colin</a:t>
            </a:r>
            <a:r>
              <a:rPr lang="en-US" dirty="0" smtClean="0"/>
              <a:t> about his internship) is how much time they spend troubleshooting problems, </a:t>
            </a:r>
            <a:r>
              <a:rPr lang="en-US" dirty="0" err="1" smtClean="0"/>
              <a:t>bc</a:t>
            </a:r>
            <a:r>
              <a:rPr lang="en-US" dirty="0" smtClean="0"/>
              <a:t> they lack good tools.</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4</a:t>
            </a:fld>
            <a:endParaRPr lang="en-US"/>
          </a:p>
        </p:txBody>
      </p:sp>
    </p:spTree>
    <p:extLst>
      <p:ext uri="{BB962C8B-B14F-4D97-AF65-F5344CB8AC3E}">
        <p14:creationId xmlns:p14="http://schemas.microsoft.com/office/powerpoint/2010/main" val="116154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"holy shit, EC2, a central piece of infrastructure as everything moves into the cloud, has a lot of outages"</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5</a:t>
            </a:fld>
            <a:endParaRPr lang="en-US"/>
          </a:p>
        </p:txBody>
      </p:sp>
    </p:spTree>
    <p:extLst>
      <p:ext uri="{BB962C8B-B14F-4D97-AF65-F5344CB8AC3E}">
        <p14:creationId xmlns:p14="http://schemas.microsoft.com/office/powerpoint/2010/main" val="140158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t>US-WEST, US-EAST, EU-WEST, Singapore</a:t>
            </a:r>
          </a:p>
          <a:p>
            <a:pPr rtl="0"/>
            <a:r>
              <a:rPr lang="en-US" dirty="0" smtClean="0"/>
              <a:t>sending pings to 250 targets from the top 50 ISPs</a:t>
            </a:r>
          </a:p>
          <a:p>
            <a:pPr rtl="0"/>
            <a:r>
              <a:rPr lang="en-US" dirty="0" smtClean="0"/>
              <a:t>ranked according to UCLA's topology data</a:t>
            </a:r>
          </a:p>
          <a:p>
            <a:pPr rtl="0"/>
            <a:r>
              <a:rPr lang="en-US" dirty="0" smtClean="0"/>
              <a:t>one measurement round every 60 seconds</a:t>
            </a:r>
          </a:p>
          <a:p>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6</a:t>
            </a:fld>
            <a:endParaRPr lang="en-US"/>
          </a:p>
        </p:txBody>
      </p:sp>
    </p:spTree>
    <p:extLst>
      <p:ext uri="{BB962C8B-B14F-4D97-AF65-F5344CB8AC3E}">
        <p14:creationId xmlns:p14="http://schemas.microsoft.com/office/powerpoint/2010/main" val="3741476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would give an example here of why </a:t>
            </a:r>
            <a:r>
              <a:rPr lang="en-US" dirty="0" err="1" smtClean="0"/>
              <a:t>traceroute</a:t>
            </a:r>
            <a:r>
              <a:rPr lang="en-US" dirty="0" smtClean="0"/>
              <a:t> is not enough, that it shows the same thing for forward </a:t>
            </a:r>
            <a:r>
              <a:rPr lang="en-US" dirty="0" err="1" smtClean="0"/>
              <a:t>vs</a:t>
            </a:r>
            <a:r>
              <a:rPr lang="en-US" dirty="0" smtClean="0"/>
              <a:t> reverse, that it can point out the wrong place.  if you wanted, you could also quote an outages "help!  what's going on?" type post.</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7</a:t>
            </a:fld>
            <a:endParaRPr lang="en-US"/>
          </a:p>
        </p:txBody>
      </p:sp>
    </p:spTree>
    <p:extLst>
      <p:ext uri="{BB962C8B-B14F-4D97-AF65-F5344CB8AC3E}">
        <p14:creationId xmlns:p14="http://schemas.microsoft.com/office/powerpoint/2010/main" val="3222030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6053802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C8758E1-820E-4EF9-BCF4-C24C979D81DF}" type="datetimeFigureOut">
              <a:rPr lang="en-US" smtClean="0"/>
              <a:pPr/>
              <a:t>5/17/2011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96F7DCA-B45B-4AFB-A339-E69528B66479}" type="slidenum">
              <a:rPr lang="en-US" smtClean="0"/>
              <a:pPr/>
              <a:t>‹#›</a:t>
            </a:fld>
            <a:endParaRPr lang="en-US"/>
          </a:p>
        </p:txBody>
      </p:sp>
    </p:spTree>
    <p:extLst>
      <p:ext uri="{BB962C8B-B14F-4D97-AF65-F5344CB8AC3E}">
        <p14:creationId xmlns:p14="http://schemas.microsoft.com/office/powerpoint/2010/main" val="125932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C8758E1-820E-4EF9-BCF4-C24C979D81DF}" type="datetimeFigureOut">
              <a:rPr lang="en-US" smtClean="0"/>
              <a:pPr/>
              <a:t>5/17/2011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96F7DCA-B45B-4AFB-A339-E69528B66479}" type="slidenum">
              <a:rPr lang="en-US" smtClean="0"/>
              <a:pPr/>
              <a:t>‹#›</a:t>
            </a:fld>
            <a:endParaRPr lang="en-US"/>
          </a:p>
        </p:txBody>
      </p:sp>
    </p:spTree>
    <p:extLst>
      <p:ext uri="{BB962C8B-B14F-4D97-AF65-F5344CB8AC3E}">
        <p14:creationId xmlns:p14="http://schemas.microsoft.com/office/powerpoint/2010/main" val="4207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5"/>
          <p:cNvSpPr txBox="1">
            <a:spLocks/>
          </p:cNvSpPr>
          <p:nvPr userDrawn="1"/>
        </p:nvSpPr>
        <p:spPr>
          <a:xfrm>
            <a:off x="6934200" y="6569075"/>
            <a:ext cx="2133600" cy="365125"/>
          </a:xfrm>
          <a:prstGeom prst="rect">
            <a:avLst/>
          </a:prstGeom>
        </p:spPr>
        <p:txBody>
          <a:bodyPr/>
          <a:lstStyle>
            <a:defPPr>
              <a:defRPr lang="en-US"/>
            </a:defPPr>
            <a:lvl1pPr marL="0" algn="r" defTabSz="914400" rtl="0" eaLnBrk="1" latinLnBrk="0" hangingPunct="1">
              <a:defRPr sz="14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6F7DCA-B45B-4AFB-A339-E69528B66479}" type="slidenum">
              <a:rPr lang="en-US" smtClean="0"/>
              <a:pPr/>
              <a:t>‹#›</a:t>
            </a:fld>
            <a:endParaRPr lang="en-US" dirty="0"/>
          </a:p>
        </p:txBody>
      </p:sp>
    </p:spTree>
    <p:extLst>
      <p:ext uri="{BB962C8B-B14F-4D97-AF65-F5344CB8AC3E}">
        <p14:creationId xmlns:p14="http://schemas.microsoft.com/office/powerpoint/2010/main" val="8605166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C8758E1-820E-4EF9-BCF4-C24C979D81DF}" type="datetimeFigureOut">
              <a:rPr lang="en-US" smtClean="0"/>
              <a:pPr/>
              <a:t>5/17/2011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96F7DCA-B45B-4AFB-A339-E69528B66479}" type="slidenum">
              <a:rPr lang="en-US" smtClean="0"/>
              <a:pPr/>
              <a:t>‹#›</a:t>
            </a:fld>
            <a:endParaRPr lang="en-US"/>
          </a:p>
        </p:txBody>
      </p:sp>
    </p:spTree>
    <p:extLst>
      <p:ext uri="{BB962C8B-B14F-4D97-AF65-F5344CB8AC3E}">
        <p14:creationId xmlns:p14="http://schemas.microsoft.com/office/powerpoint/2010/main" val="50463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C8758E1-820E-4EF9-BCF4-C24C979D81DF}" type="datetimeFigureOut">
              <a:rPr lang="en-US" smtClean="0"/>
              <a:pPr/>
              <a:t>5/17/2011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96F7DCA-B45B-4AFB-A339-E69528B66479}" type="slidenum">
              <a:rPr lang="en-US" smtClean="0"/>
              <a:pPr/>
              <a:t>‹#›</a:t>
            </a:fld>
            <a:endParaRPr lang="en-US"/>
          </a:p>
        </p:txBody>
      </p:sp>
    </p:spTree>
    <p:extLst>
      <p:ext uri="{BB962C8B-B14F-4D97-AF65-F5344CB8AC3E}">
        <p14:creationId xmlns:p14="http://schemas.microsoft.com/office/powerpoint/2010/main" val="222778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9C8758E1-820E-4EF9-BCF4-C24C979D81DF}" type="datetimeFigureOut">
              <a:rPr lang="en-US" smtClean="0"/>
              <a:pPr/>
              <a:t>5/17/2011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96F7DCA-B45B-4AFB-A339-E69528B66479}" type="slidenum">
              <a:rPr lang="en-US" smtClean="0"/>
              <a:pPr/>
              <a:t>‹#›</a:t>
            </a:fld>
            <a:endParaRPr lang="en-US"/>
          </a:p>
        </p:txBody>
      </p:sp>
    </p:spTree>
    <p:extLst>
      <p:ext uri="{BB962C8B-B14F-4D97-AF65-F5344CB8AC3E}">
        <p14:creationId xmlns:p14="http://schemas.microsoft.com/office/powerpoint/2010/main" val="2739622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C8758E1-820E-4EF9-BCF4-C24C979D81DF}" type="datetimeFigureOut">
              <a:rPr lang="en-US" smtClean="0"/>
              <a:pPr/>
              <a:t>5/17/2011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96F7DCA-B45B-4AFB-A339-E69528B66479}" type="slidenum">
              <a:rPr lang="en-US" smtClean="0"/>
              <a:pPr/>
              <a:t>‹#›</a:t>
            </a:fld>
            <a:endParaRPr lang="en-US"/>
          </a:p>
        </p:txBody>
      </p:sp>
    </p:spTree>
    <p:extLst>
      <p:ext uri="{BB962C8B-B14F-4D97-AF65-F5344CB8AC3E}">
        <p14:creationId xmlns:p14="http://schemas.microsoft.com/office/powerpoint/2010/main" val="4195439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9C8758E1-820E-4EF9-BCF4-C24C979D81DF}" type="datetimeFigureOut">
              <a:rPr lang="en-US" smtClean="0"/>
              <a:pPr/>
              <a:t>5/17/2011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96F7DCA-B45B-4AFB-A339-E69528B66479}" type="slidenum">
              <a:rPr lang="en-US" smtClean="0"/>
              <a:pPr/>
              <a:t>‹#›</a:t>
            </a:fld>
            <a:endParaRPr lang="en-US"/>
          </a:p>
        </p:txBody>
      </p:sp>
    </p:spTree>
    <p:extLst>
      <p:ext uri="{BB962C8B-B14F-4D97-AF65-F5344CB8AC3E}">
        <p14:creationId xmlns:p14="http://schemas.microsoft.com/office/powerpoint/2010/main" val="287783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C8758E1-820E-4EF9-BCF4-C24C979D81DF}" type="datetimeFigureOut">
              <a:rPr lang="en-US" smtClean="0"/>
              <a:pPr/>
              <a:t>5/17/2011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96F7DCA-B45B-4AFB-A339-E69528B66479}" type="slidenum">
              <a:rPr lang="en-US" smtClean="0"/>
              <a:pPr/>
              <a:t>‹#›</a:t>
            </a:fld>
            <a:endParaRPr lang="en-US"/>
          </a:p>
        </p:txBody>
      </p:sp>
    </p:spTree>
    <p:extLst>
      <p:ext uri="{BB962C8B-B14F-4D97-AF65-F5344CB8AC3E}">
        <p14:creationId xmlns:p14="http://schemas.microsoft.com/office/powerpoint/2010/main" val="2146355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C8758E1-820E-4EF9-BCF4-C24C979D81DF}" type="datetimeFigureOut">
              <a:rPr lang="en-US" smtClean="0"/>
              <a:pPr/>
              <a:t>5/17/2011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96F7DCA-B45B-4AFB-A339-E69528B66479}" type="slidenum">
              <a:rPr lang="en-US" smtClean="0"/>
              <a:pPr/>
              <a:t>‹#›</a:t>
            </a:fld>
            <a:endParaRPr lang="en-US"/>
          </a:p>
        </p:txBody>
      </p:sp>
    </p:spTree>
    <p:extLst>
      <p:ext uri="{BB962C8B-B14F-4D97-AF65-F5344CB8AC3E}">
        <p14:creationId xmlns:p14="http://schemas.microsoft.com/office/powerpoint/2010/main" val="2117910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612060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tel:+12162418684" TargetMode="External"/><Relationship Id="rId2" Type="http://schemas.openxmlformats.org/officeDocument/2006/relationships/hyperlink" Target="tel:+12162418686" TargetMode="External"/><Relationship Id="rId1" Type="http://schemas.openxmlformats.org/officeDocument/2006/relationships/slideLayout" Target="../slideLayouts/slideLayout2.xml"/><Relationship Id="rId6" Type="http://schemas.openxmlformats.org/officeDocument/2006/relationships/hyperlink" Target="tel:+12052111834" TargetMode="External"/><Relationship Id="rId5" Type="http://schemas.openxmlformats.org/officeDocument/2006/relationships/hyperlink" Target="http://pl2.bit.uoit.ca/" TargetMode="External"/><Relationship Id="rId4" Type="http://schemas.openxmlformats.org/officeDocument/2006/relationships/hyperlink" Target="tel:+12162418446"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vlan80.csw3.washington1.level3.net/" TargetMode="External"/><Relationship Id="rId3" Type="http://schemas.openxmlformats.org/officeDocument/2006/relationships/hyperlink" Target="http://g10-0-1-440.bltmmd-lcr-04.verizon-gni.net/" TargetMode="External"/><Relationship Id="rId7" Type="http://schemas.openxmlformats.org/officeDocument/2006/relationships/hyperlink" Target="http://ae7.edge1.washingtondc4.level3.net/" TargetMode="External"/><Relationship Id="rId2" Type="http://schemas.openxmlformats.org/officeDocument/2006/relationships/hyperlink" Target="http://l100.bltmmd-vfttp-40.verizon-gni.net/" TargetMode="External"/><Relationship Id="rId1" Type="http://schemas.openxmlformats.org/officeDocument/2006/relationships/slideLayout" Target="../slideLayouts/slideLayout2.xml"/><Relationship Id="rId6" Type="http://schemas.openxmlformats.org/officeDocument/2006/relationships/hyperlink" Target="http://0.ae2.br2.iad8.alter.net/" TargetMode="External"/><Relationship Id="rId5" Type="http://schemas.openxmlformats.org/officeDocument/2006/relationships/hyperlink" Target="http://so-7-1-0-0.res-bb-rtr2.verizon-gni.net/" TargetMode="External"/><Relationship Id="rId10" Type="http://schemas.openxmlformats.org/officeDocument/2006/relationships/hyperlink" Target="http://www.level3.com/" TargetMode="External"/><Relationship Id="rId4" Type="http://schemas.openxmlformats.org/officeDocument/2006/relationships/hyperlink" Target="http://so-2-0-0-0.phil-bb-rtr2.verizon-gni.net/" TargetMode="External"/><Relationship Id="rId9" Type="http://schemas.openxmlformats.org/officeDocument/2006/relationships/hyperlink" Target="http://ae-92-92.ebr2.washington1.level3.net/"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vlan90.csw4.washington1.level3.net/" TargetMode="External"/><Relationship Id="rId13" Type="http://schemas.openxmlformats.org/officeDocument/2006/relationships/hyperlink" Target="http://ae-1-100.ebr1.chicago2.level3.net/" TargetMode="External"/><Relationship Id="rId3" Type="http://schemas.openxmlformats.org/officeDocument/2006/relationships/hyperlink" Target="http://l100.washdc-vfttp-47.verizon-gni.net/" TargetMode="External"/><Relationship Id="rId7" Type="http://schemas.openxmlformats.org/officeDocument/2006/relationships/hyperlink" Target="http://ae6.edge1.washingtondc4.level3.net/" TargetMode="External"/><Relationship Id="rId12" Type="http://schemas.openxmlformats.org/officeDocument/2006/relationships/hyperlink" Target="http://ae-6-6.ebr2.chicago2.level3.net/" TargetMode="External"/><Relationship Id="rId2" Type="http://schemas.openxmlformats.org/officeDocument/2006/relationships/hyperlink" Target="http://www.level3.com/" TargetMode="External"/><Relationship Id="rId1" Type="http://schemas.openxmlformats.org/officeDocument/2006/relationships/slideLayout" Target="../slideLayouts/slideLayout2.xml"/><Relationship Id="rId6" Type="http://schemas.openxmlformats.org/officeDocument/2006/relationships/hyperlink" Target="http://0.ae1.br1.iad8.alter.net/" TargetMode="External"/><Relationship Id="rId11" Type="http://schemas.openxmlformats.org/officeDocument/2006/relationships/hyperlink" Target="http://ae-1-100.ebr2.washington12.level3.net/" TargetMode="External"/><Relationship Id="rId5" Type="http://schemas.openxmlformats.org/officeDocument/2006/relationships/hyperlink" Target="http://so-3-0-0-0.lcc1-res-bb-rtr1-re1.verizon-gni.net/" TargetMode="External"/><Relationship Id="rId15" Type="http://schemas.openxmlformats.org/officeDocument/2006/relationships/hyperlink" Target="http://ge-9-1.hsa1.denver1.level3.net/" TargetMode="External"/><Relationship Id="rId10" Type="http://schemas.openxmlformats.org/officeDocument/2006/relationships/hyperlink" Target="http://ae-8-8.ebr1.washington12.level3.net/" TargetMode="External"/><Relationship Id="rId4" Type="http://schemas.openxmlformats.org/officeDocument/2006/relationships/hyperlink" Target="http://g4-0-1-747.washdc-lcr-07.verizon-gni.net/" TargetMode="External"/><Relationship Id="rId9" Type="http://schemas.openxmlformats.org/officeDocument/2006/relationships/hyperlink" Target="http://ae-71-71.ebr1.washington1.level3.net/" TargetMode="External"/><Relationship Id="rId14" Type="http://schemas.openxmlformats.org/officeDocument/2006/relationships/hyperlink" Target="http://ae-3-3.ebr2.denver1.level3.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Isolating Wide-Area Network Faults with Baywatch</a:t>
            </a:r>
            <a:endParaRPr lang="en-US" dirty="0"/>
          </a:p>
        </p:txBody>
      </p:sp>
      <p:pic>
        <p:nvPicPr>
          <p:cNvPr id="4" name="Content Placeholder 3" descr="070319_broadband_providers.jpg"/>
          <p:cNvPicPr>
            <a:picLocks noGrp="1" noChangeAspect="1"/>
          </p:cNvPicPr>
          <p:nvPr>
            <p:ph idx="1"/>
          </p:nvPr>
        </p:nvPicPr>
        <p:blipFill>
          <a:blip r:embed="rId2" cstate="print"/>
          <a:stretch>
            <a:fillRect/>
          </a:stretch>
        </p:blipFill>
        <p:spPr>
          <a:xfrm>
            <a:off x="685800" y="1752600"/>
            <a:ext cx="3048000" cy="2286000"/>
          </a:xfrm>
        </p:spPr>
      </p:pic>
      <p:pic>
        <p:nvPicPr>
          <p:cNvPr id="5" name="Picture 4" descr="baywatch.jpg"/>
          <p:cNvPicPr>
            <a:picLocks noChangeAspect="1"/>
          </p:cNvPicPr>
          <p:nvPr/>
        </p:nvPicPr>
        <p:blipFill>
          <a:blip r:embed="rId3" cstate="print"/>
          <a:stretch>
            <a:fillRect/>
          </a:stretch>
        </p:blipFill>
        <p:spPr>
          <a:xfrm>
            <a:off x="5410200" y="1752600"/>
            <a:ext cx="3048000" cy="2333625"/>
          </a:xfrm>
          <a:prstGeom prst="rect">
            <a:avLst/>
          </a:prstGeom>
        </p:spPr>
      </p:pic>
      <p:cxnSp>
        <p:nvCxnSpPr>
          <p:cNvPr id="7" name="Straight Arrow Connector 6"/>
          <p:cNvCxnSpPr/>
          <p:nvPr/>
        </p:nvCxnSpPr>
        <p:spPr>
          <a:xfrm rot="10800000">
            <a:off x="4114800" y="2971800"/>
            <a:ext cx="914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495800"/>
            <a:ext cx="1981200" cy="584775"/>
          </a:xfrm>
          <a:prstGeom prst="rect">
            <a:avLst/>
          </a:prstGeom>
          <a:noFill/>
        </p:spPr>
        <p:txBody>
          <a:bodyPr wrap="square" rtlCol="0">
            <a:spAutoFit/>
          </a:bodyPr>
          <a:lstStyle/>
          <a:p>
            <a:r>
              <a:rPr lang="en-US" sz="3200" dirty="0" smtClean="0"/>
              <a:t>Colin Scott</a:t>
            </a:r>
            <a:endParaRPr lang="en-US" sz="3200" dirty="0"/>
          </a:p>
        </p:txBody>
      </p:sp>
      <p:sp>
        <p:nvSpPr>
          <p:cNvPr id="9" name="TextBox 8"/>
          <p:cNvSpPr txBox="1"/>
          <p:nvPr/>
        </p:nvSpPr>
        <p:spPr>
          <a:xfrm>
            <a:off x="1066800" y="5334000"/>
            <a:ext cx="6781800" cy="646331"/>
          </a:xfrm>
          <a:prstGeom prst="rect">
            <a:avLst/>
          </a:prstGeom>
          <a:noFill/>
        </p:spPr>
        <p:txBody>
          <a:bodyPr wrap="square" rtlCol="0">
            <a:spAutoFit/>
          </a:bodyPr>
          <a:lstStyle/>
          <a:p>
            <a:pPr algn="ctr"/>
            <a:r>
              <a:rPr lang="en-US" dirty="0" smtClean="0"/>
              <a:t>With </a:t>
            </a:r>
            <a:r>
              <a:rPr lang="en-US" u="sng" dirty="0" smtClean="0"/>
              <a:t>Professor</a:t>
            </a:r>
            <a:r>
              <a:rPr lang="en-US" dirty="0" smtClean="0"/>
              <a:t> Ethan Katz-Bassett, Dave </a:t>
            </a:r>
            <a:r>
              <a:rPr lang="en-US" dirty="0" err="1" smtClean="0"/>
              <a:t>Choffnes</a:t>
            </a:r>
            <a:r>
              <a:rPr lang="en-US" dirty="0" smtClean="0"/>
              <a:t>, </a:t>
            </a:r>
            <a:r>
              <a:rPr lang="en-US" dirty="0" err="1" smtClean="0"/>
              <a:t>Italo</a:t>
            </a:r>
            <a:r>
              <a:rPr lang="en-US" dirty="0" smtClean="0"/>
              <a:t> Cunha,</a:t>
            </a:r>
          </a:p>
          <a:p>
            <a:pPr algn="ctr"/>
            <a:r>
              <a:rPr lang="en-US" dirty="0" smtClean="0"/>
              <a:t>   </a:t>
            </a:r>
            <a:r>
              <a:rPr lang="en-US" dirty="0" err="1" smtClean="0"/>
              <a:t>Arvind</a:t>
            </a:r>
            <a:r>
              <a:rPr lang="en-US" dirty="0" smtClean="0"/>
              <a:t> Krishnamurthy, and Tom Anderson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a:bodyPr>
          <a:lstStyle/>
          <a:p>
            <a:r>
              <a:rPr lang="en-US" dirty="0" smtClean="0"/>
              <a:t>System for wide-area failure isolation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Goal: Detect and isolate outages online</a:t>
            </a:r>
          </a:p>
          <a:p>
            <a:endParaRPr lang="en-US" dirty="0" smtClean="0"/>
          </a:p>
          <a:p>
            <a:r>
              <a:rPr lang="en-US" dirty="0" smtClean="0"/>
              <a:t>What kind of outages?</a:t>
            </a:r>
          </a:p>
          <a:p>
            <a:pPr lvl="1"/>
            <a:r>
              <a:rPr lang="en-US" dirty="0" smtClean="0"/>
              <a:t>Long-lasting: not fixing itself (needs some help)</a:t>
            </a:r>
          </a:p>
          <a:p>
            <a:pPr lvl="1"/>
            <a:r>
              <a:rPr lang="en-US" dirty="0" smtClean="0"/>
              <a:t>Avoidable: requires path diversity, no stub </a:t>
            </a:r>
            <a:r>
              <a:rPr lang="en-US" dirty="0" err="1" smtClean="0"/>
              <a:t>ASes</a:t>
            </a:r>
            <a:endParaRPr lang="en-US" dirty="0" smtClean="0"/>
          </a:p>
          <a:p>
            <a:pPr lvl="1"/>
            <a:r>
              <a:rPr lang="en-US" dirty="0" smtClean="0"/>
              <a:t>High impact: outages in </a:t>
            </a:r>
            <a:r>
              <a:rPr lang="en-US" dirty="0" err="1" smtClean="0"/>
              <a:t>PoPs</a:t>
            </a:r>
            <a:r>
              <a:rPr lang="en-US" dirty="0" smtClean="0"/>
              <a:t> affecting many paths</a:t>
            </a:r>
          </a:p>
          <a:p>
            <a:r>
              <a:rPr lang="en-US" dirty="0" smtClean="0"/>
              <a:t>What kind of isolation?</a:t>
            </a:r>
          </a:p>
          <a:p>
            <a:pPr lvl="1"/>
            <a:r>
              <a:rPr lang="en-US" dirty="0" smtClean="0"/>
              <a:t>IP-link</a:t>
            </a:r>
            <a:endParaRPr lang="en-US" dirty="0" smtClean="0"/>
          </a:p>
          <a:p>
            <a:r>
              <a:rPr lang="en-US" dirty="0" smtClean="0"/>
              <a:t>How quickly?</a:t>
            </a:r>
          </a:p>
          <a:p>
            <a:pPr lvl="1"/>
            <a:r>
              <a:rPr lang="en-US" dirty="0" smtClean="0"/>
              <a:t>Within seconds or small numbers of minutes</a:t>
            </a:r>
            <a:endParaRPr lang="en-US" dirty="0"/>
          </a:p>
        </p:txBody>
      </p:sp>
    </p:spTree>
    <p:extLst>
      <p:ext uri="{BB962C8B-B14F-4D97-AF65-F5344CB8AC3E}">
        <p14:creationId xmlns:p14="http://schemas.microsoft.com/office/powerpoint/2010/main" val="3394781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want out of isolation</a:t>
            </a:r>
            <a:endParaRPr lang="en-US" dirty="0"/>
          </a:p>
        </p:txBody>
      </p:sp>
      <p:sp>
        <p:nvSpPr>
          <p:cNvPr id="3" name="Content Placeholder 2"/>
          <p:cNvSpPr>
            <a:spLocks noGrp="1"/>
          </p:cNvSpPr>
          <p:nvPr>
            <p:ph idx="1"/>
          </p:nvPr>
        </p:nvSpPr>
        <p:spPr/>
        <p:txBody>
          <a:bodyPr>
            <a:normAutofit lnSpcReduction="10000"/>
          </a:bodyPr>
          <a:lstStyle/>
          <a:p>
            <a:r>
              <a:rPr lang="en-US" dirty="0" smtClean="0"/>
              <a:t>Direction (forward or reverse)</a:t>
            </a:r>
          </a:p>
          <a:p>
            <a:r>
              <a:rPr lang="en-US" dirty="0" smtClean="0"/>
              <a:t>Narrowly determine location (link or ASN)</a:t>
            </a:r>
          </a:p>
          <a:p>
            <a:r>
              <a:rPr lang="en-US" dirty="0" smtClean="0"/>
              <a:t>Alternate working paths  (facilitates remediation)</a:t>
            </a:r>
          </a:p>
          <a:p>
            <a:r>
              <a:rPr lang="en-US" dirty="0" smtClean="0"/>
              <a:t>Online (</a:t>
            </a:r>
            <a:r>
              <a:rPr lang="en-US" dirty="0" smtClean="0"/>
              <a:t>allows </a:t>
            </a:r>
            <a:r>
              <a:rPr lang="en-US" dirty="0" smtClean="0"/>
              <a:t>for immediate action)</a:t>
            </a:r>
          </a:p>
          <a:p>
            <a:endParaRPr lang="en-US" dirty="0" smtClean="0"/>
          </a:p>
          <a:p>
            <a:endParaRPr lang="en-US" dirty="0" smtClean="0"/>
          </a:p>
          <a:p>
            <a:r>
              <a:rPr lang="en-US" dirty="0" smtClean="0"/>
              <a:t>So, how </a:t>
            </a:r>
            <a:r>
              <a:rPr lang="en-US" dirty="0" smtClean="0"/>
              <a:t>do we </a:t>
            </a:r>
            <a:r>
              <a:rPr lang="en-US" dirty="0" smtClean="0"/>
              <a:t>accomplish this?</a:t>
            </a:r>
            <a:endParaRPr lang="en-US" dirty="0"/>
          </a:p>
        </p:txBody>
      </p:sp>
    </p:spTree>
    <p:extLst>
      <p:ext uri="{BB962C8B-B14F-4D97-AF65-F5344CB8AC3E}">
        <p14:creationId xmlns:p14="http://schemas.microsoft.com/office/powerpoint/2010/main" val="3806522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31" name="Title 1"/>
          <p:cNvSpPr>
            <a:spLocks noGrp="1"/>
          </p:cNvSpPr>
          <p:nvPr>
            <p:ph type="title"/>
          </p:nvPr>
        </p:nvSpPr>
        <p:spPr>
          <a:xfrm>
            <a:off x="457200" y="274638"/>
            <a:ext cx="8229600" cy="1143000"/>
          </a:xfrm>
        </p:spPr>
        <p:txBody>
          <a:bodyPr/>
          <a:lstStyle/>
          <a:p>
            <a:r>
              <a:rPr lang="en-US" dirty="0" smtClean="0"/>
              <a:t>Detecting </a:t>
            </a:r>
            <a:r>
              <a:rPr lang="en-US" dirty="0" smtClean="0"/>
              <a:t>outages </a:t>
            </a:r>
            <a:r>
              <a:rPr lang="en-US" dirty="0" smtClean="0"/>
              <a:t>with </a:t>
            </a:r>
            <a:r>
              <a:rPr lang="en-US" dirty="0" smtClean="0"/>
              <a:t>pings</a:t>
            </a:r>
            <a:endParaRPr lang="en-US" dirty="0"/>
          </a:p>
        </p:txBody>
      </p:sp>
      <p:sp>
        <p:nvSpPr>
          <p:cNvPr id="34" name="TextBox 33"/>
          <p:cNvSpPr txBox="1"/>
          <p:nvPr/>
        </p:nvSpPr>
        <p:spPr>
          <a:xfrm>
            <a:off x="1157128" y="3886200"/>
            <a:ext cx="824072" cy="369332"/>
          </a:xfrm>
          <a:prstGeom prst="rect">
            <a:avLst/>
          </a:prstGeom>
          <a:noFill/>
        </p:spPr>
        <p:txBody>
          <a:bodyPr wrap="none" rtlCol="0">
            <a:spAutoFit/>
          </a:bodyPr>
          <a:lstStyle/>
          <a:p>
            <a:r>
              <a:rPr lang="en-US" dirty="0" smtClean="0"/>
              <a:t>Source</a:t>
            </a:r>
            <a:endParaRPr lang="en-US" dirty="0"/>
          </a:p>
        </p:txBody>
      </p:sp>
      <p:pic>
        <p:nvPicPr>
          <p:cNvPr id="4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52"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3" name="TextBox 52"/>
          <p:cNvSpPr txBox="1"/>
          <p:nvPr/>
        </p:nvSpPr>
        <p:spPr>
          <a:xfrm>
            <a:off x="1157128" y="3886200"/>
            <a:ext cx="824072" cy="369332"/>
          </a:xfrm>
          <a:prstGeom prst="rect">
            <a:avLst/>
          </a:prstGeom>
          <a:noFill/>
        </p:spPr>
        <p:txBody>
          <a:bodyPr wrap="none" rtlCol="0">
            <a:spAutoFit/>
          </a:bodyPr>
          <a:lstStyle/>
          <a:p>
            <a:r>
              <a:rPr lang="en-US" dirty="0" smtClean="0"/>
              <a:t>Source</a:t>
            </a:r>
            <a:endParaRPr lang="en-US" dirty="0"/>
          </a:p>
        </p:txBody>
      </p:sp>
      <p:sp>
        <p:nvSpPr>
          <p:cNvPr id="55" name="Text Box 6"/>
          <p:cNvSpPr txBox="1">
            <a:spLocks noChangeArrowheads="1"/>
          </p:cNvSpPr>
          <p:nvPr/>
        </p:nvSpPr>
        <p:spPr bwMode="auto">
          <a:xfrm>
            <a:off x="3676023" y="3473978"/>
            <a:ext cx="494046"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Ping?</a:t>
            </a:r>
            <a:endParaRPr lang="en-US" sz="1100" dirty="0"/>
          </a:p>
        </p:txBody>
      </p:sp>
      <p:cxnSp>
        <p:nvCxnSpPr>
          <p:cNvPr id="58" name="Straight Arrow Connector 57"/>
          <p:cNvCxnSpPr/>
          <p:nvPr/>
        </p:nvCxnSpPr>
        <p:spPr>
          <a:xfrm>
            <a:off x="4419600" y="3596504"/>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title"/>
          </p:nvPr>
        </p:nvSpPr>
        <p:spPr>
          <a:xfrm>
            <a:off x="457200" y="274638"/>
            <a:ext cx="8229600" cy="1143000"/>
          </a:xfrm>
        </p:spPr>
        <p:txBody>
          <a:bodyPr/>
          <a:lstStyle/>
          <a:p>
            <a:r>
              <a:rPr lang="en-US" dirty="0" smtClean="0"/>
              <a:t>Detecting </a:t>
            </a:r>
            <a:r>
              <a:rPr lang="en-US" dirty="0" smtClean="0"/>
              <a:t>outages </a:t>
            </a:r>
            <a:r>
              <a:rPr lang="en-US" dirty="0" smtClean="0"/>
              <a:t>with </a:t>
            </a:r>
            <a:r>
              <a:rPr lang="en-US" dirty="0" smtClean="0"/>
              <a:t>pings</a:t>
            </a:r>
            <a:endParaRPr lang="en-US" dirty="0"/>
          </a:p>
        </p:txBody>
      </p:sp>
      <p:sp>
        <p:nvSpPr>
          <p:cNvPr id="14" name="TextBox 13"/>
          <p:cNvSpPr txBox="1"/>
          <p:nvPr/>
        </p:nvSpPr>
        <p:spPr>
          <a:xfrm>
            <a:off x="1157128" y="3886200"/>
            <a:ext cx="824072" cy="369332"/>
          </a:xfrm>
          <a:prstGeom prst="rect">
            <a:avLst/>
          </a:prstGeom>
          <a:noFill/>
        </p:spPr>
        <p:txBody>
          <a:bodyPr wrap="none" rtlCol="0">
            <a:spAutoFit/>
          </a:bodyPr>
          <a:lstStyle/>
          <a:p>
            <a:r>
              <a:rPr lang="en-US" dirty="0" smtClean="0"/>
              <a:t>Source</a:t>
            </a:r>
            <a:endParaRPr lang="en-US" dirty="0"/>
          </a:p>
        </p:txBody>
      </p:sp>
      <p:pic>
        <p:nvPicPr>
          <p:cNvPr id="15" name="Picture 2"/>
          <p:cNvPicPr>
            <a:picLocks noChangeAspect="1" noChangeArrowheads="1"/>
          </p:cNvPicPr>
          <p:nvPr/>
        </p:nvPicPr>
        <p:blipFill>
          <a:blip r:embed="rId3" cstate="print"/>
          <a:srcRect/>
          <a:stretch>
            <a:fillRect/>
          </a:stretch>
        </p:blipFill>
        <p:spPr bwMode="auto">
          <a:xfrm>
            <a:off x="3672254" y="3860203"/>
            <a:ext cx="1219200" cy="1476188"/>
          </a:xfrm>
          <a:prstGeom prst="rect">
            <a:avLst/>
          </a:prstGeom>
          <a:noFill/>
          <a:ln w="9525">
            <a:noFill/>
            <a:miter lim="800000"/>
            <a:headEnd/>
            <a:tailEnd/>
          </a:ln>
        </p:spPr>
      </p:pic>
      <p:pic>
        <p:nvPicPr>
          <p:cNvPr id="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157128" y="3886200"/>
            <a:ext cx="824072" cy="369332"/>
          </a:xfrm>
          <a:prstGeom prst="rect">
            <a:avLst/>
          </a:prstGeom>
          <a:noFill/>
        </p:spPr>
        <p:txBody>
          <a:bodyPr wrap="none" rtlCol="0">
            <a:spAutoFit/>
          </a:bodyPr>
          <a:lstStyle/>
          <a:p>
            <a:r>
              <a:rPr lang="en-US" dirty="0" smtClean="0"/>
              <a:t>Source</a:t>
            </a: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19" name="TextBox 18"/>
          <p:cNvSpPr txBox="1"/>
          <p:nvPr/>
        </p:nvSpPr>
        <p:spPr>
          <a:xfrm>
            <a:off x="1157128" y="3886200"/>
            <a:ext cx="824072" cy="369332"/>
          </a:xfrm>
          <a:prstGeom prst="rect">
            <a:avLst/>
          </a:prstGeom>
          <a:noFill/>
        </p:spPr>
        <p:txBody>
          <a:bodyPr wrap="none" rtlCol="0">
            <a:spAutoFit/>
          </a:bodyPr>
          <a:lstStyle/>
          <a:p>
            <a:r>
              <a:rPr lang="en-US" dirty="0" smtClean="0"/>
              <a:t>Source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31" name="Title 1"/>
          <p:cNvSpPr>
            <a:spLocks noGrp="1"/>
          </p:cNvSpPr>
          <p:nvPr>
            <p:ph type="title"/>
          </p:nvPr>
        </p:nvSpPr>
        <p:spPr>
          <a:xfrm>
            <a:off x="457200" y="274638"/>
            <a:ext cx="8229600" cy="1143000"/>
          </a:xfrm>
        </p:spPr>
        <p:txBody>
          <a:bodyPr/>
          <a:lstStyle/>
          <a:p>
            <a:r>
              <a:rPr lang="en-US" dirty="0" err="1" smtClean="0"/>
              <a:t>t</a:t>
            </a:r>
            <a:r>
              <a:rPr lang="en-US" dirty="0" err="1" smtClean="0"/>
              <a:t>raceroute</a:t>
            </a:r>
            <a:r>
              <a:rPr lang="en-US" dirty="0" smtClean="0"/>
              <a:t> </a:t>
            </a:r>
            <a:r>
              <a:rPr lang="en-US" dirty="0" smtClean="0"/>
              <a:t>doesn’t work</a:t>
            </a:r>
            <a:endParaRPr lang="en-US" dirty="0"/>
          </a:p>
        </p:txBody>
      </p:sp>
      <p:pic>
        <p:nvPicPr>
          <p:cNvPr id="48"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51" name="Text Box 6"/>
          <p:cNvSpPr txBox="1">
            <a:spLocks noChangeArrowheads="1"/>
          </p:cNvSpPr>
          <p:nvPr/>
        </p:nvSpPr>
        <p:spPr bwMode="auto">
          <a:xfrm>
            <a:off x="3505200" y="3567585"/>
            <a:ext cx="524503"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TTL=1</a:t>
            </a:r>
            <a:endParaRPr lang="en-US" sz="1100" dirty="0"/>
          </a:p>
        </p:txBody>
      </p:sp>
      <p:cxnSp>
        <p:nvCxnSpPr>
          <p:cNvPr id="52" name="Straight Arrow Connector 51"/>
          <p:cNvCxnSpPr/>
          <p:nvPr/>
        </p:nvCxnSpPr>
        <p:spPr>
          <a:xfrm>
            <a:off x="4343400" y="369839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3"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1157128" y="3886200"/>
            <a:ext cx="824072" cy="369332"/>
          </a:xfrm>
          <a:prstGeom prst="rect">
            <a:avLst/>
          </a:prstGeom>
          <a:noFill/>
        </p:spPr>
        <p:txBody>
          <a:bodyPr wrap="none" rtlCol="0">
            <a:spAutoFit/>
          </a:bodyPr>
          <a:lstStyle/>
          <a:p>
            <a:r>
              <a:rPr lang="en-US" dirty="0" smtClean="0"/>
              <a:t>Source</a:t>
            </a:r>
            <a:endParaRPr lang="en-US" dirty="0"/>
          </a:p>
        </p:txBody>
      </p:sp>
      <p:sp>
        <p:nvSpPr>
          <p:cNvPr id="56" name="TextBox 55"/>
          <p:cNvSpPr txBox="1"/>
          <p:nvPr/>
        </p:nvSpPr>
        <p:spPr>
          <a:xfrm>
            <a:off x="1157128" y="3886200"/>
            <a:ext cx="824072" cy="369332"/>
          </a:xfrm>
          <a:prstGeom prst="rect">
            <a:avLst/>
          </a:prstGeom>
          <a:noFill/>
        </p:spPr>
        <p:txBody>
          <a:bodyPr wrap="none" rtlCol="0">
            <a:spAutoFit/>
          </a:bodyPr>
          <a:lstStyle/>
          <a:p>
            <a:r>
              <a:rPr lang="en-US" dirty="0" smtClean="0"/>
              <a:t>Source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lstStyle/>
          <a:p>
            <a:r>
              <a:rPr lang="en-US" dirty="0" err="1" smtClean="0"/>
              <a:t>traceroute</a:t>
            </a:r>
            <a:r>
              <a:rPr lang="en-US" dirty="0" smtClean="0"/>
              <a:t> </a:t>
            </a:r>
            <a:r>
              <a:rPr lang="en-US" dirty="0" smtClean="0"/>
              <a:t>doesn’t work</a:t>
            </a:r>
            <a:endParaRPr lang="en-US" dirty="0"/>
          </a:p>
        </p:txBody>
      </p:sp>
      <p:sp>
        <p:nvSpPr>
          <p:cNvPr id="6" name="TextBox 5"/>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7"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8" name="Straight Arrow Connector 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sp>
        <p:nvSpPr>
          <p:cNvPr id="10" name="Text Box 6"/>
          <p:cNvSpPr txBox="1">
            <a:spLocks noChangeArrowheads="1"/>
          </p:cNvSpPr>
          <p:nvPr/>
        </p:nvSpPr>
        <p:spPr bwMode="auto">
          <a:xfrm>
            <a:off x="16954" y="3456490"/>
            <a:ext cx="1268296"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R1: </a:t>
            </a:r>
            <a:r>
              <a:rPr lang="en-US" sz="1100" dirty="0" smtClean="0"/>
              <a:t>Time Exceeded</a:t>
            </a:r>
            <a:endParaRPr lang="en-US" sz="1100" dirty="0"/>
          </a:p>
        </p:txBody>
      </p:sp>
      <p:pic>
        <p:nvPicPr>
          <p:cNvPr id="11"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Tree>
    <p:extLst>
      <p:ext uri="{BB962C8B-B14F-4D97-AF65-F5344CB8AC3E}">
        <p14:creationId xmlns:p14="http://schemas.microsoft.com/office/powerpoint/2010/main" val="36350796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26" name="Title 1"/>
          <p:cNvSpPr>
            <a:spLocks noGrp="1"/>
          </p:cNvSpPr>
          <p:nvPr>
            <p:ph type="title"/>
          </p:nvPr>
        </p:nvSpPr>
        <p:spPr>
          <a:xfrm>
            <a:off x="457200" y="274638"/>
            <a:ext cx="8229600" cy="1143000"/>
          </a:xfrm>
        </p:spPr>
        <p:txBody>
          <a:bodyPr/>
          <a:lstStyle/>
          <a:p>
            <a:r>
              <a:rPr lang="en-US" dirty="0" err="1" smtClean="0"/>
              <a:t>traceroute</a:t>
            </a:r>
            <a:r>
              <a:rPr lang="en-US" dirty="0" smtClean="0"/>
              <a:t> </a:t>
            </a:r>
            <a:r>
              <a:rPr lang="en-US" dirty="0" smtClean="0"/>
              <a:t>doesn’t work</a:t>
            </a:r>
            <a:endParaRPr lang="en-US" dirty="0"/>
          </a:p>
        </p:txBody>
      </p:sp>
      <p:sp>
        <p:nvSpPr>
          <p:cNvPr id="27" name="TextBox 26"/>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28"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29" name="Straight Arrow Connector 2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32"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35" name="Text Box 6"/>
          <p:cNvSpPr txBox="1">
            <a:spLocks noChangeArrowheads="1"/>
          </p:cNvSpPr>
          <p:nvPr/>
        </p:nvSpPr>
        <p:spPr bwMode="auto">
          <a:xfrm>
            <a:off x="3572503" y="3620362"/>
            <a:ext cx="524503"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TTL=2</a:t>
            </a:r>
            <a:endParaRPr lang="en-US" sz="1100" dirty="0"/>
          </a:p>
        </p:txBody>
      </p:sp>
      <p:cxnSp>
        <p:nvCxnSpPr>
          <p:cNvPr id="36" name="Straight Arrow Connector 35"/>
          <p:cNvCxnSpPr/>
          <p:nvPr/>
        </p:nvCxnSpPr>
        <p:spPr>
          <a:xfrm>
            <a:off x="4334503" y="3749579"/>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683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lstStyle/>
          <a:p>
            <a:r>
              <a:rPr lang="en-US" dirty="0" err="1" smtClean="0"/>
              <a:t>traceroute</a:t>
            </a:r>
            <a:r>
              <a:rPr lang="en-US" dirty="0" smtClean="0"/>
              <a:t> </a:t>
            </a:r>
            <a:r>
              <a:rPr lang="en-US" dirty="0" smtClean="0"/>
              <a:t>doesn’t work</a:t>
            </a:r>
            <a:endParaRPr lang="en-US" dirty="0"/>
          </a:p>
        </p:txBody>
      </p:sp>
      <p:sp>
        <p:nvSpPr>
          <p:cNvPr id="6" name="TextBox 5"/>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7"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8" name="Straight Arrow Connector 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0"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14" name="Text Box 6"/>
          <p:cNvSpPr txBox="1">
            <a:spLocks noChangeArrowheads="1"/>
          </p:cNvSpPr>
          <p:nvPr/>
        </p:nvSpPr>
        <p:spPr bwMode="auto">
          <a:xfrm>
            <a:off x="16954" y="3456490"/>
            <a:ext cx="1268296"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R2: </a:t>
            </a:r>
            <a:r>
              <a:rPr lang="en-US" sz="1100" dirty="0" smtClean="0"/>
              <a:t>Time Exceeded</a:t>
            </a:r>
            <a:endParaRPr lang="en-US" sz="1100" dirty="0"/>
          </a:p>
        </p:txBody>
      </p:sp>
      <p:pic>
        <p:nvPicPr>
          <p:cNvPr id="15"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16" name="Rectangle 15"/>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17" name="Straight Arrow Connector 16"/>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185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lstStyle/>
          <a:p>
            <a:r>
              <a:rPr lang="en-US" dirty="0" err="1" smtClean="0"/>
              <a:t>traceroute</a:t>
            </a:r>
            <a:r>
              <a:rPr lang="en-US" dirty="0" smtClean="0"/>
              <a:t> </a:t>
            </a:r>
            <a:r>
              <a:rPr lang="en-US" dirty="0" smtClean="0"/>
              <a:t>doesn’t work</a:t>
            </a:r>
            <a:endParaRPr lang="en-US" dirty="0"/>
          </a:p>
        </p:txBody>
      </p:sp>
      <p:sp>
        <p:nvSpPr>
          <p:cNvPr id="6" name="TextBox 5"/>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7"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8" name="Straight Arrow Connector 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0"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4" name="Picture 2"/>
          <p:cNvPicPr>
            <a:picLocks noChangeAspect="1" noChangeArrowheads="1"/>
          </p:cNvPicPr>
          <p:nvPr/>
        </p:nvPicPr>
        <p:blipFill>
          <a:blip r:embed="rId5" cstate="print"/>
          <a:srcRect/>
          <a:stretch>
            <a:fillRect/>
          </a:stretch>
        </p:blipFill>
        <p:spPr bwMode="auto">
          <a:xfrm>
            <a:off x="3584331" y="3907733"/>
            <a:ext cx="1219200" cy="1476188"/>
          </a:xfrm>
          <a:prstGeom prst="rect">
            <a:avLst/>
          </a:prstGeom>
          <a:noFill/>
          <a:ln w="9525">
            <a:noFill/>
            <a:miter lim="800000"/>
            <a:headEnd/>
            <a:tailEnd/>
          </a:ln>
        </p:spPr>
      </p:pic>
      <p:sp>
        <p:nvSpPr>
          <p:cNvPr id="15" name="TextBox 14"/>
          <p:cNvSpPr txBox="1"/>
          <p:nvPr/>
        </p:nvSpPr>
        <p:spPr>
          <a:xfrm>
            <a:off x="5005754" y="4379580"/>
            <a:ext cx="577402" cy="1107996"/>
          </a:xfrm>
          <a:prstGeom prst="rect">
            <a:avLst/>
          </a:prstGeom>
          <a:noFill/>
        </p:spPr>
        <p:txBody>
          <a:bodyPr wrap="none" rtlCol="0">
            <a:spAutoFit/>
          </a:bodyPr>
          <a:lstStyle/>
          <a:p>
            <a:r>
              <a:rPr lang="en-US" sz="6600" dirty="0" smtClean="0"/>
              <a:t>?</a:t>
            </a:r>
            <a:endParaRPr lang="en-US" sz="6600" dirty="0"/>
          </a:p>
        </p:txBody>
      </p:sp>
      <p:sp>
        <p:nvSpPr>
          <p:cNvPr id="16" name="Text Box 6"/>
          <p:cNvSpPr txBox="1">
            <a:spLocks noChangeArrowheads="1"/>
          </p:cNvSpPr>
          <p:nvPr/>
        </p:nvSpPr>
        <p:spPr bwMode="auto">
          <a:xfrm>
            <a:off x="3581399" y="3587295"/>
            <a:ext cx="524503"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TTL=3</a:t>
            </a:r>
            <a:endParaRPr lang="en-US" sz="1100" dirty="0"/>
          </a:p>
        </p:txBody>
      </p:sp>
      <p:cxnSp>
        <p:nvCxnSpPr>
          <p:cNvPr id="17" name="Straight Arrow Connector 16"/>
          <p:cNvCxnSpPr/>
          <p:nvPr/>
        </p:nvCxnSpPr>
        <p:spPr>
          <a:xfrm>
            <a:off x="4419599" y="37181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traceroute doesn’t work</a:t>
            </a:r>
            <a:endParaRPr lang="en-US" dirty="0"/>
          </a:p>
        </p:txBody>
      </p:sp>
      <p:sp>
        <p:nvSpPr>
          <p:cNvPr id="20" name="TextBox 19"/>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21"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22" name="Straight Arrow Connector 21"/>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24"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7"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8" name="Rectangle 27"/>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9" name="Straight Arrow Connector 28"/>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94407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457200" y="274638"/>
            <a:ext cx="8229600" cy="1143000"/>
          </a:xfrm>
        </p:spPr>
        <p:txBody>
          <a:bodyPr/>
          <a:lstStyle/>
          <a:p>
            <a:r>
              <a:rPr lang="en-US" dirty="0" smtClean="0"/>
              <a:t>Spoofed </a:t>
            </a:r>
            <a:r>
              <a:rPr lang="en-US" dirty="0" err="1" smtClean="0"/>
              <a:t>traceroute</a:t>
            </a:r>
            <a:r>
              <a:rPr lang="en-US" dirty="0" smtClean="0"/>
              <a:t> </a:t>
            </a:r>
            <a:r>
              <a:rPr lang="en-US" dirty="0" err="1" smtClean="0"/>
              <a:t>ftw</a:t>
            </a:r>
            <a:endParaRPr lang="en-US" dirty="0"/>
          </a:p>
        </p:txBody>
      </p:sp>
      <p:sp>
        <p:nvSpPr>
          <p:cNvPr id="7" name="TextBox 6"/>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8"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9" name="Straight Arrow Connector 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1"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13" name="TextBox 12"/>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14"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5" name="Straight Arrow Connector 1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cxnSp>
        <p:nvCxnSpPr>
          <p:cNvPr id="21" name="Curved Connector 20"/>
          <p:cNvCxnSpPr>
            <a:stCxn id="22" idx="0"/>
          </p:cNvCxnSpPr>
          <p:nvPr/>
        </p:nvCxnSpPr>
        <p:spPr>
          <a:xfrm rot="5400000" flipH="1" flipV="1">
            <a:off x="5170387" y="999832"/>
            <a:ext cx="858641" cy="2668982"/>
          </a:xfrm>
          <a:prstGeom prst="curvedConnector2">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22"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3" name="Rectangle 2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4" name="Straight Arrow Connector 23"/>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5" name="Text Box 6"/>
          <p:cNvSpPr txBox="1">
            <a:spLocks noChangeArrowheads="1"/>
          </p:cNvSpPr>
          <p:nvPr/>
        </p:nvSpPr>
        <p:spPr bwMode="auto">
          <a:xfrm>
            <a:off x="7423269" y="1952057"/>
            <a:ext cx="1268296"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R2: </a:t>
            </a:r>
            <a:r>
              <a:rPr lang="en-US" sz="1100" dirty="0" smtClean="0"/>
              <a:t>Time Exceeded</a:t>
            </a:r>
            <a:endParaRPr lang="en-US" sz="1100" dirty="0"/>
          </a:p>
        </p:txBody>
      </p:sp>
    </p:spTree>
    <p:extLst>
      <p:ext uri="{BB962C8B-B14F-4D97-AF65-F5344CB8AC3E}">
        <p14:creationId xmlns:p14="http://schemas.microsoft.com/office/powerpoint/2010/main" val="2000918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ChangeArrowheads="1"/>
          </p:cNvSpPr>
          <p:nvPr>
            <p:ph type="title"/>
          </p:nvPr>
        </p:nvSpPr>
        <p:spPr/>
        <p:txBody>
          <a:bodyPr/>
          <a:lstStyle/>
          <a:p>
            <a:r>
              <a:rPr lang="en-US" smtClean="0"/>
              <a:t>A Quick Survey</a:t>
            </a:r>
          </a:p>
        </p:txBody>
      </p:sp>
      <p:sp>
        <p:nvSpPr>
          <p:cNvPr id="1026051" name="Rectangle 3"/>
          <p:cNvSpPr>
            <a:spLocks noGrp="1" noChangeArrowheads="1"/>
          </p:cNvSpPr>
          <p:nvPr>
            <p:ph type="body" idx="1"/>
          </p:nvPr>
        </p:nvSpPr>
        <p:spPr>
          <a:xfrm>
            <a:off x="457200" y="1600200"/>
            <a:ext cx="8382000" cy="4530725"/>
          </a:xfrm>
        </p:spPr>
        <p:txBody>
          <a:bodyPr/>
          <a:lstStyle/>
          <a:p>
            <a:pPr>
              <a:buFont typeface="Wingdings" pitchFamily="2" charset="2"/>
              <a:buNone/>
            </a:pPr>
            <a:r>
              <a:rPr lang="en-US" dirty="0" smtClean="0"/>
              <a:t>Raise your hand if you used the Internet / email:</a:t>
            </a:r>
          </a:p>
          <a:p>
            <a:pPr>
              <a:buFont typeface="Wingdings" pitchFamily="2" charset="2"/>
              <a:buNone/>
            </a:pPr>
            <a:r>
              <a:rPr lang="en-US" dirty="0" smtClean="0"/>
              <a:t>	…since you got to this room?</a:t>
            </a:r>
          </a:p>
          <a:p>
            <a:pPr>
              <a:buFont typeface="Wingdings" pitchFamily="2" charset="2"/>
              <a:buNone/>
            </a:pPr>
            <a:r>
              <a:rPr lang="en-US" dirty="0" smtClean="0"/>
              <a:t>	…in the last hour?</a:t>
            </a:r>
          </a:p>
          <a:p>
            <a:pPr>
              <a:buFont typeface="Wingdings" pitchFamily="2" charset="2"/>
              <a:buNone/>
            </a:pPr>
            <a:r>
              <a:rPr lang="en-US" dirty="0" smtClean="0"/>
              <a:t>	…today?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60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6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51"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457200" y="274638"/>
            <a:ext cx="8229600" cy="1143000"/>
          </a:xfrm>
        </p:spPr>
        <p:txBody>
          <a:bodyPr/>
          <a:lstStyle/>
          <a:p>
            <a:r>
              <a:rPr lang="en-US" dirty="0" smtClean="0"/>
              <a:t>Spoofed </a:t>
            </a:r>
            <a:r>
              <a:rPr lang="en-US" dirty="0" err="1" smtClean="0"/>
              <a:t>traceroute</a:t>
            </a:r>
            <a:r>
              <a:rPr lang="en-US" dirty="0" smtClean="0"/>
              <a:t> </a:t>
            </a:r>
            <a:r>
              <a:rPr lang="en-US" dirty="0" err="1" smtClean="0"/>
              <a:t>ftw</a:t>
            </a:r>
            <a:endParaRPr lang="en-US" dirty="0"/>
          </a:p>
        </p:txBody>
      </p:sp>
      <p:sp>
        <p:nvSpPr>
          <p:cNvPr id="7" name="TextBox 6"/>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8"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9" name="Straight Arrow Connector 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1"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13" name="TextBox 12"/>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14"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5" name="Straight Arrow Connector 1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cxnSp>
        <p:nvCxnSpPr>
          <p:cNvPr id="21" name="Curved Connector 20"/>
          <p:cNvCxnSpPr>
            <a:stCxn id="57" idx="0"/>
          </p:cNvCxnSpPr>
          <p:nvPr/>
        </p:nvCxnSpPr>
        <p:spPr>
          <a:xfrm rot="5400000" flipH="1" flipV="1">
            <a:off x="5617966" y="1466651"/>
            <a:ext cx="877882" cy="1754583"/>
          </a:xfrm>
          <a:prstGeom prst="curvedConnector2">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22"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3" name="Rectangle 2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5" name="Straight Arrow Connector 24"/>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6" name="Text Box 6"/>
          <p:cNvSpPr txBox="1">
            <a:spLocks noChangeArrowheads="1"/>
          </p:cNvSpPr>
          <p:nvPr/>
        </p:nvSpPr>
        <p:spPr bwMode="auto">
          <a:xfrm>
            <a:off x="7423269" y="1952057"/>
            <a:ext cx="1268296"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R3: </a:t>
            </a:r>
            <a:r>
              <a:rPr lang="en-US" sz="1100" dirty="0" smtClean="0"/>
              <a:t>Time Exceeded</a:t>
            </a:r>
            <a:endParaRPr lang="en-US" sz="1100" dirty="0"/>
          </a:p>
        </p:txBody>
      </p:sp>
      <p:pic>
        <p:nvPicPr>
          <p:cNvPr id="57" name="Picture 37"/>
          <p:cNvPicPr>
            <a:picLocks noChangeArrowheads="1"/>
          </p:cNvPicPr>
          <p:nvPr/>
        </p:nvPicPr>
        <p:blipFill>
          <a:blip r:embed="rId3" cstate="print"/>
          <a:srcRect/>
          <a:stretch>
            <a:fillRect/>
          </a:stretch>
        </p:blipFill>
        <p:spPr bwMode="auto">
          <a:xfrm>
            <a:off x="4953000" y="2782883"/>
            <a:ext cx="453231" cy="266700"/>
          </a:xfrm>
          <a:prstGeom prst="rect">
            <a:avLst/>
          </a:prstGeom>
          <a:noFill/>
          <a:ln w="9525">
            <a:noFill/>
            <a:miter lim="800000"/>
            <a:headEnd/>
            <a:tailEnd/>
          </a:ln>
          <a:effectLst/>
        </p:spPr>
      </p:pic>
      <p:cxnSp>
        <p:nvCxnSpPr>
          <p:cNvPr id="60" name="Straight Arrow Connector 59"/>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4966255" y="3101777"/>
            <a:ext cx="426720" cy="369332"/>
          </a:xfrm>
          <a:prstGeom prst="rect">
            <a:avLst/>
          </a:prstGeom>
        </p:spPr>
        <p:txBody>
          <a:bodyPr wrap="none">
            <a:spAutoFit/>
          </a:bodyPr>
          <a:lstStyle/>
          <a:p>
            <a:r>
              <a:rPr lang="en-US" dirty="0" smtClean="0"/>
              <a:t>R3</a:t>
            </a:r>
            <a:endParaRPr lang="en-US" dirty="0"/>
          </a:p>
        </p:txBody>
      </p:sp>
    </p:spTree>
    <p:extLst>
      <p:ext uri="{BB962C8B-B14F-4D97-AF65-F5344CB8AC3E}">
        <p14:creationId xmlns:p14="http://schemas.microsoft.com/office/powerpoint/2010/main" val="842101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457200" y="274638"/>
            <a:ext cx="8229600" cy="1143000"/>
          </a:xfrm>
        </p:spPr>
        <p:txBody>
          <a:bodyPr/>
          <a:lstStyle/>
          <a:p>
            <a:r>
              <a:rPr lang="en-US" dirty="0" smtClean="0"/>
              <a:t>Spoofed </a:t>
            </a:r>
            <a:r>
              <a:rPr lang="en-US" dirty="0" err="1" smtClean="0"/>
              <a:t>traceroute</a:t>
            </a:r>
            <a:r>
              <a:rPr lang="en-US" dirty="0" smtClean="0"/>
              <a:t> </a:t>
            </a:r>
            <a:r>
              <a:rPr lang="en-US" dirty="0" err="1" smtClean="0"/>
              <a:t>ftw</a:t>
            </a:r>
            <a:endParaRPr lang="en-US" dirty="0"/>
          </a:p>
        </p:txBody>
      </p:sp>
      <p:sp>
        <p:nvSpPr>
          <p:cNvPr id="7" name="TextBox 6"/>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8"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9" name="Straight Arrow Connector 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1"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13" name="TextBox 12"/>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14"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5" name="Straight Arrow Connector 1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22"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3" name="Rectangle 2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4" name="Straight Arrow Connector 23"/>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5" name="Text Box 6"/>
          <p:cNvSpPr txBox="1">
            <a:spLocks noChangeArrowheads="1"/>
          </p:cNvSpPr>
          <p:nvPr/>
        </p:nvSpPr>
        <p:spPr bwMode="auto">
          <a:xfrm>
            <a:off x="7423269" y="1828800"/>
            <a:ext cx="1268296"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R4: </a:t>
            </a:r>
            <a:r>
              <a:rPr lang="en-US" sz="1100" dirty="0" smtClean="0"/>
              <a:t>Time Exceeded</a:t>
            </a:r>
            <a:endParaRPr lang="en-US" sz="1100" dirty="0"/>
          </a:p>
        </p:txBody>
      </p:sp>
      <p:pic>
        <p:nvPicPr>
          <p:cNvPr id="26" name="Picture 37"/>
          <p:cNvPicPr>
            <a:picLocks noChangeArrowheads="1"/>
          </p:cNvPicPr>
          <p:nvPr/>
        </p:nvPicPr>
        <p:blipFill>
          <a:blip r:embed="rId3" cstate="print"/>
          <a:srcRect/>
          <a:stretch>
            <a:fillRect/>
          </a:stretch>
        </p:blipFill>
        <p:spPr bwMode="auto">
          <a:xfrm>
            <a:off x="4953000" y="2782883"/>
            <a:ext cx="453231" cy="266700"/>
          </a:xfrm>
          <a:prstGeom prst="rect">
            <a:avLst/>
          </a:prstGeom>
          <a:noFill/>
          <a:ln w="9525">
            <a:noFill/>
            <a:miter lim="800000"/>
            <a:headEnd/>
            <a:tailEnd/>
          </a:ln>
          <a:effectLst/>
        </p:spPr>
      </p:pic>
      <p:cxnSp>
        <p:nvCxnSpPr>
          <p:cNvPr id="27" name="Straight Arrow Connector 26"/>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966255" y="3101777"/>
            <a:ext cx="426720" cy="369332"/>
          </a:xfrm>
          <a:prstGeom prst="rect">
            <a:avLst/>
          </a:prstGeom>
        </p:spPr>
        <p:txBody>
          <a:bodyPr wrap="none">
            <a:spAutoFit/>
          </a:bodyPr>
          <a:lstStyle/>
          <a:p>
            <a:r>
              <a:rPr lang="en-US" dirty="0" smtClean="0"/>
              <a:t>R3</a:t>
            </a:r>
            <a:endParaRPr lang="en-US" dirty="0"/>
          </a:p>
        </p:txBody>
      </p:sp>
      <p:pic>
        <p:nvPicPr>
          <p:cNvPr id="29" name="Picture 37"/>
          <p:cNvPicPr>
            <a:picLocks noChangeArrowheads="1"/>
          </p:cNvPicPr>
          <p:nvPr/>
        </p:nvPicPr>
        <p:blipFill>
          <a:blip r:embed="rId3" cstate="print"/>
          <a:srcRect/>
          <a:stretch>
            <a:fillRect/>
          </a:stretch>
        </p:blipFill>
        <p:spPr bwMode="auto">
          <a:xfrm>
            <a:off x="5830291" y="2977589"/>
            <a:ext cx="453231" cy="266700"/>
          </a:xfrm>
          <a:prstGeom prst="rect">
            <a:avLst/>
          </a:prstGeom>
          <a:noFill/>
          <a:ln w="9525">
            <a:noFill/>
            <a:miter lim="800000"/>
            <a:headEnd/>
            <a:tailEnd/>
          </a:ln>
          <a:effectLst/>
        </p:spPr>
      </p:pic>
      <p:sp>
        <p:nvSpPr>
          <p:cNvPr id="30" name="Rectangle 29"/>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32" name="Straight Arrow Connector 31"/>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8" name="Text Box 6"/>
          <p:cNvSpPr txBox="1">
            <a:spLocks noChangeArrowheads="1"/>
          </p:cNvSpPr>
          <p:nvPr/>
        </p:nvSpPr>
        <p:spPr bwMode="auto">
          <a:xfrm>
            <a:off x="7543800" y="2209800"/>
            <a:ext cx="909223"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Target: </a:t>
            </a:r>
            <a:r>
              <a:rPr lang="en-US" sz="1100" dirty="0" smtClean="0"/>
              <a:t>Pong</a:t>
            </a:r>
            <a:endParaRPr lang="en-US" sz="1100" dirty="0"/>
          </a:p>
        </p:txBody>
      </p:sp>
      <p:cxnSp>
        <p:nvCxnSpPr>
          <p:cNvPr id="39" name="Curved Connector 38"/>
          <p:cNvCxnSpPr>
            <a:stCxn id="29" idx="0"/>
            <a:endCxn id="19" idx="1"/>
          </p:cNvCxnSpPr>
          <p:nvPr/>
        </p:nvCxnSpPr>
        <p:spPr>
          <a:xfrm rot="5400000" flipH="1" flipV="1">
            <a:off x="6028244" y="2175146"/>
            <a:ext cx="831107" cy="773780"/>
          </a:xfrm>
          <a:prstGeom prst="curvedConnector2">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11" idx="0"/>
          </p:cNvCxnSpPr>
          <p:nvPr/>
        </p:nvCxnSpPr>
        <p:spPr>
          <a:xfrm rot="16200000" flipV="1">
            <a:off x="6909559" y="2806861"/>
            <a:ext cx="700989" cy="34095"/>
          </a:xfrm>
          <a:prstGeom prst="curvedConnector3">
            <a:avLst>
              <a:gd name="adj1" fmla="val 50000"/>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9544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457200" y="274638"/>
            <a:ext cx="8229600" cy="1143000"/>
          </a:xfrm>
        </p:spPr>
        <p:txBody>
          <a:bodyPr/>
          <a:lstStyle/>
          <a:p>
            <a:r>
              <a:rPr lang="en-US" dirty="0" smtClean="0"/>
              <a:t>What now?</a:t>
            </a:r>
            <a:endParaRPr lang="en-US" dirty="0"/>
          </a:p>
        </p:txBody>
      </p:sp>
      <p:sp>
        <p:nvSpPr>
          <p:cNvPr id="10" name="TextBox 9"/>
          <p:cNvSpPr txBox="1"/>
          <p:nvPr/>
        </p:nvSpPr>
        <p:spPr>
          <a:xfrm>
            <a:off x="4345885" y="3360003"/>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1" name="Straight Arrow Connector 10"/>
          <p:cNvCxnSpPr/>
          <p:nvPr/>
        </p:nvCxnSpPr>
        <p:spPr>
          <a:xfrm>
            <a:off x="1709003" y="3746331"/>
            <a:ext cx="5225197" cy="1865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sp>
        <p:nvSpPr>
          <p:cNvPr id="26" name="Rectangle 25"/>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29"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30" name="Straight Arrow Connector 29"/>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32"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34" name="TextBox 33"/>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35"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36" name="Straight Arrow Connector 35"/>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38"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40"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42"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43" name="Rectangle 4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44" name="Straight Arrow Connector 43"/>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45" name="Picture 37"/>
          <p:cNvPicPr>
            <a:picLocks noChangeArrowheads="1"/>
          </p:cNvPicPr>
          <p:nvPr/>
        </p:nvPicPr>
        <p:blipFill>
          <a:blip r:embed="rId3" cstate="print"/>
          <a:srcRect/>
          <a:stretch>
            <a:fillRect/>
          </a:stretch>
        </p:blipFill>
        <p:spPr bwMode="auto">
          <a:xfrm>
            <a:off x="4953000" y="2782883"/>
            <a:ext cx="453231" cy="266700"/>
          </a:xfrm>
          <a:prstGeom prst="rect">
            <a:avLst/>
          </a:prstGeom>
          <a:noFill/>
          <a:ln w="9525">
            <a:noFill/>
            <a:miter lim="800000"/>
            <a:headEnd/>
            <a:tailEnd/>
          </a:ln>
          <a:effectLst/>
        </p:spPr>
      </p:pic>
      <p:cxnSp>
        <p:nvCxnSpPr>
          <p:cNvPr id="46" name="Straight Arrow Connector 45"/>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966255" y="3101777"/>
            <a:ext cx="426720" cy="369332"/>
          </a:xfrm>
          <a:prstGeom prst="rect">
            <a:avLst/>
          </a:prstGeom>
        </p:spPr>
        <p:txBody>
          <a:bodyPr wrap="none">
            <a:spAutoFit/>
          </a:bodyPr>
          <a:lstStyle/>
          <a:p>
            <a:r>
              <a:rPr lang="en-US" dirty="0" smtClean="0"/>
              <a:t>R3</a:t>
            </a:r>
            <a:endParaRPr lang="en-US" dirty="0"/>
          </a:p>
        </p:txBody>
      </p:sp>
      <p:pic>
        <p:nvPicPr>
          <p:cNvPr id="48" name="Picture 37"/>
          <p:cNvPicPr>
            <a:picLocks noChangeArrowheads="1"/>
          </p:cNvPicPr>
          <p:nvPr/>
        </p:nvPicPr>
        <p:blipFill>
          <a:blip r:embed="rId3" cstate="print"/>
          <a:srcRect/>
          <a:stretch>
            <a:fillRect/>
          </a:stretch>
        </p:blipFill>
        <p:spPr bwMode="auto">
          <a:xfrm>
            <a:off x="5830291" y="2977589"/>
            <a:ext cx="453231" cy="266700"/>
          </a:xfrm>
          <a:prstGeom prst="rect">
            <a:avLst/>
          </a:prstGeom>
          <a:noFill/>
          <a:ln w="9525">
            <a:noFill/>
            <a:miter lim="800000"/>
            <a:headEnd/>
            <a:tailEnd/>
          </a:ln>
          <a:effectLst/>
        </p:spPr>
      </p:pic>
      <p:sp>
        <p:nvSpPr>
          <p:cNvPr id="49" name="Rectangle 48"/>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50" name="Straight Arrow Connector 49"/>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3076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457200" y="274638"/>
            <a:ext cx="8229600" cy="1143000"/>
          </a:xfrm>
        </p:spPr>
        <p:txBody>
          <a:bodyPr/>
          <a:lstStyle/>
          <a:p>
            <a:r>
              <a:rPr lang="en-US" dirty="0" smtClean="0"/>
              <a:t>Measure working reverse paths</a:t>
            </a:r>
            <a:endParaRPr lang="en-US" dirty="0"/>
          </a:p>
        </p:txBody>
      </p:sp>
      <p:sp>
        <p:nvSpPr>
          <p:cNvPr id="10" name="TextBox 9"/>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sp>
        <p:nvSpPr>
          <p:cNvPr id="11" name="Rectangle 10"/>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14"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5" name="Straight Arrow Connector 1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19" name="TextBox 18"/>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20"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21" name="Straight Arrow Connector 20"/>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23"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27"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cxnSp>
        <p:nvCxnSpPr>
          <p:cNvPr id="29" name="Straight Arrow Connector 28"/>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30" name="Picture 37"/>
          <p:cNvPicPr>
            <a:picLocks noChangeArrowheads="1"/>
          </p:cNvPicPr>
          <p:nvPr/>
        </p:nvPicPr>
        <p:blipFill>
          <a:blip r:embed="rId3" cstate="print"/>
          <a:srcRect/>
          <a:stretch>
            <a:fillRect/>
          </a:stretch>
        </p:blipFill>
        <p:spPr bwMode="auto">
          <a:xfrm>
            <a:off x="4953000" y="2782883"/>
            <a:ext cx="453231" cy="266700"/>
          </a:xfrm>
          <a:prstGeom prst="rect">
            <a:avLst/>
          </a:prstGeom>
          <a:noFill/>
          <a:ln w="9525">
            <a:noFill/>
            <a:miter lim="800000"/>
            <a:headEnd/>
            <a:tailEnd/>
          </a:ln>
          <a:effectLst/>
        </p:spPr>
      </p:pic>
      <p:cxnSp>
        <p:nvCxnSpPr>
          <p:cNvPr id="31" name="Straight Arrow Connector 30"/>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966255" y="3101777"/>
            <a:ext cx="426720" cy="369332"/>
          </a:xfrm>
          <a:prstGeom prst="rect">
            <a:avLst/>
          </a:prstGeom>
        </p:spPr>
        <p:txBody>
          <a:bodyPr wrap="none">
            <a:spAutoFit/>
          </a:bodyPr>
          <a:lstStyle/>
          <a:p>
            <a:r>
              <a:rPr lang="en-US" dirty="0" smtClean="0"/>
              <a:t>R3</a:t>
            </a:r>
            <a:endParaRPr lang="en-US" dirty="0"/>
          </a:p>
        </p:txBody>
      </p:sp>
      <p:pic>
        <p:nvPicPr>
          <p:cNvPr id="33" name="Picture 37"/>
          <p:cNvPicPr>
            <a:picLocks noChangeArrowheads="1"/>
          </p:cNvPicPr>
          <p:nvPr/>
        </p:nvPicPr>
        <p:blipFill>
          <a:blip r:embed="rId3" cstate="print"/>
          <a:srcRect/>
          <a:stretch>
            <a:fillRect/>
          </a:stretch>
        </p:blipFill>
        <p:spPr bwMode="auto">
          <a:xfrm>
            <a:off x="5830291" y="2977589"/>
            <a:ext cx="453231" cy="266700"/>
          </a:xfrm>
          <a:prstGeom prst="rect">
            <a:avLst/>
          </a:prstGeom>
          <a:noFill/>
          <a:ln w="9525">
            <a:noFill/>
            <a:miter lim="800000"/>
            <a:headEnd/>
            <a:tailEnd/>
          </a:ln>
          <a:effectLst/>
        </p:spPr>
      </p:pic>
      <p:sp>
        <p:nvSpPr>
          <p:cNvPr id="34" name="Rectangle 33"/>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35" name="Straight Arrow Connector 34"/>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71127" y="4394666"/>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42" name="Straight Arrow Connector 41"/>
          <p:cNvCxnSpPr/>
          <p:nvPr/>
        </p:nvCxnSpPr>
        <p:spPr>
          <a:xfrm flipH="1">
            <a:off x="4336585" y="3251666"/>
            <a:ext cx="822960" cy="1558498"/>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4" name="Straight Arrow Connector 43"/>
          <p:cNvCxnSpPr/>
          <p:nvPr/>
        </p:nvCxnSpPr>
        <p:spPr>
          <a:xfrm flipH="1">
            <a:off x="4478575" y="3292305"/>
            <a:ext cx="1471903" cy="1432095"/>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p:nvPr/>
        </p:nvCxnSpPr>
        <p:spPr>
          <a:xfrm flipH="1">
            <a:off x="4491831" y="3733800"/>
            <a:ext cx="2402920" cy="114300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599570" y="5486400"/>
            <a:ext cx="3638817" cy="923330"/>
          </a:xfrm>
          <a:prstGeom prst="rect">
            <a:avLst/>
          </a:prstGeom>
          <a:noFill/>
        </p:spPr>
        <p:txBody>
          <a:bodyPr wrap="none" rtlCol="0">
            <a:spAutoFit/>
          </a:bodyPr>
          <a:lstStyle/>
          <a:p>
            <a:r>
              <a:rPr lang="en-US" dirty="0" smtClean="0"/>
              <a:t>OK, somewhere on R3’s reverse path</a:t>
            </a:r>
          </a:p>
          <a:p>
            <a:endParaRPr lang="en-US" dirty="0"/>
          </a:p>
          <a:p>
            <a:r>
              <a:rPr lang="en-US" dirty="0" smtClean="0"/>
              <a:t>But where?</a:t>
            </a:r>
            <a:endParaRPr lang="en-US" dirty="0"/>
          </a:p>
        </p:txBody>
      </p:sp>
      <p:sp>
        <p:nvSpPr>
          <p:cNvPr id="53" name="Rectangle 52"/>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sp>
        <p:nvSpPr>
          <p:cNvPr id="58" name="Rectangle 57"/>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61"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62" name="Straight Arrow Connector 61"/>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64"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66" name="TextBox 65"/>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67"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68" name="Straight Arrow Connector 6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70"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72"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74"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75" name="Rectangle 74"/>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76" name="Straight Arrow Connector 75"/>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77" name="Picture 37"/>
          <p:cNvPicPr>
            <a:picLocks noChangeArrowheads="1"/>
          </p:cNvPicPr>
          <p:nvPr/>
        </p:nvPicPr>
        <p:blipFill>
          <a:blip r:embed="rId3" cstate="print"/>
          <a:srcRect/>
          <a:stretch>
            <a:fillRect/>
          </a:stretch>
        </p:blipFill>
        <p:spPr bwMode="auto">
          <a:xfrm>
            <a:off x="4953000" y="2782883"/>
            <a:ext cx="453231" cy="266700"/>
          </a:xfrm>
          <a:prstGeom prst="rect">
            <a:avLst/>
          </a:prstGeom>
          <a:noFill/>
          <a:ln w="9525">
            <a:noFill/>
            <a:miter lim="800000"/>
            <a:headEnd/>
            <a:tailEnd/>
          </a:ln>
          <a:effectLst/>
        </p:spPr>
      </p:pic>
      <p:cxnSp>
        <p:nvCxnSpPr>
          <p:cNvPr id="78" name="Straight Arrow Connector 77"/>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4966255" y="3101777"/>
            <a:ext cx="426720" cy="369332"/>
          </a:xfrm>
          <a:prstGeom prst="rect">
            <a:avLst/>
          </a:prstGeom>
        </p:spPr>
        <p:txBody>
          <a:bodyPr wrap="none">
            <a:spAutoFit/>
          </a:bodyPr>
          <a:lstStyle/>
          <a:p>
            <a:r>
              <a:rPr lang="en-US" dirty="0" smtClean="0"/>
              <a:t>R3</a:t>
            </a:r>
            <a:endParaRPr lang="en-US" dirty="0"/>
          </a:p>
        </p:txBody>
      </p:sp>
      <p:pic>
        <p:nvPicPr>
          <p:cNvPr id="80" name="Picture 37"/>
          <p:cNvPicPr>
            <a:picLocks noChangeArrowheads="1"/>
          </p:cNvPicPr>
          <p:nvPr/>
        </p:nvPicPr>
        <p:blipFill>
          <a:blip r:embed="rId3" cstate="print"/>
          <a:srcRect/>
          <a:stretch>
            <a:fillRect/>
          </a:stretch>
        </p:blipFill>
        <p:spPr bwMode="auto">
          <a:xfrm>
            <a:off x="5830291" y="2977589"/>
            <a:ext cx="453231" cy="266700"/>
          </a:xfrm>
          <a:prstGeom prst="rect">
            <a:avLst/>
          </a:prstGeom>
          <a:noFill/>
          <a:ln w="9525">
            <a:noFill/>
            <a:miter lim="800000"/>
            <a:headEnd/>
            <a:tailEnd/>
          </a:ln>
          <a:effectLst/>
        </p:spPr>
      </p:pic>
      <p:sp>
        <p:nvSpPr>
          <p:cNvPr id="81" name="Rectangle 80"/>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82" name="Straight Arrow Connector 81"/>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3187400" y="3092473"/>
            <a:ext cx="864456" cy="853202"/>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92" name="Straight Arrow Connector 91"/>
          <p:cNvCxnSpPr/>
          <p:nvPr/>
        </p:nvCxnSpPr>
        <p:spPr>
          <a:xfrm flipH="1" flipV="1">
            <a:off x="1828800" y="3867150"/>
            <a:ext cx="962816" cy="165003"/>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93" name="Straight Arrow Connector 92"/>
          <p:cNvCxnSpPr/>
          <p:nvPr/>
        </p:nvCxnSpPr>
        <p:spPr>
          <a:xfrm flipH="1">
            <a:off x="2952701" y="3192617"/>
            <a:ext cx="125377" cy="753058"/>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94" name="Picture 37"/>
          <p:cNvPicPr>
            <a:picLocks noChangeArrowheads="1"/>
          </p:cNvPicPr>
          <p:nvPr/>
        </p:nvPicPr>
        <p:blipFill>
          <a:blip r:embed="rId3" cstate="print"/>
          <a:srcRect/>
          <a:stretch>
            <a:fillRect/>
          </a:stretch>
        </p:blipFill>
        <p:spPr bwMode="auto">
          <a:xfrm>
            <a:off x="2823369" y="3962400"/>
            <a:ext cx="453231" cy="266700"/>
          </a:xfrm>
          <a:prstGeom prst="rect">
            <a:avLst/>
          </a:prstGeom>
          <a:noFill/>
          <a:ln w="9525">
            <a:noFill/>
            <a:miter lim="800000"/>
            <a:headEnd/>
            <a:tailEnd/>
          </a:ln>
          <a:effectLst/>
        </p:spPr>
      </p:pic>
    </p:spTree>
    <p:extLst>
      <p:ext uri="{BB962C8B-B14F-4D97-AF65-F5344CB8AC3E}">
        <p14:creationId xmlns:p14="http://schemas.microsoft.com/office/powerpoint/2010/main" val="17369866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2484717" y="2538097"/>
            <a:ext cx="4236799" cy="2491103"/>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300" y="193185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2545" y="3495930"/>
            <a:ext cx="681145" cy="6856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40827" y="2849450"/>
            <a:ext cx="681145" cy="6856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2178" y="2828498"/>
            <a:ext cx="681145" cy="6856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2177" y="4011111"/>
            <a:ext cx="681145" cy="6856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0452" y="4011111"/>
            <a:ext cx="681145" cy="6856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300" y="487680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556260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2545" y="1749983"/>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749983"/>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348762"/>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487680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3563" y="3704771"/>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3101" y="5220777"/>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9143" y="1749983"/>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2384" y="5563677"/>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7663" y="174998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4660688" y="3048000"/>
            <a:ext cx="520912" cy="369332"/>
          </a:xfrm>
          <a:prstGeom prst="rect">
            <a:avLst/>
          </a:prstGeom>
          <a:solidFill>
            <a:schemeClr val="accent1">
              <a:lumMod val="20000"/>
              <a:lumOff val="80000"/>
            </a:schemeClr>
          </a:solidFill>
        </p:spPr>
        <p:txBody>
          <a:bodyPr wrap="none" rtlCol="0">
            <a:spAutoFit/>
          </a:bodyPr>
          <a:lstStyle/>
          <a:p>
            <a:r>
              <a:rPr lang="en-US" dirty="0" smtClean="0"/>
              <a:t>VPs</a:t>
            </a:r>
            <a:endParaRPr lang="en-US" dirty="0"/>
          </a:p>
        </p:txBody>
      </p:sp>
      <p:sp>
        <p:nvSpPr>
          <p:cNvPr id="35" name="TextBox 34"/>
          <p:cNvSpPr txBox="1"/>
          <p:nvPr/>
        </p:nvSpPr>
        <p:spPr>
          <a:xfrm>
            <a:off x="3926425" y="6332439"/>
            <a:ext cx="854465" cy="369332"/>
          </a:xfrm>
          <a:prstGeom prst="rect">
            <a:avLst/>
          </a:prstGeom>
          <a:noFill/>
        </p:spPr>
        <p:txBody>
          <a:bodyPr wrap="none" rtlCol="0">
            <a:spAutoFit/>
          </a:bodyPr>
          <a:lstStyle/>
          <a:p>
            <a:r>
              <a:rPr lang="en-US" dirty="0" smtClean="0"/>
              <a:t>Targets</a:t>
            </a:r>
            <a:endParaRPr lang="en-US" dirty="0"/>
          </a:p>
        </p:txBody>
      </p:sp>
      <p:sp>
        <p:nvSpPr>
          <p:cNvPr id="2" name="Title 1"/>
          <p:cNvSpPr>
            <a:spLocks noGrp="1"/>
          </p:cNvSpPr>
          <p:nvPr>
            <p:ph type="title"/>
          </p:nvPr>
        </p:nvSpPr>
        <p:spPr/>
        <p:txBody>
          <a:bodyPr/>
          <a:lstStyle/>
          <a:p>
            <a:r>
              <a:rPr lang="en-US" dirty="0" smtClean="0"/>
              <a:t>Historical path atlas</a:t>
            </a:r>
            <a:endParaRPr lang="en-US" dirty="0"/>
          </a:p>
        </p:txBody>
      </p:sp>
      <p:cxnSp>
        <p:nvCxnSpPr>
          <p:cNvPr id="4" name="Straight Arrow Connector 3"/>
          <p:cNvCxnSpPr/>
          <p:nvPr/>
        </p:nvCxnSpPr>
        <p:spPr>
          <a:xfrm flipH="1" flipV="1">
            <a:off x="1610226" y="2369726"/>
            <a:ext cx="1678727" cy="917543"/>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1905000" y="3344694"/>
            <a:ext cx="1488228" cy="34696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905000" y="3348762"/>
            <a:ext cx="1383953" cy="187093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926001" y="3348762"/>
            <a:ext cx="467227" cy="1872015"/>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545629" y="3501162"/>
            <a:ext cx="1140671" cy="206143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749521" y="3323235"/>
            <a:ext cx="2561042" cy="2315565"/>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49521" y="3164096"/>
            <a:ext cx="3603779" cy="2055604"/>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49521" y="3192293"/>
            <a:ext cx="3704042" cy="85537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749521" y="2617651"/>
            <a:ext cx="3603779" cy="546445"/>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762394" y="2274750"/>
            <a:ext cx="2320929" cy="768524"/>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749521" y="2369727"/>
            <a:ext cx="670079" cy="521146"/>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926001" y="2274750"/>
            <a:ext cx="531915" cy="616123"/>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19400" y="1219200"/>
            <a:ext cx="3324115" cy="369332"/>
          </a:xfrm>
          <a:prstGeom prst="rect">
            <a:avLst/>
          </a:prstGeom>
          <a:noFill/>
        </p:spPr>
        <p:txBody>
          <a:bodyPr wrap="none" rtlCol="0">
            <a:spAutoFit/>
          </a:bodyPr>
          <a:lstStyle/>
          <a:p>
            <a:r>
              <a:rPr lang="en-US" dirty="0" smtClean="0"/>
              <a:t>Each host </a:t>
            </a:r>
            <a:r>
              <a:rPr lang="en-US" dirty="0" err="1" smtClean="0"/>
              <a:t>traceroutes</a:t>
            </a:r>
            <a:r>
              <a:rPr lang="en-US" dirty="0" smtClean="0"/>
              <a:t> each target</a:t>
            </a:r>
            <a:endParaRPr lang="en-US" dirty="0"/>
          </a:p>
        </p:txBody>
      </p:sp>
    </p:spTree>
    <p:extLst>
      <p:ext uri="{BB962C8B-B14F-4D97-AF65-F5344CB8AC3E}">
        <p14:creationId xmlns:p14="http://schemas.microsoft.com/office/powerpoint/2010/main" val="41230207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2484717" y="2538097"/>
            <a:ext cx="4236799" cy="2491103"/>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300" y="193185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2545" y="3495930"/>
            <a:ext cx="681145" cy="6856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40827" y="2849450"/>
            <a:ext cx="681145" cy="6856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2178" y="2828498"/>
            <a:ext cx="681145" cy="6856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2177" y="4011111"/>
            <a:ext cx="681145" cy="6856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0452" y="4011111"/>
            <a:ext cx="681145" cy="6856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300" y="487680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556260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2545" y="1749983"/>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749983"/>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348762"/>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487680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3563" y="3704771"/>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3101" y="5220777"/>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9143" y="1749983"/>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2384" y="5563677"/>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7663" y="174998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4648200" y="3048000"/>
            <a:ext cx="520912" cy="369332"/>
          </a:xfrm>
          <a:prstGeom prst="rect">
            <a:avLst/>
          </a:prstGeom>
          <a:solidFill>
            <a:schemeClr val="accent1">
              <a:lumMod val="20000"/>
              <a:lumOff val="80000"/>
            </a:schemeClr>
          </a:solidFill>
        </p:spPr>
        <p:txBody>
          <a:bodyPr wrap="none" rtlCol="0">
            <a:spAutoFit/>
          </a:bodyPr>
          <a:lstStyle/>
          <a:p>
            <a:r>
              <a:rPr lang="en-US" dirty="0" smtClean="0"/>
              <a:t>VPs</a:t>
            </a:r>
            <a:endParaRPr lang="en-US" dirty="0"/>
          </a:p>
        </p:txBody>
      </p:sp>
      <p:sp>
        <p:nvSpPr>
          <p:cNvPr id="35" name="TextBox 34"/>
          <p:cNvSpPr txBox="1"/>
          <p:nvPr/>
        </p:nvSpPr>
        <p:spPr>
          <a:xfrm>
            <a:off x="3926425" y="6332439"/>
            <a:ext cx="854465" cy="369332"/>
          </a:xfrm>
          <a:prstGeom prst="rect">
            <a:avLst/>
          </a:prstGeom>
          <a:noFill/>
        </p:spPr>
        <p:txBody>
          <a:bodyPr wrap="none" rtlCol="0">
            <a:spAutoFit/>
          </a:bodyPr>
          <a:lstStyle/>
          <a:p>
            <a:r>
              <a:rPr lang="en-US" dirty="0" smtClean="0"/>
              <a:t>Targets</a:t>
            </a:r>
            <a:endParaRPr lang="en-US" dirty="0"/>
          </a:p>
        </p:txBody>
      </p:sp>
      <p:sp>
        <p:nvSpPr>
          <p:cNvPr id="2" name="Title 1"/>
          <p:cNvSpPr>
            <a:spLocks noGrp="1"/>
          </p:cNvSpPr>
          <p:nvPr>
            <p:ph type="title"/>
          </p:nvPr>
        </p:nvSpPr>
        <p:spPr/>
        <p:txBody>
          <a:bodyPr/>
          <a:lstStyle/>
          <a:p>
            <a:r>
              <a:rPr lang="en-US" dirty="0"/>
              <a:t>Historical path atlas</a:t>
            </a:r>
            <a:endParaRPr lang="en-US" dirty="0"/>
          </a:p>
        </p:txBody>
      </p:sp>
      <p:cxnSp>
        <p:nvCxnSpPr>
          <p:cNvPr id="4" name="Straight Arrow Connector 3"/>
          <p:cNvCxnSpPr/>
          <p:nvPr/>
        </p:nvCxnSpPr>
        <p:spPr>
          <a:xfrm flipH="1" flipV="1">
            <a:off x="1610226" y="2369726"/>
            <a:ext cx="1678728" cy="91754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1905000" y="3344694"/>
            <a:ext cx="1488228" cy="34696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752600" y="3348762"/>
            <a:ext cx="1536354" cy="168043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926001" y="3348762"/>
            <a:ext cx="467228" cy="1872015"/>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545629" y="3501162"/>
            <a:ext cx="1140671" cy="206143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749521" y="3323235"/>
            <a:ext cx="2561042" cy="2315565"/>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49521" y="3164096"/>
            <a:ext cx="3603779" cy="205560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49521" y="3192293"/>
            <a:ext cx="3704042" cy="85537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749521" y="2617651"/>
            <a:ext cx="3603779" cy="546446"/>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762394" y="2274750"/>
            <a:ext cx="2320929" cy="76852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749521" y="2369727"/>
            <a:ext cx="670079" cy="521146"/>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926001" y="2274750"/>
            <a:ext cx="531916" cy="61612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819400" y="1219200"/>
            <a:ext cx="3355919" cy="369332"/>
          </a:xfrm>
          <a:prstGeom prst="rect">
            <a:avLst/>
          </a:prstGeom>
          <a:noFill/>
        </p:spPr>
        <p:txBody>
          <a:bodyPr wrap="none" rtlCol="0">
            <a:spAutoFit/>
          </a:bodyPr>
          <a:lstStyle/>
          <a:p>
            <a:r>
              <a:rPr lang="en-US" dirty="0" smtClean="0"/>
              <a:t>Each host measures reverse paths</a:t>
            </a:r>
            <a:endParaRPr lang="en-US" dirty="0"/>
          </a:p>
        </p:txBody>
      </p:sp>
    </p:spTree>
    <p:extLst>
      <p:ext uri="{BB962C8B-B14F-4D97-AF65-F5344CB8AC3E}">
        <p14:creationId xmlns:p14="http://schemas.microsoft.com/office/powerpoint/2010/main" val="42064495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457200" y="274638"/>
            <a:ext cx="8229600" cy="1143000"/>
          </a:xfrm>
        </p:spPr>
        <p:txBody>
          <a:bodyPr/>
          <a:lstStyle/>
          <a:p>
            <a:r>
              <a:rPr lang="en-US" dirty="0" smtClean="0"/>
              <a:t>Ping historical hops</a:t>
            </a:r>
            <a:endParaRPr lang="en-US" dirty="0"/>
          </a:p>
        </p:txBody>
      </p:sp>
      <p:sp>
        <p:nvSpPr>
          <p:cNvPr id="8" name="TextBox 7"/>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sp>
        <p:nvSpPr>
          <p:cNvPr id="9" name="Rectangle 8"/>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12"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3" name="Straight Arrow Connector 12"/>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5"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17" name="TextBox 16"/>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18"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9" name="Straight Arrow Connector 1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21"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3"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25"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6" name="Rectangle 25"/>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7" name="Straight Arrow Connector 26"/>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28" name="Picture 37"/>
          <p:cNvPicPr>
            <a:picLocks noChangeArrowheads="1"/>
          </p:cNvPicPr>
          <p:nvPr/>
        </p:nvPicPr>
        <p:blipFill>
          <a:blip r:embed="rId3" cstate="print"/>
          <a:srcRect/>
          <a:stretch>
            <a:fillRect/>
          </a:stretch>
        </p:blipFill>
        <p:spPr bwMode="auto">
          <a:xfrm>
            <a:off x="4953000" y="2782883"/>
            <a:ext cx="453231" cy="266700"/>
          </a:xfrm>
          <a:prstGeom prst="rect">
            <a:avLst/>
          </a:prstGeom>
          <a:noFill/>
          <a:ln w="9525">
            <a:noFill/>
            <a:miter lim="800000"/>
            <a:headEnd/>
            <a:tailEnd/>
          </a:ln>
          <a:effectLst/>
        </p:spPr>
      </p:pic>
      <p:cxnSp>
        <p:nvCxnSpPr>
          <p:cNvPr id="29" name="Straight Arrow Connector 28"/>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966255" y="3101777"/>
            <a:ext cx="426720" cy="369332"/>
          </a:xfrm>
          <a:prstGeom prst="rect">
            <a:avLst/>
          </a:prstGeom>
        </p:spPr>
        <p:txBody>
          <a:bodyPr wrap="none">
            <a:spAutoFit/>
          </a:bodyPr>
          <a:lstStyle/>
          <a:p>
            <a:r>
              <a:rPr lang="en-US" dirty="0" smtClean="0"/>
              <a:t>R3</a:t>
            </a:r>
            <a:endParaRPr lang="en-US" dirty="0"/>
          </a:p>
        </p:txBody>
      </p:sp>
      <p:pic>
        <p:nvPicPr>
          <p:cNvPr id="31" name="Picture 37"/>
          <p:cNvPicPr>
            <a:picLocks noChangeArrowheads="1"/>
          </p:cNvPicPr>
          <p:nvPr/>
        </p:nvPicPr>
        <p:blipFill>
          <a:blip r:embed="rId3" cstate="print"/>
          <a:srcRect/>
          <a:stretch>
            <a:fillRect/>
          </a:stretch>
        </p:blipFill>
        <p:spPr bwMode="auto">
          <a:xfrm>
            <a:off x="5830291" y="2977589"/>
            <a:ext cx="453231" cy="266700"/>
          </a:xfrm>
          <a:prstGeom prst="rect">
            <a:avLst/>
          </a:prstGeom>
          <a:noFill/>
          <a:ln w="9525">
            <a:noFill/>
            <a:miter lim="800000"/>
            <a:headEnd/>
            <a:tailEnd/>
          </a:ln>
          <a:effectLst/>
        </p:spPr>
      </p:pic>
      <p:sp>
        <p:nvSpPr>
          <p:cNvPr id="32" name="Rectangle 31"/>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33" name="Straight Arrow Connector 32"/>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0" idx="0"/>
            <a:endCxn id="46" idx="0"/>
          </p:cNvCxnSpPr>
          <p:nvPr/>
        </p:nvCxnSpPr>
        <p:spPr>
          <a:xfrm>
            <a:off x="5179615" y="3101777"/>
            <a:ext cx="13838" cy="936823"/>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flipH="1">
            <a:off x="5392975" y="3292305"/>
            <a:ext cx="557505" cy="67052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0" name="Straight Arrow Connector 39"/>
          <p:cNvCxnSpPr/>
          <p:nvPr/>
        </p:nvCxnSpPr>
        <p:spPr>
          <a:xfrm flipH="1">
            <a:off x="6270266" y="3790950"/>
            <a:ext cx="663934" cy="13335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46" name="Picture 36"/>
          <p:cNvPicPr>
            <a:picLocks noChangeArrowheads="1"/>
          </p:cNvPicPr>
          <p:nvPr/>
        </p:nvPicPr>
        <p:blipFill>
          <a:blip r:embed="rId5" cstate="print"/>
          <a:srcRect/>
          <a:stretch>
            <a:fillRect/>
          </a:stretch>
        </p:blipFill>
        <p:spPr bwMode="auto">
          <a:xfrm>
            <a:off x="4976706" y="4038600"/>
            <a:ext cx="433494" cy="228600"/>
          </a:xfrm>
          <a:prstGeom prst="rect">
            <a:avLst/>
          </a:prstGeom>
          <a:noFill/>
          <a:ln w="9525">
            <a:noFill/>
            <a:miter lim="800000"/>
            <a:headEnd/>
            <a:tailEnd/>
          </a:ln>
          <a:effectLst/>
        </p:spPr>
      </p:pic>
      <p:pic>
        <p:nvPicPr>
          <p:cNvPr id="47" name="Picture 36"/>
          <p:cNvPicPr>
            <a:picLocks noChangeArrowheads="1"/>
          </p:cNvPicPr>
          <p:nvPr/>
        </p:nvPicPr>
        <p:blipFill>
          <a:blip r:embed="rId5" cstate="print"/>
          <a:srcRect/>
          <a:stretch>
            <a:fillRect/>
          </a:stretch>
        </p:blipFill>
        <p:spPr bwMode="auto">
          <a:xfrm>
            <a:off x="5867400" y="3886200"/>
            <a:ext cx="433494" cy="228600"/>
          </a:xfrm>
          <a:prstGeom prst="rect">
            <a:avLst/>
          </a:prstGeom>
          <a:noFill/>
          <a:ln w="9525">
            <a:noFill/>
            <a:miter lim="800000"/>
            <a:headEnd/>
            <a:tailEnd/>
          </a:ln>
          <a:effectLst/>
        </p:spPr>
      </p:pic>
      <p:cxnSp>
        <p:nvCxnSpPr>
          <p:cNvPr id="53" name="Straight Arrow Connector 52"/>
          <p:cNvCxnSpPr/>
          <p:nvPr/>
        </p:nvCxnSpPr>
        <p:spPr>
          <a:xfrm flipH="1">
            <a:off x="5379973" y="4073752"/>
            <a:ext cx="487427" cy="79148"/>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5" name="Straight Arrow Connector 54"/>
          <p:cNvCxnSpPr/>
          <p:nvPr/>
        </p:nvCxnSpPr>
        <p:spPr>
          <a:xfrm flipH="1" flipV="1">
            <a:off x="3234964" y="4086090"/>
            <a:ext cx="727436" cy="10491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8" name="Straight Arrow Connector 57"/>
          <p:cNvCxnSpPr/>
          <p:nvPr/>
        </p:nvCxnSpPr>
        <p:spPr>
          <a:xfrm flipH="1">
            <a:off x="3187400" y="3092473"/>
            <a:ext cx="864456" cy="853202"/>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p:nvPr/>
        </p:nvCxnSpPr>
        <p:spPr>
          <a:xfrm flipH="1" flipV="1">
            <a:off x="1828800" y="3867150"/>
            <a:ext cx="962816" cy="165003"/>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4" name="Straight Arrow Connector 63"/>
          <p:cNvCxnSpPr/>
          <p:nvPr/>
        </p:nvCxnSpPr>
        <p:spPr>
          <a:xfrm flipH="1">
            <a:off x="2952701" y="3192617"/>
            <a:ext cx="125377" cy="753058"/>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68" name="Picture 37"/>
          <p:cNvPicPr>
            <a:picLocks noChangeArrowheads="1"/>
          </p:cNvPicPr>
          <p:nvPr/>
        </p:nvPicPr>
        <p:blipFill>
          <a:blip r:embed="rId3" cstate="print"/>
          <a:srcRect/>
          <a:stretch>
            <a:fillRect/>
          </a:stretch>
        </p:blipFill>
        <p:spPr bwMode="auto">
          <a:xfrm>
            <a:off x="2823369" y="3962400"/>
            <a:ext cx="453231" cy="266700"/>
          </a:xfrm>
          <a:prstGeom prst="rect">
            <a:avLst/>
          </a:prstGeom>
          <a:noFill/>
          <a:ln w="9525">
            <a:noFill/>
            <a:miter lim="800000"/>
            <a:headEnd/>
            <a:tailEnd/>
          </a:ln>
          <a:effectLst/>
        </p:spPr>
      </p:pic>
      <p:pic>
        <p:nvPicPr>
          <p:cNvPr id="77" name="Picture 37"/>
          <p:cNvPicPr>
            <a:picLocks noChangeArrowheads="1"/>
          </p:cNvPicPr>
          <p:nvPr/>
        </p:nvPicPr>
        <p:blipFill>
          <a:blip r:embed="rId3" cstate="print"/>
          <a:srcRect/>
          <a:stretch>
            <a:fillRect/>
          </a:stretch>
        </p:blipFill>
        <p:spPr bwMode="auto">
          <a:xfrm>
            <a:off x="3966369" y="4114800"/>
            <a:ext cx="453231" cy="266700"/>
          </a:xfrm>
          <a:prstGeom prst="rect">
            <a:avLst/>
          </a:prstGeom>
          <a:noFill/>
          <a:ln w="9525">
            <a:noFill/>
            <a:miter lim="800000"/>
            <a:headEnd/>
            <a:tailEnd/>
          </a:ln>
          <a:effectLst/>
        </p:spPr>
      </p:pic>
      <p:cxnSp>
        <p:nvCxnSpPr>
          <p:cNvPr id="79" name="Straight Arrow Connector 78"/>
          <p:cNvCxnSpPr>
            <a:endCxn id="77" idx="3"/>
          </p:cNvCxnSpPr>
          <p:nvPr/>
        </p:nvCxnSpPr>
        <p:spPr>
          <a:xfrm flipH="1">
            <a:off x="4419600" y="4191000"/>
            <a:ext cx="533401" cy="5715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82" name="TextBox 81"/>
          <p:cNvSpPr txBox="1"/>
          <p:nvPr/>
        </p:nvSpPr>
        <p:spPr>
          <a:xfrm>
            <a:off x="4900980" y="3737401"/>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29403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Find spoofing VPs that reach </a:t>
            </a:r>
            <a:r>
              <a:rPr lang="en-US" dirty="0" smtClean="0"/>
              <a:t>target</a:t>
            </a:r>
            <a:endParaRPr lang="en-US" dirty="0" smtClean="0"/>
          </a:p>
          <a:p>
            <a:r>
              <a:rPr lang="en-US" dirty="0" smtClean="0"/>
              <a:t>Determine working direction (if any) </a:t>
            </a:r>
          </a:p>
          <a:p>
            <a:pPr lvl="1"/>
            <a:r>
              <a:rPr lang="en-US" dirty="0" smtClean="0"/>
              <a:t>Forward: </a:t>
            </a:r>
            <a:r>
              <a:rPr lang="en-US" dirty="0" smtClean="0"/>
              <a:t>issue spoofed forward </a:t>
            </a:r>
            <a:r>
              <a:rPr lang="en-US" dirty="0" err="1" smtClean="0"/>
              <a:t>traceroute</a:t>
            </a:r>
            <a:endParaRPr lang="en-US" dirty="0" smtClean="0"/>
          </a:p>
          <a:p>
            <a:pPr lvl="1"/>
            <a:r>
              <a:rPr lang="en-US" dirty="0" smtClean="0"/>
              <a:t>Reverse: </a:t>
            </a:r>
            <a:r>
              <a:rPr lang="en-US" dirty="0" smtClean="0"/>
              <a:t>VPs </a:t>
            </a:r>
            <a:r>
              <a:rPr lang="en-US" dirty="0" smtClean="0"/>
              <a:t>spoof </a:t>
            </a:r>
            <a:r>
              <a:rPr lang="en-US" dirty="0" smtClean="0"/>
              <a:t>towards target </a:t>
            </a:r>
            <a:r>
              <a:rPr lang="en-US" dirty="0" smtClean="0"/>
              <a:t>as </a:t>
            </a:r>
            <a:r>
              <a:rPr lang="en-US" dirty="0" smtClean="0"/>
              <a:t>source, issue spoofed reverse </a:t>
            </a:r>
            <a:r>
              <a:rPr lang="en-US" dirty="0" err="1" smtClean="0"/>
              <a:t>traceroute</a:t>
            </a:r>
            <a:endParaRPr lang="en-US" dirty="0" smtClean="0"/>
          </a:p>
          <a:p>
            <a:r>
              <a:rPr lang="en-US" dirty="0" smtClean="0"/>
              <a:t>Failure cases</a:t>
            </a:r>
          </a:p>
          <a:p>
            <a:pPr lvl="1"/>
            <a:r>
              <a:rPr lang="en-US" dirty="0" smtClean="0"/>
              <a:t>Forward-only: </a:t>
            </a:r>
            <a:r>
              <a:rPr lang="en-US" dirty="0" smtClean="0"/>
              <a:t>spoof </a:t>
            </a:r>
            <a:r>
              <a:rPr lang="en-US" dirty="0" err="1" smtClean="0"/>
              <a:t>traceroute</a:t>
            </a:r>
            <a:endParaRPr lang="en-US" dirty="0" smtClean="0"/>
          </a:p>
          <a:p>
            <a:pPr lvl="1"/>
            <a:r>
              <a:rPr lang="en-US" dirty="0" smtClean="0"/>
              <a:t>Reverse-only: reverse </a:t>
            </a:r>
            <a:r>
              <a:rPr lang="en-US" dirty="0" err="1" smtClean="0"/>
              <a:t>traceroute</a:t>
            </a:r>
            <a:r>
              <a:rPr lang="en-US" dirty="0" smtClean="0"/>
              <a:t> </a:t>
            </a:r>
            <a:r>
              <a:rPr lang="en-US" dirty="0" smtClean="0"/>
              <a:t>from </a:t>
            </a:r>
            <a:r>
              <a:rPr lang="en-US" dirty="0" smtClean="0"/>
              <a:t>each </a:t>
            </a:r>
            <a:r>
              <a:rPr lang="en-US" dirty="0" err="1" smtClean="0"/>
              <a:t>fwd</a:t>
            </a:r>
            <a:r>
              <a:rPr lang="en-US" dirty="0" smtClean="0"/>
              <a:t> </a:t>
            </a:r>
            <a:r>
              <a:rPr lang="en-US" dirty="0" smtClean="0"/>
              <a:t>hop, ping historical hops</a:t>
            </a:r>
            <a:endParaRPr lang="en-US" dirty="0" smtClean="0"/>
          </a:p>
          <a:p>
            <a:pPr lvl="1"/>
            <a:r>
              <a:rPr lang="en-US" dirty="0" smtClean="0"/>
              <a:t>Bi-directional: spoof </a:t>
            </a:r>
            <a:r>
              <a:rPr lang="en-US" dirty="0" err="1" smtClean="0"/>
              <a:t>traceroute</a:t>
            </a:r>
            <a:r>
              <a:rPr lang="en-US" dirty="0" smtClean="0"/>
              <a:t> </a:t>
            </a:r>
          </a:p>
          <a:p>
            <a:endParaRPr lang="en-US" dirty="0" smtClean="0"/>
          </a:p>
        </p:txBody>
      </p:sp>
    </p:spTree>
    <p:extLst>
      <p:ext uri="{BB962C8B-B14F-4D97-AF65-F5344CB8AC3E}">
        <p14:creationId xmlns:p14="http://schemas.microsoft.com/office/powerpoint/2010/main" val="20286541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smtClean="0"/>
              <a:t>Results</a:t>
            </a:r>
            <a:endParaRPr lang="en-US" dirty="0"/>
          </a:p>
        </p:txBody>
      </p:sp>
      <p:sp>
        <p:nvSpPr>
          <p:cNvPr id="5" name="Content Placeholder 2"/>
          <p:cNvSpPr>
            <a:spLocks noGrp="1"/>
          </p:cNvSpPr>
          <p:nvPr>
            <p:ph idx="1"/>
          </p:nvPr>
        </p:nvSpPr>
        <p:spPr>
          <a:xfrm>
            <a:off x="457200" y="1600200"/>
            <a:ext cx="8229600" cy="4525963"/>
          </a:xfrm>
        </p:spPr>
        <p:txBody>
          <a:bodyPr>
            <a:normAutofit/>
          </a:bodyPr>
          <a:lstStyle/>
          <a:p>
            <a:r>
              <a:rPr lang="en-US" dirty="0" smtClean="0"/>
              <a:t>Baywatch has been running for 4 months</a:t>
            </a:r>
            <a:endParaRPr lang="en-US" dirty="0"/>
          </a:p>
          <a:p>
            <a:r>
              <a:rPr lang="en-US" dirty="0" smtClean="0"/>
              <a:t>12 geographically distributed VPs monitoring:</a:t>
            </a:r>
          </a:p>
          <a:p>
            <a:pPr lvl="1"/>
            <a:r>
              <a:rPr lang="en-US" dirty="0" err="1"/>
              <a:t>CloudFront</a:t>
            </a:r>
            <a:r>
              <a:rPr lang="en-US" dirty="0"/>
              <a:t> </a:t>
            </a:r>
            <a:r>
              <a:rPr lang="en-US" dirty="0" err="1" smtClean="0"/>
              <a:t>PoPs</a:t>
            </a:r>
            <a:r>
              <a:rPr lang="en-US" dirty="0" smtClean="0"/>
              <a:t> </a:t>
            </a:r>
            <a:r>
              <a:rPr lang="en-US" dirty="0"/>
              <a:t>(16)</a:t>
            </a:r>
          </a:p>
          <a:p>
            <a:pPr lvl="2"/>
            <a:r>
              <a:rPr lang="en-US" dirty="0" smtClean="0"/>
              <a:t>Correlate </a:t>
            </a:r>
            <a:r>
              <a:rPr lang="en-US" dirty="0"/>
              <a:t>with app-layer outages</a:t>
            </a:r>
          </a:p>
          <a:p>
            <a:pPr lvl="1"/>
            <a:r>
              <a:rPr lang="en-US" dirty="0"/>
              <a:t>Popular </a:t>
            </a:r>
            <a:r>
              <a:rPr lang="en-US" dirty="0" err="1"/>
              <a:t>PoPs</a:t>
            </a:r>
            <a:r>
              <a:rPr lang="en-US" dirty="0"/>
              <a:t> </a:t>
            </a:r>
            <a:r>
              <a:rPr lang="en-US" dirty="0" err="1"/>
              <a:t>wrt</a:t>
            </a:r>
            <a:r>
              <a:rPr lang="en-US" dirty="0"/>
              <a:t> # intersecting paths (83)</a:t>
            </a:r>
          </a:p>
          <a:p>
            <a:pPr lvl="2"/>
            <a:r>
              <a:rPr lang="en-US" dirty="0"/>
              <a:t>And targets on “other” side of </a:t>
            </a:r>
            <a:r>
              <a:rPr lang="en-US" dirty="0" err="1"/>
              <a:t>PoPs</a:t>
            </a:r>
            <a:r>
              <a:rPr lang="en-US" dirty="0"/>
              <a:t> (185)</a:t>
            </a:r>
          </a:p>
          <a:p>
            <a:pPr lvl="1"/>
            <a:r>
              <a:rPr lang="en-US" dirty="0" err="1"/>
              <a:t>PlanetLab</a:t>
            </a:r>
            <a:r>
              <a:rPr lang="en-US" dirty="0"/>
              <a:t> hosts (76)</a:t>
            </a:r>
          </a:p>
          <a:p>
            <a:pPr lvl="2"/>
            <a:r>
              <a:rPr lang="en-US" dirty="0"/>
              <a:t>Ground-truth isolation</a:t>
            </a:r>
          </a:p>
        </p:txBody>
      </p:sp>
    </p:spTree>
    <p:extLst>
      <p:ext uri="{BB962C8B-B14F-4D97-AF65-F5344CB8AC3E}">
        <p14:creationId xmlns:p14="http://schemas.microsoft.com/office/powerpoint/2010/main" val="168026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Location (~2500 total)</a:t>
            </a:r>
          </a:p>
          <a:p>
            <a:pPr lvl="1"/>
            <a:r>
              <a:rPr lang="en-US" dirty="0" smtClean="0"/>
              <a:t>PL/</a:t>
            </a:r>
            <a:r>
              <a:rPr lang="en-US" dirty="0" err="1" smtClean="0"/>
              <a:t>Mlab</a:t>
            </a:r>
            <a:r>
              <a:rPr lang="en-US" dirty="0" smtClean="0"/>
              <a:t>: 1241</a:t>
            </a:r>
          </a:p>
          <a:p>
            <a:pPr lvl="1"/>
            <a:r>
              <a:rPr lang="en-US" dirty="0" smtClean="0"/>
              <a:t>Top 100: 1220</a:t>
            </a:r>
          </a:p>
          <a:p>
            <a:pPr lvl="1"/>
            <a:r>
              <a:rPr lang="en-US" dirty="0" err="1" smtClean="0"/>
              <a:t>CloudFront</a:t>
            </a:r>
            <a:r>
              <a:rPr lang="en-US" dirty="0" smtClean="0"/>
              <a:t>: 38 </a:t>
            </a:r>
          </a:p>
          <a:p>
            <a:r>
              <a:rPr lang="en-US" dirty="0" smtClean="0"/>
              <a:t>Duration: Average is 453 seconds</a:t>
            </a:r>
          </a:p>
          <a:p>
            <a:r>
              <a:rPr lang="en-US" dirty="0" smtClean="0"/>
              <a:t>Directionality</a:t>
            </a:r>
          </a:p>
          <a:p>
            <a:pPr lvl="1"/>
            <a:r>
              <a:rPr lang="en-US" dirty="0" smtClean="0"/>
              <a:t>Forward: 860</a:t>
            </a:r>
          </a:p>
          <a:p>
            <a:pPr lvl="1"/>
            <a:r>
              <a:rPr lang="en-US" dirty="0" smtClean="0"/>
              <a:t>Reverse:  130</a:t>
            </a:r>
          </a:p>
          <a:p>
            <a:pPr lvl="1"/>
            <a:r>
              <a:rPr lang="en-US" dirty="0" smtClean="0"/>
              <a:t>Bi-directional: 439</a:t>
            </a:r>
          </a:p>
          <a:p>
            <a:pPr lvl="1"/>
            <a:r>
              <a:rPr lang="en-US" dirty="0" smtClean="0"/>
              <a:t>The rest were indeterminate (different path, fixed by time of isolation, …)</a:t>
            </a:r>
          </a:p>
        </p:txBody>
      </p:sp>
    </p:spTree>
    <p:extLst>
      <p:ext uri="{BB962C8B-B14F-4D97-AF65-F5344CB8AC3E}">
        <p14:creationId xmlns:p14="http://schemas.microsoft.com/office/powerpoint/2010/main" val="2749205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4294967295"/>
          </p:nvPr>
        </p:nvSpPr>
        <p:spPr>
          <a:xfrm>
            <a:off x="6553200" y="6243638"/>
            <a:ext cx="2133600" cy="457200"/>
          </a:xfrm>
          <a:prstGeom prst="rect">
            <a:avLst/>
          </a:prstGeom>
          <a:ln/>
        </p:spPr>
        <p:txBody>
          <a:bodyPr/>
          <a:lstStyle/>
          <a:p>
            <a:fld id="{00D71AB9-B0B8-4205-8949-48A616C31746}" type="slidenum">
              <a:rPr lang="en-US"/>
              <a:pPr/>
              <a:t>3</a:t>
            </a:fld>
            <a:endParaRPr lang="en-US"/>
          </a:p>
        </p:txBody>
      </p:sp>
      <p:sp>
        <p:nvSpPr>
          <p:cNvPr id="737282" name="Rectangle 2"/>
          <p:cNvSpPr>
            <a:spLocks noGrp="1" noChangeArrowheads="1"/>
          </p:cNvSpPr>
          <p:nvPr>
            <p:ph type="title"/>
          </p:nvPr>
        </p:nvSpPr>
        <p:spPr/>
        <p:txBody>
          <a:bodyPr>
            <a:normAutofit fontScale="90000"/>
          </a:bodyPr>
          <a:lstStyle/>
          <a:p>
            <a:r>
              <a:rPr lang="en-US" smtClean="0"/>
              <a:t>We Need the Internet to Be Reliable</a:t>
            </a:r>
          </a:p>
        </p:txBody>
      </p:sp>
      <p:sp>
        <p:nvSpPr>
          <p:cNvPr id="737283" name="Rectangle 3"/>
          <p:cNvSpPr>
            <a:spLocks noGrp="1" noChangeArrowheads="1"/>
          </p:cNvSpPr>
          <p:nvPr>
            <p:ph type="body" idx="1"/>
          </p:nvPr>
        </p:nvSpPr>
        <p:spPr>
          <a:xfrm>
            <a:off x="457200" y="1295400"/>
            <a:ext cx="8229600" cy="4530725"/>
          </a:xfrm>
        </p:spPr>
        <p:txBody>
          <a:bodyPr>
            <a:normAutofit lnSpcReduction="10000"/>
          </a:bodyPr>
          <a:lstStyle/>
          <a:p>
            <a:r>
              <a:rPr lang="en-US" smtClean="0"/>
              <a:t>We increasingly depend on the Internet:</a:t>
            </a:r>
          </a:p>
          <a:p>
            <a:pPr lvl="1"/>
            <a:r>
              <a:rPr lang="en-US" i="1" smtClean="0">
                <a:ea typeface="ＭＳ Ｐゴシック" pitchFamily="34" charset="-128"/>
              </a:rPr>
              <a:t>Yesterday</a:t>
            </a:r>
            <a:r>
              <a:rPr lang="en-US" smtClean="0">
                <a:ea typeface="ＭＳ Ｐゴシック" pitchFamily="34" charset="-128"/>
              </a:rPr>
              <a:t>: Email, web browsing, e-commerce</a:t>
            </a:r>
          </a:p>
          <a:p>
            <a:pPr lvl="1"/>
            <a:r>
              <a:rPr lang="en-US" i="1" smtClean="0">
                <a:ea typeface="ＭＳ Ｐゴシック" pitchFamily="34" charset="-128"/>
              </a:rPr>
              <a:t>Today</a:t>
            </a:r>
            <a:r>
              <a:rPr lang="en-US" smtClean="0">
                <a:ea typeface="ＭＳ Ｐゴシック" pitchFamily="34" charset="-128"/>
              </a:rPr>
              <a:t>: Skype, Google Docs, NetFlix</a:t>
            </a:r>
          </a:p>
          <a:p>
            <a:pPr lvl="1"/>
            <a:r>
              <a:rPr lang="en-US" i="1" smtClean="0">
                <a:ea typeface="ＭＳ Ｐゴシック" pitchFamily="34" charset="-128"/>
              </a:rPr>
              <a:t>Tomorrow</a:t>
            </a:r>
            <a:r>
              <a:rPr lang="en-US" smtClean="0">
                <a:ea typeface="ＭＳ Ｐゴシック" pitchFamily="34" charset="-128"/>
              </a:rPr>
              <a:t>: Thin clients + cloud, traffic control, outpatient medical monitoring,… </a:t>
            </a:r>
          </a:p>
          <a:p>
            <a:r>
              <a:rPr lang="en-US" smtClean="0"/>
              <a:t>So, we expect it to operate reliably:</a:t>
            </a:r>
          </a:p>
          <a:p>
            <a:pPr lvl="1"/>
            <a:r>
              <a:rPr lang="en-US" smtClean="0">
                <a:ea typeface="ＭＳ Ｐゴシック" pitchFamily="34" charset="-128"/>
              </a:rPr>
              <a:t>High availability</a:t>
            </a:r>
          </a:p>
          <a:p>
            <a:pPr lvl="1"/>
            <a:r>
              <a:rPr lang="en-US" smtClean="0">
                <a:ea typeface="ＭＳ Ｐゴシック" pitchFamily="34" charset="-128"/>
              </a:rPr>
              <a:t>Good performance</a:t>
            </a:r>
          </a:p>
          <a:p>
            <a:r>
              <a:rPr lang="en-US" smtClean="0"/>
              <a:t>Does it achieve these goals?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r>
              <a:rPr lang="en-US" dirty="0" smtClean="0"/>
              <a:t>Coverage</a:t>
            </a:r>
          </a:p>
          <a:p>
            <a:pPr lvl="1"/>
            <a:r>
              <a:rPr lang="en-US" dirty="0" smtClean="0"/>
              <a:t>How much of the network can we monitor?</a:t>
            </a:r>
          </a:p>
          <a:p>
            <a:pPr lvl="1"/>
            <a:r>
              <a:rPr lang="en-US" dirty="0" smtClean="0"/>
              <a:t>How precise is isolation?</a:t>
            </a:r>
            <a:endParaRPr lang="en-US" dirty="0"/>
          </a:p>
          <a:p>
            <a:r>
              <a:rPr lang="en-US" dirty="0" smtClean="0"/>
              <a:t>Effectiveness</a:t>
            </a:r>
          </a:p>
          <a:p>
            <a:pPr lvl="1"/>
            <a:r>
              <a:rPr lang="en-US" dirty="0" smtClean="0"/>
              <a:t>When affecting CDN, try application layer</a:t>
            </a:r>
          </a:p>
          <a:p>
            <a:pPr lvl="1"/>
            <a:r>
              <a:rPr lang="en-US" dirty="0" smtClean="0"/>
              <a:t>Corroborate with NANOG</a:t>
            </a:r>
          </a:p>
          <a:p>
            <a:pPr lvl="1"/>
            <a:r>
              <a:rPr lang="en-US" dirty="0" smtClean="0"/>
              <a:t>Post to outages.org</a:t>
            </a:r>
          </a:p>
          <a:p>
            <a:pPr lvl="1"/>
            <a:endParaRPr lang="en-US" dirty="0"/>
          </a:p>
        </p:txBody>
      </p:sp>
    </p:spTree>
    <p:extLst>
      <p:ext uri="{BB962C8B-B14F-4D97-AF65-F5344CB8AC3E}">
        <p14:creationId xmlns:p14="http://schemas.microsoft.com/office/powerpoint/2010/main" val="4796573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System for wide-are failure isolation </a:t>
            </a:r>
          </a:p>
          <a:p>
            <a:pPr lvl="1"/>
            <a:r>
              <a:rPr lang="en-US" dirty="0" smtClean="0"/>
              <a:t>Detection at fine granularity</a:t>
            </a:r>
          </a:p>
          <a:p>
            <a:pPr lvl="1"/>
            <a:r>
              <a:rPr lang="en-US" dirty="0" smtClean="0"/>
              <a:t>Algorithm for isolation</a:t>
            </a:r>
          </a:p>
          <a:p>
            <a:pPr lvl="2"/>
            <a:r>
              <a:rPr lang="en-US" dirty="0" smtClean="0"/>
              <a:t>Historical, rapidly refreshed path atlas </a:t>
            </a:r>
          </a:p>
          <a:p>
            <a:pPr lvl="2"/>
            <a:r>
              <a:rPr lang="en-US" dirty="0" smtClean="0"/>
              <a:t>Spoofed probing to measure during </a:t>
            </a:r>
            <a:r>
              <a:rPr lang="en-US" dirty="0" smtClean="0"/>
              <a:t>outage</a:t>
            </a:r>
          </a:p>
          <a:p>
            <a:pPr lvl="2"/>
            <a:r>
              <a:rPr lang="en-US" dirty="0" smtClean="0"/>
              <a:t>Pings to infer reacha</a:t>
            </a:r>
            <a:r>
              <a:rPr lang="en-US" dirty="0" smtClean="0"/>
              <a:t>bility</a:t>
            </a:r>
            <a:endParaRPr lang="en-US" dirty="0" smtClean="0"/>
          </a:p>
        </p:txBody>
      </p:sp>
    </p:spTree>
    <p:extLst>
      <p:ext uri="{BB962C8B-B14F-4D97-AF65-F5344CB8AC3E}">
        <p14:creationId xmlns:p14="http://schemas.microsoft.com/office/powerpoint/2010/main" val="28982092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500215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nal.png"/>
          <p:cNvPicPr>
            <a:picLocks noChangeAspect="1"/>
          </p:cNvPicPr>
          <p:nvPr/>
        </p:nvPicPr>
        <p:blipFill>
          <a:blip r:embed="rId2" cstate="print"/>
          <a:stretch>
            <a:fillRect/>
          </a:stretch>
        </p:blipFill>
        <p:spPr>
          <a:xfrm>
            <a:off x="2480872" y="0"/>
            <a:ext cx="4182256" cy="6858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a:t>
            </a:r>
            <a:r>
              <a:rPr lang="en-US" dirty="0" err="1" smtClean="0"/>
              <a:t>traceroutes</a:t>
            </a:r>
            <a:endParaRPr lang="en-US" dirty="0"/>
          </a:p>
        </p:txBody>
      </p:sp>
      <p:sp>
        <p:nvSpPr>
          <p:cNvPr id="3" name="Content Placeholder 2"/>
          <p:cNvSpPr>
            <a:spLocks noGrp="1"/>
          </p:cNvSpPr>
          <p:nvPr>
            <p:ph idx="1"/>
          </p:nvPr>
        </p:nvSpPr>
        <p:spPr/>
        <p:txBody>
          <a:bodyPr>
            <a:normAutofit/>
          </a:bodyPr>
          <a:lstStyle/>
          <a:p>
            <a:r>
              <a:rPr lang="en-US" dirty="0" smtClean="0"/>
              <a:t>Reverse path info generally requires </a:t>
            </a:r>
          </a:p>
          <a:p>
            <a:pPr lvl="1"/>
            <a:r>
              <a:rPr lang="en-US" dirty="0" smtClean="0"/>
              <a:t>IP options support along the path</a:t>
            </a:r>
          </a:p>
          <a:p>
            <a:pPr lvl="1"/>
            <a:r>
              <a:rPr lang="en-US" dirty="0" smtClean="0"/>
              <a:t>Limited spoofing</a:t>
            </a:r>
          </a:p>
          <a:p>
            <a:pPr lvl="1"/>
            <a:r>
              <a:rPr lang="en-US" dirty="0" smtClean="0"/>
              <a:t>A lot of trial and error</a:t>
            </a:r>
          </a:p>
        </p:txBody>
      </p:sp>
    </p:spTree>
    <p:extLst>
      <p:ext uri="{BB962C8B-B14F-4D97-AF65-F5344CB8AC3E}">
        <p14:creationId xmlns:p14="http://schemas.microsoft.com/office/powerpoint/2010/main" val="2603986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(real) example</a:t>
            </a:r>
            <a:endParaRPr lang="en-US" dirty="0"/>
          </a:p>
        </p:txBody>
      </p:sp>
      <p:sp>
        <p:nvSpPr>
          <p:cNvPr id="3" name="Content Placeholder 2"/>
          <p:cNvSpPr>
            <a:spLocks noGrp="1"/>
          </p:cNvSpPr>
          <p:nvPr>
            <p:ph idx="1"/>
          </p:nvPr>
        </p:nvSpPr>
        <p:spPr>
          <a:xfrm>
            <a:off x="457200" y="1951037"/>
            <a:ext cx="4038600" cy="4525963"/>
          </a:xfrm>
        </p:spPr>
        <p:txBody>
          <a:bodyPr>
            <a:normAutofit fontScale="70000" lnSpcReduction="20000"/>
          </a:bodyPr>
          <a:lstStyle/>
          <a:p>
            <a:pPr marL="0" indent="0">
              <a:buNone/>
            </a:pPr>
            <a:r>
              <a:rPr lang="en-US" b="1" u="sng" dirty="0" smtClean="0"/>
              <a:t>Normal </a:t>
            </a:r>
            <a:r>
              <a:rPr lang="en-US" b="1" u="sng" dirty="0" err="1" smtClean="0"/>
              <a:t>traceroute</a:t>
            </a:r>
            <a:endParaRPr lang="en-US" b="1" u="sng" dirty="0" smtClean="0"/>
          </a:p>
          <a:p>
            <a:pPr marL="0" indent="0">
              <a:buNone/>
            </a:pPr>
            <a:r>
              <a:rPr lang="en-US" dirty="0" smtClean="0"/>
              <a:t>1. 199.26.254.65</a:t>
            </a:r>
          </a:p>
          <a:p>
            <a:pPr marL="0" indent="0">
              <a:buNone/>
            </a:pPr>
            <a:r>
              <a:rPr lang="en-US" dirty="0" smtClean="0"/>
              <a:t>2. 10.255.255.250</a:t>
            </a:r>
          </a:p>
          <a:p>
            <a:pPr marL="0" indent="0">
              <a:buNone/>
            </a:pPr>
            <a:r>
              <a:rPr lang="en-US" dirty="0" smtClean="0"/>
              <a:t>3. 192.70.138.121</a:t>
            </a:r>
          </a:p>
          <a:p>
            <a:pPr marL="0" indent="0">
              <a:buNone/>
            </a:pPr>
            <a:r>
              <a:rPr lang="en-US" dirty="0" smtClean="0"/>
              <a:t>4. 192.70.138.110</a:t>
            </a:r>
          </a:p>
          <a:p>
            <a:pPr marL="0" indent="0">
              <a:buNone/>
            </a:pPr>
            <a:r>
              <a:rPr lang="en-US" dirty="0" smtClean="0"/>
              <a:t>5. </a:t>
            </a:r>
            <a:r>
              <a:rPr lang="en-US" dirty="0" smtClean="0">
                <a:hlinkClick r:id="rId2"/>
              </a:rPr>
              <a:t>216.24.186.86</a:t>
            </a:r>
            <a:endParaRPr lang="en-US" dirty="0" smtClean="0"/>
          </a:p>
          <a:p>
            <a:pPr marL="0" indent="0">
              <a:buNone/>
            </a:pPr>
            <a:r>
              <a:rPr lang="en-US" dirty="0" smtClean="0"/>
              <a:t>6. </a:t>
            </a:r>
            <a:r>
              <a:rPr lang="en-US" dirty="0" smtClean="0">
                <a:hlinkClick r:id="rId3"/>
              </a:rPr>
              <a:t>216.24.186.84</a:t>
            </a:r>
            <a:endParaRPr lang="en-US" dirty="0" smtClean="0"/>
          </a:p>
          <a:p>
            <a:pPr marL="0" indent="0">
              <a:buNone/>
            </a:pPr>
            <a:r>
              <a:rPr lang="en-US" dirty="0" smtClean="0"/>
              <a:t>7. </a:t>
            </a:r>
            <a:r>
              <a:rPr lang="en-US" dirty="0" smtClean="0">
                <a:hlinkClick r:id="rId4"/>
              </a:rPr>
              <a:t>216.24.184.46</a:t>
            </a:r>
            <a:endParaRPr lang="en-US" dirty="0" smtClean="0"/>
          </a:p>
          <a:p>
            <a:pPr marL="0" indent="0">
              <a:buNone/>
            </a:pPr>
            <a:r>
              <a:rPr lang="en-US" dirty="0" smtClean="0"/>
              <a:t>8. * * * </a:t>
            </a:r>
          </a:p>
          <a:p>
            <a:pPr marL="0" indent="0">
              <a:buNone/>
            </a:pPr>
            <a:r>
              <a:rPr lang="en-US" dirty="0" smtClean="0"/>
              <a:t>9. * * * </a:t>
            </a:r>
          </a:p>
          <a:p>
            <a:pPr marL="0" indent="0">
              <a:buNone/>
            </a:pPr>
            <a:r>
              <a:rPr lang="en-US" dirty="0" smtClean="0"/>
              <a:t>10. * * * </a:t>
            </a:r>
          </a:p>
          <a:p>
            <a:pPr marL="0" indent="0">
              <a:buNone/>
            </a:pPr>
            <a:r>
              <a:rPr lang="en-US" dirty="0" smtClean="0"/>
              <a:t>11. * * * </a:t>
            </a:r>
          </a:p>
          <a:p>
            <a:pPr marL="0" indent="0">
              <a:buNone/>
            </a:pPr>
            <a:r>
              <a:rPr lang="en-US" dirty="0" smtClean="0"/>
              <a:t>12. * * * </a:t>
            </a:r>
          </a:p>
          <a:p>
            <a:endParaRPr lang="en-US" dirty="0"/>
          </a:p>
        </p:txBody>
      </p:sp>
      <p:sp>
        <p:nvSpPr>
          <p:cNvPr id="4" name="Content Placeholder 2"/>
          <p:cNvSpPr txBox="1">
            <a:spLocks/>
          </p:cNvSpPr>
          <p:nvPr/>
        </p:nvSpPr>
        <p:spPr>
          <a:xfrm>
            <a:off x="4800600" y="1951037"/>
            <a:ext cx="4038600" cy="452596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u="sng" dirty="0" smtClean="0"/>
              <a:t>Spoofed </a:t>
            </a:r>
            <a:r>
              <a:rPr lang="en-US" b="1" u="sng" dirty="0" err="1" smtClean="0"/>
              <a:t>traceroute</a:t>
            </a:r>
            <a:endParaRPr lang="en-US" b="1" u="sng" dirty="0" smtClean="0"/>
          </a:p>
          <a:p>
            <a:pPr marL="0" indent="0">
              <a:buNone/>
            </a:pPr>
            <a:r>
              <a:rPr lang="en-US" dirty="0" smtClean="0"/>
              <a:t>1. 199.26.254.65</a:t>
            </a:r>
          </a:p>
          <a:p>
            <a:pPr marL="0" indent="0">
              <a:buNone/>
            </a:pPr>
            <a:r>
              <a:rPr lang="en-US" dirty="0" smtClean="0"/>
              <a:t>2. 10.255.255.250</a:t>
            </a:r>
          </a:p>
          <a:p>
            <a:pPr marL="0" indent="0">
              <a:buNone/>
            </a:pPr>
            <a:r>
              <a:rPr lang="en-US" dirty="0" smtClean="0"/>
              <a:t>3. 192.70.138.121</a:t>
            </a:r>
          </a:p>
          <a:p>
            <a:pPr marL="0" indent="0">
              <a:buNone/>
            </a:pPr>
            <a:r>
              <a:rPr lang="en-US" dirty="0" smtClean="0"/>
              <a:t>4. 192.70.138.110</a:t>
            </a:r>
          </a:p>
          <a:p>
            <a:pPr marL="0" indent="0">
              <a:buNone/>
            </a:pPr>
            <a:r>
              <a:rPr lang="en-US" dirty="0" smtClean="0"/>
              <a:t>5. </a:t>
            </a:r>
            <a:r>
              <a:rPr lang="en-US" dirty="0" smtClean="0">
                <a:hlinkClick r:id="rId2"/>
              </a:rPr>
              <a:t>216.24.186.86</a:t>
            </a:r>
            <a:endParaRPr lang="en-US" dirty="0" smtClean="0"/>
          </a:p>
          <a:p>
            <a:pPr marL="0" indent="0">
              <a:buNone/>
            </a:pPr>
            <a:r>
              <a:rPr lang="en-US" dirty="0" smtClean="0"/>
              <a:t>6. </a:t>
            </a:r>
            <a:r>
              <a:rPr lang="en-US" dirty="0" smtClean="0">
                <a:hlinkClick r:id="rId3"/>
              </a:rPr>
              <a:t>216.24.186.84</a:t>
            </a:r>
            <a:endParaRPr lang="en-US" dirty="0" smtClean="0"/>
          </a:p>
          <a:p>
            <a:pPr marL="0" indent="0">
              <a:buNone/>
            </a:pPr>
            <a:r>
              <a:rPr lang="en-US" dirty="0" smtClean="0"/>
              <a:t>7. </a:t>
            </a:r>
            <a:r>
              <a:rPr lang="en-US" dirty="0" smtClean="0">
                <a:hlinkClick r:id="rId4"/>
              </a:rPr>
              <a:t>216.24.184.46</a:t>
            </a:r>
            <a:endParaRPr lang="en-US" dirty="0" smtClean="0"/>
          </a:p>
          <a:p>
            <a:pPr marL="0" indent="0">
              <a:buNone/>
            </a:pPr>
            <a:r>
              <a:rPr lang="en-US" dirty="0" smtClean="0"/>
              <a:t>8. 205.189.32.229</a:t>
            </a:r>
          </a:p>
          <a:p>
            <a:pPr marL="0" indent="0">
              <a:buNone/>
            </a:pPr>
            <a:r>
              <a:rPr lang="en-US" dirty="0" smtClean="0"/>
              <a:t>9. 66.97.16.57</a:t>
            </a:r>
          </a:p>
          <a:p>
            <a:pPr marL="0" indent="0">
              <a:buNone/>
            </a:pPr>
            <a:r>
              <a:rPr lang="en-US" dirty="0" smtClean="0"/>
              <a:t>10. 66.97.23.238</a:t>
            </a:r>
          </a:p>
          <a:p>
            <a:pPr marL="0" indent="0">
              <a:buNone/>
            </a:pPr>
            <a:r>
              <a:rPr lang="en-US" dirty="0" smtClean="0"/>
              <a:t>11. </a:t>
            </a:r>
            <a:r>
              <a:rPr lang="en-US" dirty="0" smtClean="0">
                <a:hlinkClick r:id="rId5"/>
              </a:rPr>
              <a:t>pl2.bit.uoit.ca</a:t>
            </a:r>
            <a:r>
              <a:rPr lang="en-US" dirty="0" smtClean="0"/>
              <a:t> </a:t>
            </a:r>
            <a:r>
              <a:rPr lang="en-US" dirty="0" smtClean="0">
                <a:hlinkClick r:id="rId6"/>
              </a:rPr>
              <a:t>(205.211.183.4</a:t>
            </a:r>
            <a:r>
              <a:rPr lang="en-US" dirty="0" smtClean="0"/>
              <a:t>)</a:t>
            </a:r>
          </a:p>
          <a:p>
            <a:endParaRPr lang="en-US" dirty="0"/>
          </a:p>
        </p:txBody>
      </p:sp>
      <p:sp>
        <p:nvSpPr>
          <p:cNvPr id="5" name="TextBox 4"/>
          <p:cNvSpPr txBox="1"/>
          <p:nvPr/>
        </p:nvSpPr>
        <p:spPr>
          <a:xfrm>
            <a:off x="2416428" y="1371600"/>
            <a:ext cx="3755772" cy="369332"/>
          </a:xfrm>
          <a:prstGeom prst="rect">
            <a:avLst/>
          </a:prstGeom>
          <a:noFill/>
        </p:spPr>
        <p:txBody>
          <a:bodyPr wrap="none" rtlCol="0">
            <a:spAutoFit/>
          </a:bodyPr>
          <a:lstStyle/>
          <a:p>
            <a:r>
              <a:rPr lang="en-US" b="1" dirty="0" smtClean="0"/>
              <a:t>plgmu4.ite.gmu.edu to pl2.bit.uoit.ca</a:t>
            </a:r>
          </a:p>
        </p:txBody>
      </p:sp>
    </p:spTree>
    <p:extLst>
      <p:ext uri="{BB962C8B-B14F-4D97-AF65-F5344CB8AC3E}">
        <p14:creationId xmlns:p14="http://schemas.microsoft.com/office/powerpoint/2010/main" val="3068812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Outages happen.</a:t>
            </a:r>
            <a:endParaRPr lang="en-US" dirty="0"/>
          </a:p>
        </p:txBody>
      </p:sp>
      <p:sp>
        <p:nvSpPr>
          <p:cNvPr id="3" name="Content Placeholder 2"/>
          <p:cNvSpPr>
            <a:spLocks noGrp="1"/>
          </p:cNvSpPr>
          <p:nvPr>
            <p:ph idx="1"/>
          </p:nvPr>
        </p:nvSpPr>
        <p:spPr/>
        <p:txBody>
          <a:bodyPr>
            <a:normAutofit lnSpcReduction="10000"/>
          </a:bodyPr>
          <a:lstStyle/>
          <a:p>
            <a:r>
              <a:rPr lang="en-US" dirty="0" smtClean="0"/>
              <a:t>They’re expensive, embarrassing and annoying</a:t>
            </a:r>
          </a:p>
          <a:p>
            <a:endParaRPr lang="en-US" dirty="0" smtClean="0"/>
          </a:p>
          <a:p>
            <a:r>
              <a:rPr lang="en-US" dirty="0" smtClean="0"/>
              <a:t>They take a long time to fix</a:t>
            </a:r>
          </a:p>
          <a:p>
            <a:pPr lvl="1"/>
            <a:r>
              <a:rPr lang="en-US" dirty="0" smtClean="0"/>
              <a:t>Alert</a:t>
            </a:r>
          </a:p>
          <a:p>
            <a:pPr lvl="1"/>
            <a:r>
              <a:rPr lang="en-US" dirty="0" smtClean="0"/>
              <a:t>Troubleshoot</a:t>
            </a:r>
          </a:p>
          <a:p>
            <a:pPr lvl="1"/>
            <a:r>
              <a:rPr lang="en-US" dirty="0" smtClean="0"/>
              <a:t>Repair</a:t>
            </a:r>
          </a:p>
          <a:p>
            <a:pPr lvl="1"/>
            <a:endParaRPr lang="en-US" dirty="0" smtClean="0"/>
          </a:p>
          <a:p>
            <a:r>
              <a:rPr lang="en-US" dirty="0" smtClean="0"/>
              <a:t>Lack of good tools for wide-area isolation</a:t>
            </a:r>
          </a:p>
        </p:txBody>
      </p:sp>
    </p:spTree>
    <p:extLst>
      <p:ext uri="{BB962C8B-B14F-4D97-AF65-F5344CB8AC3E}">
        <p14:creationId xmlns:p14="http://schemas.microsoft.com/office/powerpoint/2010/main" val="4190093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71600" y="2109536"/>
            <a:ext cx="4419600" cy="35814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Many outages and most are partial</a:t>
            </a:r>
            <a:endParaRPr lang="en-US" dirty="0"/>
          </a:p>
        </p:txBody>
      </p:sp>
      <p:sp>
        <p:nvSpPr>
          <p:cNvPr id="5" name="TextBox 4"/>
          <p:cNvSpPr txBox="1"/>
          <p:nvPr/>
        </p:nvSpPr>
        <p:spPr>
          <a:xfrm>
            <a:off x="3429000" y="6151416"/>
            <a:ext cx="1591718" cy="369332"/>
          </a:xfrm>
          <a:prstGeom prst="rect">
            <a:avLst/>
          </a:prstGeom>
          <a:noFill/>
        </p:spPr>
        <p:txBody>
          <a:bodyPr wrap="none" rtlCol="0">
            <a:spAutoFit/>
          </a:bodyPr>
          <a:lstStyle/>
          <a:p>
            <a:r>
              <a:rPr lang="en-US" dirty="0" smtClean="0"/>
              <a:t>Number of VPs</a:t>
            </a:r>
            <a:endParaRPr lang="en-US" dirty="0"/>
          </a:p>
        </p:txBody>
      </p:sp>
      <p:sp>
        <p:nvSpPr>
          <p:cNvPr id="8" name="Rounded Rectangle 7"/>
          <p:cNvSpPr/>
          <p:nvPr/>
        </p:nvSpPr>
        <p:spPr>
          <a:xfrm>
            <a:off x="6248400" y="2261937"/>
            <a:ext cx="2438400" cy="4572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Approx</a:t>
            </a:r>
            <a:r>
              <a:rPr lang="en-US" dirty="0" smtClean="0"/>
              <a:t> 90% are partial</a:t>
            </a:r>
            <a:endParaRPr lang="en-US" dirty="0"/>
          </a:p>
        </p:txBody>
      </p:sp>
      <p:graphicFrame>
        <p:nvGraphicFramePr>
          <p:cNvPr id="9" name="Chart 8"/>
          <p:cNvGraphicFramePr>
            <a:graphicFrameLocks/>
          </p:cNvGraphicFramePr>
          <p:nvPr>
            <p:extLst>
              <p:ext uri="{D42A27DB-BD31-4B8C-83A1-F6EECF244321}">
                <p14:modId xmlns:p14="http://schemas.microsoft.com/office/powerpoint/2010/main" val="3497292540"/>
              </p:ext>
            </p:extLst>
          </p:nvPr>
        </p:nvGraphicFramePr>
        <p:xfrm>
          <a:off x="762000" y="1600200"/>
          <a:ext cx="7391400" cy="4419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0315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 y="1133475"/>
            <a:ext cx="7419975" cy="572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dirty="0" smtClean="0"/>
              <a:t>And can be surprisingly long-lasting</a:t>
            </a:r>
            <a:endParaRPr lang="en-US" dirty="0"/>
          </a:p>
        </p:txBody>
      </p:sp>
      <p:cxnSp>
        <p:nvCxnSpPr>
          <p:cNvPr id="6" name="Straight Connector 5"/>
          <p:cNvCxnSpPr/>
          <p:nvPr/>
        </p:nvCxnSpPr>
        <p:spPr>
          <a:xfrm flipV="1">
            <a:off x="4745666" y="1718932"/>
            <a:ext cx="0" cy="39624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426369" y="2254101"/>
            <a:ext cx="519363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6248400" y="2261937"/>
            <a:ext cx="2438400" cy="9144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Approx</a:t>
            </a:r>
            <a:r>
              <a:rPr lang="en-US" dirty="0" smtClean="0"/>
              <a:t> 10% last </a:t>
            </a:r>
            <a:br>
              <a:rPr lang="en-US" dirty="0" smtClean="0"/>
            </a:br>
            <a:r>
              <a:rPr lang="en-US" dirty="0" smtClean="0"/>
              <a:t>10 minutes or longer</a:t>
            </a:r>
            <a:endParaRPr lang="en-US" dirty="0"/>
          </a:p>
        </p:txBody>
      </p:sp>
    </p:spTree>
    <p:extLst>
      <p:ext uri="{BB962C8B-B14F-4D97-AF65-F5344CB8AC3E}">
        <p14:creationId xmlns:p14="http://schemas.microsoft.com/office/powerpoint/2010/main" val="3363540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a:t>
            </a:r>
            <a:r>
              <a:rPr lang="en-US" i="1" dirty="0" smtClean="0"/>
              <a:t>where</a:t>
            </a:r>
            <a:r>
              <a:rPr lang="en-US" dirty="0" smtClean="0"/>
              <a:t> are the outages?</a:t>
            </a:r>
            <a:endParaRPr lang="en-US" dirty="0"/>
          </a:p>
        </p:txBody>
      </p:sp>
      <p:sp>
        <p:nvSpPr>
          <p:cNvPr id="3" name="Content Placeholder 2"/>
          <p:cNvSpPr>
            <a:spLocks noGrp="1"/>
          </p:cNvSpPr>
          <p:nvPr>
            <p:ph idx="1"/>
          </p:nvPr>
        </p:nvSpPr>
        <p:spPr/>
        <p:txBody>
          <a:bodyPr>
            <a:normAutofit/>
          </a:bodyPr>
          <a:lstStyle/>
          <a:p>
            <a:r>
              <a:rPr lang="en-US" dirty="0" smtClean="0"/>
              <a:t>Can’t fix a problem if you don’t know where</a:t>
            </a:r>
          </a:p>
          <a:p>
            <a:pPr marL="0" indent="0">
              <a:buNone/>
            </a:pPr>
            <a:endParaRPr lang="en-US" dirty="0" smtClean="0"/>
          </a:p>
          <a:p>
            <a:r>
              <a:rPr lang="en-US" dirty="0" smtClean="0"/>
              <a:t>State of the art: </a:t>
            </a:r>
            <a:r>
              <a:rPr lang="en-US" dirty="0" err="1" smtClean="0"/>
              <a:t>traceroute</a:t>
            </a:r>
            <a:endParaRPr lang="en-US" dirty="0" smtClean="0"/>
          </a:p>
          <a:p>
            <a:pPr lvl="1"/>
            <a:r>
              <a:rPr lang="en-US" dirty="0" smtClean="0"/>
              <a:t>Only tells part of the story</a:t>
            </a:r>
          </a:p>
          <a:p>
            <a:pPr lvl="1"/>
            <a:r>
              <a:rPr lang="en-US" dirty="0" smtClean="0"/>
              <a:t>Even with control of source and destination</a:t>
            </a:r>
          </a:p>
          <a:p>
            <a:pPr lvl="1"/>
            <a:r>
              <a:rPr lang="en-US" dirty="0" smtClean="0"/>
              <a:t>Especially </a:t>
            </a:r>
            <a:r>
              <a:rPr lang="en-US" i="1" dirty="0" smtClean="0"/>
              <a:t>without</a:t>
            </a:r>
            <a:r>
              <a:rPr lang="en-US" dirty="0" smtClean="0"/>
              <a:t> control of destination</a:t>
            </a:r>
          </a:p>
          <a:p>
            <a:endParaRPr lang="en-US" dirty="0" smtClean="0"/>
          </a:p>
        </p:txBody>
      </p:sp>
    </p:spTree>
    <p:extLst>
      <p:ext uri="{BB962C8B-B14F-4D97-AF65-F5344CB8AC3E}">
        <p14:creationId xmlns:p14="http://schemas.microsoft.com/office/powerpoint/2010/main" val="862760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confusion (12/16/10)</a:t>
            </a:r>
            <a:endParaRPr lang="en-US" dirty="0"/>
          </a:p>
        </p:txBody>
      </p:sp>
      <p:sp>
        <p:nvSpPr>
          <p:cNvPr id="3" name="Content Placeholder 2"/>
          <p:cNvSpPr>
            <a:spLocks noGrp="1"/>
          </p:cNvSpPr>
          <p:nvPr>
            <p:ph idx="1"/>
          </p:nvPr>
        </p:nvSpPr>
        <p:spPr>
          <a:xfrm>
            <a:off x="533400" y="3048000"/>
            <a:ext cx="4624192" cy="2544763"/>
          </a:xfrm>
        </p:spPr>
        <p:txBody>
          <a:bodyPr>
            <a:normAutofit/>
          </a:bodyPr>
          <a:lstStyle/>
          <a:p>
            <a:pPr marL="0" indent="0">
              <a:buNone/>
            </a:pPr>
            <a:r>
              <a:rPr lang="en-US" sz="1800" u="sng" dirty="0" smtClean="0"/>
              <a:t>User 1</a:t>
            </a:r>
            <a:r>
              <a:rPr lang="en-US" sz="1200" dirty="0" smtClean="0"/>
              <a:t/>
            </a:r>
            <a:br>
              <a:rPr lang="en-US" sz="1200" dirty="0" smtClean="0"/>
            </a:br>
            <a:r>
              <a:rPr lang="en-US" sz="1200" dirty="0" smtClean="0"/>
              <a:t>  1     </a:t>
            </a:r>
            <a:r>
              <a:rPr lang="en-US" sz="1200" dirty="0" err="1" smtClean="0"/>
              <a:t>Wireless_Broadband_Router.home</a:t>
            </a:r>
            <a:r>
              <a:rPr lang="en-US" sz="1200" dirty="0" smtClean="0"/>
              <a:t> [192.168.3.254]</a:t>
            </a:r>
            <a:br>
              <a:rPr lang="en-US" sz="1200" dirty="0" smtClean="0"/>
            </a:br>
            <a:r>
              <a:rPr lang="en-US" sz="1200" dirty="0" smtClean="0"/>
              <a:t>  2      </a:t>
            </a:r>
            <a:r>
              <a:rPr lang="en-US" sz="1200" dirty="0" smtClean="0">
                <a:hlinkClick r:id="rId2"/>
              </a:rPr>
              <a:t>L100.BLTMMD-VFTTP-40.verizon-gni.net</a:t>
            </a:r>
            <a:r>
              <a:rPr lang="en-US" sz="1200" dirty="0" smtClean="0"/>
              <a:t> [96.244.79.1]</a:t>
            </a:r>
            <a:br>
              <a:rPr lang="en-US" sz="1200" dirty="0" smtClean="0"/>
            </a:br>
            <a:r>
              <a:rPr lang="en-US" sz="1200" dirty="0" smtClean="0"/>
              <a:t>  3    </a:t>
            </a:r>
            <a:r>
              <a:rPr lang="en-US" sz="1200" dirty="0" smtClean="0">
                <a:hlinkClick r:id="rId3"/>
              </a:rPr>
              <a:t>G10-0-1-440.BLTMMD-LCR-04.verizon-gni.net</a:t>
            </a:r>
            <a:r>
              <a:rPr lang="en-US" sz="1200" dirty="0" smtClean="0"/>
              <a:t> [130.81.110.158]</a:t>
            </a:r>
            <a:br>
              <a:rPr lang="en-US" sz="1200" dirty="0" smtClean="0"/>
            </a:br>
            <a:r>
              <a:rPr lang="en-US" sz="1200" dirty="0" smtClean="0"/>
              <a:t>  4    </a:t>
            </a:r>
            <a:r>
              <a:rPr lang="en-US" sz="1200" dirty="0" smtClean="0">
                <a:hlinkClick r:id="rId4"/>
              </a:rPr>
              <a:t>so-2-0-0-0.PHIL-BB-RTR2.verizon-gni.net</a:t>
            </a:r>
            <a:r>
              <a:rPr lang="en-US" sz="1200" dirty="0" smtClean="0"/>
              <a:t> [130.81.28.82]</a:t>
            </a:r>
            <a:br>
              <a:rPr lang="en-US" sz="1200" dirty="0" smtClean="0"/>
            </a:br>
            <a:r>
              <a:rPr lang="en-US" sz="1200" dirty="0" smtClean="0"/>
              <a:t>  5    </a:t>
            </a:r>
            <a:r>
              <a:rPr lang="en-US" sz="1200" dirty="0" smtClean="0">
                <a:hlinkClick r:id="rId5"/>
              </a:rPr>
              <a:t>so-7-1-0-0.RES-BB-RTR2.verizon-gni.net</a:t>
            </a:r>
            <a:r>
              <a:rPr lang="en-US" sz="1200" dirty="0" smtClean="0"/>
              <a:t> [130.81.19.106]</a:t>
            </a:r>
            <a:br>
              <a:rPr lang="en-US" sz="1200" dirty="0" smtClean="0"/>
            </a:br>
            <a:r>
              <a:rPr lang="en-US" sz="1200" dirty="0" smtClean="0"/>
              <a:t>  6    </a:t>
            </a:r>
            <a:r>
              <a:rPr lang="en-US" sz="1200" dirty="0" smtClean="0">
                <a:hlinkClick r:id="rId6"/>
              </a:rPr>
              <a:t>0.ae2.BR2.IAD8.ALTER.NET</a:t>
            </a:r>
            <a:r>
              <a:rPr lang="en-US" sz="1200" dirty="0" smtClean="0"/>
              <a:t> [152.63.34.73]</a:t>
            </a:r>
            <a:br>
              <a:rPr lang="en-US" sz="1200" dirty="0" smtClean="0"/>
            </a:br>
            <a:r>
              <a:rPr lang="en-US" sz="1200" dirty="0" smtClean="0"/>
              <a:t>  7     </a:t>
            </a:r>
            <a:r>
              <a:rPr lang="en-US" sz="1200" dirty="0" smtClean="0">
                <a:hlinkClick r:id="rId7"/>
              </a:rPr>
              <a:t>ae7.edge1.washingtondc4.level3.net</a:t>
            </a:r>
            <a:r>
              <a:rPr lang="en-US" sz="1200" dirty="0" smtClean="0"/>
              <a:t> [4.68.62.137]</a:t>
            </a:r>
            <a:br>
              <a:rPr lang="en-US" sz="1200" dirty="0" smtClean="0"/>
            </a:br>
            <a:r>
              <a:rPr lang="en-US" sz="1200" dirty="0" smtClean="0"/>
              <a:t>  8    </a:t>
            </a:r>
            <a:r>
              <a:rPr lang="en-US" sz="1200" dirty="0" smtClean="0">
                <a:hlinkClick r:id="rId8"/>
              </a:rPr>
              <a:t>vlan80.csw3.Washington1.Level3.net</a:t>
            </a:r>
            <a:r>
              <a:rPr lang="en-US" sz="1200" dirty="0" smtClean="0"/>
              <a:t> [4.69.149.190]</a:t>
            </a:r>
            <a:br>
              <a:rPr lang="en-US" sz="1200" dirty="0" smtClean="0"/>
            </a:br>
            <a:r>
              <a:rPr lang="en-US" sz="1200" dirty="0" smtClean="0"/>
              <a:t>  9     </a:t>
            </a:r>
            <a:r>
              <a:rPr lang="en-US" sz="1200" dirty="0" smtClean="0">
                <a:hlinkClick r:id="rId9"/>
              </a:rPr>
              <a:t>ae-92-92.ebr2.Washington1.Level3.net</a:t>
            </a:r>
            <a:r>
              <a:rPr lang="en-US" sz="1200" dirty="0" smtClean="0"/>
              <a:t> [4.69.134.157]</a:t>
            </a:r>
            <a:br>
              <a:rPr lang="en-US" sz="1200" dirty="0" smtClean="0"/>
            </a:br>
            <a:r>
              <a:rPr lang="en-US" sz="1200" dirty="0" smtClean="0"/>
              <a:t> 10     *        *        *     Request timed out.</a:t>
            </a:r>
            <a:endParaRPr lang="en-US" dirty="0"/>
          </a:p>
        </p:txBody>
      </p:sp>
      <p:sp>
        <p:nvSpPr>
          <p:cNvPr id="5" name="TextBox 4"/>
          <p:cNvSpPr txBox="1"/>
          <p:nvPr/>
        </p:nvSpPr>
        <p:spPr>
          <a:xfrm>
            <a:off x="380999" y="1371600"/>
            <a:ext cx="8586453" cy="1477328"/>
          </a:xfrm>
          <a:prstGeom prst="rect">
            <a:avLst/>
          </a:prstGeom>
          <a:noFill/>
        </p:spPr>
        <p:txBody>
          <a:bodyPr wrap="none" rtlCol="0">
            <a:spAutoFit/>
          </a:bodyPr>
          <a:lstStyle/>
          <a:p>
            <a:r>
              <a:rPr lang="en-US" sz="2400" dirty="0" smtClean="0"/>
              <a:t>“It seems traffic attempting to pass through Level3's network in the</a:t>
            </a:r>
            <a:br>
              <a:rPr lang="en-US" sz="2400" dirty="0" smtClean="0"/>
            </a:br>
            <a:r>
              <a:rPr lang="en-US" sz="2400" dirty="0" smtClean="0"/>
              <a:t>Washington, DC area is getting lost in the abyss. Here's a trace from</a:t>
            </a:r>
            <a:br>
              <a:rPr lang="en-US" sz="2400" dirty="0" smtClean="0"/>
            </a:br>
            <a:r>
              <a:rPr lang="en-US" sz="2400" dirty="0" smtClean="0"/>
              <a:t>VZ residential FIOS to </a:t>
            </a:r>
            <a:r>
              <a:rPr lang="en-US" sz="2400" dirty="0" smtClean="0">
                <a:hlinkClick r:id="rId10"/>
              </a:rPr>
              <a:t>www.level3.com</a:t>
            </a:r>
            <a:r>
              <a:rPr lang="en-US" sz="2400" dirty="0" smtClean="0"/>
              <a:t>:” – Outages.org list</a:t>
            </a:r>
          </a:p>
          <a:p>
            <a:endParaRPr lang="en-US" dirty="0"/>
          </a:p>
        </p:txBody>
      </p:sp>
      <p:sp>
        <p:nvSpPr>
          <p:cNvPr id="7" name="TextBox 6"/>
          <p:cNvSpPr txBox="1"/>
          <p:nvPr/>
        </p:nvSpPr>
        <p:spPr>
          <a:xfrm>
            <a:off x="4800600" y="3038856"/>
            <a:ext cx="3508846" cy="461665"/>
          </a:xfrm>
          <a:prstGeom prst="rect">
            <a:avLst/>
          </a:prstGeom>
          <a:noFill/>
        </p:spPr>
        <p:txBody>
          <a:bodyPr wrap="none" rtlCol="0">
            <a:spAutoFit/>
          </a:bodyPr>
          <a:lstStyle/>
          <a:p>
            <a:r>
              <a:rPr lang="en-US" sz="2400" dirty="0" smtClean="0"/>
              <a:t>User 1: Broken link is in DC</a:t>
            </a:r>
          </a:p>
        </p:txBody>
      </p:sp>
    </p:spTree>
    <p:extLst>
      <p:ext uri="{BB962C8B-B14F-4D97-AF65-F5344CB8AC3E}">
        <p14:creationId xmlns:p14="http://schemas.microsoft.com/office/powerpoint/2010/main" val="351544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confusion (12/16/10)</a:t>
            </a:r>
            <a:endParaRPr lang="en-US" dirty="0"/>
          </a:p>
        </p:txBody>
      </p:sp>
      <p:sp>
        <p:nvSpPr>
          <p:cNvPr id="5" name="TextBox 4"/>
          <p:cNvSpPr txBox="1"/>
          <p:nvPr/>
        </p:nvSpPr>
        <p:spPr>
          <a:xfrm>
            <a:off x="380999" y="1371600"/>
            <a:ext cx="8586453" cy="1477328"/>
          </a:xfrm>
          <a:prstGeom prst="rect">
            <a:avLst/>
          </a:prstGeom>
          <a:noFill/>
        </p:spPr>
        <p:txBody>
          <a:bodyPr wrap="none" rtlCol="0">
            <a:spAutoFit/>
          </a:bodyPr>
          <a:lstStyle/>
          <a:p>
            <a:r>
              <a:rPr lang="en-US" sz="2400" dirty="0" smtClean="0"/>
              <a:t>“It seems traffic attempting to pass through Level3's network in the</a:t>
            </a:r>
            <a:br>
              <a:rPr lang="en-US" sz="2400" dirty="0" smtClean="0"/>
            </a:br>
            <a:r>
              <a:rPr lang="en-US" sz="2400" dirty="0" smtClean="0"/>
              <a:t>Washington, DC area is getting lost in the abyss. Here's a trace from</a:t>
            </a:r>
            <a:br>
              <a:rPr lang="en-US" sz="2400" dirty="0" smtClean="0"/>
            </a:br>
            <a:r>
              <a:rPr lang="en-US" sz="2400" dirty="0" smtClean="0"/>
              <a:t>VZ residential FIOS to </a:t>
            </a:r>
            <a:r>
              <a:rPr lang="en-US" sz="2400" dirty="0" smtClean="0">
                <a:hlinkClick r:id="rId2"/>
              </a:rPr>
              <a:t>www.level3.com</a:t>
            </a:r>
            <a:r>
              <a:rPr lang="en-US" sz="2400" dirty="0" smtClean="0"/>
              <a:t>:” – Outages.org list</a:t>
            </a:r>
          </a:p>
          <a:p>
            <a:endParaRPr lang="en-US" dirty="0"/>
          </a:p>
        </p:txBody>
      </p:sp>
      <p:sp>
        <p:nvSpPr>
          <p:cNvPr id="9" name="TextBox 8"/>
          <p:cNvSpPr txBox="1"/>
          <p:nvPr/>
        </p:nvSpPr>
        <p:spPr>
          <a:xfrm>
            <a:off x="4724400" y="4950767"/>
            <a:ext cx="4186915" cy="1200329"/>
          </a:xfrm>
          <a:prstGeom prst="rect">
            <a:avLst/>
          </a:prstGeom>
          <a:noFill/>
        </p:spPr>
        <p:txBody>
          <a:bodyPr wrap="none" rtlCol="0">
            <a:spAutoFit/>
          </a:bodyPr>
          <a:lstStyle/>
          <a:p>
            <a:r>
              <a:rPr lang="en-US" sz="2400" dirty="0" smtClean="0"/>
              <a:t>Is this even the same problem?</a:t>
            </a:r>
          </a:p>
          <a:p>
            <a:r>
              <a:rPr lang="en-US" sz="2400" dirty="0" smtClean="0"/>
              <a:t>What if it’s on the reverse path?</a:t>
            </a:r>
            <a:br>
              <a:rPr lang="en-US" sz="2400" dirty="0" smtClean="0"/>
            </a:br>
            <a:r>
              <a:rPr lang="en-US" sz="2400" dirty="0" smtClean="0"/>
              <a:t>(and paths aren’t symmetric)</a:t>
            </a:r>
            <a:endParaRPr lang="en-US" dirty="0"/>
          </a:p>
        </p:txBody>
      </p:sp>
      <p:sp>
        <p:nvSpPr>
          <p:cNvPr id="7" name="TextBox 6"/>
          <p:cNvSpPr txBox="1"/>
          <p:nvPr/>
        </p:nvSpPr>
        <p:spPr>
          <a:xfrm>
            <a:off x="4800600" y="3038856"/>
            <a:ext cx="3508846" cy="461665"/>
          </a:xfrm>
          <a:prstGeom prst="rect">
            <a:avLst/>
          </a:prstGeom>
          <a:noFill/>
        </p:spPr>
        <p:txBody>
          <a:bodyPr wrap="none" rtlCol="0">
            <a:spAutoFit/>
          </a:bodyPr>
          <a:lstStyle/>
          <a:p>
            <a:r>
              <a:rPr lang="en-US" sz="2400" dirty="0" smtClean="0"/>
              <a:t>User 1: Broken link is in DC</a:t>
            </a:r>
          </a:p>
        </p:txBody>
      </p:sp>
      <p:sp>
        <p:nvSpPr>
          <p:cNvPr id="8" name="TextBox 7"/>
          <p:cNvSpPr txBox="1"/>
          <p:nvPr/>
        </p:nvSpPr>
        <p:spPr>
          <a:xfrm>
            <a:off x="4800600" y="3810000"/>
            <a:ext cx="2917530" cy="461665"/>
          </a:xfrm>
          <a:prstGeom prst="rect">
            <a:avLst/>
          </a:prstGeom>
          <a:noFill/>
        </p:spPr>
        <p:txBody>
          <a:bodyPr wrap="none" rtlCol="0">
            <a:spAutoFit/>
          </a:bodyPr>
          <a:lstStyle/>
          <a:p>
            <a:r>
              <a:rPr lang="en-US" sz="2400" dirty="0" smtClean="0"/>
              <a:t>User 2: It’s in Denver?</a:t>
            </a:r>
            <a:endParaRPr lang="en-US" dirty="0"/>
          </a:p>
        </p:txBody>
      </p:sp>
      <p:sp>
        <p:nvSpPr>
          <p:cNvPr id="10" name="Content Placeholder 2"/>
          <p:cNvSpPr txBox="1">
            <a:spLocks/>
          </p:cNvSpPr>
          <p:nvPr/>
        </p:nvSpPr>
        <p:spPr>
          <a:xfrm>
            <a:off x="173736" y="2895600"/>
            <a:ext cx="4572000" cy="4419600"/>
          </a:xfrm>
          <a:prstGeom prst="rect">
            <a:avLst/>
          </a:prstGeom>
        </p:spPr>
        <p:txBody>
          <a:bodyPr vert="horz" lIns="91440" tIns="45720" rIns="91440" bIns="45720" rtlCol="0">
            <a:normAutofit fontScale="4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500" u="sng" dirty="0" smtClean="0"/>
              <a:t>User 2</a:t>
            </a:r>
            <a:endParaRPr lang="en-US" dirty="0" smtClean="0"/>
          </a:p>
          <a:p>
            <a:pPr marL="0" indent="0">
              <a:buNone/>
            </a:pPr>
            <a:r>
              <a:rPr lang="en-US" dirty="0" smtClean="0"/>
              <a:t> 1  192.168.1.1 (192.168.1.1) </a:t>
            </a:r>
          </a:p>
          <a:p>
            <a:pPr marL="0" indent="0">
              <a:buNone/>
            </a:pPr>
            <a:r>
              <a:rPr lang="en-US" dirty="0" smtClean="0"/>
              <a:t> 2  </a:t>
            </a:r>
            <a:r>
              <a:rPr lang="en-US" dirty="0" smtClean="0">
                <a:hlinkClick r:id="rId3"/>
              </a:rPr>
              <a:t>l100.washdc-vfttp-47.verizon-gni.net</a:t>
            </a:r>
            <a:r>
              <a:rPr lang="en-US" dirty="0" smtClean="0"/>
              <a:t> (96.255.98.1)  </a:t>
            </a:r>
          </a:p>
          <a:p>
            <a:pPr marL="0" indent="0">
              <a:buNone/>
            </a:pPr>
            <a:r>
              <a:rPr lang="en-US" dirty="0" smtClean="0"/>
              <a:t> 3  </a:t>
            </a:r>
            <a:r>
              <a:rPr lang="en-US" dirty="0" smtClean="0">
                <a:hlinkClick r:id="rId4"/>
              </a:rPr>
              <a:t>g4-0-1-747.washdc-lcr-07.verizon-gni.net</a:t>
            </a:r>
            <a:r>
              <a:rPr lang="en-US" dirty="0" smtClean="0"/>
              <a:t> (130.81.59.152) </a:t>
            </a:r>
          </a:p>
          <a:p>
            <a:pPr marL="0" indent="0">
              <a:buNone/>
            </a:pPr>
            <a:r>
              <a:rPr lang="en-US" dirty="0" smtClean="0"/>
              <a:t> 4  </a:t>
            </a:r>
            <a:r>
              <a:rPr lang="en-US" dirty="0" smtClean="0">
                <a:hlinkClick r:id="rId5"/>
              </a:rPr>
              <a:t>so-3-0-0-0.lcc1-res-bb-rtr1-re1.verizon-gni.net</a:t>
            </a:r>
            <a:r>
              <a:rPr lang="en-US" dirty="0" smtClean="0"/>
              <a:t> (130.81.29.0) </a:t>
            </a:r>
          </a:p>
          <a:p>
            <a:pPr marL="0" indent="0">
              <a:buNone/>
            </a:pPr>
            <a:r>
              <a:rPr lang="en-US" dirty="0" smtClean="0"/>
              <a:t> 5  </a:t>
            </a:r>
            <a:r>
              <a:rPr lang="en-US" dirty="0" smtClean="0">
                <a:hlinkClick r:id="rId6"/>
              </a:rPr>
              <a:t>0.ae1.br1.iad8.alter.net</a:t>
            </a:r>
            <a:r>
              <a:rPr lang="en-US" dirty="0" smtClean="0"/>
              <a:t> (152.63.32.141) </a:t>
            </a:r>
          </a:p>
          <a:p>
            <a:pPr marL="0" indent="0">
              <a:buNone/>
            </a:pPr>
            <a:r>
              <a:rPr lang="en-US" dirty="0" smtClean="0"/>
              <a:t> 6  </a:t>
            </a:r>
            <a:r>
              <a:rPr lang="en-US" dirty="0" smtClean="0">
                <a:hlinkClick r:id="rId7"/>
              </a:rPr>
              <a:t>ae6.edge1.washingtondc4.level3.net</a:t>
            </a:r>
            <a:r>
              <a:rPr lang="en-US" dirty="0" smtClean="0"/>
              <a:t> (4.68.62.133)  </a:t>
            </a:r>
          </a:p>
          <a:p>
            <a:pPr marL="0" indent="0">
              <a:buNone/>
            </a:pPr>
            <a:r>
              <a:rPr lang="en-US" dirty="0" smtClean="0"/>
              <a:t> 7  </a:t>
            </a:r>
            <a:r>
              <a:rPr lang="en-US" dirty="0" smtClean="0">
                <a:hlinkClick r:id="rId8"/>
              </a:rPr>
              <a:t>vlan90.csw4.washington1.level3.net</a:t>
            </a:r>
            <a:r>
              <a:rPr lang="en-US" dirty="0" smtClean="0"/>
              <a:t> (4.69.149.254)  </a:t>
            </a:r>
          </a:p>
          <a:p>
            <a:pPr marL="0" indent="0">
              <a:buNone/>
            </a:pPr>
            <a:r>
              <a:rPr lang="en-US" dirty="0" smtClean="0"/>
              <a:t> 8  </a:t>
            </a:r>
            <a:r>
              <a:rPr lang="en-US" dirty="0" smtClean="0">
                <a:hlinkClick r:id="rId9"/>
              </a:rPr>
              <a:t>ae-71-71.ebr1.washington1.level3.net</a:t>
            </a:r>
            <a:r>
              <a:rPr lang="en-US" dirty="0" smtClean="0"/>
              <a:t> (4.69.134.133)  </a:t>
            </a:r>
          </a:p>
          <a:p>
            <a:pPr marL="0" indent="0">
              <a:buNone/>
            </a:pPr>
            <a:r>
              <a:rPr lang="en-US" dirty="0" smtClean="0"/>
              <a:t> 9  </a:t>
            </a:r>
            <a:r>
              <a:rPr lang="en-US" dirty="0" smtClean="0">
                <a:hlinkClick r:id="rId10"/>
              </a:rPr>
              <a:t>ae-8-8.ebr1.washington12.level3.net</a:t>
            </a:r>
            <a:r>
              <a:rPr lang="en-US" dirty="0" smtClean="0"/>
              <a:t> (4.69.143.218) </a:t>
            </a:r>
          </a:p>
          <a:p>
            <a:pPr marL="0" indent="0">
              <a:buNone/>
            </a:pPr>
            <a:r>
              <a:rPr lang="en-US" dirty="0" smtClean="0"/>
              <a:t>10  </a:t>
            </a:r>
            <a:r>
              <a:rPr lang="en-US" dirty="0" smtClean="0">
                <a:hlinkClick r:id="rId11"/>
              </a:rPr>
              <a:t>ae-1-100.ebr2.washington12.level3.net</a:t>
            </a:r>
            <a:r>
              <a:rPr lang="en-US" dirty="0" smtClean="0"/>
              <a:t> (4.69.143.214) </a:t>
            </a:r>
          </a:p>
          <a:p>
            <a:pPr marL="0" indent="0">
              <a:buNone/>
            </a:pPr>
            <a:r>
              <a:rPr lang="en-US" dirty="0" smtClean="0"/>
              <a:t>11  </a:t>
            </a:r>
            <a:r>
              <a:rPr lang="en-US" dirty="0" smtClean="0">
                <a:hlinkClick r:id="rId12"/>
              </a:rPr>
              <a:t>ae-6-6.ebr2.chicago2.level3.net</a:t>
            </a:r>
            <a:r>
              <a:rPr lang="en-US" dirty="0" smtClean="0"/>
              <a:t> (4.69.148.146)  </a:t>
            </a:r>
          </a:p>
          <a:p>
            <a:pPr marL="0" indent="0">
              <a:buNone/>
            </a:pPr>
            <a:r>
              <a:rPr lang="en-US" dirty="0" smtClean="0"/>
              <a:t>12  </a:t>
            </a:r>
            <a:r>
              <a:rPr lang="en-US" dirty="0" smtClean="0">
                <a:hlinkClick r:id="rId13"/>
              </a:rPr>
              <a:t>ae-1-100.ebr1.chicago2.level3.net</a:t>
            </a:r>
            <a:r>
              <a:rPr lang="en-US" dirty="0" smtClean="0"/>
              <a:t> (4.69.132.113)</a:t>
            </a:r>
          </a:p>
          <a:p>
            <a:pPr marL="0" indent="0">
              <a:buNone/>
            </a:pPr>
            <a:r>
              <a:rPr lang="en-US" dirty="0" smtClean="0"/>
              <a:t>13  </a:t>
            </a:r>
            <a:r>
              <a:rPr lang="en-US" dirty="0" smtClean="0">
                <a:hlinkClick r:id="rId14"/>
              </a:rPr>
              <a:t>ae-3-3.ebr2.denver1.level3.net</a:t>
            </a:r>
            <a:r>
              <a:rPr lang="en-US" dirty="0" smtClean="0"/>
              <a:t> (4.69.132.61)  </a:t>
            </a:r>
          </a:p>
          <a:p>
            <a:pPr marL="0" indent="0">
              <a:buNone/>
            </a:pPr>
            <a:r>
              <a:rPr lang="en-US" dirty="0" smtClean="0"/>
              <a:t>14  </a:t>
            </a:r>
            <a:r>
              <a:rPr lang="en-US" dirty="0" smtClean="0">
                <a:hlinkClick r:id="rId15"/>
              </a:rPr>
              <a:t>ge-9-1.hsa1.denver1.level3.net</a:t>
            </a:r>
            <a:r>
              <a:rPr lang="en-US" dirty="0" smtClean="0"/>
              <a:t> (4.68.107.99)  </a:t>
            </a:r>
          </a:p>
          <a:p>
            <a:pPr marL="0" indent="0">
              <a:buNone/>
            </a:pPr>
            <a:r>
              <a:rPr lang="en-US" dirty="0" smtClean="0"/>
              <a:t>15  4.68.94.27 (4.68.94.27)  </a:t>
            </a:r>
          </a:p>
          <a:p>
            <a:pPr marL="0" indent="0">
              <a:buNone/>
            </a:pPr>
            <a:r>
              <a:rPr lang="en-US" dirty="0" smtClean="0"/>
              <a:t>16  4.68.94.33 (4.68.94.33)  </a:t>
            </a:r>
          </a:p>
          <a:p>
            <a:pPr marL="0" indent="0">
              <a:buNone/>
            </a:pPr>
            <a:r>
              <a:rPr lang="en-US" dirty="0" smtClean="0"/>
              <a:t>17  * * *</a:t>
            </a:r>
          </a:p>
        </p:txBody>
      </p:sp>
    </p:spTree>
    <p:extLst>
      <p:ext uri="{BB962C8B-B14F-4D97-AF65-F5344CB8AC3E}">
        <p14:creationId xmlns:p14="http://schemas.microsoft.com/office/powerpoint/2010/main" val="186422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9425</TotalTime>
  <Words>1248</Words>
  <Application>Microsoft Office PowerPoint</Application>
  <PresentationFormat>On-screen Show (4:3)</PresentationFormat>
  <Paragraphs>328</Paragraphs>
  <Slides>35</Slides>
  <Notes>6</Notes>
  <HiddenSlides>1</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Isolating Wide-Area Network Faults with Baywatch</vt:lpstr>
      <vt:lpstr>A Quick Survey</vt:lpstr>
      <vt:lpstr>We Need the Internet to Be Reliable</vt:lpstr>
      <vt:lpstr>Outages happen.</vt:lpstr>
      <vt:lpstr>Many outages and most are partial</vt:lpstr>
      <vt:lpstr>And can be surprisingly long-lasting</vt:lpstr>
      <vt:lpstr>But where are the outages?</vt:lpstr>
      <vt:lpstr>Example confusion (12/16/10)</vt:lpstr>
      <vt:lpstr>Example confusion (12/16/10)</vt:lpstr>
      <vt:lpstr>System for wide-area failure isolation</vt:lpstr>
      <vt:lpstr>What we want out of isolation</vt:lpstr>
      <vt:lpstr>Detecting outages with pings</vt:lpstr>
      <vt:lpstr>Detecting outages with pings</vt:lpstr>
      <vt:lpstr>traceroute doesn’t work</vt:lpstr>
      <vt:lpstr>traceroute doesn’t work</vt:lpstr>
      <vt:lpstr>traceroute doesn’t work</vt:lpstr>
      <vt:lpstr>traceroute doesn’t work</vt:lpstr>
      <vt:lpstr>traceroute doesn’t work</vt:lpstr>
      <vt:lpstr>Spoofed traceroute ftw</vt:lpstr>
      <vt:lpstr>Spoofed traceroute ftw</vt:lpstr>
      <vt:lpstr>Spoofed traceroute ftw</vt:lpstr>
      <vt:lpstr>What now?</vt:lpstr>
      <vt:lpstr>Measure working reverse paths</vt:lpstr>
      <vt:lpstr>Historical path atlas</vt:lpstr>
      <vt:lpstr>Historical path atlas</vt:lpstr>
      <vt:lpstr>Ping historical hops</vt:lpstr>
      <vt:lpstr>Putting it all together</vt:lpstr>
      <vt:lpstr>Results</vt:lpstr>
      <vt:lpstr>Results</vt:lpstr>
      <vt:lpstr>Evaluation</vt:lpstr>
      <vt:lpstr>Summary</vt:lpstr>
      <vt:lpstr>Questions?</vt:lpstr>
      <vt:lpstr>PowerPoint Presentation</vt:lpstr>
      <vt:lpstr>Reverse traceroutes</vt:lpstr>
      <vt:lpstr>Simple (real) example</vt:lpstr>
    </vt:vector>
  </TitlesOfParts>
  <Company>UW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Interdomain Fault Isolation</dc:title>
  <dc:creator>David Choffnes</dc:creator>
  <cp:lastModifiedBy>Colin Scott</cp:lastModifiedBy>
  <cp:revision>129</cp:revision>
  <dcterms:created xsi:type="dcterms:W3CDTF">2011-02-05T00:36:30Z</dcterms:created>
  <dcterms:modified xsi:type="dcterms:W3CDTF">2011-05-17T18:26:46Z</dcterms:modified>
</cp:coreProperties>
</file>