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4" r:id="rId3"/>
    <p:sldId id="278" r:id="rId4"/>
    <p:sldId id="262" r:id="rId5"/>
    <p:sldId id="280" r:id="rId6"/>
    <p:sldId id="283" r:id="rId7"/>
    <p:sldId id="279" r:id="rId8"/>
    <p:sldId id="28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29C82-E5FB-4276-AAD2-239B455CC02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4699-8281-41EC-8D80-2A086DFDF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full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"/>
            <a:ext cx="12192000" cy="6855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8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838200" y="6340475"/>
            <a:ext cx="10515600" cy="381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  <p:txBody>
          <a:bodyPr wrap="none" anchor="ctr"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University</a:t>
            </a:r>
            <a:r>
              <a:rPr lang="en-US" altLang="en-US" sz="2400" baseline="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 of Wisconsin - Madison</a:t>
            </a:r>
            <a:endParaRPr lang="en-US" altLang="en-US" sz="2400" dirty="0">
              <a:solidFill>
                <a:schemeClr val="bg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574"/>
            <a:ext cx="10515600" cy="50743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849312" y="923187"/>
            <a:ext cx="10504488" cy="85819"/>
          </a:xfrm>
          <a:prstGeom prst="rect">
            <a:avLst/>
          </a:prstGeom>
          <a:solidFill>
            <a:srgbClr val="B7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7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7FB4-2C51-4192-9E28-BC8670C89DD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5CCB-5970-49A2-8E58-6D282349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rct=j&amp;q=&amp;esrc=s&amp;source=images&amp;cd=&amp;cad=rja&amp;uact=8&amp;ved=2ahUKEwjV3_7K84HfAhVK5YMKHeX_CqkQjRx6BAgBEAU&amp;url=https%3A%2F%2Fwww.statista.com%2Fchart%2F11397%2Frise-of-the-industrial-robots%2F&amp;psig=AOvVaw1kQVKMyMK2BHHHzWHXIfVE&amp;ust=154386582962818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Simple Reinforcement Learning System Development based on Q-learning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Guangfei Zhu</a:t>
            </a:r>
          </a:p>
          <a:p>
            <a:r>
              <a:rPr lang="en-US" b="1" dirty="0" smtClean="0"/>
              <a:t>12/05/2018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35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41056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0954" y="5313440"/>
            <a:ext cx="10410092" cy="1025814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High demand for industrial robots: higher efficiency and lower cost;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most of current industrial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robots are designed for specifically individual goals such as pushing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navigation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result for world industrial robots market in the futur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18"/>
          <a:stretch/>
        </p:blipFill>
        <p:spPr bwMode="auto">
          <a:xfrm>
            <a:off x="838200" y="1251438"/>
            <a:ext cx="6090137" cy="37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26" y="1535335"/>
            <a:ext cx="4223574" cy="30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41056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5719" y="1185374"/>
            <a:ext cx="6468081" cy="50044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step toward the challenging goal of general-purpose tasks implementation.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 of Q-learning and VAEs: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 a start, simple cases are implemented (6 by 6 grids): VAEs does not work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manually generate cases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49" y="1185374"/>
            <a:ext cx="3968388" cy="3902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9816" y="5381504"/>
            <a:ext cx="1371600" cy="37806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2018, Nair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68" y="2175729"/>
            <a:ext cx="6060831" cy="893253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6862393" y="1780911"/>
            <a:ext cx="263772" cy="28399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74127" y="3502913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VAEs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9935305" y="1943932"/>
            <a:ext cx="263772" cy="25732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79530" y="349772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56" y="4628714"/>
            <a:ext cx="5701853" cy="941824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6512397" y="4738582"/>
            <a:ext cx="236295" cy="19190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9471544" y="4218753"/>
            <a:ext cx="281356" cy="2984926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74730" y="588810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Q-learning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72456" y="5905532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Manually generate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9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86737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 Generation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838200" y="1102574"/>
            <a:ext cx="10515600" cy="507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generate data for Q-learning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Data: 32 cases in total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White: path; Grey: barrier (try to avoid); Red: goal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1" t="6412" r="5929" b="10145"/>
          <a:stretch/>
        </p:blipFill>
        <p:spPr>
          <a:xfrm>
            <a:off x="1028432" y="1565030"/>
            <a:ext cx="231071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6092" r="6209" b="9914"/>
          <a:stretch/>
        </p:blipFill>
        <p:spPr>
          <a:xfrm>
            <a:off x="3643118" y="1565030"/>
            <a:ext cx="2279318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6477" r="6442" b="10120"/>
          <a:stretch/>
        </p:blipFill>
        <p:spPr>
          <a:xfrm>
            <a:off x="6227202" y="1565030"/>
            <a:ext cx="2291255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6907" r="6298" b="10340"/>
          <a:stretch/>
        </p:blipFill>
        <p:spPr>
          <a:xfrm>
            <a:off x="8823223" y="1565030"/>
            <a:ext cx="231233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41056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Q-Learning and Epsilon-Greedy Policy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2574"/>
                <a:ext cx="10515600" cy="350276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 the optimal path from any random state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Q</a:t>
                </a:r>
                <a:r>
                  <a:rPr lang="en-US" altLang="zh-CN" sz="18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-learning algorithm</a:t>
                </a:r>
                <a:endParaRPr lang="en-U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Epsilon-greedy policy</a:t>
                </a:r>
                <a:endParaRPr lang="en-U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The probability to take the best action based on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during training</a:t>
                </a:r>
                <a:endParaRPr lang="en-US" sz="1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number of actions for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probability to take </a:t>
                </a:r>
                <a:r>
                  <a:rPr 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non-best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action based on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during training</a:t>
                </a:r>
                <a:endParaRPr lang="en-U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2574"/>
                <a:ext cx="10515600" cy="3502765"/>
              </a:xfrm>
              <a:blipFill>
                <a:blip r:embed="rId2"/>
                <a:stretch>
                  <a:fillRect l="-406" t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630365" y="1897249"/>
                <a:ext cx="6931270" cy="524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65" y="1897249"/>
                <a:ext cx="6931270" cy="524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256847" y="3216363"/>
                <a:ext cx="1291444" cy="612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47" y="3216363"/>
                <a:ext cx="1291444" cy="612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653237" y="3993312"/>
                <a:ext cx="498663" cy="612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37" y="3993312"/>
                <a:ext cx="498663" cy="612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1" t="6412" r="5929" b="10145"/>
          <a:stretch/>
        </p:blipFill>
        <p:spPr>
          <a:xfrm>
            <a:off x="1186694" y="4325815"/>
            <a:ext cx="2004914" cy="19834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423877"/>
                  </p:ext>
                </p:extLst>
              </p:nvPr>
            </p:nvGraphicFramePr>
            <p:xfrm>
              <a:off x="3308022" y="4894399"/>
              <a:ext cx="3643215" cy="815058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864811">
                      <a:extLst>
                        <a:ext uri="{9D8B030D-6E8A-4147-A177-3AD203B41FA5}">
                          <a16:colId xmlns:a16="http://schemas.microsoft.com/office/drawing/2014/main" val="1131042538"/>
                        </a:ext>
                      </a:extLst>
                    </a:gridCol>
                    <a:gridCol w="677942">
                      <a:extLst>
                        <a:ext uri="{9D8B030D-6E8A-4147-A177-3AD203B41FA5}">
                          <a16:colId xmlns:a16="http://schemas.microsoft.com/office/drawing/2014/main" val="2010865635"/>
                        </a:ext>
                      </a:extLst>
                    </a:gridCol>
                    <a:gridCol w="689531">
                      <a:extLst>
                        <a:ext uri="{9D8B030D-6E8A-4147-A177-3AD203B41FA5}">
                          <a16:colId xmlns:a16="http://schemas.microsoft.com/office/drawing/2014/main" val="241622072"/>
                        </a:ext>
                      </a:extLst>
                    </a:gridCol>
                    <a:gridCol w="678667">
                      <a:extLst>
                        <a:ext uri="{9D8B030D-6E8A-4147-A177-3AD203B41FA5}">
                          <a16:colId xmlns:a16="http://schemas.microsoft.com/office/drawing/2014/main" val="534582867"/>
                        </a:ext>
                      </a:extLst>
                    </a:gridCol>
                    <a:gridCol w="732264">
                      <a:extLst>
                        <a:ext uri="{9D8B030D-6E8A-4147-A177-3AD203B41FA5}">
                          <a16:colId xmlns:a16="http://schemas.microsoft.com/office/drawing/2014/main" val="2986766844"/>
                        </a:ext>
                      </a:extLst>
                    </a:gridCol>
                  </a:tblGrid>
                  <a:tr h="4846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Parameters</a:t>
                          </a: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Episodes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6096855"/>
                      </a:ext>
                    </a:extLst>
                  </a:tr>
                  <a:tr h="3304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Values</a:t>
                          </a:r>
                          <a:endParaRPr lang="en-US" sz="1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2000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4894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423877"/>
                  </p:ext>
                </p:extLst>
              </p:nvPr>
            </p:nvGraphicFramePr>
            <p:xfrm>
              <a:off x="3308022" y="4894399"/>
              <a:ext cx="3643215" cy="815058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864811">
                      <a:extLst>
                        <a:ext uri="{9D8B030D-6E8A-4147-A177-3AD203B41FA5}">
                          <a16:colId xmlns:a16="http://schemas.microsoft.com/office/drawing/2014/main" val="1131042538"/>
                        </a:ext>
                      </a:extLst>
                    </a:gridCol>
                    <a:gridCol w="677942">
                      <a:extLst>
                        <a:ext uri="{9D8B030D-6E8A-4147-A177-3AD203B41FA5}">
                          <a16:colId xmlns:a16="http://schemas.microsoft.com/office/drawing/2014/main" val="2010865635"/>
                        </a:ext>
                      </a:extLst>
                    </a:gridCol>
                    <a:gridCol w="689531">
                      <a:extLst>
                        <a:ext uri="{9D8B030D-6E8A-4147-A177-3AD203B41FA5}">
                          <a16:colId xmlns:a16="http://schemas.microsoft.com/office/drawing/2014/main" val="241622072"/>
                        </a:ext>
                      </a:extLst>
                    </a:gridCol>
                    <a:gridCol w="678667">
                      <a:extLst>
                        <a:ext uri="{9D8B030D-6E8A-4147-A177-3AD203B41FA5}">
                          <a16:colId xmlns:a16="http://schemas.microsoft.com/office/drawing/2014/main" val="534582867"/>
                        </a:ext>
                      </a:extLst>
                    </a:gridCol>
                    <a:gridCol w="732264">
                      <a:extLst>
                        <a:ext uri="{9D8B030D-6E8A-4147-A177-3AD203B41FA5}">
                          <a16:colId xmlns:a16="http://schemas.microsoft.com/office/drawing/2014/main" val="2986766844"/>
                        </a:ext>
                      </a:extLst>
                    </a:gridCol>
                  </a:tblGrid>
                  <a:tr h="4846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Parameters</a:t>
                          </a: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27679" t="-1250" r="-310714" b="-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25664" t="-1250" r="-207965" b="-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28571" t="-1250" r="-109821" b="-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Episodes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6096855"/>
                      </a:ext>
                    </a:extLst>
                  </a:tr>
                  <a:tr h="3304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Values</a:t>
                          </a:r>
                          <a:endParaRPr lang="en-US" sz="1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2000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4894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973290" y="4369232"/>
                <a:ext cx="3621954" cy="540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0.6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290" y="4369232"/>
                <a:ext cx="3621954" cy="540789"/>
              </a:xfrm>
              <a:prstGeom prst="rect">
                <a:avLst/>
              </a:prstGeom>
              <a:blipFill>
                <a:blip r:embed="rId8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960387" y="5400014"/>
                <a:ext cx="1647759" cy="540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7" y="5400014"/>
                <a:ext cx="1647759" cy="540789"/>
              </a:xfrm>
              <a:prstGeom prst="rect">
                <a:avLst/>
              </a:prstGeom>
              <a:blipFill>
                <a:blip r:embed="rId9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7134824" y="5046454"/>
            <a:ext cx="838466" cy="51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41056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Episode and Related Rewards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90846" y="4200872"/>
            <a:ext cx="5462954" cy="186581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2000 Episodes are enough for training (about 5 s)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-- oscillation of episode reward is smaller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-- oscillation of episode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smaller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1074847"/>
            <a:ext cx="4728519" cy="256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2" y="1074847"/>
            <a:ext cx="4797717" cy="256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2" y="3721368"/>
            <a:ext cx="478233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41056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Optimal Path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8250" y="4510453"/>
            <a:ext cx="7220251" cy="14291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human-computer interaction interface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After training, one could choose any random cell as an initial state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the agent will help find the optimal path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6353" r="6421" b="10053"/>
          <a:stretch/>
        </p:blipFill>
        <p:spPr>
          <a:xfrm>
            <a:off x="1091626" y="1186962"/>
            <a:ext cx="2736908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6121" r="6315" b="10284"/>
          <a:stretch/>
        </p:blipFill>
        <p:spPr>
          <a:xfrm>
            <a:off x="4659922" y="1186962"/>
            <a:ext cx="2736908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" t="6214" r="6534" b="10382"/>
          <a:stretch/>
        </p:blipFill>
        <p:spPr>
          <a:xfrm>
            <a:off x="8228218" y="1186962"/>
            <a:ext cx="27305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41056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Effect of Epsilon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61341" y="5838092"/>
            <a:ext cx="3351635" cy="4659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Get trapped in local optima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6353" r="6421" b="10053"/>
          <a:stretch/>
        </p:blipFill>
        <p:spPr>
          <a:xfrm>
            <a:off x="1204542" y="1186962"/>
            <a:ext cx="2736908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t="6335" r="6299" b="10339"/>
          <a:stretch/>
        </p:blipFill>
        <p:spPr>
          <a:xfrm>
            <a:off x="4653636" y="1186962"/>
            <a:ext cx="2749478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t="6276" r="6298" b="10209"/>
          <a:stretch/>
        </p:blipFill>
        <p:spPr>
          <a:xfrm>
            <a:off x="8115300" y="1186962"/>
            <a:ext cx="2743201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143683" y="4088360"/>
                <a:ext cx="6234271" cy="540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Best action probability: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=0.925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83" y="4088360"/>
                <a:ext cx="6234271" cy="540789"/>
              </a:xfrm>
              <a:prstGeom prst="rect">
                <a:avLst/>
              </a:prstGeom>
              <a:blipFill>
                <a:blip r:embed="rId5"/>
                <a:stretch>
                  <a:fillRect l="-1076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143683" y="4901680"/>
                <a:ext cx="4768228" cy="540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Non-best action probability: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=0.025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83" y="4901680"/>
                <a:ext cx="4768228" cy="540789"/>
              </a:xfrm>
              <a:prstGeom prst="rect">
                <a:avLst/>
              </a:prstGeom>
              <a:blipFill>
                <a:blip r:embed="rId6"/>
                <a:stretch>
                  <a:fillRect l="-140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635240" y="4528012"/>
                <a:ext cx="1096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=0.1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240" y="4528012"/>
                <a:ext cx="10967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20837055">
            <a:off x="2788781" y="4370219"/>
            <a:ext cx="1284409" cy="20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93486">
            <a:off x="2781951" y="4885564"/>
            <a:ext cx="1284409" cy="20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258640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1792" y="4088423"/>
            <a:ext cx="9592408" cy="11166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Extend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6 by 6 grid to more complex geometries so that VAEs could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more goals are expected to set to help the agent to find the best path to the best local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6353" r="6421" b="10053"/>
          <a:stretch/>
        </p:blipFill>
        <p:spPr>
          <a:xfrm>
            <a:off x="4652510" y="1169377"/>
            <a:ext cx="27369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321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等线</vt:lpstr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 Simple Reinforcement Learning System Development based on Q-learning </vt:lpstr>
      <vt:lpstr>Background</vt:lpstr>
      <vt:lpstr>Research Question</vt:lpstr>
      <vt:lpstr>1. Training Data Generation</vt:lpstr>
      <vt:lpstr>2. Q-Learning and Epsilon-Greedy Policy</vt:lpstr>
      <vt:lpstr>3. Results: Episode and Related Rewards</vt:lpstr>
      <vt:lpstr>3. Results: Optimal Path</vt:lpstr>
      <vt:lpstr>3. Results: Effect of Epsilon</vt:lpstr>
      <vt:lpstr>Future Work</vt:lpstr>
    </vt:vector>
  </TitlesOfParts>
  <Company>Engine Research Center, UW-Madison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guangfei zhu</dc:creator>
  <cp:lastModifiedBy>guangfei zhu</cp:lastModifiedBy>
  <cp:revision>137</cp:revision>
  <dcterms:created xsi:type="dcterms:W3CDTF">2018-04-18T23:47:02Z</dcterms:created>
  <dcterms:modified xsi:type="dcterms:W3CDTF">2018-12-02T22:53:06Z</dcterms:modified>
</cp:coreProperties>
</file>