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snapToGrid="0">
      <p:cViewPr varScale="1">
        <p:scale>
          <a:sx n="86" d="100"/>
          <a:sy n="86"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4BFFAD5-568E-4089-890B-F2BA0D34DFB6}"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96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303563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73380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348416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04BFFAD5-568E-4089-890B-F2BA0D34DFB6}"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888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79859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109728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217920" y="2582334"/>
            <a:ext cx="4937760" cy="33782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2957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135550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137643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ko-KR" altLang="en-US" smtClean="0"/>
              <a:t>마스터 제목 스타일 편집</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DDBDDB-54F3-4AEB-8FCD-7149683895F4}" type="datetimeFigureOut">
              <a:rPr lang="ko-KR" altLang="en-US" smtClean="0"/>
              <a:t>2024-12-22</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115653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7CDDBDDB-54F3-4AEB-8FCD-7149683895F4}" type="datetimeFigureOut">
              <a:rPr lang="ko-KR" altLang="en-US" smtClean="0"/>
              <a:t>2024-12-22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04BFFAD5-568E-4089-890B-F2BA0D34DFB6}" type="slidenum">
              <a:rPr lang="ko-KR" altLang="en-US" smtClean="0"/>
              <a:t>‹#›</a:t>
            </a:fld>
            <a:endParaRPr lang="ko-KR" altLang="en-US"/>
          </a:p>
        </p:txBody>
      </p:sp>
    </p:spTree>
    <p:extLst>
      <p:ext uri="{BB962C8B-B14F-4D97-AF65-F5344CB8AC3E}">
        <p14:creationId xmlns:p14="http://schemas.microsoft.com/office/powerpoint/2010/main" val="381178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DDBDDB-54F3-4AEB-8FCD-7149683895F4}" type="datetimeFigureOut">
              <a:rPr lang="ko-KR" altLang="en-US" smtClean="0"/>
              <a:t>2024-12-22</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BFFAD5-568E-4089-890B-F2BA0D34DFB6}"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0477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1"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1"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1"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1"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6000" b="1" dirty="0" smtClean="0"/>
              <a:t>Efficient Parameter Optimization for Compact Language Models</a:t>
            </a:r>
            <a:endParaRPr lang="ko-KR" altLang="en-US" sz="6000" b="1" dirty="0"/>
          </a:p>
        </p:txBody>
      </p:sp>
      <p:sp>
        <p:nvSpPr>
          <p:cNvPr id="3" name="부제목 2"/>
          <p:cNvSpPr>
            <a:spLocks noGrp="1"/>
          </p:cNvSpPr>
          <p:nvPr>
            <p:ph type="subTitle" idx="1"/>
          </p:nvPr>
        </p:nvSpPr>
        <p:spPr>
          <a:xfrm>
            <a:off x="1100051" y="4455621"/>
            <a:ext cx="10058400" cy="1705482"/>
          </a:xfrm>
        </p:spPr>
        <p:txBody>
          <a:bodyPr/>
          <a:lstStyle/>
          <a:p>
            <a:r>
              <a:rPr lang="en-US" altLang="ko-KR" b="1" dirty="0" err="1" smtClean="0"/>
              <a:t>Youngjun</a:t>
            </a:r>
            <a:r>
              <a:rPr lang="en-US" altLang="ko-KR" b="1" dirty="0" smtClean="0"/>
              <a:t> </a:t>
            </a:r>
            <a:r>
              <a:rPr lang="en-US" altLang="ko-KR" b="1" dirty="0" err="1" smtClean="0"/>
              <a:t>yu</a:t>
            </a:r>
            <a:endParaRPr lang="en-US" altLang="ko-KR" b="1" dirty="0" smtClean="0"/>
          </a:p>
          <a:p>
            <a:r>
              <a:rPr lang="en-US" altLang="ko-KR" sz="1800" b="1" dirty="0"/>
              <a:t>Department of Computer Science and </a:t>
            </a:r>
            <a:r>
              <a:rPr lang="en-US" altLang="ko-KR" sz="1800" b="1" dirty="0" smtClean="0"/>
              <a:t>Engineering</a:t>
            </a:r>
          </a:p>
        </p:txBody>
      </p:sp>
    </p:spTree>
    <p:extLst>
      <p:ext uri="{BB962C8B-B14F-4D97-AF65-F5344CB8AC3E}">
        <p14:creationId xmlns:p14="http://schemas.microsoft.com/office/powerpoint/2010/main" val="1230012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Deep Thinking</a:t>
            </a:r>
            <a:endParaRPr lang="ko-KR" altLang="en-US" b="1" dirty="0"/>
          </a:p>
        </p:txBody>
      </p:sp>
      <p:pic>
        <p:nvPicPr>
          <p:cNvPr id="7" name="그림 6"/>
          <p:cNvPicPr>
            <a:picLocks noChangeAspect="1"/>
          </p:cNvPicPr>
          <p:nvPr/>
        </p:nvPicPr>
        <p:blipFill>
          <a:blip r:embed="rId2"/>
          <a:stretch>
            <a:fillRect/>
          </a:stretch>
        </p:blipFill>
        <p:spPr>
          <a:xfrm>
            <a:off x="2407610" y="1865242"/>
            <a:ext cx="7437739" cy="4056163"/>
          </a:xfrm>
          <a:prstGeom prst="rect">
            <a:avLst/>
          </a:prstGeom>
        </p:spPr>
      </p:pic>
    </p:spTree>
    <p:extLst>
      <p:ext uri="{BB962C8B-B14F-4D97-AF65-F5344CB8AC3E}">
        <p14:creationId xmlns:p14="http://schemas.microsoft.com/office/powerpoint/2010/main" val="21989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Deep Thinking</a:t>
            </a:r>
            <a:endParaRPr lang="ko-KR" altLang="en-US" b="1" dirty="0"/>
          </a:p>
        </p:txBody>
      </p:sp>
      <p:pic>
        <p:nvPicPr>
          <p:cNvPr id="7" name="그림 6"/>
          <p:cNvPicPr>
            <a:picLocks noChangeAspect="1"/>
          </p:cNvPicPr>
          <p:nvPr/>
        </p:nvPicPr>
        <p:blipFill>
          <a:blip r:embed="rId2"/>
          <a:stretch>
            <a:fillRect/>
          </a:stretch>
        </p:blipFill>
        <p:spPr>
          <a:xfrm>
            <a:off x="5279006" y="2219418"/>
            <a:ext cx="5876674" cy="3204838"/>
          </a:xfrm>
          <a:prstGeom prst="rect">
            <a:avLst/>
          </a:prstGeom>
        </p:spPr>
      </p:pic>
      <p:pic>
        <p:nvPicPr>
          <p:cNvPr id="3" name="그림 2"/>
          <p:cNvPicPr>
            <a:picLocks noChangeAspect="1"/>
          </p:cNvPicPr>
          <p:nvPr/>
        </p:nvPicPr>
        <p:blipFill>
          <a:blip r:embed="rId3"/>
          <a:stretch>
            <a:fillRect/>
          </a:stretch>
        </p:blipFill>
        <p:spPr>
          <a:xfrm>
            <a:off x="710213" y="2480851"/>
            <a:ext cx="4909352" cy="606449"/>
          </a:xfrm>
          <a:prstGeom prst="rect">
            <a:avLst/>
          </a:prstGeom>
        </p:spPr>
      </p:pic>
      <p:sp>
        <p:nvSpPr>
          <p:cNvPr id="6" name="TextBox 5"/>
          <p:cNvSpPr txBox="1"/>
          <p:nvPr/>
        </p:nvSpPr>
        <p:spPr>
          <a:xfrm>
            <a:off x="1237633" y="3348733"/>
            <a:ext cx="3854512" cy="1446550"/>
          </a:xfrm>
          <a:prstGeom prst="rect">
            <a:avLst/>
          </a:prstGeom>
          <a:noFill/>
        </p:spPr>
        <p:txBody>
          <a:bodyPr wrap="square" rtlCol="0">
            <a:spAutoFit/>
          </a:bodyPr>
          <a:lstStyle/>
          <a:p>
            <a:r>
              <a:rPr lang="en-US" altLang="ko-KR" sz="2200" dirty="0"/>
              <a:t>During the deep thinking stage, the model undergoes a total of </a:t>
            </a:r>
            <a:r>
              <a:rPr lang="en-US" altLang="ko-KR" sz="2200" dirty="0" smtClean="0"/>
              <a:t>T </a:t>
            </a:r>
            <a:r>
              <a:rPr lang="en-US" altLang="ko-KR" sz="2200" dirty="0"/>
              <a:t>forward passes, repeatedly updating the key-value matrix.</a:t>
            </a:r>
            <a:endParaRPr lang="ko-KR" altLang="en-US" sz="2200" dirty="0"/>
          </a:p>
        </p:txBody>
      </p:sp>
    </p:spTree>
    <p:extLst>
      <p:ext uri="{BB962C8B-B14F-4D97-AF65-F5344CB8AC3E}">
        <p14:creationId xmlns:p14="http://schemas.microsoft.com/office/powerpoint/2010/main" val="3772985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Deep Thinking</a:t>
            </a:r>
            <a:endParaRPr lang="ko-KR" altLang="en-US" b="1" dirty="0"/>
          </a:p>
        </p:txBody>
      </p:sp>
      <p:pic>
        <p:nvPicPr>
          <p:cNvPr id="7" name="그림 6"/>
          <p:cNvPicPr>
            <a:picLocks noChangeAspect="1"/>
          </p:cNvPicPr>
          <p:nvPr/>
        </p:nvPicPr>
        <p:blipFill>
          <a:blip r:embed="rId2"/>
          <a:stretch>
            <a:fillRect/>
          </a:stretch>
        </p:blipFill>
        <p:spPr>
          <a:xfrm>
            <a:off x="5279006" y="2219418"/>
            <a:ext cx="5876674" cy="3204838"/>
          </a:xfrm>
          <a:prstGeom prst="rect">
            <a:avLst/>
          </a:prstGeom>
        </p:spPr>
      </p:pic>
      <p:pic>
        <p:nvPicPr>
          <p:cNvPr id="4" name="그림 3"/>
          <p:cNvPicPr>
            <a:picLocks noChangeAspect="1"/>
          </p:cNvPicPr>
          <p:nvPr/>
        </p:nvPicPr>
        <p:blipFill>
          <a:blip r:embed="rId3"/>
          <a:stretch>
            <a:fillRect/>
          </a:stretch>
        </p:blipFill>
        <p:spPr>
          <a:xfrm>
            <a:off x="712582" y="2363206"/>
            <a:ext cx="4951119" cy="506027"/>
          </a:xfrm>
          <a:prstGeom prst="rect">
            <a:avLst/>
          </a:prstGeom>
        </p:spPr>
      </p:pic>
      <p:sp>
        <p:nvSpPr>
          <p:cNvPr id="8" name="TextBox 7"/>
          <p:cNvSpPr txBox="1"/>
          <p:nvPr/>
        </p:nvSpPr>
        <p:spPr>
          <a:xfrm>
            <a:off x="1097279" y="3013021"/>
            <a:ext cx="4181726" cy="2123658"/>
          </a:xfrm>
          <a:prstGeom prst="rect">
            <a:avLst/>
          </a:prstGeom>
          <a:noFill/>
        </p:spPr>
        <p:txBody>
          <a:bodyPr wrap="square" rtlCol="0">
            <a:spAutoFit/>
          </a:bodyPr>
          <a:lstStyle/>
          <a:p>
            <a:r>
              <a:rPr lang="en-US" altLang="ko-KR" sz="2200" dirty="0"/>
              <a:t>The accumulated key and value matrices up to that point are concatenated, followed by passing through the </a:t>
            </a:r>
            <a:r>
              <a:rPr lang="en-US" altLang="ko-KR" sz="2200" dirty="0" smtClean="0"/>
              <a:t>attention </a:t>
            </a:r>
            <a:r>
              <a:rPr lang="en-US" altLang="ko-KR" sz="2200" dirty="0"/>
              <a:t>and </a:t>
            </a:r>
            <a:r>
              <a:rPr lang="en-US" altLang="ko-KR" sz="2200" dirty="0" smtClean="0"/>
              <a:t>FFN to </a:t>
            </a:r>
            <a:r>
              <a:rPr lang="en-US" altLang="ko-KR" sz="2200" dirty="0"/>
              <a:t>produce the output of the current layer.</a:t>
            </a:r>
            <a:endParaRPr lang="ko-KR" altLang="en-US" sz="2200" dirty="0"/>
          </a:p>
        </p:txBody>
      </p:sp>
    </p:spTree>
    <p:extLst>
      <p:ext uri="{BB962C8B-B14F-4D97-AF65-F5344CB8AC3E}">
        <p14:creationId xmlns:p14="http://schemas.microsoft.com/office/powerpoint/2010/main" val="3193277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Deep Thinking</a:t>
            </a:r>
            <a:endParaRPr lang="ko-KR" altLang="en-US" b="1" dirty="0"/>
          </a:p>
        </p:txBody>
      </p:sp>
      <p:pic>
        <p:nvPicPr>
          <p:cNvPr id="7" name="그림 6"/>
          <p:cNvPicPr>
            <a:picLocks noChangeAspect="1"/>
          </p:cNvPicPr>
          <p:nvPr/>
        </p:nvPicPr>
        <p:blipFill>
          <a:blip r:embed="rId2"/>
          <a:stretch>
            <a:fillRect/>
          </a:stretch>
        </p:blipFill>
        <p:spPr>
          <a:xfrm>
            <a:off x="5279006" y="2219418"/>
            <a:ext cx="5876674" cy="3204838"/>
          </a:xfrm>
          <a:prstGeom prst="rect">
            <a:avLst/>
          </a:prstGeom>
        </p:spPr>
      </p:pic>
      <p:pic>
        <p:nvPicPr>
          <p:cNvPr id="3" name="그림 2"/>
          <p:cNvPicPr>
            <a:picLocks noChangeAspect="1"/>
          </p:cNvPicPr>
          <p:nvPr/>
        </p:nvPicPr>
        <p:blipFill>
          <a:blip r:embed="rId3"/>
          <a:stretch>
            <a:fillRect/>
          </a:stretch>
        </p:blipFill>
        <p:spPr>
          <a:xfrm>
            <a:off x="1097280" y="2288156"/>
            <a:ext cx="4458322" cy="914528"/>
          </a:xfrm>
          <a:prstGeom prst="rect">
            <a:avLst/>
          </a:prstGeom>
        </p:spPr>
      </p:pic>
      <p:sp>
        <p:nvSpPr>
          <p:cNvPr id="5" name="TextBox 4"/>
          <p:cNvSpPr txBox="1"/>
          <p:nvPr/>
        </p:nvSpPr>
        <p:spPr>
          <a:xfrm>
            <a:off x="1355598" y="3343974"/>
            <a:ext cx="3941686" cy="1938992"/>
          </a:xfrm>
          <a:prstGeom prst="rect">
            <a:avLst/>
          </a:prstGeom>
          <a:noFill/>
        </p:spPr>
        <p:txBody>
          <a:bodyPr wrap="square" rtlCol="0">
            <a:spAutoFit/>
          </a:bodyPr>
          <a:lstStyle/>
          <a:p>
            <a:r>
              <a:rPr lang="en-US" altLang="ko-KR" sz="2000" dirty="0"/>
              <a:t>The previously accumulated keys and values are combined with the keys and values generated by the current layer to produce updated keys and values that incorporate the information from the current layer.</a:t>
            </a:r>
            <a:endParaRPr lang="ko-KR" altLang="en-US" sz="2000" dirty="0"/>
          </a:p>
        </p:txBody>
      </p:sp>
    </p:spTree>
    <p:extLst>
      <p:ext uri="{BB962C8B-B14F-4D97-AF65-F5344CB8AC3E}">
        <p14:creationId xmlns:p14="http://schemas.microsoft.com/office/powerpoint/2010/main" val="1244725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Experimental Settings &amp; Model Details</a:t>
            </a:r>
            <a:endParaRPr lang="ko-KR" altLang="en-US" b="1" dirty="0"/>
          </a:p>
        </p:txBody>
      </p:sp>
      <p:sp>
        <p:nvSpPr>
          <p:cNvPr id="3" name="내용 개체 틀 2"/>
          <p:cNvSpPr>
            <a:spLocks noGrp="1"/>
          </p:cNvSpPr>
          <p:nvPr>
            <p:ph idx="1"/>
          </p:nvPr>
        </p:nvSpPr>
        <p:spPr/>
        <p:txBody>
          <a:bodyPr/>
          <a:lstStyle/>
          <a:p>
            <a:r>
              <a:rPr lang="en-US" altLang="ko-KR" dirty="0"/>
              <a:t>We conducted training and evaluation on the following four models</a:t>
            </a:r>
            <a:r>
              <a:rPr lang="en-US" altLang="ko-KR" dirty="0" smtClean="0"/>
              <a:t>.</a:t>
            </a:r>
          </a:p>
          <a:p>
            <a:endParaRPr lang="en-US" altLang="ko-KR" dirty="0" smtClean="0"/>
          </a:p>
          <a:p>
            <a:pPr lvl="1">
              <a:buFont typeface="Arial" panose="020B0604020202020204" pitchFamily="34" charset="0"/>
              <a:buChar char="•"/>
            </a:pPr>
            <a:r>
              <a:rPr lang="en-US" altLang="ko-KR" sz="2400" dirty="0" smtClean="0"/>
              <a:t>Baseline Model</a:t>
            </a:r>
          </a:p>
          <a:p>
            <a:pPr lvl="1">
              <a:buFont typeface="Arial" panose="020B0604020202020204" pitchFamily="34" charset="0"/>
              <a:buChar char="•"/>
            </a:pPr>
            <a:r>
              <a:rPr lang="en-US" altLang="ko-KR" sz="2400" dirty="0" smtClean="0"/>
              <a:t>Layer Sharing Model</a:t>
            </a:r>
          </a:p>
          <a:p>
            <a:pPr lvl="3">
              <a:buFont typeface="Arial" panose="020B0604020202020204" pitchFamily="34" charset="0"/>
              <a:buChar char="•"/>
            </a:pPr>
            <a:r>
              <a:rPr lang="en-US" altLang="ko-KR" sz="2000" dirty="0" smtClean="0"/>
              <a:t>Baseline Model + Double </a:t>
            </a:r>
            <a:r>
              <a:rPr lang="en-US" altLang="ko-KR" sz="2000" dirty="0"/>
              <a:t>Up-Projection, </a:t>
            </a:r>
            <a:r>
              <a:rPr lang="en-US" altLang="ko-KR" sz="2000" dirty="0" err="1"/>
              <a:t>SwiGLU</a:t>
            </a:r>
            <a:r>
              <a:rPr lang="en-US" altLang="ko-KR" sz="2000" dirty="0"/>
              <a:t>, Embedding Sharing, GQA, Layer Sharing</a:t>
            </a:r>
            <a:endParaRPr lang="en-US" altLang="ko-KR" sz="2000" dirty="0" smtClean="0"/>
          </a:p>
          <a:p>
            <a:pPr lvl="1">
              <a:buFont typeface="Arial" panose="020B0604020202020204" pitchFamily="34" charset="0"/>
              <a:buChar char="•"/>
            </a:pPr>
            <a:r>
              <a:rPr lang="en-US" altLang="ko-KR" sz="2400" dirty="0" smtClean="0"/>
              <a:t>Enhanced Residual Model</a:t>
            </a:r>
          </a:p>
          <a:p>
            <a:pPr lvl="3">
              <a:buFont typeface="Arial" panose="020B0604020202020204" pitchFamily="34" charset="0"/>
              <a:buChar char="•"/>
            </a:pPr>
            <a:r>
              <a:rPr lang="en-US" altLang="ko-KR" sz="2000" dirty="0" smtClean="0"/>
              <a:t>Layer Sharing Model + Enhanced Residual Connection</a:t>
            </a:r>
          </a:p>
          <a:p>
            <a:pPr lvl="1">
              <a:buFont typeface="Arial" panose="020B0604020202020204" pitchFamily="34" charset="0"/>
              <a:buChar char="•"/>
            </a:pPr>
            <a:r>
              <a:rPr lang="en-US" altLang="ko-KR" sz="2400" dirty="0" smtClean="0"/>
              <a:t>Deep Thinking Model</a:t>
            </a:r>
          </a:p>
          <a:p>
            <a:pPr lvl="3">
              <a:buFont typeface="Arial" panose="020B0604020202020204" pitchFamily="34" charset="0"/>
              <a:buChar char="•"/>
            </a:pPr>
            <a:r>
              <a:rPr lang="en-US" altLang="ko-KR" sz="2000" dirty="0" smtClean="0"/>
              <a:t>Enhanced Residual Model + Deep Thinking</a:t>
            </a:r>
          </a:p>
          <a:p>
            <a:pPr lvl="3">
              <a:buFont typeface="Arial" panose="020B0604020202020204" pitchFamily="34" charset="0"/>
              <a:buChar char="•"/>
            </a:pPr>
            <a:endParaRPr lang="ko-KR" altLang="en-US" sz="2000" dirty="0"/>
          </a:p>
        </p:txBody>
      </p:sp>
    </p:spTree>
    <p:extLst>
      <p:ext uri="{BB962C8B-B14F-4D97-AF65-F5344CB8AC3E}">
        <p14:creationId xmlns:p14="http://schemas.microsoft.com/office/powerpoint/2010/main" val="107742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Experimental Settings &amp; Model Details</a:t>
            </a:r>
            <a:endParaRPr lang="ko-KR" altLang="en-US"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The models were trained on the Wikitext-103 dataset, and their performance was evaluated using perplexity on this dataset. </a:t>
            </a:r>
            <a:endParaRPr lang="en-US" altLang="ko-KR" sz="2200" dirty="0" smtClean="0"/>
          </a:p>
          <a:p>
            <a:pPr lvl="1">
              <a:buFont typeface="Arial" panose="020B0604020202020204" pitchFamily="34" charset="0"/>
              <a:buChar char="•"/>
            </a:pPr>
            <a:r>
              <a:rPr lang="en-US" altLang="ko-KR" sz="2200" dirty="0" smtClean="0"/>
              <a:t>For </a:t>
            </a:r>
            <a:r>
              <a:rPr lang="en-US" altLang="ko-KR" sz="2200" dirty="0"/>
              <a:t>training, we used the Adam optimizer with an initial learning rate of 2e-3 and a weight decay of 0.1. The batch size was set to 4, and the training was conducted on a </a:t>
            </a:r>
            <a:r>
              <a:rPr lang="en-US" altLang="ko-KR" sz="2200" dirty="0" err="1"/>
              <a:t>TitanXP</a:t>
            </a:r>
            <a:r>
              <a:rPr lang="en-US" altLang="ko-KR" sz="2200" dirty="0"/>
              <a:t> GPU</a:t>
            </a:r>
            <a:r>
              <a:rPr lang="en-US" altLang="ko-KR" sz="2200" dirty="0" smtClean="0"/>
              <a:t>.</a:t>
            </a:r>
          </a:p>
          <a:p>
            <a:pPr lvl="1">
              <a:buFont typeface="Arial" panose="020B0604020202020204" pitchFamily="34" charset="0"/>
              <a:buChar char="•"/>
            </a:pPr>
            <a:endParaRPr lang="en-US" altLang="ko-KR" sz="2200" dirty="0"/>
          </a:p>
          <a:p>
            <a:pPr lvl="1">
              <a:buFont typeface="Arial" panose="020B0604020202020204" pitchFamily="34" charset="0"/>
              <a:buChar char="•"/>
            </a:pPr>
            <a:endParaRPr lang="en-US" altLang="ko-KR" sz="2200" dirty="0" smtClean="0"/>
          </a:p>
          <a:p>
            <a:pPr lvl="1">
              <a:buFont typeface="Arial" panose="020B0604020202020204" pitchFamily="34" charset="0"/>
              <a:buChar char="•"/>
            </a:pPr>
            <a:endParaRPr lang="en-US" altLang="ko-KR" sz="2200" dirty="0"/>
          </a:p>
          <a:p>
            <a:pPr lvl="1">
              <a:buFont typeface="Arial" panose="020B0604020202020204" pitchFamily="34" charset="0"/>
              <a:buChar char="•"/>
            </a:pPr>
            <a:endParaRPr lang="en-US" altLang="ko-KR" sz="2200" dirty="0" smtClean="0"/>
          </a:p>
          <a:p>
            <a:pPr lvl="1">
              <a:buFont typeface="Arial" panose="020B0604020202020204" pitchFamily="34" charset="0"/>
              <a:buChar char="•"/>
            </a:pPr>
            <a:r>
              <a:rPr lang="en-US" altLang="ko-KR" sz="2200" dirty="0"/>
              <a:t>In the Deep Thinking model, the number of deep thinking steps (</a:t>
            </a:r>
            <a:r>
              <a:rPr lang="ko-KR" altLang="en-US" sz="2200" dirty="0" smtClean="0"/>
              <a:t>𝑇</a:t>
            </a:r>
            <a:r>
              <a:rPr lang="en-US" altLang="ko-KR" sz="2200" dirty="0" smtClean="0"/>
              <a:t>) </a:t>
            </a:r>
            <a:r>
              <a:rPr lang="en-US" altLang="ko-KR" sz="2200" dirty="0"/>
              <a:t>was set to 3, and the </a:t>
            </a:r>
            <a:r>
              <a:rPr lang="ko-KR" altLang="en-US" sz="2200" dirty="0" smtClean="0"/>
              <a:t>𝜂</a:t>
            </a:r>
            <a:r>
              <a:rPr lang="en-US" altLang="ko-KR" sz="2200" dirty="0" smtClean="0"/>
              <a:t> </a:t>
            </a:r>
            <a:r>
              <a:rPr lang="en-US" altLang="ko-KR" sz="2200" dirty="0"/>
              <a:t>used for KV-memory updates was set to 0.01.</a:t>
            </a:r>
            <a:endParaRPr lang="ko-KR" altLang="en-US" sz="2200" dirty="0"/>
          </a:p>
        </p:txBody>
      </p:sp>
      <p:pic>
        <p:nvPicPr>
          <p:cNvPr id="4" name="그림 3"/>
          <p:cNvPicPr>
            <a:picLocks noChangeAspect="1"/>
          </p:cNvPicPr>
          <p:nvPr/>
        </p:nvPicPr>
        <p:blipFill>
          <a:blip r:embed="rId2"/>
          <a:stretch>
            <a:fillRect/>
          </a:stretch>
        </p:blipFill>
        <p:spPr>
          <a:xfrm>
            <a:off x="2112885" y="3619650"/>
            <a:ext cx="7621835" cy="1169725"/>
          </a:xfrm>
          <a:prstGeom prst="rect">
            <a:avLst/>
          </a:prstGeom>
        </p:spPr>
      </p:pic>
    </p:spTree>
    <p:extLst>
      <p:ext uri="{BB962C8B-B14F-4D97-AF65-F5344CB8AC3E}">
        <p14:creationId xmlns:p14="http://schemas.microsoft.com/office/powerpoint/2010/main" val="751492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Main Results</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The perplexity of the four models on the </a:t>
            </a:r>
            <a:r>
              <a:rPr lang="en-US" altLang="ko-KR" sz="2200" dirty="0" err="1"/>
              <a:t>Wikitext</a:t>
            </a:r>
            <a:r>
              <a:rPr lang="en-US" altLang="ko-KR" sz="2200" dirty="0"/>
              <a:t> dataset is as follows. </a:t>
            </a:r>
            <a:endParaRPr lang="en-US" altLang="ko-KR" sz="2200" dirty="0" smtClean="0"/>
          </a:p>
          <a:p>
            <a:pPr lvl="1">
              <a:buFont typeface="Arial" panose="020B0604020202020204" pitchFamily="34" charset="0"/>
              <a:buChar char="•"/>
            </a:pPr>
            <a:r>
              <a:rPr lang="en-US" altLang="ko-KR" sz="2200" dirty="0" smtClean="0"/>
              <a:t>Perplexity </a:t>
            </a:r>
            <a:r>
              <a:rPr lang="en-US" altLang="ko-KR" sz="2200" dirty="0"/>
              <a:t>represents the average uncertainty of the probability distribution predicted by the model, with lower values indicating better performance</a:t>
            </a:r>
            <a:r>
              <a:rPr lang="en-US" altLang="ko-KR" sz="2200" dirty="0" smtClean="0"/>
              <a:t>.</a:t>
            </a:r>
          </a:p>
          <a:p>
            <a:pPr lvl="1">
              <a:buFont typeface="Arial" panose="020B0604020202020204" pitchFamily="34" charset="0"/>
              <a:buChar char="•"/>
            </a:pPr>
            <a:endParaRPr lang="en-US" altLang="ko-KR" sz="2200" dirty="0" smtClean="0"/>
          </a:p>
          <a:p>
            <a:pPr lvl="1">
              <a:buFont typeface="Arial" panose="020B0604020202020204" pitchFamily="34" charset="0"/>
              <a:buChar char="•"/>
            </a:pPr>
            <a:endParaRPr lang="en-US" altLang="ko-KR" sz="2200" dirty="0"/>
          </a:p>
          <a:p>
            <a:pPr lvl="1">
              <a:buFont typeface="Arial" panose="020B0604020202020204" pitchFamily="34" charset="0"/>
              <a:buChar char="•"/>
            </a:pPr>
            <a:endParaRPr lang="en-US" altLang="ko-KR" sz="2200" dirty="0" smtClean="0"/>
          </a:p>
          <a:p>
            <a:pPr lvl="1">
              <a:buFont typeface="Arial" panose="020B0604020202020204" pitchFamily="34" charset="0"/>
              <a:buChar char="•"/>
            </a:pPr>
            <a:endParaRPr lang="en-US" altLang="ko-KR" sz="2200" dirty="0"/>
          </a:p>
          <a:p>
            <a:pPr lvl="1">
              <a:buFont typeface="Arial" panose="020B0604020202020204" pitchFamily="34" charset="0"/>
              <a:buChar char="•"/>
            </a:pPr>
            <a:r>
              <a:rPr lang="en-US" altLang="ko-KR" sz="2200" dirty="0"/>
              <a:t>The performance improved gradually as each technique was added to the baseline model, and applying Deep Thinking led to a significant performance boost.</a:t>
            </a:r>
          </a:p>
          <a:p>
            <a:pPr lvl="1">
              <a:buFont typeface="Arial" panose="020B0604020202020204" pitchFamily="34" charset="0"/>
              <a:buChar char="•"/>
            </a:pPr>
            <a:endParaRPr lang="ko-KR" altLang="en-US" sz="2200" dirty="0"/>
          </a:p>
        </p:txBody>
      </p:sp>
      <p:pic>
        <p:nvPicPr>
          <p:cNvPr id="4" name="그림 3"/>
          <p:cNvPicPr>
            <a:picLocks noChangeAspect="1"/>
          </p:cNvPicPr>
          <p:nvPr/>
        </p:nvPicPr>
        <p:blipFill>
          <a:blip r:embed="rId2"/>
          <a:stretch>
            <a:fillRect/>
          </a:stretch>
        </p:blipFill>
        <p:spPr>
          <a:xfrm>
            <a:off x="2163527" y="3216797"/>
            <a:ext cx="7925906" cy="933580"/>
          </a:xfrm>
          <a:prstGeom prst="rect">
            <a:avLst/>
          </a:prstGeom>
        </p:spPr>
      </p:pic>
    </p:spTree>
    <p:extLst>
      <p:ext uri="{BB962C8B-B14F-4D97-AF65-F5344CB8AC3E}">
        <p14:creationId xmlns:p14="http://schemas.microsoft.com/office/powerpoint/2010/main" val="1148465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Main Results</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When Enhanced Residual was applied, the plot of alpha values for each layer is as follows.</a:t>
            </a:r>
            <a:endParaRPr lang="ko-KR" altLang="en-US" sz="2200" dirty="0"/>
          </a:p>
        </p:txBody>
      </p:sp>
      <p:pic>
        <p:nvPicPr>
          <p:cNvPr id="5" name="그림 4"/>
          <p:cNvPicPr/>
          <p:nvPr/>
        </p:nvPicPr>
        <p:blipFill>
          <a:blip r:embed="rId2"/>
          <a:stretch>
            <a:fillRect/>
          </a:stretch>
        </p:blipFill>
        <p:spPr>
          <a:xfrm>
            <a:off x="1856651" y="2679938"/>
            <a:ext cx="4473127" cy="3063914"/>
          </a:xfrm>
          <a:prstGeom prst="rect">
            <a:avLst/>
          </a:prstGeom>
        </p:spPr>
      </p:pic>
      <p:pic>
        <p:nvPicPr>
          <p:cNvPr id="6" name="그림 5"/>
          <p:cNvPicPr/>
          <p:nvPr/>
        </p:nvPicPr>
        <p:blipFill>
          <a:blip r:embed="rId3">
            <a:extLst>
              <a:ext uri="{28A0092B-C50C-407E-A947-70E740481C1C}">
                <a14:useLocalDpi xmlns:a14="http://schemas.microsoft.com/office/drawing/2010/main" val="0"/>
              </a:ext>
            </a:extLst>
          </a:blip>
          <a:stretch>
            <a:fillRect/>
          </a:stretch>
        </p:blipFill>
        <p:spPr>
          <a:xfrm>
            <a:off x="6662062" y="2761536"/>
            <a:ext cx="4161333" cy="833920"/>
          </a:xfrm>
          <a:prstGeom prst="rect">
            <a:avLst/>
          </a:prstGeom>
        </p:spPr>
      </p:pic>
      <p:sp>
        <p:nvSpPr>
          <p:cNvPr id="7" name="TextBox 6"/>
          <p:cNvSpPr txBox="1"/>
          <p:nvPr/>
        </p:nvSpPr>
        <p:spPr>
          <a:xfrm>
            <a:off x="6897950" y="3703830"/>
            <a:ext cx="4119239" cy="1518084"/>
          </a:xfrm>
          <a:prstGeom prst="rect">
            <a:avLst/>
          </a:prstGeom>
          <a:noFill/>
        </p:spPr>
        <p:txBody>
          <a:bodyPr wrap="square" rtlCol="0">
            <a:spAutoFit/>
          </a:bodyPr>
          <a:lstStyle/>
          <a:p>
            <a:r>
              <a:rPr lang="en-US" altLang="ko-KR" dirty="0"/>
              <a:t>A large alpha value indicates a greater weight on the input </a:t>
            </a:r>
            <a:r>
              <a:rPr lang="ko-KR" altLang="en-US" dirty="0" smtClean="0"/>
              <a:t>𝑥</a:t>
            </a:r>
            <a:r>
              <a:rPr lang="en-US" altLang="ko-KR" dirty="0" smtClean="0"/>
              <a:t> </a:t>
            </a:r>
            <a:r>
              <a:rPr lang="en-US" altLang="ko-KR" dirty="0"/>
              <a:t>before applying the function </a:t>
            </a:r>
            <a:r>
              <a:rPr lang="ko-KR" altLang="en-US" dirty="0" smtClean="0"/>
              <a:t>𝐹</a:t>
            </a:r>
            <a:r>
              <a:rPr lang="en-US" altLang="ko-KR" dirty="0" smtClean="0"/>
              <a:t>, </a:t>
            </a:r>
            <a:r>
              <a:rPr lang="en-US" altLang="ko-KR" dirty="0"/>
              <a:t>while a smaller alpha value indicates a greater weight on the output of the function </a:t>
            </a:r>
            <a:r>
              <a:rPr lang="ko-KR" altLang="en-US" dirty="0"/>
              <a:t>𝐹</a:t>
            </a:r>
            <a:r>
              <a:rPr lang="en-US" altLang="ko-KR" dirty="0"/>
              <a:t>(</a:t>
            </a:r>
            <a:r>
              <a:rPr lang="ko-KR" altLang="en-US" dirty="0"/>
              <a:t>𝑥</a:t>
            </a:r>
            <a:r>
              <a:rPr lang="en-US" altLang="ko-KR" dirty="0" smtClean="0"/>
              <a:t>).</a:t>
            </a:r>
            <a:endParaRPr lang="ko-KR" altLang="en-US" dirty="0"/>
          </a:p>
        </p:txBody>
      </p:sp>
    </p:spTree>
    <p:extLst>
      <p:ext uri="{BB962C8B-B14F-4D97-AF65-F5344CB8AC3E}">
        <p14:creationId xmlns:p14="http://schemas.microsoft.com/office/powerpoint/2010/main" val="3919530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Discussion</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Both </a:t>
            </a:r>
            <a:r>
              <a:rPr lang="ko-KR" altLang="en-US" sz="2200" dirty="0"/>
              <a:t>𝛼</a:t>
            </a:r>
            <a:r>
              <a:rPr lang="en-US" altLang="ko-KR" sz="2200" dirty="0" smtClean="0"/>
              <a:t>1​  </a:t>
            </a:r>
            <a:r>
              <a:rPr lang="en-US" altLang="ko-KR" sz="2200" dirty="0"/>
              <a:t>and </a:t>
            </a:r>
            <a:r>
              <a:rPr lang="ko-KR" altLang="en-US" sz="2200" dirty="0"/>
              <a:t>𝛼</a:t>
            </a:r>
            <a:r>
              <a:rPr lang="en-US" altLang="ko-KR" sz="2200" dirty="0" smtClean="0"/>
              <a:t>2 </a:t>
            </a:r>
            <a:r>
              <a:rPr lang="en-US" altLang="ko-KR" sz="2200" dirty="0"/>
              <a:t>assigned equal weights to </a:t>
            </a:r>
            <a:r>
              <a:rPr lang="ko-KR" altLang="en-US" sz="2200" dirty="0" smtClean="0"/>
              <a:t>𝑥</a:t>
            </a:r>
            <a:r>
              <a:rPr lang="en-US" altLang="ko-KR" sz="2200" dirty="0" smtClean="0"/>
              <a:t> </a:t>
            </a:r>
            <a:r>
              <a:rPr lang="en-US" altLang="ko-KR" sz="2200" dirty="0"/>
              <a:t>and </a:t>
            </a:r>
            <a:r>
              <a:rPr lang="ko-KR" altLang="en-US" sz="2200" dirty="0"/>
              <a:t>𝐹</a:t>
            </a:r>
            <a:r>
              <a:rPr lang="en-US" altLang="ko-KR" sz="2200" dirty="0"/>
              <a:t>(</a:t>
            </a:r>
            <a:r>
              <a:rPr lang="ko-KR" altLang="en-US" sz="2200" dirty="0"/>
              <a:t>𝑥</a:t>
            </a:r>
            <a:r>
              <a:rPr lang="en-US" altLang="ko-KR" sz="2200" dirty="0" smtClean="0"/>
              <a:t>) </a:t>
            </a:r>
            <a:r>
              <a:rPr lang="en-US" altLang="ko-KR" sz="2200" dirty="0"/>
              <a:t>from layers 1 to 26, but differences emerged in layers 27 to 30</a:t>
            </a:r>
            <a:r>
              <a:rPr lang="en-US" altLang="ko-KR" sz="2200" dirty="0" smtClean="0"/>
              <a:t>.</a:t>
            </a:r>
          </a:p>
          <a:p>
            <a:pPr lvl="1">
              <a:buFont typeface="Arial" panose="020B0604020202020204" pitchFamily="34" charset="0"/>
              <a:buChar char="•"/>
            </a:pPr>
            <a:r>
              <a:rPr lang="en-US" altLang="ko-KR" sz="2200" dirty="0" smtClean="0"/>
              <a:t> </a:t>
            </a:r>
            <a:r>
              <a:rPr lang="en-US" altLang="ko-KR" sz="2200" dirty="0"/>
              <a:t>Specifically, </a:t>
            </a:r>
            <a:r>
              <a:rPr lang="ko-KR" altLang="en-US" sz="2200" dirty="0"/>
              <a:t>𝛼</a:t>
            </a:r>
            <a:r>
              <a:rPr lang="en-US" altLang="ko-KR" sz="2200" dirty="0" smtClean="0"/>
              <a:t>1 </a:t>
            </a:r>
            <a:r>
              <a:rPr lang="en-US" altLang="ko-KR" sz="2200" dirty="0"/>
              <a:t>decreased, placing greater weight on the value after attention, while </a:t>
            </a:r>
            <a:r>
              <a:rPr lang="ko-KR" altLang="en-US" sz="2200" dirty="0"/>
              <a:t>𝛼</a:t>
            </a:r>
            <a:r>
              <a:rPr lang="en-US" altLang="ko-KR" sz="2200" dirty="0" smtClean="0"/>
              <a:t>2 increased</a:t>
            </a:r>
            <a:r>
              <a:rPr lang="en-US" altLang="ko-KR" sz="2200" dirty="0"/>
              <a:t>, giving greater weight to the value before the FFN.</a:t>
            </a:r>
            <a:endParaRPr lang="ko-KR" altLang="en-US" sz="2200" dirty="0"/>
          </a:p>
        </p:txBody>
      </p:sp>
      <p:pic>
        <p:nvPicPr>
          <p:cNvPr id="4" name="그림 3"/>
          <p:cNvPicPr/>
          <p:nvPr/>
        </p:nvPicPr>
        <p:blipFill>
          <a:blip r:embed="rId2"/>
          <a:stretch>
            <a:fillRect/>
          </a:stretch>
        </p:blipFill>
        <p:spPr>
          <a:xfrm>
            <a:off x="2299317" y="3348724"/>
            <a:ext cx="4030461" cy="2628744"/>
          </a:xfrm>
          <a:prstGeom prst="rect">
            <a:avLst/>
          </a:prstGeom>
        </p:spPr>
      </p:pic>
      <p:pic>
        <p:nvPicPr>
          <p:cNvPr id="5" name="그림 4"/>
          <p:cNvPicPr/>
          <p:nvPr/>
        </p:nvPicPr>
        <p:blipFill>
          <a:blip r:embed="rId3">
            <a:extLst>
              <a:ext uri="{28A0092B-C50C-407E-A947-70E740481C1C}">
                <a14:useLocalDpi xmlns:a14="http://schemas.microsoft.com/office/drawing/2010/main" val="0"/>
              </a:ext>
            </a:extLst>
          </a:blip>
          <a:stretch>
            <a:fillRect/>
          </a:stretch>
        </p:blipFill>
        <p:spPr>
          <a:xfrm>
            <a:off x="6528896" y="4147407"/>
            <a:ext cx="4161333" cy="833920"/>
          </a:xfrm>
          <a:prstGeom prst="rect">
            <a:avLst/>
          </a:prstGeom>
        </p:spPr>
      </p:pic>
    </p:spTree>
    <p:extLst>
      <p:ext uri="{BB962C8B-B14F-4D97-AF65-F5344CB8AC3E}">
        <p14:creationId xmlns:p14="http://schemas.microsoft.com/office/powerpoint/2010/main" val="657064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Discussion - </a:t>
            </a:r>
            <a:r>
              <a:rPr lang="ko-KR" altLang="en-US" b="1" dirty="0"/>
              <a:t>𝛼</a:t>
            </a:r>
            <a:r>
              <a:rPr lang="en-US" altLang="ko-KR" b="1" dirty="0" smtClean="0"/>
              <a:t>1 (Attention)</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In the later layers (27–30), the output is about to be generated, requiring greater focus on the newly integrated contextual information (the value after attention). </a:t>
            </a:r>
            <a:endParaRPr lang="en-US" altLang="ko-KR" sz="2200" dirty="0" smtClean="0"/>
          </a:p>
          <a:p>
            <a:pPr lvl="1">
              <a:buFont typeface="Arial" panose="020B0604020202020204" pitchFamily="34" charset="0"/>
              <a:buChar char="•"/>
            </a:pPr>
            <a:r>
              <a:rPr lang="en-US" altLang="ko-KR" sz="2200" dirty="0" smtClean="0"/>
              <a:t>This </a:t>
            </a:r>
            <a:r>
              <a:rPr lang="en-US" altLang="ko-KR" sz="2200" dirty="0"/>
              <a:t>can be interpreted as the reason for the decrease in </a:t>
            </a:r>
            <a:r>
              <a:rPr lang="ko-KR" altLang="en-US" sz="2200" dirty="0"/>
              <a:t>𝛼</a:t>
            </a:r>
            <a:r>
              <a:rPr lang="en-US" altLang="ko-KR" sz="2200" dirty="0" smtClean="0"/>
              <a:t>1, </a:t>
            </a:r>
            <a:r>
              <a:rPr lang="en-US" altLang="ko-KR" sz="2200" dirty="0"/>
              <a:t>giving more weight to this value.</a:t>
            </a:r>
            <a:endParaRPr lang="ko-KR" altLang="en-US" sz="2200" dirty="0"/>
          </a:p>
        </p:txBody>
      </p:sp>
      <p:pic>
        <p:nvPicPr>
          <p:cNvPr id="4" name="그림 3"/>
          <p:cNvPicPr/>
          <p:nvPr/>
        </p:nvPicPr>
        <p:blipFill>
          <a:blip r:embed="rId2"/>
          <a:stretch>
            <a:fillRect/>
          </a:stretch>
        </p:blipFill>
        <p:spPr>
          <a:xfrm>
            <a:off x="2299317" y="3348724"/>
            <a:ext cx="4030461" cy="2628744"/>
          </a:xfrm>
          <a:prstGeom prst="rect">
            <a:avLst/>
          </a:prstGeom>
        </p:spPr>
      </p:pic>
      <p:pic>
        <p:nvPicPr>
          <p:cNvPr id="5" name="그림 4"/>
          <p:cNvPicPr/>
          <p:nvPr/>
        </p:nvPicPr>
        <p:blipFill>
          <a:blip r:embed="rId3">
            <a:extLst>
              <a:ext uri="{28A0092B-C50C-407E-A947-70E740481C1C}">
                <a14:useLocalDpi xmlns:a14="http://schemas.microsoft.com/office/drawing/2010/main" val="0"/>
              </a:ext>
            </a:extLst>
          </a:blip>
          <a:stretch>
            <a:fillRect/>
          </a:stretch>
        </p:blipFill>
        <p:spPr>
          <a:xfrm>
            <a:off x="6528896" y="4147407"/>
            <a:ext cx="4161333" cy="833920"/>
          </a:xfrm>
          <a:prstGeom prst="rect">
            <a:avLst/>
          </a:prstGeom>
        </p:spPr>
      </p:pic>
    </p:spTree>
    <p:extLst>
      <p:ext uri="{BB962C8B-B14F-4D97-AF65-F5344CB8AC3E}">
        <p14:creationId xmlns:p14="http://schemas.microsoft.com/office/powerpoint/2010/main" val="1746786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Motivation &amp; Goal</a:t>
            </a:r>
            <a:endParaRPr lang="ko-KR" altLang="en-US" b="1" dirty="0"/>
          </a:p>
        </p:txBody>
      </p:sp>
      <p:sp>
        <p:nvSpPr>
          <p:cNvPr id="3" name="내용 개체 틀 2"/>
          <p:cNvSpPr>
            <a:spLocks noGrp="1"/>
          </p:cNvSpPr>
          <p:nvPr>
            <p:ph idx="1"/>
          </p:nvPr>
        </p:nvSpPr>
        <p:spPr>
          <a:xfrm>
            <a:off x="1097280" y="1845734"/>
            <a:ext cx="5028145" cy="3975946"/>
          </a:xfrm>
        </p:spPr>
        <p:txBody>
          <a:bodyPr>
            <a:normAutofit/>
          </a:bodyPr>
          <a:lstStyle/>
          <a:p>
            <a:pPr lvl="1">
              <a:buFont typeface="Arial" panose="020B0604020202020204" pitchFamily="34" charset="0"/>
              <a:buChar char="•"/>
            </a:pPr>
            <a:r>
              <a:rPr lang="en-US" altLang="ko-KR" sz="2200" dirty="0"/>
              <a:t>Large language models (LLMs) with </a:t>
            </a:r>
            <a:r>
              <a:rPr lang="en-US" altLang="ko-KR" sz="2200" b="1" dirty="0"/>
              <a:t>massive parameters </a:t>
            </a:r>
            <a:r>
              <a:rPr lang="en-US" altLang="ko-KR" sz="2200" dirty="0"/>
              <a:t>demand extensive </a:t>
            </a:r>
            <a:r>
              <a:rPr lang="en-US" altLang="ko-KR" sz="2200" dirty="0" smtClean="0"/>
              <a:t>computational </a:t>
            </a:r>
            <a:r>
              <a:rPr lang="en-US" altLang="ko-KR" sz="2200" dirty="0"/>
              <a:t>resources</a:t>
            </a:r>
            <a:r>
              <a:rPr lang="en-US" altLang="ko-KR" sz="2200" dirty="0" smtClean="0"/>
              <a:t>.</a:t>
            </a:r>
          </a:p>
          <a:p>
            <a:pPr lvl="1">
              <a:lnSpc>
                <a:spcPct val="100000"/>
              </a:lnSpc>
              <a:buFont typeface="Arial" panose="020B0604020202020204" pitchFamily="34" charset="0"/>
              <a:buChar char="•"/>
            </a:pPr>
            <a:r>
              <a:rPr lang="en-US" altLang="ko-KR" sz="2200" dirty="0"/>
              <a:t>Existing </a:t>
            </a:r>
            <a:r>
              <a:rPr lang="en-US" altLang="ko-KR" sz="2200" b="1" dirty="0"/>
              <a:t>lightweight models </a:t>
            </a:r>
            <a:r>
              <a:rPr lang="en-US" altLang="ko-KR" sz="2200" dirty="0"/>
              <a:t>t</a:t>
            </a:r>
            <a:r>
              <a:rPr lang="en-US" altLang="ko-KR" sz="2200" dirty="0" smtClean="0"/>
              <a:t>hat </a:t>
            </a:r>
            <a:r>
              <a:rPr lang="en-US" altLang="ko-KR" sz="2200" dirty="0"/>
              <a:t>reduce parameters </a:t>
            </a:r>
            <a:r>
              <a:rPr lang="en-US" altLang="ko-KR" sz="2200" dirty="0" smtClean="0"/>
              <a:t>suffer from </a:t>
            </a:r>
            <a:r>
              <a:rPr lang="en-US" altLang="ko-KR" sz="2200" dirty="0"/>
              <a:t>degraded performance. </a:t>
            </a:r>
            <a:endParaRPr lang="en-US" altLang="ko-KR" sz="2200" dirty="0" smtClean="0"/>
          </a:p>
          <a:p>
            <a:pPr marL="685800" indent="-685800">
              <a:buFont typeface="Wingdings" panose="05000000000000000000" pitchFamily="2" charset="2"/>
              <a:buChar char="Ø"/>
            </a:pPr>
            <a:endParaRPr lang="en-US" altLang="ko-KR" dirty="0"/>
          </a:p>
          <a:p>
            <a:pPr>
              <a:buFont typeface="Wingdings" panose="05000000000000000000" pitchFamily="2" charset="2"/>
              <a:buChar char="Ø"/>
            </a:pPr>
            <a:r>
              <a:rPr lang="en-US" altLang="ko-KR" sz="2200" dirty="0" smtClean="0"/>
              <a:t> </a:t>
            </a:r>
            <a:r>
              <a:rPr lang="en-US" altLang="ko-KR" sz="2200" dirty="0"/>
              <a:t>This research aims to design </a:t>
            </a:r>
            <a:r>
              <a:rPr lang="en-US" altLang="ko-KR" sz="2200" dirty="0" smtClean="0"/>
              <a:t>a </a:t>
            </a:r>
            <a:r>
              <a:rPr lang="en-US" altLang="ko-KR" sz="2200" b="1" dirty="0"/>
              <a:t>compact language model </a:t>
            </a:r>
            <a:r>
              <a:rPr lang="en-US" altLang="ko-KR" sz="2200" dirty="0" smtClean="0"/>
              <a:t>that</a:t>
            </a:r>
            <a:r>
              <a:rPr lang="en-US" altLang="ko-KR" sz="2200" b="1" dirty="0" smtClean="0"/>
              <a:t> optimizes </a:t>
            </a:r>
            <a:r>
              <a:rPr lang="en-US" altLang="ko-KR" sz="2200" b="1" dirty="0"/>
              <a:t>parameter </a:t>
            </a:r>
            <a:r>
              <a:rPr lang="en-US" altLang="ko-KR" sz="2200" b="1" dirty="0" smtClean="0"/>
              <a:t>efficiency </a:t>
            </a:r>
            <a:r>
              <a:rPr lang="en-US" altLang="ko-KR" sz="2200" dirty="0" smtClean="0"/>
              <a:t>through </a:t>
            </a:r>
            <a:r>
              <a:rPr lang="en-US" altLang="ko-KR" sz="2200" dirty="0"/>
              <a:t>several techniques.</a:t>
            </a:r>
          </a:p>
        </p:txBody>
      </p:sp>
      <p:grpSp>
        <p:nvGrpSpPr>
          <p:cNvPr id="4" name="그룹 3"/>
          <p:cNvGrpSpPr/>
          <p:nvPr/>
        </p:nvGrpSpPr>
        <p:grpSpPr>
          <a:xfrm>
            <a:off x="6335126" y="1946552"/>
            <a:ext cx="4651879" cy="1116223"/>
            <a:chOff x="2850204" y="482532"/>
            <a:chExt cx="4182894" cy="1372960"/>
          </a:xfrm>
        </p:grpSpPr>
        <p:pic>
          <p:nvPicPr>
            <p:cNvPr id="5" name="그림 4"/>
            <p:cNvPicPr>
              <a:picLocks noChangeAspect="1"/>
            </p:cNvPicPr>
            <p:nvPr/>
          </p:nvPicPr>
          <p:blipFill>
            <a:blip r:embed="rId2"/>
            <a:stretch>
              <a:fillRect/>
            </a:stretch>
          </p:blipFill>
          <p:spPr>
            <a:xfrm>
              <a:off x="3119336" y="628958"/>
              <a:ext cx="531162" cy="531162"/>
            </a:xfrm>
            <a:prstGeom prst="rect">
              <a:avLst/>
            </a:prstGeom>
          </p:spPr>
        </p:pic>
        <p:pic>
          <p:nvPicPr>
            <p:cNvPr id="6" name="그림 5"/>
            <p:cNvPicPr>
              <a:picLocks noChangeAspect="1"/>
            </p:cNvPicPr>
            <p:nvPr/>
          </p:nvPicPr>
          <p:blipFill>
            <a:blip r:embed="rId3"/>
            <a:stretch>
              <a:fillRect/>
            </a:stretch>
          </p:blipFill>
          <p:spPr>
            <a:xfrm>
              <a:off x="5380515" y="866050"/>
              <a:ext cx="587876" cy="587876"/>
            </a:xfrm>
            <a:prstGeom prst="rect">
              <a:avLst/>
            </a:prstGeom>
          </p:spPr>
        </p:pic>
        <p:pic>
          <p:nvPicPr>
            <p:cNvPr id="7" name="그림 6"/>
            <p:cNvPicPr>
              <a:picLocks noChangeAspect="1"/>
            </p:cNvPicPr>
            <p:nvPr/>
          </p:nvPicPr>
          <p:blipFill>
            <a:blip r:embed="rId4"/>
            <a:stretch>
              <a:fillRect/>
            </a:stretch>
          </p:blipFill>
          <p:spPr>
            <a:xfrm>
              <a:off x="6140904" y="871063"/>
              <a:ext cx="615600" cy="615600"/>
            </a:xfrm>
            <a:prstGeom prst="rect">
              <a:avLst/>
            </a:prstGeom>
          </p:spPr>
        </p:pic>
        <p:sp>
          <p:nvSpPr>
            <p:cNvPr id="8" name="모서리가 둥근 직사각형 7"/>
            <p:cNvSpPr/>
            <p:nvPr/>
          </p:nvSpPr>
          <p:spPr>
            <a:xfrm>
              <a:off x="2850204" y="482532"/>
              <a:ext cx="4182894" cy="13729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5260230" y="752347"/>
              <a:ext cx="813873" cy="8138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p:cNvPicPr>
              <a:picLocks noChangeAspect="1"/>
            </p:cNvPicPr>
            <p:nvPr/>
          </p:nvPicPr>
          <p:blipFill>
            <a:blip r:embed="rId2"/>
            <a:stretch>
              <a:fillRect/>
            </a:stretch>
          </p:blipFill>
          <p:spPr>
            <a:xfrm>
              <a:off x="3770251" y="628958"/>
              <a:ext cx="531162" cy="531162"/>
            </a:xfrm>
            <a:prstGeom prst="rect">
              <a:avLst/>
            </a:prstGeom>
          </p:spPr>
        </p:pic>
        <p:pic>
          <p:nvPicPr>
            <p:cNvPr id="11" name="그림 10"/>
            <p:cNvPicPr>
              <a:picLocks noChangeAspect="1"/>
            </p:cNvPicPr>
            <p:nvPr/>
          </p:nvPicPr>
          <p:blipFill>
            <a:blip r:embed="rId2"/>
            <a:stretch>
              <a:fillRect/>
            </a:stretch>
          </p:blipFill>
          <p:spPr>
            <a:xfrm>
              <a:off x="3449160" y="1200280"/>
              <a:ext cx="531162" cy="531162"/>
            </a:xfrm>
            <a:prstGeom prst="rect">
              <a:avLst/>
            </a:prstGeom>
          </p:spPr>
        </p:pic>
        <p:sp>
          <p:nvSpPr>
            <p:cNvPr id="12" name="오른쪽 화살표 11"/>
            <p:cNvSpPr/>
            <p:nvPr/>
          </p:nvSpPr>
          <p:spPr>
            <a:xfrm>
              <a:off x="4499236" y="994145"/>
              <a:ext cx="428017" cy="33168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6335126" y="3174445"/>
            <a:ext cx="4654835" cy="1040065"/>
            <a:chOff x="2850204" y="2003652"/>
            <a:chExt cx="4182894" cy="953311"/>
          </a:xfrm>
        </p:grpSpPr>
        <p:pic>
          <p:nvPicPr>
            <p:cNvPr id="14" name="그림 13"/>
            <p:cNvPicPr>
              <a:picLocks noChangeAspect="1"/>
            </p:cNvPicPr>
            <p:nvPr/>
          </p:nvPicPr>
          <p:blipFill>
            <a:blip r:embed="rId2"/>
            <a:stretch>
              <a:fillRect/>
            </a:stretch>
          </p:blipFill>
          <p:spPr>
            <a:xfrm>
              <a:off x="3455442" y="2207923"/>
              <a:ext cx="531162" cy="531162"/>
            </a:xfrm>
            <a:prstGeom prst="rect">
              <a:avLst/>
            </a:prstGeom>
          </p:spPr>
        </p:pic>
        <p:pic>
          <p:nvPicPr>
            <p:cNvPr id="15" name="그림 14"/>
            <p:cNvPicPr>
              <a:picLocks noChangeAspect="1"/>
            </p:cNvPicPr>
            <p:nvPr/>
          </p:nvPicPr>
          <p:blipFill>
            <a:blip r:embed="rId5"/>
            <a:stretch>
              <a:fillRect/>
            </a:stretch>
          </p:blipFill>
          <p:spPr>
            <a:xfrm>
              <a:off x="6135687" y="2178006"/>
              <a:ext cx="613886" cy="613886"/>
            </a:xfrm>
            <a:prstGeom prst="rect">
              <a:avLst/>
            </a:prstGeom>
          </p:spPr>
        </p:pic>
        <p:sp>
          <p:nvSpPr>
            <p:cNvPr id="16" name="모서리가 둥근 직사각형 15"/>
            <p:cNvSpPr/>
            <p:nvPr/>
          </p:nvSpPr>
          <p:spPr>
            <a:xfrm>
              <a:off x="2850204" y="2003652"/>
              <a:ext cx="4182894" cy="9533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오른쪽 화살표 16"/>
            <p:cNvSpPr/>
            <p:nvPr/>
          </p:nvSpPr>
          <p:spPr>
            <a:xfrm>
              <a:off x="4515525" y="2288252"/>
              <a:ext cx="428017" cy="33168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17"/>
            <p:cNvPicPr>
              <a:picLocks noChangeAspect="1"/>
            </p:cNvPicPr>
            <p:nvPr/>
          </p:nvPicPr>
          <p:blipFill>
            <a:blip r:embed="rId6"/>
            <a:stretch>
              <a:fillRect/>
            </a:stretch>
          </p:blipFill>
          <p:spPr>
            <a:xfrm>
              <a:off x="5398028" y="2215703"/>
              <a:ext cx="535505" cy="535505"/>
            </a:xfrm>
            <a:prstGeom prst="rect">
              <a:avLst/>
            </a:prstGeom>
          </p:spPr>
        </p:pic>
        <p:sp>
          <p:nvSpPr>
            <p:cNvPr id="19" name="타원 18"/>
            <p:cNvSpPr/>
            <p:nvPr/>
          </p:nvSpPr>
          <p:spPr>
            <a:xfrm>
              <a:off x="6047565" y="2073370"/>
              <a:ext cx="813873" cy="81387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0" name="그룹 19"/>
          <p:cNvGrpSpPr/>
          <p:nvPr/>
        </p:nvGrpSpPr>
        <p:grpSpPr>
          <a:xfrm>
            <a:off x="6335126" y="4694024"/>
            <a:ext cx="4651879" cy="907785"/>
            <a:chOff x="2852095" y="3774086"/>
            <a:chExt cx="4182894" cy="953311"/>
          </a:xfrm>
        </p:grpSpPr>
        <p:pic>
          <p:nvPicPr>
            <p:cNvPr id="21" name="그림 20"/>
            <p:cNvPicPr>
              <a:picLocks noChangeAspect="1"/>
            </p:cNvPicPr>
            <p:nvPr/>
          </p:nvPicPr>
          <p:blipFill>
            <a:blip r:embed="rId2"/>
            <a:stretch>
              <a:fillRect/>
            </a:stretch>
          </p:blipFill>
          <p:spPr>
            <a:xfrm>
              <a:off x="3457333" y="3978357"/>
              <a:ext cx="531162" cy="531162"/>
            </a:xfrm>
            <a:prstGeom prst="rect">
              <a:avLst/>
            </a:prstGeom>
          </p:spPr>
        </p:pic>
        <p:pic>
          <p:nvPicPr>
            <p:cNvPr id="22" name="그림 21"/>
            <p:cNvPicPr>
              <a:picLocks noChangeAspect="1"/>
            </p:cNvPicPr>
            <p:nvPr/>
          </p:nvPicPr>
          <p:blipFill>
            <a:blip r:embed="rId5"/>
            <a:stretch>
              <a:fillRect/>
            </a:stretch>
          </p:blipFill>
          <p:spPr>
            <a:xfrm>
              <a:off x="6137578" y="3948440"/>
              <a:ext cx="613886" cy="613886"/>
            </a:xfrm>
            <a:prstGeom prst="rect">
              <a:avLst/>
            </a:prstGeom>
          </p:spPr>
        </p:pic>
        <p:sp>
          <p:nvSpPr>
            <p:cNvPr id="23" name="모서리가 둥근 직사각형 22"/>
            <p:cNvSpPr/>
            <p:nvPr/>
          </p:nvSpPr>
          <p:spPr>
            <a:xfrm>
              <a:off x="2852095" y="3774086"/>
              <a:ext cx="4182894" cy="9533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오른쪽 화살표 23"/>
            <p:cNvSpPr/>
            <p:nvPr/>
          </p:nvSpPr>
          <p:spPr>
            <a:xfrm>
              <a:off x="4517416" y="4058686"/>
              <a:ext cx="428017" cy="33168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p:cNvPicPr>
              <a:picLocks noChangeAspect="1"/>
            </p:cNvPicPr>
            <p:nvPr/>
          </p:nvPicPr>
          <p:blipFill>
            <a:blip r:embed="rId3"/>
            <a:stretch>
              <a:fillRect/>
            </a:stretch>
          </p:blipFill>
          <p:spPr>
            <a:xfrm>
              <a:off x="5398028" y="3930591"/>
              <a:ext cx="587876" cy="587876"/>
            </a:xfrm>
            <a:prstGeom prst="rect">
              <a:avLst/>
            </a:prstGeom>
          </p:spPr>
        </p:pic>
      </p:grpSp>
      <p:sp>
        <p:nvSpPr>
          <p:cNvPr id="26" name="직사각형 25"/>
          <p:cNvSpPr/>
          <p:nvPr/>
        </p:nvSpPr>
        <p:spPr>
          <a:xfrm>
            <a:off x="8295381" y="4109510"/>
            <a:ext cx="524624" cy="646331"/>
          </a:xfrm>
          <a:prstGeom prst="rect">
            <a:avLst/>
          </a:prstGeom>
        </p:spPr>
        <p:txBody>
          <a:bodyPr wrap="square">
            <a:spAutoFit/>
          </a:bodyPr>
          <a:lstStyle/>
          <a:p>
            <a:r>
              <a:rPr lang="ko-KR" altLang="en-US" sz="3600" b="1" i="0" dirty="0" smtClean="0">
                <a:solidFill>
                  <a:srgbClr val="FF0000"/>
                </a:solidFill>
                <a:effectLst/>
                <a:latin typeface="-apple-system"/>
              </a:rPr>
              <a:t>⇓</a:t>
            </a:r>
            <a:endParaRPr lang="ko-KR" altLang="en-US" sz="3600" b="1" dirty="0">
              <a:solidFill>
                <a:srgbClr val="FF0000"/>
              </a:solidFill>
            </a:endParaRPr>
          </a:p>
        </p:txBody>
      </p:sp>
    </p:spTree>
    <p:extLst>
      <p:ext uri="{BB962C8B-B14F-4D97-AF65-F5344CB8AC3E}">
        <p14:creationId xmlns:p14="http://schemas.microsoft.com/office/powerpoint/2010/main" val="918777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Discussion - </a:t>
            </a:r>
            <a:r>
              <a:rPr lang="ko-KR" altLang="en-US" b="1" dirty="0"/>
              <a:t>𝛼</a:t>
            </a:r>
            <a:r>
              <a:rPr lang="en-US" altLang="ko-KR" b="1" dirty="0" smtClean="0"/>
              <a:t>2 (FFN)</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200" dirty="0"/>
              <a:t>The later layers (27–30) should focus on </a:t>
            </a:r>
            <a:r>
              <a:rPr lang="en-US" altLang="ko-KR" sz="2200" b="1" dirty="0"/>
              <a:t>refinement</a:t>
            </a:r>
            <a:r>
              <a:rPr lang="en-US" altLang="ko-KR" sz="2200" dirty="0"/>
              <a:t> rather than significantly modifying the representation. </a:t>
            </a:r>
            <a:r>
              <a:rPr lang="en-US" altLang="ko-KR" sz="2200" dirty="0" smtClean="0"/>
              <a:t>Therefore, </a:t>
            </a:r>
            <a:r>
              <a:rPr lang="en-US" altLang="ko-KR" sz="2200" dirty="0"/>
              <a:t>the non-linear transformation of the FFN may become less necessary in the later layers. </a:t>
            </a:r>
            <a:endParaRPr lang="en-US" altLang="ko-KR" sz="2200" dirty="0" smtClean="0"/>
          </a:p>
          <a:p>
            <a:pPr lvl="1">
              <a:buFont typeface="Arial" panose="020B0604020202020204" pitchFamily="34" charset="0"/>
              <a:buChar char="•"/>
            </a:pPr>
            <a:r>
              <a:rPr lang="en-US" altLang="ko-KR" sz="2200" dirty="0" smtClean="0"/>
              <a:t>Consequently</a:t>
            </a:r>
            <a:r>
              <a:rPr lang="en-US" altLang="ko-KR" sz="2200" dirty="0"/>
              <a:t>, the weight on the values after the FFN decreases, which can be interpreted as the increase in </a:t>
            </a:r>
            <a:r>
              <a:rPr lang="ko-KR" altLang="en-US" sz="2200" dirty="0"/>
              <a:t>𝛼</a:t>
            </a:r>
            <a:r>
              <a:rPr lang="en-US" altLang="ko-KR" sz="2200" dirty="0" smtClean="0"/>
              <a:t>2.</a:t>
            </a:r>
            <a:endParaRPr lang="ko-KR" altLang="en-US" sz="2200" dirty="0"/>
          </a:p>
        </p:txBody>
      </p:sp>
      <p:pic>
        <p:nvPicPr>
          <p:cNvPr id="4" name="그림 3"/>
          <p:cNvPicPr/>
          <p:nvPr/>
        </p:nvPicPr>
        <p:blipFill>
          <a:blip r:embed="rId2"/>
          <a:stretch>
            <a:fillRect/>
          </a:stretch>
        </p:blipFill>
        <p:spPr>
          <a:xfrm>
            <a:off x="2192785" y="3588421"/>
            <a:ext cx="4030461" cy="2628744"/>
          </a:xfrm>
          <a:prstGeom prst="rect">
            <a:avLst/>
          </a:prstGeom>
        </p:spPr>
      </p:pic>
      <p:pic>
        <p:nvPicPr>
          <p:cNvPr id="5" name="그림 4"/>
          <p:cNvPicPr/>
          <p:nvPr/>
        </p:nvPicPr>
        <p:blipFill>
          <a:blip r:embed="rId3">
            <a:extLst>
              <a:ext uri="{28A0092B-C50C-407E-A947-70E740481C1C}">
                <a14:useLocalDpi xmlns:a14="http://schemas.microsoft.com/office/drawing/2010/main" val="0"/>
              </a:ext>
            </a:extLst>
          </a:blip>
          <a:stretch>
            <a:fillRect/>
          </a:stretch>
        </p:blipFill>
        <p:spPr>
          <a:xfrm>
            <a:off x="6422364" y="4387104"/>
            <a:ext cx="4161333" cy="833920"/>
          </a:xfrm>
          <a:prstGeom prst="rect">
            <a:avLst/>
          </a:prstGeom>
        </p:spPr>
      </p:pic>
    </p:spTree>
    <p:extLst>
      <p:ext uri="{BB962C8B-B14F-4D97-AF65-F5344CB8AC3E}">
        <p14:creationId xmlns:p14="http://schemas.microsoft.com/office/powerpoint/2010/main" val="9333373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Future Work</a:t>
            </a:r>
            <a:endParaRPr lang="ko-KR" altLang="en-US" b="1" dirty="0"/>
          </a:p>
        </p:txBody>
      </p:sp>
      <p:sp>
        <p:nvSpPr>
          <p:cNvPr id="3" name="내용 개체 틀 2"/>
          <p:cNvSpPr>
            <a:spLocks noGrp="1"/>
          </p:cNvSpPr>
          <p:nvPr>
            <p:ph idx="1"/>
          </p:nvPr>
        </p:nvSpPr>
        <p:spPr/>
        <p:txBody>
          <a:bodyPr>
            <a:normAutofit/>
          </a:bodyPr>
          <a:lstStyle/>
          <a:p>
            <a:pPr lvl="1">
              <a:buFont typeface="Arial" panose="020B0604020202020204" pitchFamily="34" charset="0"/>
              <a:buChar char="•"/>
            </a:pPr>
            <a:r>
              <a:rPr lang="en-US" altLang="ko-KR" sz="2400" dirty="0"/>
              <a:t>The Deep Thinking approach used in the model significantly improves performance but also increases </a:t>
            </a:r>
            <a:r>
              <a:rPr lang="en-US" altLang="ko-KR" sz="2400" b="1" dirty="0"/>
              <a:t>inference time</a:t>
            </a:r>
            <a:r>
              <a:rPr lang="en-US" altLang="ko-KR" sz="2400" dirty="0"/>
              <a:t> due to multiple Deep Thinking stages during inference. </a:t>
            </a:r>
            <a:endParaRPr lang="en-US" altLang="ko-KR" sz="2400" dirty="0" smtClean="0"/>
          </a:p>
          <a:p>
            <a:pPr lvl="1">
              <a:buFont typeface="Arial" panose="020B0604020202020204" pitchFamily="34" charset="0"/>
              <a:buChar char="•"/>
            </a:pPr>
            <a:r>
              <a:rPr lang="en-US" altLang="ko-KR" sz="2400" dirty="0"/>
              <a:t>This trade-off is particularly critical as it conflicts with the goal of creating a compact language model</a:t>
            </a:r>
            <a:r>
              <a:rPr lang="en-US" altLang="ko-KR" sz="2400" dirty="0" smtClean="0"/>
              <a:t>.</a:t>
            </a:r>
          </a:p>
          <a:p>
            <a:pPr marL="201168" lvl="1" indent="0">
              <a:buNone/>
            </a:pPr>
            <a:endParaRPr lang="en-US" altLang="ko-KR" sz="2400" dirty="0" smtClean="0"/>
          </a:p>
          <a:p>
            <a:pPr lvl="1">
              <a:buFont typeface="Arial" panose="020B0604020202020204" pitchFamily="34" charset="0"/>
              <a:buChar char="•"/>
            </a:pPr>
            <a:r>
              <a:rPr lang="en-US" altLang="ko-KR" sz="2400" dirty="0" smtClean="0"/>
              <a:t>Therefore</a:t>
            </a:r>
            <a:r>
              <a:rPr lang="en-US" altLang="ko-KR" sz="2400" dirty="0"/>
              <a:t>, future research will aim to optimize inference time by </a:t>
            </a:r>
            <a:r>
              <a:rPr lang="en-US" altLang="ko-KR" sz="2400" b="1" dirty="0"/>
              <a:t>dynamically adjusting the number of thinking stages</a:t>
            </a:r>
            <a:r>
              <a:rPr lang="en-US" altLang="ko-KR" sz="2400" dirty="0"/>
              <a:t> based on the complexity of the input, rather than applying the same number of stages to all inputs.</a:t>
            </a:r>
            <a:endParaRPr lang="ko-KR" altLang="en-US" sz="2400" dirty="0"/>
          </a:p>
        </p:txBody>
      </p:sp>
    </p:spTree>
    <p:extLst>
      <p:ext uri="{BB962C8B-B14F-4D97-AF65-F5344CB8AC3E}">
        <p14:creationId xmlns:p14="http://schemas.microsoft.com/office/powerpoint/2010/main" val="4199850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Baseline Model</a:t>
            </a:r>
            <a:endParaRPr lang="ko-KR" altLang="en-US" b="1" dirty="0"/>
          </a:p>
        </p:txBody>
      </p:sp>
      <p:pic>
        <p:nvPicPr>
          <p:cNvPr id="4" name="내용 개체 틀 3"/>
          <p:cNvPicPr>
            <a:picLocks noGrp="1" noChangeAspect="1"/>
          </p:cNvPicPr>
          <p:nvPr>
            <p:ph idx="1"/>
          </p:nvPr>
        </p:nvPicPr>
        <p:blipFill>
          <a:blip r:embed="rId2"/>
          <a:stretch>
            <a:fillRect/>
          </a:stretch>
        </p:blipFill>
        <p:spPr>
          <a:xfrm>
            <a:off x="8054002" y="1855434"/>
            <a:ext cx="2332872" cy="4417692"/>
          </a:xfrm>
          <a:prstGeom prst="rect">
            <a:avLst/>
          </a:prstGeom>
        </p:spPr>
      </p:pic>
      <p:sp>
        <p:nvSpPr>
          <p:cNvPr id="5" name="TextBox 4"/>
          <p:cNvSpPr txBox="1"/>
          <p:nvPr/>
        </p:nvSpPr>
        <p:spPr>
          <a:xfrm>
            <a:off x="1349405" y="2032986"/>
            <a:ext cx="6063449" cy="2677656"/>
          </a:xfrm>
          <a:prstGeom prst="rect">
            <a:avLst/>
          </a:prstGeom>
          <a:noFill/>
        </p:spPr>
        <p:txBody>
          <a:bodyPr wrap="square" rtlCol="0">
            <a:spAutoFit/>
          </a:bodyPr>
          <a:lstStyle/>
          <a:p>
            <a:pPr marL="285750" indent="-285750">
              <a:buFont typeface="Arial" panose="020B0604020202020204" pitchFamily="34" charset="0"/>
              <a:buChar char="•"/>
            </a:pPr>
            <a:r>
              <a:rPr lang="en-US" altLang="ko-KR" sz="2400" dirty="0"/>
              <a:t>Using the </a:t>
            </a:r>
            <a:r>
              <a:rPr lang="en-US" altLang="ko-KR" sz="2400" b="1" dirty="0"/>
              <a:t>GPT-2 decoder-only model</a:t>
            </a:r>
            <a:r>
              <a:rPr lang="en-US" altLang="ko-KR" sz="2400" dirty="0"/>
              <a:t> as the baseline and following the basic architecture of </a:t>
            </a:r>
            <a:r>
              <a:rPr lang="en-US" altLang="ko-KR" sz="2400" b="1" dirty="0" err="1" smtClean="0"/>
              <a:t>MobileLLM</a:t>
            </a:r>
            <a:r>
              <a:rPr lang="en-US" altLang="ko-KR" sz="2400" dirty="0" smtClean="0"/>
              <a:t>, </a:t>
            </a:r>
            <a:r>
              <a:rPr lang="en-US" altLang="ko-KR" sz="2400" dirty="0"/>
              <a:t>a new model was developed</a:t>
            </a:r>
            <a:r>
              <a:rPr lang="en-US" altLang="ko-KR" sz="2400" dirty="0" smtClean="0"/>
              <a:t>.</a:t>
            </a:r>
          </a:p>
          <a:p>
            <a:pPr marL="285750" indent="-285750">
              <a:buFont typeface="Arial" panose="020B0604020202020204" pitchFamily="34" charset="0"/>
              <a:buChar char="•"/>
            </a:pPr>
            <a:endParaRPr lang="en-US" altLang="ko-KR" sz="2400" dirty="0" smtClean="0"/>
          </a:p>
          <a:p>
            <a:pPr marL="285750" indent="-285750">
              <a:buFont typeface="Arial" panose="020B0604020202020204" pitchFamily="34" charset="0"/>
              <a:buChar char="•"/>
            </a:pPr>
            <a:r>
              <a:rPr lang="en-US" altLang="ko-KR" sz="2400" dirty="0"/>
              <a:t>To optimize the model's size, the following techniques were sequentially incorporated into its design.</a:t>
            </a:r>
            <a:endParaRPr lang="ko-KR" altLang="en-US" sz="2400" dirty="0"/>
          </a:p>
        </p:txBody>
      </p:sp>
    </p:spTree>
    <p:extLst>
      <p:ext uri="{BB962C8B-B14F-4D97-AF65-F5344CB8AC3E}">
        <p14:creationId xmlns:p14="http://schemas.microsoft.com/office/powerpoint/2010/main" val="251047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Double Up-Projection</a:t>
            </a:r>
            <a:endParaRPr lang="ko-KR" altLang="en-US" b="1" dirty="0"/>
          </a:p>
        </p:txBody>
      </p:sp>
      <p:pic>
        <p:nvPicPr>
          <p:cNvPr id="4" name="내용 개체 틀 3"/>
          <p:cNvPicPr>
            <a:picLocks noGrp="1" noChangeAspect="1"/>
          </p:cNvPicPr>
          <p:nvPr>
            <p:ph idx="1"/>
          </p:nvPr>
        </p:nvPicPr>
        <p:blipFill>
          <a:blip r:embed="rId2"/>
          <a:stretch>
            <a:fillRect/>
          </a:stretch>
        </p:blipFill>
        <p:spPr>
          <a:xfrm>
            <a:off x="5753245" y="2102634"/>
            <a:ext cx="5402435" cy="3242571"/>
          </a:xfrm>
          <a:prstGeom prst="rect">
            <a:avLst/>
          </a:prstGeom>
        </p:spPr>
      </p:pic>
      <p:sp>
        <p:nvSpPr>
          <p:cNvPr id="5" name="TextBox 4"/>
          <p:cNvSpPr txBox="1"/>
          <p:nvPr/>
        </p:nvSpPr>
        <p:spPr>
          <a:xfrm>
            <a:off x="1322773" y="2015231"/>
            <a:ext cx="4430472" cy="2123658"/>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t>A method was applied that involves two </a:t>
            </a:r>
            <a:r>
              <a:rPr lang="en-US" altLang="ko-KR" sz="2200" dirty="0" err="1"/>
              <a:t>up_projections</a:t>
            </a:r>
            <a:r>
              <a:rPr lang="en-US" altLang="ko-KR" sz="2200" dirty="0"/>
              <a:t>, </a:t>
            </a:r>
            <a:r>
              <a:rPr lang="en-US" altLang="ko-KR" sz="2200" dirty="0" err="1"/>
              <a:t>gate_projection</a:t>
            </a:r>
            <a:r>
              <a:rPr lang="en-US" altLang="ko-KR" sz="2200" dirty="0"/>
              <a:t> and </a:t>
            </a:r>
            <a:r>
              <a:rPr lang="en-US" altLang="ko-KR" sz="2200" dirty="0" err="1"/>
              <a:t>up_projection</a:t>
            </a:r>
            <a:r>
              <a:rPr lang="en-US" altLang="ko-KR" sz="2200" dirty="0"/>
              <a:t>, combined through element-wise multiplication</a:t>
            </a:r>
            <a:r>
              <a:rPr lang="en-US" altLang="ko-KR" sz="2200" dirty="0" smtClean="0"/>
              <a:t>.</a:t>
            </a:r>
          </a:p>
          <a:p>
            <a:pPr marL="285750" indent="-285750">
              <a:buFont typeface="Arial" panose="020B0604020202020204" pitchFamily="34" charset="0"/>
              <a:buChar char="•"/>
            </a:pPr>
            <a:endParaRPr lang="en-US" altLang="ko-KR" sz="2200" dirty="0"/>
          </a:p>
        </p:txBody>
      </p:sp>
      <p:pic>
        <p:nvPicPr>
          <p:cNvPr id="6" name="그림 5"/>
          <p:cNvPicPr>
            <a:picLocks noChangeAspect="1"/>
          </p:cNvPicPr>
          <p:nvPr/>
        </p:nvPicPr>
        <p:blipFill>
          <a:blip r:embed="rId3"/>
          <a:stretch>
            <a:fillRect/>
          </a:stretch>
        </p:blipFill>
        <p:spPr>
          <a:xfrm>
            <a:off x="592628" y="3954983"/>
            <a:ext cx="5533852" cy="1477625"/>
          </a:xfrm>
          <a:prstGeom prst="rect">
            <a:avLst/>
          </a:prstGeom>
        </p:spPr>
      </p:pic>
    </p:spTree>
    <p:extLst>
      <p:ext uri="{BB962C8B-B14F-4D97-AF65-F5344CB8AC3E}">
        <p14:creationId xmlns:p14="http://schemas.microsoft.com/office/powerpoint/2010/main" val="9793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SwiGLU</a:t>
            </a:r>
            <a:r>
              <a:rPr lang="en-US" altLang="ko-KR" b="1" dirty="0"/>
              <a:t> Activation Function </a:t>
            </a:r>
            <a:endParaRPr lang="ko-KR" altLang="en-US" b="1" dirty="0"/>
          </a:p>
        </p:txBody>
      </p:sp>
      <p:sp>
        <p:nvSpPr>
          <p:cNvPr id="5" name="TextBox 4"/>
          <p:cNvSpPr txBox="1"/>
          <p:nvPr/>
        </p:nvSpPr>
        <p:spPr>
          <a:xfrm>
            <a:off x="1449115" y="2192785"/>
            <a:ext cx="4579711" cy="1723549"/>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t>We used </a:t>
            </a:r>
            <a:r>
              <a:rPr lang="en-US" altLang="ko-KR" sz="2200" dirty="0" err="1"/>
              <a:t>SwiGLU</a:t>
            </a:r>
            <a:r>
              <a:rPr lang="en-US" altLang="ko-KR" sz="2200" dirty="0"/>
              <a:t> activation </a:t>
            </a:r>
            <a:r>
              <a:rPr lang="en-US" altLang="ko-KR" sz="2200" dirty="0" smtClean="0"/>
              <a:t>function in FFN </a:t>
            </a:r>
            <a:r>
              <a:rPr lang="en-US" altLang="ko-KR" sz="2200" dirty="0"/>
              <a:t>instead of </a:t>
            </a:r>
            <a:r>
              <a:rPr lang="en-US" altLang="ko-KR" sz="2200" dirty="0" err="1"/>
              <a:t>ReLU</a:t>
            </a:r>
            <a:r>
              <a:rPr lang="en-US" altLang="ko-KR" sz="2200" dirty="0"/>
              <a:t>, which is known to be beneficial for small models.</a:t>
            </a:r>
            <a:endParaRPr lang="ko-KR" altLang="en-US" sz="2200" dirty="0"/>
          </a:p>
          <a:p>
            <a:endParaRPr lang="ko-KR" altLang="en-US" dirty="0"/>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9" name="그림 8"/>
          <p:cNvPicPr>
            <a:picLocks noChangeAspect="1"/>
          </p:cNvPicPr>
          <p:nvPr/>
        </p:nvPicPr>
        <p:blipFill>
          <a:blip r:embed="rId2"/>
          <a:stretch>
            <a:fillRect/>
          </a:stretch>
        </p:blipFill>
        <p:spPr>
          <a:xfrm>
            <a:off x="1281995" y="3835411"/>
            <a:ext cx="5349165" cy="504071"/>
          </a:xfrm>
          <a:prstGeom prst="rect">
            <a:avLst/>
          </a:prstGeom>
        </p:spPr>
      </p:pic>
      <p:pic>
        <p:nvPicPr>
          <p:cNvPr id="11" name="그림 10"/>
          <p:cNvPicPr>
            <a:picLocks noChangeAspect="1"/>
          </p:cNvPicPr>
          <p:nvPr/>
        </p:nvPicPr>
        <p:blipFill>
          <a:blip r:embed="rId3"/>
          <a:stretch>
            <a:fillRect/>
          </a:stretch>
        </p:blipFill>
        <p:spPr>
          <a:xfrm>
            <a:off x="2583402" y="4339482"/>
            <a:ext cx="2746352" cy="578179"/>
          </a:xfrm>
          <a:prstGeom prst="rect">
            <a:avLst/>
          </a:prstGeom>
        </p:spPr>
      </p:pic>
      <p:pic>
        <p:nvPicPr>
          <p:cNvPr id="12" name="그림 11"/>
          <p:cNvPicPr>
            <a:picLocks noChangeAspect="1"/>
          </p:cNvPicPr>
          <p:nvPr/>
        </p:nvPicPr>
        <p:blipFill>
          <a:blip r:embed="rId4"/>
          <a:stretch>
            <a:fillRect/>
          </a:stretch>
        </p:blipFill>
        <p:spPr>
          <a:xfrm>
            <a:off x="6634636" y="2192785"/>
            <a:ext cx="4521044" cy="2970662"/>
          </a:xfrm>
          <a:prstGeom prst="rect">
            <a:avLst/>
          </a:prstGeom>
        </p:spPr>
      </p:pic>
    </p:spTree>
    <p:extLst>
      <p:ext uri="{BB962C8B-B14F-4D97-AF65-F5344CB8AC3E}">
        <p14:creationId xmlns:p14="http://schemas.microsoft.com/office/powerpoint/2010/main" val="2946123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GQA (Grouped-Query Attention)</a:t>
            </a:r>
            <a:endParaRPr lang="ko-KR" altLang="en-US" b="1" dirty="0"/>
          </a:p>
        </p:txBody>
      </p:sp>
      <p:pic>
        <p:nvPicPr>
          <p:cNvPr id="4" name="내용 개체 틀 3"/>
          <p:cNvPicPr>
            <a:picLocks noGrp="1" noChangeAspect="1"/>
          </p:cNvPicPr>
          <p:nvPr>
            <p:ph idx="1"/>
          </p:nvPr>
        </p:nvPicPr>
        <p:blipFill>
          <a:blip r:embed="rId2"/>
          <a:stretch>
            <a:fillRect/>
          </a:stretch>
        </p:blipFill>
        <p:spPr>
          <a:xfrm>
            <a:off x="6319186" y="2458430"/>
            <a:ext cx="4836494" cy="2308879"/>
          </a:xfrm>
          <a:prstGeom prst="rect">
            <a:avLst/>
          </a:prstGeom>
        </p:spPr>
      </p:pic>
      <p:sp>
        <p:nvSpPr>
          <p:cNvPr id="5" name="TextBox 4"/>
          <p:cNvSpPr txBox="1"/>
          <p:nvPr/>
        </p:nvSpPr>
        <p:spPr>
          <a:xfrm>
            <a:off x="1313895" y="2192785"/>
            <a:ext cx="5005291" cy="3170099"/>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smtClean="0"/>
              <a:t>We </a:t>
            </a:r>
            <a:r>
              <a:rPr lang="en-US" altLang="ko-KR" sz="2000" dirty="0"/>
              <a:t>applied GQA, which maintains the same number of queries while sharing a single key-value head across multiple queries</a:t>
            </a:r>
            <a:r>
              <a:rPr lang="en-US" altLang="ko-KR" sz="2000" dirty="0" smtClean="0"/>
              <a:t>.</a:t>
            </a:r>
          </a:p>
          <a:p>
            <a:pPr marL="285750" indent="-285750">
              <a:buFont typeface="Arial" panose="020B0604020202020204" pitchFamily="34" charset="0"/>
              <a:buChar char="•"/>
            </a:pPr>
            <a:endParaRPr lang="en-US" altLang="ko-KR" sz="2000" dirty="0" smtClean="0"/>
          </a:p>
          <a:p>
            <a:pPr marL="285750" indent="-285750">
              <a:buFont typeface="Arial" panose="020B0604020202020204" pitchFamily="34" charset="0"/>
              <a:buChar char="•"/>
            </a:pPr>
            <a:r>
              <a:rPr lang="en-US" altLang="ko-KR" sz="2000" dirty="0"/>
              <a:t>To keep the total number of parameters consistent, we compensated for the reduction in parameters from GQA by increasing the number of decoder blocks or expanding the embedding dimension.</a:t>
            </a:r>
          </a:p>
          <a:p>
            <a:endParaRPr lang="ko-KR" altLang="en-US" sz="2000" dirty="0"/>
          </a:p>
        </p:txBody>
      </p:sp>
    </p:spTree>
    <p:extLst>
      <p:ext uri="{BB962C8B-B14F-4D97-AF65-F5344CB8AC3E}">
        <p14:creationId xmlns:p14="http://schemas.microsoft.com/office/powerpoint/2010/main" val="24528512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Embedding Sharing</a:t>
            </a:r>
            <a:endParaRPr lang="ko-KR" altLang="en-US" b="1" dirty="0"/>
          </a:p>
        </p:txBody>
      </p:sp>
      <p:pic>
        <p:nvPicPr>
          <p:cNvPr id="4" name="내용 개체 틀 3"/>
          <p:cNvPicPr>
            <a:picLocks noGrp="1" noChangeAspect="1"/>
          </p:cNvPicPr>
          <p:nvPr>
            <p:ph idx="1"/>
          </p:nvPr>
        </p:nvPicPr>
        <p:blipFill>
          <a:blip r:embed="rId2"/>
          <a:stretch>
            <a:fillRect/>
          </a:stretch>
        </p:blipFill>
        <p:spPr>
          <a:xfrm>
            <a:off x="7275521" y="1855141"/>
            <a:ext cx="3386559" cy="4273700"/>
          </a:xfrm>
          <a:prstGeom prst="rect">
            <a:avLst/>
          </a:prstGeom>
        </p:spPr>
      </p:pic>
      <p:sp>
        <p:nvSpPr>
          <p:cNvPr id="5" name="TextBox 4"/>
          <p:cNvSpPr txBox="1"/>
          <p:nvPr/>
        </p:nvSpPr>
        <p:spPr>
          <a:xfrm>
            <a:off x="1402671" y="2423604"/>
            <a:ext cx="5459768" cy="2123658"/>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t>The parameters of the embedding layer, which maps the input tokens (vocabulary size → embedding dimension), were reused as the parameters of the output embedding layer (embedding dimension → vocabulary size).</a:t>
            </a:r>
            <a:endParaRPr lang="ko-KR" altLang="en-US" sz="2200" dirty="0"/>
          </a:p>
        </p:txBody>
      </p:sp>
    </p:spTree>
    <p:extLst>
      <p:ext uri="{BB962C8B-B14F-4D97-AF65-F5344CB8AC3E}">
        <p14:creationId xmlns:p14="http://schemas.microsoft.com/office/powerpoint/2010/main" val="39017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Layer Sharing</a:t>
            </a:r>
            <a:endParaRPr lang="ko-KR" altLang="en-US" b="1" dirty="0"/>
          </a:p>
        </p:txBody>
      </p:sp>
      <p:pic>
        <p:nvPicPr>
          <p:cNvPr id="4" name="내용 개체 틀 3"/>
          <p:cNvPicPr>
            <a:picLocks noGrp="1" noChangeAspect="1"/>
          </p:cNvPicPr>
          <p:nvPr>
            <p:ph idx="1"/>
          </p:nvPr>
        </p:nvPicPr>
        <p:blipFill>
          <a:blip r:embed="rId2"/>
          <a:stretch>
            <a:fillRect/>
          </a:stretch>
        </p:blipFill>
        <p:spPr>
          <a:xfrm>
            <a:off x="7087335" y="1881773"/>
            <a:ext cx="3404258" cy="4022725"/>
          </a:xfrm>
          <a:prstGeom prst="rect">
            <a:avLst/>
          </a:prstGeom>
        </p:spPr>
      </p:pic>
      <p:sp>
        <p:nvSpPr>
          <p:cNvPr id="5" name="TextBox 4"/>
          <p:cNvSpPr txBox="1"/>
          <p:nvPr/>
        </p:nvSpPr>
        <p:spPr>
          <a:xfrm>
            <a:off x="1325727" y="2254927"/>
            <a:ext cx="5610687" cy="2462213"/>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t>We employed the Layer Sharing technique, where the same parameters are shared and each decoder block is repeated twice in sequence. </a:t>
            </a:r>
            <a:endParaRPr lang="en-US" altLang="ko-KR" sz="2200" dirty="0" smtClean="0"/>
          </a:p>
          <a:p>
            <a:pPr marL="285750" indent="-285750">
              <a:buFont typeface="Arial" panose="020B0604020202020204" pitchFamily="34" charset="0"/>
              <a:buChar char="•"/>
            </a:pPr>
            <a:endParaRPr lang="en-US" altLang="ko-KR" sz="2200" dirty="0"/>
          </a:p>
          <a:p>
            <a:pPr marL="285750" indent="-285750">
              <a:buFont typeface="Arial" panose="020B0604020202020204" pitchFamily="34" charset="0"/>
              <a:buChar char="•"/>
            </a:pPr>
            <a:r>
              <a:rPr lang="en-US" altLang="ko-KR" sz="2200" dirty="0" smtClean="0"/>
              <a:t>This </a:t>
            </a:r>
            <a:r>
              <a:rPr lang="en-US" altLang="ko-KR" sz="2200" dirty="0"/>
              <a:t>approach enhanced performance while maintaining the same number of parameters.</a:t>
            </a:r>
            <a:endParaRPr lang="ko-KR" altLang="en-US" sz="2200" dirty="0"/>
          </a:p>
        </p:txBody>
      </p:sp>
    </p:spTree>
    <p:extLst>
      <p:ext uri="{BB962C8B-B14F-4D97-AF65-F5344CB8AC3E}">
        <p14:creationId xmlns:p14="http://schemas.microsoft.com/office/powerpoint/2010/main" val="3311424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Enhanced Residual Connection</a:t>
            </a:r>
            <a:endParaRPr lang="ko-KR" altLang="en-US" b="1" dirty="0"/>
          </a:p>
        </p:txBody>
      </p:sp>
      <p:pic>
        <p:nvPicPr>
          <p:cNvPr id="4" name="내용 개체 틀 3"/>
          <p:cNvPicPr>
            <a:picLocks noGrp="1" noChangeAspect="1"/>
          </p:cNvPicPr>
          <p:nvPr>
            <p:ph idx="1"/>
          </p:nvPr>
        </p:nvPicPr>
        <p:blipFill>
          <a:blip r:embed="rId2"/>
          <a:stretch>
            <a:fillRect/>
          </a:stretch>
        </p:blipFill>
        <p:spPr>
          <a:xfrm>
            <a:off x="6037098" y="2041865"/>
            <a:ext cx="5118582" cy="3241198"/>
          </a:xfrm>
          <a:prstGeom prst="rect">
            <a:avLst/>
          </a:prstGeom>
        </p:spPr>
      </p:pic>
      <p:sp>
        <p:nvSpPr>
          <p:cNvPr id="5" name="TextBox 4"/>
          <p:cNvSpPr txBox="1"/>
          <p:nvPr/>
        </p:nvSpPr>
        <p:spPr>
          <a:xfrm>
            <a:off x="1393794" y="2041865"/>
            <a:ext cx="4643304" cy="3139321"/>
          </a:xfrm>
          <a:prstGeom prst="rect">
            <a:avLst/>
          </a:prstGeom>
          <a:noFill/>
        </p:spPr>
        <p:txBody>
          <a:bodyPr wrap="square" rtlCol="0">
            <a:spAutoFit/>
          </a:bodyPr>
          <a:lstStyle/>
          <a:p>
            <a:pPr marL="285750" indent="-285750">
              <a:buFont typeface="Arial" panose="020B0604020202020204" pitchFamily="34" charset="0"/>
              <a:buChar char="•"/>
            </a:pPr>
            <a:r>
              <a:rPr lang="en-US" altLang="ko-KR" sz="2200" dirty="0"/>
              <a:t>The Enhanced Residual </a:t>
            </a:r>
            <a:r>
              <a:rPr lang="en-US" altLang="ko-KR" sz="2200" dirty="0" smtClean="0"/>
              <a:t>takes </a:t>
            </a:r>
            <a:r>
              <a:rPr lang="en-US" altLang="ko-KR" sz="2200" dirty="0"/>
              <a:t>the form </a:t>
            </a:r>
            <a:r>
              <a:rPr lang="ko-KR" altLang="en-US" sz="2200" b="1" dirty="0"/>
              <a:t>𝛼⋅𝑥</a:t>
            </a:r>
            <a:r>
              <a:rPr lang="en-US" altLang="ko-KR" sz="2200" b="1" dirty="0"/>
              <a:t>+(1−</a:t>
            </a:r>
            <a:r>
              <a:rPr lang="ko-KR" altLang="en-US" sz="2200" b="1" dirty="0"/>
              <a:t>𝛼</a:t>
            </a:r>
            <a:r>
              <a:rPr lang="en-US" altLang="ko-KR" sz="2200" b="1" dirty="0"/>
              <a:t>)⋅</a:t>
            </a:r>
            <a:r>
              <a:rPr lang="ko-KR" altLang="en-US" sz="2200" b="1" dirty="0"/>
              <a:t>𝐹</a:t>
            </a:r>
            <a:r>
              <a:rPr lang="en-US" altLang="ko-KR" sz="2200" b="1" dirty="0"/>
              <a:t>(</a:t>
            </a:r>
            <a:r>
              <a:rPr lang="ko-KR" altLang="en-US" sz="2200" b="1" dirty="0"/>
              <a:t>𝑥</a:t>
            </a:r>
            <a:r>
              <a:rPr lang="en-US" altLang="ko-KR" sz="2200" b="1" dirty="0" smtClean="0"/>
              <a:t>)</a:t>
            </a:r>
            <a:r>
              <a:rPr lang="en-US" altLang="ko-KR" sz="2200" dirty="0" smtClean="0"/>
              <a:t>, </a:t>
            </a:r>
            <a:r>
              <a:rPr lang="en-US" altLang="ko-KR" sz="2200" dirty="0"/>
              <a:t>where </a:t>
            </a:r>
            <a:r>
              <a:rPr lang="ko-KR" altLang="en-US" sz="2200" b="1" dirty="0" smtClean="0"/>
              <a:t>𝛼</a:t>
            </a:r>
            <a:r>
              <a:rPr lang="en-US" altLang="ko-KR" sz="2200" dirty="0" smtClean="0"/>
              <a:t> </a:t>
            </a:r>
            <a:r>
              <a:rPr lang="en-US" altLang="ko-KR" sz="2200" dirty="0"/>
              <a:t>is a </a:t>
            </a:r>
            <a:r>
              <a:rPr lang="en-US" altLang="ko-KR" sz="2200" b="1" dirty="0"/>
              <a:t>learnable parameter</a:t>
            </a:r>
            <a:r>
              <a:rPr lang="en-US" altLang="ko-KR" sz="2200" dirty="0"/>
              <a:t> set between 0 and 1. </a:t>
            </a:r>
            <a:endParaRPr lang="en-US" altLang="ko-KR" sz="2200" dirty="0" smtClean="0"/>
          </a:p>
          <a:p>
            <a:pPr marL="285750" indent="-285750">
              <a:buFont typeface="Arial" panose="020B0604020202020204" pitchFamily="34" charset="0"/>
              <a:buChar char="•"/>
            </a:pPr>
            <a:endParaRPr lang="en-US" altLang="ko-KR" sz="2200" dirty="0"/>
          </a:p>
          <a:p>
            <a:pPr marL="285750" indent="-285750">
              <a:buFont typeface="Arial" panose="020B0604020202020204" pitchFamily="34" charset="0"/>
              <a:buChar char="•"/>
            </a:pPr>
            <a:r>
              <a:rPr lang="en-US" altLang="ko-KR" sz="2200" dirty="0" smtClean="0"/>
              <a:t>This </a:t>
            </a:r>
            <a:r>
              <a:rPr lang="en-US" altLang="ko-KR" sz="2200" dirty="0"/>
              <a:t>approach assigns weights to </a:t>
            </a:r>
            <a:r>
              <a:rPr lang="ko-KR" altLang="en-US" sz="2200" dirty="0" smtClean="0"/>
              <a:t>𝑥</a:t>
            </a:r>
            <a:r>
              <a:rPr lang="en-US" altLang="ko-KR" sz="2200" dirty="0" smtClean="0"/>
              <a:t> </a:t>
            </a:r>
            <a:r>
              <a:rPr lang="en-US" altLang="ko-KR" sz="2200" dirty="0"/>
              <a:t>(the input) and </a:t>
            </a:r>
            <a:r>
              <a:rPr lang="ko-KR" altLang="en-US" sz="2200" dirty="0"/>
              <a:t>𝐹</a:t>
            </a:r>
            <a:r>
              <a:rPr lang="en-US" altLang="ko-KR" sz="2200" dirty="0"/>
              <a:t>(</a:t>
            </a:r>
            <a:r>
              <a:rPr lang="ko-KR" altLang="en-US" sz="2200" dirty="0"/>
              <a:t>𝑥</a:t>
            </a:r>
            <a:r>
              <a:rPr lang="en-US" altLang="ko-KR" sz="2200" dirty="0" smtClean="0"/>
              <a:t>) (the </a:t>
            </a:r>
            <a:r>
              <a:rPr lang="en-US" altLang="ko-KR" sz="2200" dirty="0"/>
              <a:t>function) based on their relative importance and combines them accordingly.</a:t>
            </a:r>
            <a:endParaRPr lang="ko-KR" altLang="en-US" sz="2200" dirty="0"/>
          </a:p>
        </p:txBody>
      </p:sp>
    </p:spTree>
    <p:extLst>
      <p:ext uri="{BB962C8B-B14F-4D97-AF65-F5344CB8AC3E}">
        <p14:creationId xmlns:p14="http://schemas.microsoft.com/office/powerpoint/2010/main" val="2114336870"/>
      </p:ext>
    </p:extLst>
  </p:cSld>
  <p:clrMapOvr>
    <a:masterClrMapping/>
  </p:clrMapOvr>
</p:sld>
</file>

<file path=ppt/theme/theme1.xml><?xml version="1.0" encoding="utf-8"?>
<a:theme xmlns:a="http://schemas.openxmlformats.org/drawingml/2006/main" name="추억">
  <a:themeElements>
    <a:clrScheme name="추억">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추억">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추억">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619</TotalTime>
  <Words>974</Words>
  <Application>Microsoft Office PowerPoint</Application>
  <PresentationFormat>와이드스크린</PresentationFormat>
  <Paragraphs>81</Paragraphs>
  <Slides>21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21</vt:i4>
      </vt:variant>
    </vt:vector>
  </HeadingPairs>
  <TitlesOfParts>
    <vt:vector size="28" baseType="lpstr">
      <vt:lpstr>-apple-system</vt:lpstr>
      <vt:lpstr>맑은 고딕</vt:lpstr>
      <vt:lpstr>Arial</vt:lpstr>
      <vt:lpstr>Calibri</vt:lpstr>
      <vt:lpstr>Calibri Light</vt:lpstr>
      <vt:lpstr>Wingdings</vt:lpstr>
      <vt:lpstr>추억</vt:lpstr>
      <vt:lpstr>Efficient Parameter Optimization for Compact Language Models</vt:lpstr>
      <vt:lpstr>Motivation &amp; Goal</vt:lpstr>
      <vt:lpstr>Baseline Model</vt:lpstr>
      <vt:lpstr>Double Up-Projection</vt:lpstr>
      <vt:lpstr>SwiGLU Activation Function </vt:lpstr>
      <vt:lpstr>GQA (Grouped-Query Attention)</vt:lpstr>
      <vt:lpstr>Embedding Sharing</vt:lpstr>
      <vt:lpstr>Layer Sharing</vt:lpstr>
      <vt:lpstr>Enhanced Residual Connection</vt:lpstr>
      <vt:lpstr>Deep Thinking</vt:lpstr>
      <vt:lpstr>Deep Thinking</vt:lpstr>
      <vt:lpstr>Deep Thinking</vt:lpstr>
      <vt:lpstr>Deep Thinking</vt:lpstr>
      <vt:lpstr>Experimental Settings &amp; Model Details</vt:lpstr>
      <vt:lpstr>Experimental Settings &amp; Model Details</vt:lpstr>
      <vt:lpstr>Main Results</vt:lpstr>
      <vt:lpstr>Main Results</vt:lpstr>
      <vt:lpstr>Discussion</vt:lpstr>
      <vt:lpstr>Discussion - 𝛼1 (Attention)</vt:lpstr>
      <vt:lpstr>Discussion - 𝛼2 (FFN)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유영준</dc:creator>
  <cp:lastModifiedBy>유영준</cp:lastModifiedBy>
  <cp:revision>25</cp:revision>
  <dcterms:created xsi:type="dcterms:W3CDTF">2024-12-22T02:57:42Z</dcterms:created>
  <dcterms:modified xsi:type="dcterms:W3CDTF">2024-12-22T13:17:38Z</dcterms:modified>
</cp:coreProperties>
</file>