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3" r:id="rId8"/>
    <p:sldId id="264" r:id="rId9"/>
    <p:sldId id="262" r:id="rId10"/>
    <p:sldId id="263" r:id="rId11"/>
    <p:sldId id="274" r:id="rId12"/>
    <p:sldId id="266" r:id="rId13"/>
    <p:sldId id="265" r:id="rId14"/>
    <p:sldId id="272" r:id="rId15"/>
    <p:sldId id="267" r:id="rId16"/>
    <p:sldId id="268" r:id="rId17"/>
    <p:sldId id="269" r:id="rId18"/>
    <p:sldId id="270" r:id="rId19"/>
    <p:sldId id="271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8"/>
    <p:restoredTop sz="77885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FFA4D-7EA1-AB4E-9725-4A25902D6138}" type="doc">
      <dgm:prSet loTypeId="urn:microsoft.com/office/officeart/2005/8/layout/cycle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A1BA06-2DC4-4A44-B5B8-9B380C3E83D8}">
      <dgm:prSet phldrT="[Text]"/>
      <dgm:spPr/>
      <dgm:t>
        <a:bodyPr/>
        <a:lstStyle/>
        <a:p>
          <a:r>
            <a:rPr lang="en-US" dirty="0" smtClean="0"/>
            <a:t>Foundations</a:t>
          </a:r>
          <a:endParaRPr lang="en-US" dirty="0"/>
        </a:p>
      </dgm:t>
    </dgm:pt>
    <dgm:pt modelId="{09CABE25-13F9-C94C-BB6B-64E2929D0E7C}" type="parTrans" cxnId="{9A65F777-AAD8-3C41-B1A1-36C872BC4751}">
      <dgm:prSet/>
      <dgm:spPr/>
      <dgm:t>
        <a:bodyPr/>
        <a:lstStyle/>
        <a:p>
          <a:endParaRPr lang="en-US"/>
        </a:p>
      </dgm:t>
    </dgm:pt>
    <dgm:pt modelId="{655915AF-826E-1843-8BA1-F83E26617C66}" type="sibTrans" cxnId="{9A65F777-AAD8-3C41-B1A1-36C872BC4751}">
      <dgm:prSet/>
      <dgm:spPr/>
      <dgm:t>
        <a:bodyPr/>
        <a:lstStyle/>
        <a:p>
          <a:endParaRPr lang="en-US"/>
        </a:p>
      </dgm:t>
    </dgm:pt>
    <dgm:pt modelId="{81967276-38D0-4E45-BDB4-96D405B3D8AA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40D47E1C-04E5-834A-8CFA-0EC72666EAC1}" type="parTrans" cxnId="{D66AAEEF-2B10-9A45-B50B-222B7455FEA9}">
      <dgm:prSet/>
      <dgm:spPr/>
      <dgm:t>
        <a:bodyPr/>
        <a:lstStyle/>
        <a:p>
          <a:endParaRPr lang="en-US"/>
        </a:p>
      </dgm:t>
    </dgm:pt>
    <dgm:pt modelId="{A311F254-1F05-1745-9B0D-AB88A3A1E362}" type="sibTrans" cxnId="{D66AAEEF-2B10-9A45-B50B-222B7455FEA9}">
      <dgm:prSet/>
      <dgm:spPr/>
      <dgm:t>
        <a:bodyPr/>
        <a:lstStyle/>
        <a:p>
          <a:endParaRPr lang="en-US"/>
        </a:p>
      </dgm:t>
    </dgm:pt>
    <dgm:pt modelId="{6CE12310-1E65-7A42-95CF-6F8D8BF7B390}">
      <dgm:prSet phldrT="[Text]"/>
      <dgm:spPr/>
      <dgm:t>
        <a:bodyPr/>
        <a:lstStyle/>
        <a:p>
          <a:r>
            <a:rPr lang="en-US" dirty="0" smtClean="0"/>
            <a:t>Business Use</a:t>
          </a:r>
          <a:endParaRPr lang="en-US" dirty="0"/>
        </a:p>
      </dgm:t>
    </dgm:pt>
    <dgm:pt modelId="{A88649D8-EC75-6D48-97B6-8E9913E3DDAF}" type="parTrans" cxnId="{037F6CF4-B5F3-064D-BDC3-DC2F83E74B9D}">
      <dgm:prSet/>
      <dgm:spPr/>
      <dgm:t>
        <a:bodyPr/>
        <a:lstStyle/>
        <a:p>
          <a:endParaRPr lang="en-US"/>
        </a:p>
      </dgm:t>
    </dgm:pt>
    <dgm:pt modelId="{6D873180-A2D2-124E-97B4-A0351BB44D62}" type="sibTrans" cxnId="{037F6CF4-B5F3-064D-BDC3-DC2F83E74B9D}">
      <dgm:prSet/>
      <dgm:spPr/>
      <dgm:t>
        <a:bodyPr/>
        <a:lstStyle/>
        <a:p>
          <a:endParaRPr lang="en-US"/>
        </a:p>
      </dgm:t>
    </dgm:pt>
    <dgm:pt modelId="{CB827B21-D6B9-0641-9549-BA88725539AB}">
      <dgm:prSet phldrT="[Text]"/>
      <dgm:spPr/>
      <dgm:t>
        <a:bodyPr/>
        <a:lstStyle/>
        <a:p>
          <a:r>
            <a:rPr lang="en-US" dirty="0" smtClean="0"/>
            <a:t>Managerial and Social Issues</a:t>
          </a:r>
          <a:endParaRPr lang="en-US" dirty="0"/>
        </a:p>
      </dgm:t>
    </dgm:pt>
    <dgm:pt modelId="{D51B18D7-5542-834E-A795-CE27A21ED390}" type="parTrans" cxnId="{70E1F38A-F265-9E4E-B368-5181D602FC2A}">
      <dgm:prSet/>
      <dgm:spPr/>
      <dgm:t>
        <a:bodyPr/>
        <a:lstStyle/>
        <a:p>
          <a:endParaRPr lang="en-US"/>
        </a:p>
      </dgm:t>
    </dgm:pt>
    <dgm:pt modelId="{C275AC6B-C5AF-AA45-AC45-4A701F6539EF}" type="sibTrans" cxnId="{70E1F38A-F265-9E4E-B368-5181D602FC2A}">
      <dgm:prSet/>
      <dgm:spPr/>
      <dgm:t>
        <a:bodyPr/>
        <a:lstStyle/>
        <a:p>
          <a:endParaRPr lang="en-US"/>
        </a:p>
      </dgm:t>
    </dgm:pt>
    <dgm:pt modelId="{2D8C1DD2-6BB9-E949-8C7D-A826516157CD}">
      <dgm:prSet phldrT="[Text]"/>
      <dgm:spPr/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DACD0843-8C17-9148-8FC0-A7D98873D977}" type="parTrans" cxnId="{F0C9479C-0959-EF43-AC08-7E110C074C5E}">
      <dgm:prSet/>
      <dgm:spPr/>
      <dgm:t>
        <a:bodyPr/>
        <a:lstStyle/>
        <a:p>
          <a:endParaRPr lang="en-US"/>
        </a:p>
      </dgm:t>
    </dgm:pt>
    <dgm:pt modelId="{DFDFADAB-033E-0B48-B686-3AAEF8A2D2CD}" type="sibTrans" cxnId="{F0C9479C-0959-EF43-AC08-7E110C074C5E}">
      <dgm:prSet/>
      <dgm:spPr/>
      <dgm:t>
        <a:bodyPr/>
        <a:lstStyle/>
        <a:p>
          <a:endParaRPr lang="en-US"/>
        </a:p>
      </dgm:t>
    </dgm:pt>
    <dgm:pt modelId="{F396BF32-9D17-9F46-9FC1-F872A82D3AB6}" type="pres">
      <dgm:prSet presAssocID="{84EFFA4D-7EA1-AB4E-9725-4A25902D61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AC406-F06B-684F-B8AF-A4AC1F89E2C1}" type="pres">
      <dgm:prSet presAssocID="{51A1BA06-2DC4-4A44-B5B8-9B380C3E83D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56014-28EE-CF4E-9666-CA71BEB3AF23}" type="pres">
      <dgm:prSet presAssocID="{51A1BA06-2DC4-4A44-B5B8-9B380C3E83D8}" presName="spNode" presStyleCnt="0"/>
      <dgm:spPr/>
    </dgm:pt>
    <dgm:pt modelId="{83654F16-D81B-9E47-BE73-9B00BF0FD5FD}" type="pres">
      <dgm:prSet presAssocID="{655915AF-826E-1843-8BA1-F83E26617C6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BA421F6-9D52-0844-BDC7-EA6222AB4055}" type="pres">
      <dgm:prSet presAssocID="{81967276-38D0-4E45-BDB4-96D405B3D8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3CE6E-1867-E24E-9CB6-D3EE9E50C137}" type="pres">
      <dgm:prSet presAssocID="{81967276-38D0-4E45-BDB4-96D405B3D8AA}" presName="spNode" presStyleCnt="0"/>
      <dgm:spPr/>
    </dgm:pt>
    <dgm:pt modelId="{37E9F7D5-5954-934E-A431-1DE961231688}" type="pres">
      <dgm:prSet presAssocID="{A311F254-1F05-1745-9B0D-AB88A3A1E36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E1312F6-C398-6A4C-AB77-6B4065206128}" type="pres">
      <dgm:prSet presAssocID="{6CE12310-1E65-7A42-95CF-6F8D8BF7B3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F68E-352A-3A4A-BD3A-D31D4AB3CD3A}" type="pres">
      <dgm:prSet presAssocID="{6CE12310-1E65-7A42-95CF-6F8D8BF7B390}" presName="spNode" presStyleCnt="0"/>
      <dgm:spPr/>
    </dgm:pt>
    <dgm:pt modelId="{573B5ACE-9856-7843-B417-37EB0F691A7E}" type="pres">
      <dgm:prSet presAssocID="{6D873180-A2D2-124E-97B4-A0351BB44D6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828EBC6-3A00-3646-B7DE-AABEE12077A8}" type="pres">
      <dgm:prSet presAssocID="{CB827B21-D6B9-0641-9549-BA88725539A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64D5-1BC3-B049-851D-F619C9FF02A8}" type="pres">
      <dgm:prSet presAssocID="{CB827B21-D6B9-0641-9549-BA88725539AB}" presName="spNode" presStyleCnt="0"/>
      <dgm:spPr/>
    </dgm:pt>
    <dgm:pt modelId="{C76A11DF-DE4A-8649-9652-FD527571B1F4}" type="pres">
      <dgm:prSet presAssocID="{C275AC6B-C5AF-AA45-AC45-4A701F6539E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703B451-1C5F-CE43-AC7E-356AA06BC184}" type="pres">
      <dgm:prSet presAssocID="{2D8C1DD2-6BB9-E949-8C7D-A826516157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DECF1-73B2-CC4C-92B9-D522ACB0D3A2}" type="pres">
      <dgm:prSet presAssocID="{2D8C1DD2-6BB9-E949-8C7D-A826516157CD}" presName="spNode" presStyleCnt="0"/>
      <dgm:spPr/>
    </dgm:pt>
    <dgm:pt modelId="{D3F2F287-80FA-704D-8235-03CDCCAA17AD}" type="pres">
      <dgm:prSet presAssocID="{DFDFADAB-033E-0B48-B686-3AAEF8A2D2C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0E1F38A-F265-9E4E-B368-5181D602FC2A}" srcId="{84EFFA4D-7EA1-AB4E-9725-4A25902D6138}" destId="{CB827B21-D6B9-0641-9549-BA88725539AB}" srcOrd="3" destOrd="0" parTransId="{D51B18D7-5542-834E-A795-CE27A21ED390}" sibTransId="{C275AC6B-C5AF-AA45-AC45-4A701F6539EF}"/>
    <dgm:cxn modelId="{9A65F777-AAD8-3C41-B1A1-36C872BC4751}" srcId="{84EFFA4D-7EA1-AB4E-9725-4A25902D6138}" destId="{51A1BA06-2DC4-4A44-B5B8-9B380C3E83D8}" srcOrd="0" destOrd="0" parTransId="{09CABE25-13F9-C94C-BB6B-64E2929D0E7C}" sibTransId="{655915AF-826E-1843-8BA1-F83E26617C66}"/>
    <dgm:cxn modelId="{90093E7C-51D7-E244-B834-685C850CAA94}" type="presOf" srcId="{A311F254-1F05-1745-9B0D-AB88A3A1E362}" destId="{37E9F7D5-5954-934E-A431-1DE961231688}" srcOrd="0" destOrd="0" presId="urn:microsoft.com/office/officeart/2005/8/layout/cycle5"/>
    <dgm:cxn modelId="{225514EC-9D85-8A49-9C18-8927EA08B2AB}" type="presOf" srcId="{C275AC6B-C5AF-AA45-AC45-4A701F6539EF}" destId="{C76A11DF-DE4A-8649-9652-FD527571B1F4}" srcOrd="0" destOrd="0" presId="urn:microsoft.com/office/officeart/2005/8/layout/cycle5"/>
    <dgm:cxn modelId="{FE29CB85-B79E-5E4C-937D-472F8946A705}" type="presOf" srcId="{DFDFADAB-033E-0B48-B686-3AAEF8A2D2CD}" destId="{D3F2F287-80FA-704D-8235-03CDCCAA17AD}" srcOrd="0" destOrd="0" presId="urn:microsoft.com/office/officeart/2005/8/layout/cycle5"/>
    <dgm:cxn modelId="{803DE706-36C5-7E40-91A4-DFC53633B40A}" type="presOf" srcId="{CB827B21-D6B9-0641-9549-BA88725539AB}" destId="{1828EBC6-3A00-3646-B7DE-AABEE12077A8}" srcOrd="0" destOrd="0" presId="urn:microsoft.com/office/officeart/2005/8/layout/cycle5"/>
    <dgm:cxn modelId="{A2E7AFAF-80E4-FC48-8DDC-37467CA220F0}" type="presOf" srcId="{2D8C1DD2-6BB9-E949-8C7D-A826516157CD}" destId="{7703B451-1C5F-CE43-AC7E-356AA06BC184}" srcOrd="0" destOrd="0" presId="urn:microsoft.com/office/officeart/2005/8/layout/cycle5"/>
    <dgm:cxn modelId="{3DD7D1BB-7F73-B041-8E4E-08146829D4D5}" type="presOf" srcId="{655915AF-826E-1843-8BA1-F83E26617C66}" destId="{83654F16-D81B-9E47-BE73-9B00BF0FD5FD}" srcOrd="0" destOrd="0" presId="urn:microsoft.com/office/officeart/2005/8/layout/cycle5"/>
    <dgm:cxn modelId="{DE4616DE-84DE-FA42-BC1C-FE23E8ABCD3D}" type="presOf" srcId="{84EFFA4D-7EA1-AB4E-9725-4A25902D6138}" destId="{F396BF32-9D17-9F46-9FC1-F872A82D3AB6}" srcOrd="0" destOrd="0" presId="urn:microsoft.com/office/officeart/2005/8/layout/cycle5"/>
    <dgm:cxn modelId="{0DC3F808-12C3-A645-A513-FC62C0A38598}" type="presOf" srcId="{6D873180-A2D2-124E-97B4-A0351BB44D62}" destId="{573B5ACE-9856-7843-B417-37EB0F691A7E}" srcOrd="0" destOrd="0" presId="urn:microsoft.com/office/officeart/2005/8/layout/cycle5"/>
    <dgm:cxn modelId="{F0C9479C-0959-EF43-AC08-7E110C074C5E}" srcId="{84EFFA4D-7EA1-AB4E-9725-4A25902D6138}" destId="{2D8C1DD2-6BB9-E949-8C7D-A826516157CD}" srcOrd="4" destOrd="0" parTransId="{DACD0843-8C17-9148-8FC0-A7D98873D977}" sibTransId="{DFDFADAB-033E-0B48-B686-3AAEF8A2D2CD}"/>
    <dgm:cxn modelId="{48C3161D-F52C-F841-AFE5-3F8B7BC336CD}" type="presOf" srcId="{81967276-38D0-4E45-BDB4-96D405B3D8AA}" destId="{BBA421F6-9D52-0844-BDC7-EA6222AB4055}" srcOrd="0" destOrd="0" presId="urn:microsoft.com/office/officeart/2005/8/layout/cycle5"/>
    <dgm:cxn modelId="{D66AAEEF-2B10-9A45-B50B-222B7455FEA9}" srcId="{84EFFA4D-7EA1-AB4E-9725-4A25902D6138}" destId="{81967276-38D0-4E45-BDB4-96D405B3D8AA}" srcOrd="1" destOrd="0" parTransId="{40D47E1C-04E5-834A-8CFA-0EC72666EAC1}" sibTransId="{A311F254-1F05-1745-9B0D-AB88A3A1E362}"/>
    <dgm:cxn modelId="{AF54BE37-456C-C748-8D81-1C1576AA6F3C}" type="presOf" srcId="{6CE12310-1E65-7A42-95CF-6F8D8BF7B390}" destId="{8E1312F6-C398-6A4C-AB77-6B4065206128}" srcOrd="0" destOrd="0" presId="urn:microsoft.com/office/officeart/2005/8/layout/cycle5"/>
    <dgm:cxn modelId="{AD75835D-CE22-8A49-9832-F93AF922A768}" type="presOf" srcId="{51A1BA06-2DC4-4A44-B5B8-9B380C3E83D8}" destId="{DE8AC406-F06B-684F-B8AF-A4AC1F89E2C1}" srcOrd="0" destOrd="0" presId="urn:microsoft.com/office/officeart/2005/8/layout/cycle5"/>
    <dgm:cxn modelId="{037F6CF4-B5F3-064D-BDC3-DC2F83E74B9D}" srcId="{84EFFA4D-7EA1-AB4E-9725-4A25902D6138}" destId="{6CE12310-1E65-7A42-95CF-6F8D8BF7B390}" srcOrd="2" destOrd="0" parTransId="{A88649D8-EC75-6D48-97B6-8E9913E3DDAF}" sibTransId="{6D873180-A2D2-124E-97B4-A0351BB44D62}"/>
    <dgm:cxn modelId="{03D4E415-D05A-7B40-AEE8-B2BDA6360CEA}" type="presParOf" srcId="{F396BF32-9D17-9F46-9FC1-F872A82D3AB6}" destId="{DE8AC406-F06B-684F-B8AF-A4AC1F89E2C1}" srcOrd="0" destOrd="0" presId="urn:microsoft.com/office/officeart/2005/8/layout/cycle5"/>
    <dgm:cxn modelId="{7415D576-0F9B-6A44-B67B-4DF3F853CB3A}" type="presParOf" srcId="{F396BF32-9D17-9F46-9FC1-F872A82D3AB6}" destId="{47C56014-28EE-CF4E-9666-CA71BEB3AF23}" srcOrd="1" destOrd="0" presId="urn:microsoft.com/office/officeart/2005/8/layout/cycle5"/>
    <dgm:cxn modelId="{C465AD9B-C618-A344-BFDD-8D26E853A43B}" type="presParOf" srcId="{F396BF32-9D17-9F46-9FC1-F872A82D3AB6}" destId="{83654F16-D81B-9E47-BE73-9B00BF0FD5FD}" srcOrd="2" destOrd="0" presId="urn:microsoft.com/office/officeart/2005/8/layout/cycle5"/>
    <dgm:cxn modelId="{4EFA1EC7-3A7C-0A42-835F-E6818806D385}" type="presParOf" srcId="{F396BF32-9D17-9F46-9FC1-F872A82D3AB6}" destId="{BBA421F6-9D52-0844-BDC7-EA6222AB4055}" srcOrd="3" destOrd="0" presId="urn:microsoft.com/office/officeart/2005/8/layout/cycle5"/>
    <dgm:cxn modelId="{C371F1CB-7A2E-DD45-9862-DDC6D2974AE1}" type="presParOf" srcId="{F396BF32-9D17-9F46-9FC1-F872A82D3AB6}" destId="{1F03CE6E-1867-E24E-9CB6-D3EE9E50C137}" srcOrd="4" destOrd="0" presId="urn:microsoft.com/office/officeart/2005/8/layout/cycle5"/>
    <dgm:cxn modelId="{5AED438A-F720-D641-9391-137E08A06DB9}" type="presParOf" srcId="{F396BF32-9D17-9F46-9FC1-F872A82D3AB6}" destId="{37E9F7D5-5954-934E-A431-1DE961231688}" srcOrd="5" destOrd="0" presId="urn:microsoft.com/office/officeart/2005/8/layout/cycle5"/>
    <dgm:cxn modelId="{8C7F407D-BA0A-5040-BD66-F75F38DB6247}" type="presParOf" srcId="{F396BF32-9D17-9F46-9FC1-F872A82D3AB6}" destId="{8E1312F6-C398-6A4C-AB77-6B4065206128}" srcOrd="6" destOrd="0" presId="urn:microsoft.com/office/officeart/2005/8/layout/cycle5"/>
    <dgm:cxn modelId="{AFDB49A2-BA6D-D048-9B60-27555DDFB983}" type="presParOf" srcId="{F396BF32-9D17-9F46-9FC1-F872A82D3AB6}" destId="{AFA3F68E-352A-3A4A-BD3A-D31D4AB3CD3A}" srcOrd="7" destOrd="0" presId="urn:microsoft.com/office/officeart/2005/8/layout/cycle5"/>
    <dgm:cxn modelId="{3771FAAC-4694-594C-B9FF-4ECF56700C7B}" type="presParOf" srcId="{F396BF32-9D17-9F46-9FC1-F872A82D3AB6}" destId="{573B5ACE-9856-7843-B417-37EB0F691A7E}" srcOrd="8" destOrd="0" presId="urn:microsoft.com/office/officeart/2005/8/layout/cycle5"/>
    <dgm:cxn modelId="{AA36AA0A-2E67-DA4A-84B5-CECDBA0D5EDA}" type="presParOf" srcId="{F396BF32-9D17-9F46-9FC1-F872A82D3AB6}" destId="{1828EBC6-3A00-3646-B7DE-AABEE12077A8}" srcOrd="9" destOrd="0" presId="urn:microsoft.com/office/officeart/2005/8/layout/cycle5"/>
    <dgm:cxn modelId="{3C0917E1-2E46-3A4B-9136-2001F2ACAC91}" type="presParOf" srcId="{F396BF32-9D17-9F46-9FC1-F872A82D3AB6}" destId="{08EE64D5-1BC3-B049-851D-F619C9FF02A8}" srcOrd="10" destOrd="0" presId="urn:microsoft.com/office/officeart/2005/8/layout/cycle5"/>
    <dgm:cxn modelId="{EA62CD1C-3D08-9349-8795-D972D24AA0E2}" type="presParOf" srcId="{F396BF32-9D17-9F46-9FC1-F872A82D3AB6}" destId="{C76A11DF-DE4A-8649-9652-FD527571B1F4}" srcOrd="11" destOrd="0" presId="urn:microsoft.com/office/officeart/2005/8/layout/cycle5"/>
    <dgm:cxn modelId="{F3B89ECA-C1DE-3D4C-995A-16827EC97427}" type="presParOf" srcId="{F396BF32-9D17-9F46-9FC1-F872A82D3AB6}" destId="{7703B451-1C5F-CE43-AC7E-356AA06BC184}" srcOrd="12" destOrd="0" presId="urn:microsoft.com/office/officeart/2005/8/layout/cycle5"/>
    <dgm:cxn modelId="{A6B2407C-42F7-9941-9472-7A97137051A9}" type="presParOf" srcId="{F396BF32-9D17-9F46-9FC1-F872A82D3AB6}" destId="{A65DECF1-73B2-CC4C-92B9-D522ACB0D3A2}" srcOrd="13" destOrd="0" presId="urn:microsoft.com/office/officeart/2005/8/layout/cycle5"/>
    <dgm:cxn modelId="{5C8BD5EB-008B-AF4A-9D13-ED18A44BB122}" type="presParOf" srcId="{F396BF32-9D17-9F46-9FC1-F872A82D3AB6}" destId="{D3F2F287-80FA-704D-8235-03CDCCAA17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AC406-F06B-684F-B8AF-A4AC1F89E2C1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Foundations</a:t>
          </a:r>
          <a:endParaRPr lang="en-US" sz="1500" kern="1200" dirty="0"/>
        </a:p>
      </dsp:txBody>
      <dsp:txXfrm>
        <a:off x="2422865" y="44730"/>
        <a:ext cx="1250268" cy="783022"/>
      </dsp:txXfrm>
    </dsp:sp>
    <dsp:sp modelId="{83654F16-D81B-9E47-BE73-9B00BF0FD5F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21F6-9D52-0844-BDC7-EA6222AB405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Infrastructure</a:t>
          </a:r>
          <a:endParaRPr lang="en-US" sz="1500" kern="1200" dirty="0"/>
        </a:p>
      </dsp:txBody>
      <dsp:txXfrm>
        <a:off x="4070661" y="1241923"/>
        <a:ext cx="1250268" cy="783022"/>
      </dsp:txXfrm>
    </dsp:sp>
    <dsp:sp modelId="{37E9F7D5-5954-934E-A431-1DE96123168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12F6-C398-6A4C-AB77-6B4065206128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Use</a:t>
          </a:r>
          <a:endParaRPr lang="en-US" sz="1500" kern="1200" dirty="0"/>
        </a:p>
      </dsp:txBody>
      <dsp:txXfrm>
        <a:off x="3441259" y="3179023"/>
        <a:ext cx="1250268" cy="783022"/>
      </dsp:txXfrm>
    </dsp:sp>
    <dsp:sp modelId="{573B5ACE-9856-7843-B417-37EB0F691A7E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8EBC6-3A00-3646-B7DE-AABEE12077A8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 and Social Issues</a:t>
          </a:r>
          <a:endParaRPr lang="en-US" sz="1500" kern="1200" dirty="0"/>
        </a:p>
      </dsp:txBody>
      <dsp:txXfrm>
        <a:off x="1404472" y="3179023"/>
        <a:ext cx="1250268" cy="783022"/>
      </dsp:txXfrm>
    </dsp:sp>
    <dsp:sp modelId="{C76A11DF-DE4A-8649-9652-FD527571B1F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B451-1C5F-CE43-AC7E-356AA06BC18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Building</a:t>
          </a:r>
          <a:endParaRPr lang="en-US" sz="1500" kern="1200" dirty="0"/>
        </a:p>
      </dsp:txBody>
      <dsp:txXfrm>
        <a:off x="775070" y="1241923"/>
        <a:ext cx="1250268" cy="783022"/>
      </dsp:txXfrm>
    </dsp:sp>
    <dsp:sp modelId="{D3F2F287-80FA-704D-8235-03CDCCAA17A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hyperlink" Target="https://tools.ietf.org/pdf/rfc7231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hyperlink" Target="https://tools.ietf.org/pdf/rfc723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etf.org/rfc/rfc3986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ecma-262/5.1/" TargetMode="External"/><Relationship Id="rId4" Type="http://schemas.openxmlformats.org/officeDocument/2006/relationships/hyperlink" Target="https://www.w3.org/TR/C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html5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rdalierinstitute.com/" TargetMode="External"/><Relationship Id="rId4" Type="http://schemas.openxmlformats.org/officeDocument/2006/relationships/hyperlink" Target="https://snap.stanford.edu/data/#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cyclopediaofmath.org/index.php?title=Graph&amp;oldid=37438" TargetMode="Externa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Ue3Jb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pYQ8bg" TargetMode="External"/><Relationship Id="rId4" Type="http://schemas.openxmlformats.org/officeDocument/2006/relationships/hyperlink" Target="http://www.oxforddictionaries.com/us/definition/american_english/semant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utational_semanti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Graphs and </a:t>
            </a:r>
            <a:r>
              <a:rPr lang="en-US" smtClean="0"/>
              <a:t>Semantic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Colin Bell &lt;</a:t>
            </a:r>
            <a:r>
              <a:rPr lang="en-US" dirty="0" err="1" smtClean="0"/>
              <a:t>colin.bell@uwaterloo.ca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Director, Enterprise Architecture</a:t>
            </a:r>
          </a:p>
          <a:p>
            <a:r>
              <a:rPr lang="en-US" dirty="0" smtClean="0"/>
              <a:t>Information Systems and Technology (IST)</a:t>
            </a:r>
          </a:p>
          <a:p>
            <a:r>
              <a:rPr lang="en-US" dirty="0" smtClean="0"/>
              <a:t>University of Waterloo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175" y="5749447"/>
            <a:ext cx="637574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Prepared guest lecture for Class 11 of W16 cs330.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5" y="1690689"/>
            <a:ext cx="6542449" cy="46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7981" y="704742"/>
            <a:ext cx="399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tools.ietf.org/pdf/rfc7231.pdf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5" y="1690689"/>
            <a:ext cx="6542449" cy="46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7981" y="704742"/>
            <a:ext cx="399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tools.ietf.org/pdf/rfc7231.pdf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URLs /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Uniform Resource Locator (URL) </a:t>
            </a:r>
            <a:r>
              <a:rPr lang="en-US" dirty="0" smtClean="0"/>
              <a:t>is </a:t>
            </a:r>
            <a:r>
              <a:rPr lang="en-US" dirty="0" smtClean="0"/>
              <a:t>a specific class of Uniform Resource Identifier (URIs)</a:t>
            </a:r>
          </a:p>
          <a:p>
            <a:pPr lvl="1"/>
            <a:r>
              <a:rPr lang="en-US" smtClean="0"/>
              <a:t>See: </a:t>
            </a: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www.ietf.org/rfc/rfc3986.txt</a:t>
            </a:r>
            <a:endParaRPr lang="en-US" dirty="0" smtClean="0"/>
          </a:p>
          <a:p>
            <a:r>
              <a:rPr lang="en-US" dirty="0" smtClean="0"/>
              <a:t>The standardized structure of a string to allow items to be uniquely identified (URI).  Sometimes items are best identified by its location (URL).</a:t>
            </a:r>
            <a:endParaRPr lang="en-US" dirty="0"/>
          </a:p>
          <a:p>
            <a:r>
              <a:rPr lang="en-US" dirty="0" smtClean="0"/>
              <a:t>Pattern: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9660" y="4872625"/>
            <a:ext cx="72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foo://example.com:8042/over/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there?name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ferret#nose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\_/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\______________/\_________/ \_________/ \__/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|         |            |            |         |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scheme  authority      path        query   fragment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8510" y="6301004"/>
            <a:ext cx="29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Example from IETF RFC3986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HTML w/ (JS + 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(HTML)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www.w3.org/TR/html5/</a:t>
            </a:r>
            <a:endParaRPr lang="en-US" dirty="0"/>
          </a:p>
          <a:p>
            <a:r>
              <a:rPr lang="en-US" dirty="0" smtClean="0"/>
              <a:t>Most modern websites include JavaScript (JS) to allow for ‘dynamic’ interactions.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://www.ecma-international.org/ecma-262/5.1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Data (HTML) and dynamic logic (JavaScript) is separated from visual presentation using Cascading Style Sheets (CSS). </a:t>
            </a:r>
          </a:p>
          <a:p>
            <a:pPr lvl="1"/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https://www.w3.org/TR/CSS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WWW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363851"/>
            <a:ext cx="4076700" cy="48131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65" y="365126"/>
            <a:ext cx="3810000" cy="462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350" y="467111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”Graph of World Wide Web” source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hlinkClick r:id="rId3"/>
              </a:rPr>
              <a:t>http://www.bordalierinstitute.com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21265" y="55018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more large network datasets at:</a:t>
            </a:r>
          </a:p>
          <a:p>
            <a:r>
              <a:rPr lang="en-US" dirty="0"/>
              <a:t>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://snap.stanford.edu/data/#</a:t>
            </a:r>
            <a:r>
              <a:rPr lang="en-US" dirty="0" smtClean="0">
                <a:hlinkClick r:id="rId4"/>
              </a:rPr>
              <a:t>web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4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err="1" smtClean="0"/>
              <a:t>RESTful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3.0-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47639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Starting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Business Intelligence (BI)</a:t>
            </a:r>
          </a:p>
          <a:p>
            <a:r>
              <a:rPr lang="en-US" dirty="0" smtClean="0"/>
              <a:t>Data Warehousing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smtClean="0"/>
              <a:t>Big Data</a:t>
            </a:r>
          </a:p>
          <a:p>
            <a:endParaRPr lang="en-US" dirty="0"/>
          </a:p>
          <a:p>
            <a:r>
              <a:rPr lang="en-US" dirty="0" smtClean="0"/>
              <a:t>Today we are going to talk about next gen BI and the tools / technologies being used at the bleeding edge to make sense of big data.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“Business Intelligence 2.0”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 databases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Semantic-aware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Outline: </a:t>
            </a:r>
            <a:r>
              <a:rPr lang="en-US" dirty="0" smtClean="0"/>
              <a:t>Class 11 – Guest Lecture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>“Social Graphs and Semantic Analytics”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Foundations</a:t>
            </a:r>
          </a:p>
          <a:p>
            <a:pPr lvl="1"/>
            <a:r>
              <a:rPr lang="en-US" dirty="0" smtClean="0"/>
              <a:t>Graph </a:t>
            </a:r>
            <a:r>
              <a:rPr lang="en-US" sz="1400" dirty="0" smtClean="0"/>
              <a:t>(mathematics)</a:t>
            </a:r>
          </a:p>
          <a:p>
            <a:pPr lvl="1"/>
            <a:r>
              <a:rPr lang="en-US" dirty="0" smtClean="0"/>
              <a:t>Semantics </a:t>
            </a:r>
            <a:r>
              <a:rPr lang="en-US" sz="1400" dirty="0" smtClean="0"/>
              <a:t>(linguistics)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Web 2.0</a:t>
            </a:r>
          </a:p>
          <a:p>
            <a:pPr lvl="1"/>
            <a:r>
              <a:rPr lang="en-US" dirty="0" smtClean="0"/>
              <a:t>Web 3.0</a:t>
            </a:r>
          </a:p>
          <a:p>
            <a:r>
              <a:rPr lang="en-US" dirty="0" smtClean="0"/>
              <a:t>Business Uses</a:t>
            </a:r>
          </a:p>
          <a:p>
            <a:pPr lvl="1"/>
            <a:r>
              <a:rPr lang="en-US" dirty="0" smtClean="0"/>
              <a:t>Social Graph</a:t>
            </a:r>
          </a:p>
          <a:p>
            <a:pPr lvl="1"/>
            <a:r>
              <a:rPr lang="en-US" dirty="0" smtClean="0"/>
              <a:t>Financial Risk</a:t>
            </a:r>
          </a:p>
          <a:p>
            <a:pPr lvl="1"/>
            <a:r>
              <a:rPr lang="en-US" dirty="0" smtClean="0"/>
              <a:t>Textual Meta-Analysis</a:t>
            </a:r>
          </a:p>
          <a:p>
            <a:r>
              <a:rPr lang="en-US" dirty="0" smtClean="0"/>
              <a:t>Managerial and Social Issues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1"/>
            <a:r>
              <a:rPr lang="en-US" dirty="0" smtClean="0"/>
              <a:t>False Positives</a:t>
            </a:r>
          </a:p>
          <a:p>
            <a:endParaRPr lang="en-US" dirty="0" smtClean="0"/>
          </a:p>
          <a:p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Where would you start?</a:t>
            </a:r>
          </a:p>
        </p:txBody>
      </p:sp>
    </p:spTree>
    <p:extLst>
      <p:ext uri="{BB962C8B-B14F-4D97-AF65-F5344CB8AC3E}">
        <p14:creationId xmlns:p14="http://schemas.microsoft.com/office/powerpoint/2010/main" val="19589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b="1" dirty="0" smtClean="0"/>
              <a:t>V</a:t>
            </a:r>
            <a:r>
              <a:rPr lang="en-US" dirty="0" smtClean="0"/>
              <a:t> of vertices.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</a:t>
            </a:r>
            <a:r>
              <a:rPr lang="en-US" b="1" dirty="0" smtClean="0"/>
              <a:t> E </a:t>
            </a:r>
            <a:r>
              <a:rPr lang="en-US" dirty="0" smtClean="0"/>
              <a:t>of unordered (edge) and ordered (arc) pairs of vertices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Denoted as G(V,E).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u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Mixed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 smtClean="0"/>
              <a:t>(G</a:t>
            </a:r>
            <a:r>
              <a:rPr lang="en-US" baseline="-25000" dirty="0" smtClean="0"/>
              <a:t>m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9342" y="6313118"/>
            <a:ext cx="28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bit.ly/1Ue3Jby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6313118"/>
            <a:ext cx="49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Graph. </a:t>
            </a:r>
            <a:r>
              <a:rPr lang="en-US" sz="900" i="1" dirty="0"/>
              <a:t>Encyclopedia of Mathematics.</a:t>
            </a:r>
            <a:r>
              <a:rPr lang="en-US" sz="900" dirty="0"/>
              <a:t> URL: </a:t>
            </a:r>
            <a:r>
              <a:rPr lang="en-US" sz="900" dirty="0">
                <a:hlinkClick r:id="rId3"/>
              </a:rPr>
              <a:t>http://</a:t>
            </a:r>
            <a:r>
              <a:rPr lang="en-US" sz="900" dirty="0" smtClean="0">
                <a:hlinkClick r:id="rId3"/>
              </a:rPr>
              <a:t>www.encyclopediaofmath.org/index.php?title=Graph&amp;oldid=37438</a:t>
            </a:r>
            <a:endParaRPr lang="en-US" sz="9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85" y="4454899"/>
            <a:ext cx="2103750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40" y="4452081"/>
            <a:ext cx="2103750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85" y="2800808"/>
            <a:ext cx="210375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40" y="2800808"/>
            <a:ext cx="21037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Definition: Semantics</a:t>
            </a:r>
          </a:p>
          <a:p>
            <a:pPr lvl="1"/>
            <a:r>
              <a:rPr lang="en-US" dirty="0"/>
              <a:t>The branch of linguistics and logic concerned with meaning</a:t>
            </a:r>
            <a:r>
              <a:rPr lang="en-US" dirty="0" smtClean="0"/>
              <a:t>. </a:t>
            </a:r>
            <a:r>
              <a:rPr lang="en-US" dirty="0"/>
              <a:t>There are a number of branches and </a:t>
            </a:r>
            <a:r>
              <a:rPr lang="en-US" dirty="0" smtClean="0"/>
              <a:t>sub branches </a:t>
            </a:r>
            <a:r>
              <a:rPr lang="en-US" dirty="0"/>
              <a:t>of semantics, </a:t>
            </a:r>
            <a:r>
              <a:rPr lang="en-US" dirty="0" smtClean="0"/>
              <a:t>including:</a:t>
            </a:r>
          </a:p>
          <a:p>
            <a:pPr lvl="2"/>
            <a:r>
              <a:rPr lang="en-US" b="1" dirty="0" smtClean="0"/>
              <a:t>formal </a:t>
            </a:r>
            <a:r>
              <a:rPr lang="en-US" b="1" dirty="0"/>
              <a:t>semantics</a:t>
            </a:r>
            <a:r>
              <a:rPr lang="en-US" dirty="0"/>
              <a:t>, which studies the logical aspects of meaning, such as sense, reference, implication, and logical </a:t>
            </a:r>
            <a:r>
              <a:rPr lang="en-US" dirty="0" smtClean="0"/>
              <a:t>form,</a:t>
            </a:r>
          </a:p>
          <a:p>
            <a:pPr lvl="2"/>
            <a:r>
              <a:rPr lang="en-US" b="1" dirty="0" smtClean="0"/>
              <a:t>lexical </a:t>
            </a:r>
            <a:r>
              <a:rPr lang="en-US" b="1" dirty="0"/>
              <a:t>semantics</a:t>
            </a:r>
            <a:r>
              <a:rPr lang="en-US" dirty="0"/>
              <a:t>, which studies word meanings and word relations, </a:t>
            </a:r>
            <a:r>
              <a:rPr lang="en-US" dirty="0" smtClean="0"/>
              <a:t>and;</a:t>
            </a:r>
          </a:p>
          <a:p>
            <a:pPr lvl="2"/>
            <a:r>
              <a:rPr lang="en-US" b="1" dirty="0" smtClean="0"/>
              <a:t>conceptual </a:t>
            </a:r>
            <a:r>
              <a:rPr lang="en-US" b="1" dirty="0"/>
              <a:t>semantics</a:t>
            </a:r>
            <a:r>
              <a:rPr lang="en-US" dirty="0"/>
              <a:t>, which studies the cognitive structure of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interested in </a:t>
            </a:r>
            <a:r>
              <a:rPr lang="en-US" b="1" dirty="0" smtClean="0"/>
              <a:t>Computational Semantics</a:t>
            </a:r>
            <a:r>
              <a:rPr lang="en-US" dirty="0" smtClean="0"/>
              <a:t>, the study of how to automate the process of constructing and reasoning with </a:t>
            </a:r>
            <a:r>
              <a:rPr lang="en-US" dirty="0"/>
              <a:t>meaning </a:t>
            </a:r>
            <a:r>
              <a:rPr lang="en-US" dirty="0" smtClean="0"/>
              <a:t>representations </a:t>
            </a:r>
            <a:r>
              <a:rPr lang="en-US" sz="1100" dirty="0" smtClean="0"/>
              <a:t>[source</a:t>
            </a:r>
            <a:r>
              <a:rPr lang="en-US" sz="1100" dirty="0"/>
              <a:t>: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en.wikipedia.org/wiki/Computational_semantics</a:t>
            </a:r>
            <a:r>
              <a:rPr lang="en-US" sz="1100" dirty="0" smtClean="0"/>
              <a:t>]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99342" y="6313118"/>
            <a:ext cx="28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bit.ly/1pYQ8bg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650" y="6313118"/>
            <a:ext cx="49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Semantics</a:t>
            </a:r>
            <a:r>
              <a:rPr lang="en-US" sz="900" dirty="0" smtClean="0"/>
              <a:t>. </a:t>
            </a:r>
            <a:r>
              <a:rPr lang="en-US" sz="900" i="1" dirty="0" smtClean="0"/>
              <a:t>Oxford Dictionary Online.</a:t>
            </a:r>
            <a:r>
              <a:rPr lang="en-US" sz="900" dirty="0" smtClean="0"/>
              <a:t> URL:</a:t>
            </a:r>
          </a:p>
          <a:p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www.oxforddictionaries.com/us/definition/american_english/semantics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629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Semantic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combine the concepts of graphs and semantics to build what are called </a:t>
            </a:r>
            <a:r>
              <a:rPr lang="en-US" b="1" dirty="0" smtClean="0"/>
              <a:t>semantic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10411" y="1290181"/>
            <a:ext cx="37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a.k.a. Semantic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18" y="2985543"/>
            <a:ext cx="4269677" cy="36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2.0-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number of concepts and technologies make up what we think of as Web 2.0:</a:t>
            </a:r>
          </a:p>
          <a:p>
            <a:pPr lvl="1"/>
            <a:r>
              <a:rPr lang="en-US" b="1" dirty="0" smtClean="0"/>
              <a:t>HTTP: </a:t>
            </a:r>
            <a:r>
              <a:rPr lang="en-US" dirty="0" smtClean="0"/>
              <a:t>Hypertext Transfer Protocol</a:t>
            </a:r>
          </a:p>
          <a:p>
            <a:pPr lvl="1"/>
            <a:r>
              <a:rPr lang="en-US" b="1" dirty="0"/>
              <a:t>URLs: </a:t>
            </a:r>
            <a:r>
              <a:rPr lang="en-US" dirty="0"/>
              <a:t>Uniform Resource Locators</a:t>
            </a:r>
          </a:p>
          <a:p>
            <a:pPr lvl="2"/>
            <a:r>
              <a:rPr lang="en-US" dirty="0"/>
              <a:t>A specific type of 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HTML: </a:t>
            </a:r>
            <a:r>
              <a:rPr lang="en-US" dirty="0" smtClean="0"/>
              <a:t>Hypertext Markup Language</a:t>
            </a:r>
          </a:p>
          <a:p>
            <a:pPr lvl="2"/>
            <a:r>
              <a:rPr lang="en-US" dirty="0" smtClean="0"/>
              <a:t>With JavaScript and Cascading Style Sheets (CSS)</a:t>
            </a:r>
          </a:p>
          <a:p>
            <a:pPr lvl="1"/>
            <a:r>
              <a:rPr lang="en-US" b="1" dirty="0" smtClean="0"/>
              <a:t>XML:</a:t>
            </a:r>
            <a:r>
              <a:rPr lang="en-US" dirty="0" smtClean="0"/>
              <a:t> E</a:t>
            </a:r>
            <a:r>
              <a:rPr lang="en-US" dirty="0"/>
              <a:t>x</a:t>
            </a:r>
            <a:r>
              <a:rPr lang="en-US" dirty="0" smtClean="0"/>
              <a:t>tensible Markup Language</a:t>
            </a:r>
          </a:p>
          <a:p>
            <a:pPr lvl="1"/>
            <a:r>
              <a:rPr lang="en-US" b="1" dirty="0" smtClean="0"/>
              <a:t>Web Services:</a:t>
            </a:r>
          </a:p>
          <a:p>
            <a:pPr lvl="2"/>
            <a:r>
              <a:rPr lang="en-US" b="1" dirty="0" smtClean="0"/>
              <a:t>SOAP: </a:t>
            </a:r>
            <a:r>
              <a:rPr lang="en-US" dirty="0"/>
              <a:t>Simple Object Access Protocol</a:t>
            </a:r>
            <a:endParaRPr lang="en-US" dirty="0" smtClean="0"/>
          </a:p>
          <a:p>
            <a:pPr lvl="2"/>
            <a:r>
              <a:rPr lang="en-US" b="1" dirty="0" err="1" smtClean="0"/>
              <a:t>RESTful</a:t>
            </a:r>
            <a:r>
              <a:rPr lang="en-US" b="1" dirty="0" smtClean="0"/>
              <a:t> JSON: </a:t>
            </a:r>
            <a:r>
              <a:rPr lang="en-US" dirty="0" smtClean="0"/>
              <a:t>Representational State Transfer JavaScript Object Notation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</a:p>
          <a:p>
            <a:pPr lvl="1"/>
            <a:r>
              <a:rPr lang="en-US" dirty="0"/>
              <a:t>Provides a simple dialect (verbs + structure) to ask for, give, and receive hypertext-based information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Usually transferred using Transmission </a:t>
            </a:r>
            <a:r>
              <a:rPr lang="en-US" dirty="0" smtClean="0"/>
              <a:t>Control Protocol (TCP) </a:t>
            </a:r>
            <a:r>
              <a:rPr lang="en-US" dirty="0" smtClean="0"/>
              <a:t>over Internet </a:t>
            </a:r>
            <a:r>
              <a:rPr lang="en-US" dirty="0" smtClean="0"/>
              <a:t>Protocol (IP) </a:t>
            </a:r>
            <a:r>
              <a:rPr lang="en-US" dirty="0" smtClean="0"/>
              <a:t>switched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creation of a graph containing ‘hypertext’ vertices</a:t>
            </a:r>
            <a:r>
              <a:rPr lang="en-US" dirty="0" smtClean="0"/>
              <a:t> (nodes)</a:t>
            </a:r>
            <a:r>
              <a:rPr lang="en-US" dirty="0" smtClean="0"/>
              <a:t> linked across </a:t>
            </a:r>
            <a:r>
              <a:rPr lang="en-US" dirty="0" smtClean="0"/>
              <a:t>‘</a:t>
            </a:r>
            <a:r>
              <a:rPr lang="en-US" dirty="0" smtClean="0"/>
              <a:t>hyperlink’ arcs.</a:t>
            </a:r>
            <a:endParaRPr lang="en-US" dirty="0" smtClean="0"/>
          </a:p>
          <a:p>
            <a:pPr lvl="1"/>
            <a:r>
              <a:rPr lang="en-US" dirty="0" smtClean="0"/>
              <a:t>The basis of </a:t>
            </a:r>
            <a:r>
              <a:rPr lang="en-US" dirty="0" smtClean="0"/>
              <a:t>the World </a:t>
            </a:r>
            <a:r>
              <a:rPr lang="en-US" dirty="0" smtClean="0"/>
              <a:t>Wide Web we know </a:t>
            </a:r>
            <a:r>
              <a:rPr lang="en-US" dirty="0" smtClean="0"/>
              <a:t>today.</a:t>
            </a:r>
          </a:p>
        </p:txBody>
      </p:sp>
    </p:spTree>
    <p:extLst>
      <p:ext uri="{BB962C8B-B14F-4D97-AF65-F5344CB8AC3E}">
        <p14:creationId xmlns:p14="http://schemas.microsoft.com/office/powerpoint/2010/main" val="17492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732</Words>
  <Application>Microsoft Macintosh PowerPoint</Application>
  <PresentationFormat>Letter Paper (8.5x11 in)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Andale Mono</vt:lpstr>
      <vt:lpstr>Calibri</vt:lpstr>
      <vt:lpstr>Calibri Light</vt:lpstr>
      <vt:lpstr>Courier</vt:lpstr>
      <vt:lpstr>Arial</vt:lpstr>
      <vt:lpstr>Office Theme</vt:lpstr>
      <vt:lpstr>Social Graphs and Semantic Analytics</vt:lpstr>
      <vt:lpstr>PowerPoint Presentation</vt:lpstr>
      <vt:lpstr>Foundations: Starting from…</vt:lpstr>
      <vt:lpstr>Outline: Class 11 – Guest Lecture “Social Graphs and Semantic Analytics” </vt:lpstr>
      <vt:lpstr>Foundations: Graph</vt:lpstr>
      <vt:lpstr>Foundations: Semantics</vt:lpstr>
      <vt:lpstr>Foundations: Semantic Models</vt:lpstr>
      <vt:lpstr>Infrastructure: Web 2.0- Social</vt:lpstr>
      <vt:lpstr>Web 2.0: HTTP</vt:lpstr>
      <vt:lpstr>Web 2.0: HTTP</vt:lpstr>
      <vt:lpstr>Web 2.0: HTTP</vt:lpstr>
      <vt:lpstr>Web 2.0: URLs / URIs</vt:lpstr>
      <vt:lpstr>Web 2.0: HTML w/ (JS + CSS)</vt:lpstr>
      <vt:lpstr>Web 2.0: WWW</vt:lpstr>
      <vt:lpstr>Web 2.0: XML</vt:lpstr>
      <vt:lpstr>Web 2.0: Web Services</vt:lpstr>
      <vt:lpstr>Web 2.0: SOAP</vt:lpstr>
      <vt:lpstr>Web 2.0: RESTful JSON</vt:lpstr>
      <vt:lpstr>Infrastructure: Web 3.0- Semantic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Graphs and Semantic Analysis</dc:title>
  <dc:creator>Colin Bell</dc:creator>
  <cp:lastModifiedBy>Colin Bell</cp:lastModifiedBy>
  <cp:revision>38</cp:revision>
  <dcterms:created xsi:type="dcterms:W3CDTF">2016-03-16T04:36:22Z</dcterms:created>
  <dcterms:modified xsi:type="dcterms:W3CDTF">2016-03-22T05:10:38Z</dcterms:modified>
</cp:coreProperties>
</file>