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Lst>
  <p:sldSz cx="12192000" cy="6858000"/>
  <p:notesSz cx="6858000" cy="9144000"/>
  <p:defaultTextStyle>
    <a:lvl1pPr>
      <a:defRPr>
        <a:latin typeface="Calibri"/>
        <a:ea typeface="Calibri"/>
        <a:cs typeface="Calibri"/>
        <a:sym typeface="Calibri"/>
      </a:defRPr>
    </a:lvl1pPr>
    <a:lvl2pPr indent="457200">
      <a:defRPr>
        <a:latin typeface="Calibri"/>
        <a:ea typeface="Calibri"/>
        <a:cs typeface="Calibri"/>
        <a:sym typeface="Calibri"/>
      </a:defRPr>
    </a:lvl2pPr>
    <a:lvl3pPr indent="914400">
      <a:defRPr>
        <a:latin typeface="Calibri"/>
        <a:ea typeface="Calibri"/>
        <a:cs typeface="Calibri"/>
        <a:sym typeface="Calibri"/>
      </a:defRPr>
    </a:lvl3pPr>
    <a:lvl4pPr indent="1371600">
      <a:defRPr>
        <a:latin typeface="Calibri"/>
        <a:ea typeface="Calibri"/>
        <a:cs typeface="Calibri"/>
        <a:sym typeface="Calibri"/>
      </a:defRPr>
    </a:lvl4pPr>
    <a:lvl5pPr indent="1828800">
      <a:defRPr>
        <a:latin typeface="Calibri"/>
        <a:ea typeface="Calibri"/>
        <a:cs typeface="Calibri"/>
        <a:sym typeface="Calibri"/>
      </a:defRPr>
    </a:lvl5pPr>
    <a:lvl6pPr indent="2286000">
      <a:defRPr>
        <a:latin typeface="Calibri"/>
        <a:ea typeface="Calibri"/>
        <a:cs typeface="Calibri"/>
        <a:sym typeface="Calibri"/>
      </a:defRPr>
    </a:lvl6pPr>
    <a:lvl7pPr indent="2743200">
      <a:defRPr>
        <a:latin typeface="Calibri"/>
        <a:ea typeface="Calibri"/>
        <a:cs typeface="Calibri"/>
        <a:sym typeface="Calibri"/>
      </a:defRPr>
    </a:lvl7pPr>
    <a:lvl8pPr indent="3200400">
      <a:defRPr>
        <a:latin typeface="Calibri"/>
        <a:ea typeface="Calibri"/>
        <a:cs typeface="Calibri"/>
        <a:sym typeface="Calibri"/>
      </a:defRPr>
    </a:lvl8pPr>
    <a:lvl9pPr indent="3657600">
      <a:defRPr>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0DEEF"/>
          </a:solidFill>
        </a:fill>
      </a:tcStyle>
    </a:wholeTbl>
    <a:band2H>
      <a:tcTxStyle b="def" i="def"/>
      <a:tcStyle>
        <a:tcBdr/>
        <a:fill>
          <a:solidFill>
            <a:srgbClr val="E9EFF7"/>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0E0E0"/>
          </a:solidFill>
        </a:fill>
      </a:tcStyle>
    </a:wholeTbl>
    <a:band2H>
      <a:tcTxStyle b="def" i="def"/>
      <a:tcStyle>
        <a:tcBdr/>
        <a:fill>
          <a:solidFill>
            <a:srgbClr val="F0F0F0"/>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4E2CE"/>
          </a:solidFill>
        </a:fill>
      </a:tcStyle>
    </a:wholeTbl>
    <a:band2H>
      <a:tcTxStyle b="def" i="def"/>
      <a:tcStyle>
        <a:tcBdr/>
        <a:fill>
          <a:solidFill>
            <a:srgbClr val="EBF1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B9BD5"/>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5B9BD5"/>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46"/>
          <p:cNvSpPr/>
          <p:nvPr>
            <p:ph type="sldImg"/>
          </p:nvPr>
        </p:nvSpPr>
        <p:spPr>
          <a:xfrm>
            <a:off x="1143000" y="685800"/>
            <a:ext cx="4572000" cy="3429000"/>
          </a:xfrm>
          <a:prstGeom prst="rect">
            <a:avLst/>
          </a:prstGeom>
        </p:spPr>
        <p:txBody>
          <a:bodyPr/>
          <a:lstStyle/>
          <a:p>
            <a:pPr lvl="0"/>
          </a:p>
        </p:txBody>
      </p:sp>
      <p:sp>
        <p:nvSpPr>
          <p:cNvPr id="47" name="Shape 47"/>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6" name="Shape 6"/>
          <p:cNvSpPr/>
          <p:nvPr>
            <p:ph type="title"/>
          </p:nvPr>
        </p:nvSpPr>
        <p:spPr>
          <a:xfrm>
            <a:off x="1524000" y="0"/>
            <a:ext cx="9144000" cy="3509963"/>
          </a:xfrm>
          <a:prstGeom prst="rect">
            <a:avLst/>
          </a:prstGeom>
        </p:spPr>
        <p:txBody>
          <a:bodyPr anchor="b"/>
          <a:lstStyle>
            <a:lvl1pPr algn="ctr">
              <a:defRPr sz="6000"/>
            </a:lvl1pPr>
          </a:lstStyle>
          <a:p>
            <a:pPr lvl="0">
              <a:defRPr sz="1800"/>
            </a:pPr>
            <a:r>
              <a:rPr sz="6000"/>
              <a:t>Click to edit Master title style</a:t>
            </a:r>
          </a:p>
        </p:txBody>
      </p:sp>
      <p:sp>
        <p:nvSpPr>
          <p:cNvPr id="7" name="Shape 7"/>
          <p:cNvSpPr/>
          <p:nvPr>
            <p:ph type="body" idx="1"/>
          </p:nvPr>
        </p:nvSpPr>
        <p:spPr>
          <a:xfrm>
            <a:off x="1524000" y="3602037"/>
            <a:ext cx="9144000" cy="3255963"/>
          </a:xfrm>
          <a:prstGeom prst="rect">
            <a:avLst/>
          </a:prstGeom>
        </p:spPr>
        <p:txBody>
          <a:bodyPr/>
          <a:lstStyle>
            <a:lvl1pPr marL="0" indent="0" algn="ctr">
              <a:buSzTx/>
              <a:buFontTx/>
              <a:buNone/>
              <a:defRPr sz="2400"/>
            </a:lvl1pPr>
          </a:lstStyle>
          <a:p>
            <a:pPr lvl="0">
              <a:defRPr sz="1800"/>
            </a:pPr>
            <a:r>
              <a:rPr sz="2400"/>
              <a:t>Click to edit Master subtitle style</a:t>
            </a:r>
          </a:p>
        </p:txBody>
      </p:sp>
      <p:sp>
        <p:nvSpPr>
          <p:cNvPr id="8" name="Shape 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39" name="Shape 39"/>
          <p:cNvSpPr/>
          <p:nvPr>
            <p:ph type="title"/>
          </p:nvPr>
        </p:nvSpPr>
        <p:spPr>
          <a:prstGeom prst="rect">
            <a:avLst/>
          </a:prstGeom>
        </p:spPr>
        <p:txBody>
          <a:bodyPr/>
          <a:lstStyle/>
          <a:p>
            <a:pPr lvl="0">
              <a:defRPr sz="1800"/>
            </a:pPr>
            <a:r>
              <a:rPr sz="4400"/>
              <a:t>Click to edit Master title style</a:t>
            </a:r>
          </a:p>
        </p:txBody>
      </p:sp>
      <p:sp>
        <p:nvSpPr>
          <p:cNvPr id="40" name="Shape 40"/>
          <p:cNvSpPr/>
          <p:nvPr>
            <p:ph type="body" idx="1"/>
          </p:nvPr>
        </p:nvSpPr>
        <p:spPr>
          <a:prstGeom prst="rect">
            <a:avLst/>
          </a:prstGeom>
        </p:spPr>
        <p:txBody>
          <a:bodyPr/>
          <a:lstStyle/>
          <a:p>
            <a:pPr lvl="0">
              <a:defRPr sz="1800"/>
            </a:pPr>
            <a:r>
              <a:rPr sz="2800"/>
              <a:t>Click to edit Master text styles</a:t>
            </a:r>
            <a:endParaRPr sz="2800"/>
          </a:p>
          <a:p>
            <a:pPr lvl="1">
              <a:defRPr sz="1800"/>
            </a:pPr>
            <a:r>
              <a:rPr sz="2800"/>
              <a:t>Second level</a:t>
            </a:r>
            <a:endParaRPr sz="2800"/>
          </a:p>
          <a:p>
            <a:pPr lvl="2">
              <a:defRPr sz="1800"/>
            </a:pPr>
            <a:r>
              <a:rPr sz="2800"/>
              <a:t>Third level</a:t>
            </a:r>
            <a:endParaRPr sz="2800"/>
          </a:p>
          <a:p>
            <a:pPr lvl="3">
              <a:defRPr sz="1800"/>
            </a:pPr>
            <a:r>
              <a:rPr sz="2800"/>
              <a:t>Fourth level</a:t>
            </a:r>
            <a:endParaRPr sz="2800"/>
          </a:p>
          <a:p>
            <a:pPr lvl="4">
              <a:defRPr sz="1800"/>
            </a:pPr>
            <a:r>
              <a:rPr sz="2800"/>
              <a:t>Fifth level</a:t>
            </a:r>
          </a:p>
        </p:txBody>
      </p:sp>
      <p:sp>
        <p:nvSpPr>
          <p:cNvPr id="41" name="Shape 41"/>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43" name="Shape 43"/>
          <p:cNvSpPr/>
          <p:nvPr>
            <p:ph type="title"/>
          </p:nvPr>
        </p:nvSpPr>
        <p:spPr>
          <a:xfrm>
            <a:off x="8724900" y="0"/>
            <a:ext cx="2628901" cy="6542088"/>
          </a:xfrm>
          <a:prstGeom prst="rect">
            <a:avLst/>
          </a:prstGeom>
        </p:spPr>
        <p:txBody>
          <a:bodyPr/>
          <a:lstStyle/>
          <a:p>
            <a:pPr lvl="0">
              <a:defRPr sz="1800"/>
            </a:pPr>
            <a:r>
              <a:rPr sz="4400"/>
              <a:t>Click to edit Master title style</a:t>
            </a:r>
          </a:p>
        </p:txBody>
      </p:sp>
      <p:sp>
        <p:nvSpPr>
          <p:cNvPr id="44" name="Shape 44"/>
          <p:cNvSpPr/>
          <p:nvPr>
            <p:ph type="body" idx="1"/>
          </p:nvPr>
        </p:nvSpPr>
        <p:spPr>
          <a:xfrm>
            <a:off x="838200" y="365125"/>
            <a:ext cx="7734301" cy="6492875"/>
          </a:xfrm>
          <a:prstGeom prst="rect">
            <a:avLst/>
          </a:prstGeom>
        </p:spPr>
        <p:txBody>
          <a:bodyPr/>
          <a:lstStyle/>
          <a:p>
            <a:pPr lvl="0">
              <a:defRPr sz="1800"/>
            </a:pPr>
            <a:r>
              <a:rPr sz="2800"/>
              <a:t>Click to edit Master text styles</a:t>
            </a:r>
            <a:endParaRPr sz="2800"/>
          </a:p>
          <a:p>
            <a:pPr lvl="1">
              <a:defRPr sz="1800"/>
            </a:pPr>
            <a:r>
              <a:rPr sz="2800"/>
              <a:t>Second level</a:t>
            </a:r>
            <a:endParaRPr sz="2800"/>
          </a:p>
          <a:p>
            <a:pPr lvl="2">
              <a:defRPr sz="1800"/>
            </a:pPr>
            <a:r>
              <a:rPr sz="2800"/>
              <a:t>Third level</a:t>
            </a:r>
            <a:endParaRPr sz="2800"/>
          </a:p>
          <a:p>
            <a:pPr lvl="3">
              <a:defRPr sz="1800"/>
            </a:pPr>
            <a:r>
              <a:rPr sz="2800"/>
              <a:t>Fourth level</a:t>
            </a:r>
            <a:endParaRPr sz="2800"/>
          </a:p>
          <a:p>
            <a:pPr lvl="4">
              <a:defRPr sz="1800"/>
            </a:pPr>
            <a:r>
              <a:rPr sz="2800"/>
              <a:t>Fifth level</a:t>
            </a:r>
          </a:p>
        </p:txBody>
      </p:sp>
      <p:sp>
        <p:nvSpPr>
          <p:cNvPr id="45" name="Shape 4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0" name="Shape 10"/>
          <p:cNvSpPr/>
          <p:nvPr>
            <p:ph type="title"/>
          </p:nvPr>
        </p:nvSpPr>
        <p:spPr>
          <a:prstGeom prst="rect">
            <a:avLst/>
          </a:prstGeom>
        </p:spPr>
        <p:txBody>
          <a:bodyPr/>
          <a:lstStyle/>
          <a:p>
            <a:pPr lvl="0">
              <a:defRPr sz="1800"/>
            </a:pPr>
            <a:r>
              <a:rPr sz="4400"/>
              <a:t>Click to edit Master title style</a:t>
            </a:r>
          </a:p>
        </p:txBody>
      </p:sp>
      <p:sp>
        <p:nvSpPr>
          <p:cNvPr id="11" name="Shape 11"/>
          <p:cNvSpPr/>
          <p:nvPr>
            <p:ph type="body" idx="1"/>
          </p:nvPr>
        </p:nvSpPr>
        <p:spPr>
          <a:prstGeom prst="rect">
            <a:avLst/>
          </a:prstGeom>
        </p:spPr>
        <p:txBody>
          <a:bodyPr/>
          <a:lstStyle/>
          <a:p>
            <a:pPr lvl="0">
              <a:defRPr sz="1800"/>
            </a:pPr>
            <a:r>
              <a:rPr sz="2800"/>
              <a:t>Click to edit Master text styles</a:t>
            </a:r>
            <a:endParaRPr sz="2800"/>
          </a:p>
          <a:p>
            <a:pPr lvl="1">
              <a:defRPr sz="1800"/>
            </a:pPr>
            <a:r>
              <a:rPr sz="2800"/>
              <a:t>Second level</a:t>
            </a:r>
            <a:endParaRPr sz="2800"/>
          </a:p>
          <a:p>
            <a:pPr lvl="2">
              <a:defRPr sz="1800"/>
            </a:pPr>
            <a:r>
              <a:rPr sz="2800"/>
              <a:t>Third level</a:t>
            </a:r>
            <a:endParaRPr sz="2800"/>
          </a:p>
          <a:p>
            <a:pPr lvl="3">
              <a:defRPr sz="1800"/>
            </a:pPr>
            <a:r>
              <a:rPr sz="2800"/>
              <a:t>Fourth level</a:t>
            </a:r>
            <a:endParaRPr sz="2800"/>
          </a:p>
          <a:p>
            <a:pPr lvl="4">
              <a:defRPr sz="1800"/>
            </a:pPr>
            <a:r>
              <a:rPr sz="2800"/>
              <a:t>Fifth level</a:t>
            </a:r>
          </a:p>
        </p:txBody>
      </p:sp>
      <p:sp>
        <p:nvSpPr>
          <p:cNvPr id="12" name="Shape 12"/>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14" name="Shape 14"/>
          <p:cNvSpPr/>
          <p:nvPr>
            <p:ph type="title"/>
          </p:nvPr>
        </p:nvSpPr>
        <p:spPr>
          <a:xfrm>
            <a:off x="831850" y="0"/>
            <a:ext cx="10515601" cy="4562477"/>
          </a:xfrm>
          <a:prstGeom prst="rect">
            <a:avLst/>
          </a:prstGeom>
        </p:spPr>
        <p:txBody>
          <a:bodyPr anchor="b"/>
          <a:lstStyle>
            <a:lvl1pPr>
              <a:defRPr sz="6000"/>
            </a:lvl1pPr>
          </a:lstStyle>
          <a:p>
            <a:pPr lvl="0">
              <a:defRPr sz="1800"/>
            </a:pPr>
            <a:r>
              <a:rPr sz="6000"/>
              <a:t>Click to edit Master title style</a:t>
            </a:r>
          </a:p>
        </p:txBody>
      </p:sp>
      <p:sp>
        <p:nvSpPr>
          <p:cNvPr id="15" name="Shape 15"/>
          <p:cNvSpPr/>
          <p:nvPr>
            <p:ph type="body" idx="1"/>
          </p:nvPr>
        </p:nvSpPr>
        <p:spPr>
          <a:xfrm>
            <a:off x="831850" y="4589464"/>
            <a:ext cx="10515601" cy="2268536"/>
          </a:xfrm>
          <a:prstGeom prst="rect">
            <a:avLst/>
          </a:prstGeom>
        </p:spPr>
        <p:txBody>
          <a:bodyPr/>
          <a:lstStyle>
            <a:lvl1pPr marL="0" indent="0">
              <a:buSzTx/>
              <a:buFontTx/>
              <a:buNone/>
              <a:defRPr sz="2400">
                <a:solidFill>
                  <a:srgbClr val="888888"/>
                </a:solidFill>
              </a:defRPr>
            </a:lvl1pPr>
          </a:lstStyle>
          <a:p>
            <a:pPr lvl="0">
              <a:defRPr sz="1800">
                <a:solidFill>
                  <a:srgbClr val="000000"/>
                </a:solidFill>
              </a:defRPr>
            </a:pPr>
            <a:r>
              <a:rPr sz="2400">
                <a:solidFill>
                  <a:srgbClr val="888888"/>
                </a:solidFill>
              </a:rPr>
              <a:t>Click to edit Master text styles</a:t>
            </a:r>
          </a:p>
        </p:txBody>
      </p:sp>
      <p:sp>
        <p:nvSpPr>
          <p:cNvPr id="16" name="Shape 1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pPr>
            <a:r>
              <a:rPr sz="4400"/>
              <a:t>Click to edit Master title style</a:t>
            </a:r>
          </a:p>
        </p:txBody>
      </p:sp>
      <p:sp>
        <p:nvSpPr>
          <p:cNvPr id="19" name="Shape 19"/>
          <p:cNvSpPr/>
          <p:nvPr>
            <p:ph type="body" idx="1"/>
          </p:nvPr>
        </p:nvSpPr>
        <p:spPr>
          <a:xfrm>
            <a:off x="838200" y="1825625"/>
            <a:ext cx="5181600" cy="5032375"/>
          </a:xfrm>
          <a:prstGeom prst="rect">
            <a:avLst/>
          </a:prstGeom>
        </p:spPr>
        <p:txBody>
          <a:bodyPr/>
          <a:lstStyle/>
          <a:p>
            <a:pPr lvl="0">
              <a:defRPr sz="1800"/>
            </a:pPr>
            <a:r>
              <a:rPr sz="2800"/>
              <a:t>Click to edit Master text styles</a:t>
            </a:r>
            <a:endParaRPr sz="2800"/>
          </a:p>
          <a:p>
            <a:pPr lvl="1">
              <a:defRPr sz="1800"/>
            </a:pPr>
            <a:r>
              <a:rPr sz="2800"/>
              <a:t>Second level</a:t>
            </a:r>
            <a:endParaRPr sz="2800"/>
          </a:p>
          <a:p>
            <a:pPr lvl="2">
              <a:defRPr sz="1800"/>
            </a:pPr>
            <a:r>
              <a:rPr sz="2800"/>
              <a:t>Third level</a:t>
            </a:r>
            <a:endParaRPr sz="2800"/>
          </a:p>
          <a:p>
            <a:pPr lvl="3">
              <a:defRPr sz="1800"/>
            </a:pPr>
            <a:r>
              <a:rPr sz="2800"/>
              <a:t>Fourth level</a:t>
            </a:r>
            <a:endParaRPr sz="2800"/>
          </a:p>
          <a:p>
            <a:pPr lvl="4">
              <a:defRPr sz="1800"/>
            </a:pPr>
            <a:r>
              <a:rPr sz="2800"/>
              <a:t>Fifth level</a:t>
            </a:r>
          </a:p>
        </p:txBody>
      </p:sp>
      <p:sp>
        <p:nvSpPr>
          <p:cNvPr id="20" name="Shape 20"/>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22" name="Shape 22"/>
          <p:cNvSpPr/>
          <p:nvPr>
            <p:ph type="title"/>
          </p:nvPr>
        </p:nvSpPr>
        <p:spPr>
          <a:xfrm>
            <a:off x="839787" y="365127"/>
            <a:ext cx="10515601" cy="1325563"/>
          </a:xfrm>
          <a:prstGeom prst="rect">
            <a:avLst/>
          </a:prstGeom>
        </p:spPr>
        <p:txBody>
          <a:bodyPr/>
          <a:lstStyle/>
          <a:p>
            <a:pPr lvl="0">
              <a:defRPr sz="1800"/>
            </a:pPr>
            <a:r>
              <a:rPr sz="4400"/>
              <a:t>Click to edit Master title style</a:t>
            </a:r>
          </a:p>
        </p:txBody>
      </p:sp>
      <p:sp>
        <p:nvSpPr>
          <p:cNvPr id="23" name="Shape 23"/>
          <p:cNvSpPr/>
          <p:nvPr>
            <p:ph type="body" idx="1"/>
          </p:nvPr>
        </p:nvSpPr>
        <p:spPr>
          <a:xfrm>
            <a:off x="839788" y="1681163"/>
            <a:ext cx="5157789" cy="823913"/>
          </a:xfrm>
          <a:prstGeom prst="rect">
            <a:avLst/>
          </a:prstGeom>
        </p:spPr>
        <p:txBody>
          <a:bodyPr anchor="b"/>
          <a:lstStyle>
            <a:lvl1pPr marL="0" indent="0">
              <a:buSzTx/>
              <a:buFontTx/>
              <a:buNone/>
              <a:defRPr b="1" sz="2400"/>
            </a:lvl1pPr>
          </a:lstStyle>
          <a:p>
            <a:pPr lvl="0">
              <a:defRPr b="0" sz="1800"/>
            </a:pPr>
            <a:r>
              <a:rPr b="1" sz="2400"/>
              <a:t>Click to edit Master text styles</a:t>
            </a:r>
          </a:p>
        </p:txBody>
      </p:sp>
      <p:sp>
        <p:nvSpPr>
          <p:cNvPr id="24" name="Shape 2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26" name="Shape 26"/>
          <p:cNvSpPr/>
          <p:nvPr>
            <p:ph type="title"/>
          </p:nvPr>
        </p:nvSpPr>
        <p:spPr>
          <a:xfrm>
            <a:off x="838200" y="365127"/>
            <a:ext cx="10515600" cy="1325563"/>
          </a:xfrm>
          <a:prstGeom prst="rect">
            <a:avLst/>
          </a:prstGeom>
        </p:spPr>
        <p:txBody>
          <a:bodyPr/>
          <a:lstStyle/>
          <a:p>
            <a:pPr lvl="0">
              <a:defRPr sz="1800"/>
            </a:pPr>
            <a:r>
              <a:rPr sz="4400"/>
              <a:t>Click to edit Master title style</a:t>
            </a:r>
          </a:p>
        </p:txBody>
      </p:sp>
      <p:sp>
        <p:nvSpPr>
          <p:cNvPr id="27" name="Shape 2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29" name="Shape 2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31" name="Shape 31"/>
          <p:cNvSpPr/>
          <p:nvPr>
            <p:ph type="title"/>
          </p:nvPr>
        </p:nvSpPr>
        <p:spPr>
          <a:xfrm>
            <a:off x="839787" y="0"/>
            <a:ext cx="3932239" cy="2057400"/>
          </a:xfrm>
          <a:prstGeom prst="rect">
            <a:avLst/>
          </a:prstGeom>
        </p:spPr>
        <p:txBody>
          <a:bodyPr anchor="b"/>
          <a:lstStyle>
            <a:lvl1pPr>
              <a:defRPr sz="3200"/>
            </a:lvl1pPr>
          </a:lstStyle>
          <a:p>
            <a:pPr lvl="0">
              <a:defRPr sz="1800"/>
            </a:pPr>
            <a:r>
              <a:rPr sz="3200"/>
              <a:t>Click to edit Master title style</a:t>
            </a:r>
          </a:p>
        </p:txBody>
      </p:sp>
      <p:sp>
        <p:nvSpPr>
          <p:cNvPr id="32" name="Shape 32"/>
          <p:cNvSpPr/>
          <p:nvPr>
            <p:ph type="body" idx="1"/>
          </p:nvPr>
        </p:nvSpPr>
        <p:spPr>
          <a:xfrm>
            <a:off x="5183187" y="987427"/>
            <a:ext cx="6172201" cy="5870574"/>
          </a:xfrm>
          <a:prstGeom prst="rect">
            <a:avLst/>
          </a:prstGeom>
        </p:spPr>
        <p:txBody>
          <a:bodyPr/>
          <a:lstStyle>
            <a:lvl1pPr>
              <a:defRPr sz="3200"/>
            </a:lvl1pPr>
            <a:lvl2pPr marL="718439" indent="-261250">
              <a:defRPr sz="3200"/>
            </a:lvl2pPr>
            <a:lvl3pPr marL="1219168" indent="-304791">
              <a:defRPr sz="3200"/>
            </a:lvl3pPr>
            <a:lvl4pPr marL="1737316" indent="-365750">
              <a:defRPr sz="3200"/>
            </a:lvl4pPr>
            <a:lvl5pPr marL="2194505" indent="-365750">
              <a:defRPr sz="3200"/>
            </a:lvl5pPr>
          </a:lstStyle>
          <a:p>
            <a:pPr lvl="0">
              <a:defRPr sz="1800"/>
            </a:pPr>
            <a:r>
              <a:rPr sz="3200"/>
              <a:t>Click to edit Master text styles</a:t>
            </a:r>
            <a:endParaRPr sz="3200"/>
          </a:p>
          <a:p>
            <a:pPr lvl="1">
              <a:defRPr sz="1800"/>
            </a:pPr>
            <a:r>
              <a:rPr sz="3200"/>
              <a:t>Second level</a:t>
            </a:r>
            <a:endParaRPr sz="3200"/>
          </a:p>
          <a:p>
            <a:pPr lvl="2">
              <a:defRPr sz="1800"/>
            </a:pPr>
            <a:r>
              <a:rPr sz="3200"/>
              <a:t>Third level</a:t>
            </a:r>
            <a:endParaRPr sz="3200"/>
          </a:p>
          <a:p>
            <a:pPr lvl="3">
              <a:defRPr sz="1800"/>
            </a:pPr>
            <a:r>
              <a:rPr sz="3200"/>
              <a:t>Fourth level</a:t>
            </a:r>
            <a:endParaRPr sz="3200"/>
          </a:p>
          <a:p>
            <a:pPr lvl="4">
              <a:defRPr sz="1800"/>
            </a:pPr>
            <a:r>
              <a:rPr sz="3200"/>
              <a:t>Fifth level</a:t>
            </a:r>
          </a:p>
        </p:txBody>
      </p:sp>
      <p:sp>
        <p:nvSpPr>
          <p:cNvPr id="33" name="Shape 3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35" name="Shape 35"/>
          <p:cNvSpPr/>
          <p:nvPr>
            <p:ph type="title"/>
          </p:nvPr>
        </p:nvSpPr>
        <p:spPr>
          <a:xfrm>
            <a:off x="839787" y="0"/>
            <a:ext cx="3932239" cy="2057400"/>
          </a:xfrm>
          <a:prstGeom prst="rect">
            <a:avLst/>
          </a:prstGeom>
        </p:spPr>
        <p:txBody>
          <a:bodyPr anchor="b"/>
          <a:lstStyle>
            <a:lvl1pPr>
              <a:defRPr sz="3200"/>
            </a:lvl1pPr>
          </a:lstStyle>
          <a:p>
            <a:pPr lvl="0">
              <a:defRPr sz="1800"/>
            </a:pPr>
            <a:r>
              <a:rPr sz="3200"/>
              <a:t>Click to edit Master title style</a:t>
            </a:r>
          </a:p>
        </p:txBody>
      </p:sp>
      <p:sp>
        <p:nvSpPr>
          <p:cNvPr id="36" name="Shape 36"/>
          <p:cNvSpPr/>
          <p:nvPr>
            <p:ph type="body" idx="1"/>
          </p:nvPr>
        </p:nvSpPr>
        <p:spPr>
          <a:xfrm>
            <a:off x="839787" y="2057400"/>
            <a:ext cx="3932239" cy="4800600"/>
          </a:xfrm>
          <a:prstGeom prst="rect">
            <a:avLst/>
          </a:prstGeom>
        </p:spPr>
        <p:txBody>
          <a:bodyPr/>
          <a:lstStyle>
            <a:lvl1pPr marL="0" indent="0">
              <a:buSzTx/>
              <a:buFontTx/>
              <a:buNone/>
              <a:defRPr sz="1600"/>
            </a:lvl1pPr>
          </a:lstStyle>
          <a:p>
            <a:pPr lvl="0">
              <a:defRPr sz="1800"/>
            </a:pPr>
            <a:r>
              <a:rPr sz="1600"/>
              <a:t>Click to edit Master text styles</a:t>
            </a:r>
          </a:p>
        </p:txBody>
      </p:sp>
      <p:sp>
        <p:nvSpPr>
          <p:cNvPr id="37" name="Shape 3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838200" y="230192"/>
            <a:ext cx="10515600" cy="159543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lvl="0">
              <a:defRPr sz="1800"/>
            </a:pPr>
            <a:r>
              <a:rPr sz="4400"/>
              <a:t>Click to edit Master title style</a:t>
            </a:r>
          </a:p>
        </p:txBody>
      </p:sp>
      <p:sp>
        <p:nvSpPr>
          <p:cNvPr id="3" name="Shape 3"/>
          <p:cNvSpPr/>
          <p:nvPr>
            <p:ph type="body" idx="1"/>
          </p:nvPr>
        </p:nvSpPr>
        <p:spPr>
          <a:xfrm>
            <a:off x="838200" y="1825625"/>
            <a:ext cx="10515600" cy="5032375"/>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lvl="0">
              <a:defRPr sz="1800"/>
            </a:pPr>
            <a:r>
              <a:rPr sz="2800"/>
              <a:t>Click to edit Master text styles</a:t>
            </a:r>
            <a:endParaRPr sz="2800"/>
          </a:p>
          <a:p>
            <a:pPr lvl="1">
              <a:defRPr sz="1800"/>
            </a:pPr>
            <a:r>
              <a:rPr sz="2800"/>
              <a:t>Second level</a:t>
            </a:r>
            <a:endParaRPr sz="2800"/>
          </a:p>
          <a:p>
            <a:pPr lvl="2">
              <a:defRPr sz="1800"/>
            </a:pPr>
            <a:r>
              <a:rPr sz="2800"/>
              <a:t>Third level</a:t>
            </a:r>
            <a:endParaRPr sz="2800"/>
          </a:p>
          <a:p>
            <a:pPr lvl="3">
              <a:defRPr sz="1800"/>
            </a:pPr>
            <a:r>
              <a:rPr sz="2800"/>
              <a:t>Fourth level</a:t>
            </a:r>
            <a:endParaRPr sz="2800"/>
          </a:p>
          <a:p>
            <a:pPr lvl="4">
              <a:defRPr sz="1800"/>
            </a:pPr>
            <a:r>
              <a:rPr sz="2800"/>
              <a:t>Fifth level</a:t>
            </a:r>
          </a:p>
        </p:txBody>
      </p:sp>
      <p:sp>
        <p:nvSpPr>
          <p:cNvPr id="4" name="Shape 4"/>
          <p:cNvSpPr/>
          <p:nvPr>
            <p:ph type="sldNum" sz="quarter" idx="2"/>
          </p:nvPr>
        </p:nvSpPr>
        <p:spPr>
          <a:xfrm>
            <a:off x="8610600" y="6404294"/>
            <a:ext cx="2743200" cy="269241"/>
          </a:xfrm>
          <a:prstGeom prst="rect">
            <a:avLst/>
          </a:prstGeom>
          <a:ln w="12700">
            <a:miter lim="400000"/>
          </a:ln>
        </p:spPr>
        <p:txBody>
          <a:bodyPr lIns="45719" rIns="45719" anchor="ctr">
            <a:spAutoFit/>
          </a:bodyPr>
          <a:lstStyle>
            <a:lvl1pPr algn="r">
              <a:defRPr sz="1200">
                <a:solidFill>
                  <a:srgbClr val="888888"/>
                </a:solidFill>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med" advClick="1"/>
  <p:txStyles>
    <p:titleStyle>
      <a:lvl1pPr defTabSz="914377">
        <a:lnSpc>
          <a:spcPct val="90000"/>
        </a:lnSpc>
        <a:defRPr sz="4400">
          <a:latin typeface="Calibri Light"/>
          <a:ea typeface="Calibri Light"/>
          <a:cs typeface="Calibri Light"/>
          <a:sym typeface="Calibri Light"/>
        </a:defRPr>
      </a:lvl1pPr>
      <a:lvl2pPr defTabSz="914377">
        <a:lnSpc>
          <a:spcPct val="90000"/>
        </a:lnSpc>
        <a:defRPr sz="4400">
          <a:latin typeface="Calibri Light"/>
          <a:ea typeface="Calibri Light"/>
          <a:cs typeface="Calibri Light"/>
          <a:sym typeface="Calibri Light"/>
        </a:defRPr>
      </a:lvl2pPr>
      <a:lvl3pPr defTabSz="914377">
        <a:lnSpc>
          <a:spcPct val="90000"/>
        </a:lnSpc>
        <a:defRPr sz="4400">
          <a:latin typeface="Calibri Light"/>
          <a:ea typeface="Calibri Light"/>
          <a:cs typeface="Calibri Light"/>
          <a:sym typeface="Calibri Light"/>
        </a:defRPr>
      </a:lvl3pPr>
      <a:lvl4pPr defTabSz="914377">
        <a:lnSpc>
          <a:spcPct val="90000"/>
        </a:lnSpc>
        <a:defRPr sz="4400">
          <a:latin typeface="Calibri Light"/>
          <a:ea typeface="Calibri Light"/>
          <a:cs typeface="Calibri Light"/>
          <a:sym typeface="Calibri Light"/>
        </a:defRPr>
      </a:lvl4pPr>
      <a:lvl5pPr defTabSz="914377">
        <a:lnSpc>
          <a:spcPct val="90000"/>
        </a:lnSpc>
        <a:defRPr sz="4400">
          <a:latin typeface="Calibri Light"/>
          <a:ea typeface="Calibri Light"/>
          <a:cs typeface="Calibri Light"/>
          <a:sym typeface="Calibri Light"/>
        </a:defRPr>
      </a:lvl5pPr>
      <a:lvl6pPr defTabSz="914377">
        <a:lnSpc>
          <a:spcPct val="90000"/>
        </a:lnSpc>
        <a:defRPr sz="4400">
          <a:latin typeface="Calibri Light"/>
          <a:ea typeface="Calibri Light"/>
          <a:cs typeface="Calibri Light"/>
          <a:sym typeface="Calibri Light"/>
        </a:defRPr>
      </a:lvl6pPr>
      <a:lvl7pPr defTabSz="914377">
        <a:lnSpc>
          <a:spcPct val="90000"/>
        </a:lnSpc>
        <a:defRPr sz="4400">
          <a:latin typeface="Calibri Light"/>
          <a:ea typeface="Calibri Light"/>
          <a:cs typeface="Calibri Light"/>
          <a:sym typeface="Calibri Light"/>
        </a:defRPr>
      </a:lvl7pPr>
      <a:lvl8pPr defTabSz="914377">
        <a:lnSpc>
          <a:spcPct val="90000"/>
        </a:lnSpc>
        <a:defRPr sz="4400">
          <a:latin typeface="Calibri Light"/>
          <a:ea typeface="Calibri Light"/>
          <a:cs typeface="Calibri Light"/>
          <a:sym typeface="Calibri Light"/>
        </a:defRPr>
      </a:lvl8pPr>
      <a:lvl9pPr defTabSz="914377">
        <a:lnSpc>
          <a:spcPct val="90000"/>
        </a:lnSpc>
        <a:defRPr sz="4400">
          <a:latin typeface="Calibri Light"/>
          <a:ea typeface="Calibri Light"/>
          <a:cs typeface="Calibri Light"/>
          <a:sym typeface="Calibri Light"/>
        </a:defRPr>
      </a:lvl9pPr>
    </p:titleStyle>
    <p:bodyStyle>
      <a:lvl1pPr marL="228593" indent="-228593" defTabSz="914377">
        <a:lnSpc>
          <a:spcPct val="90000"/>
        </a:lnSpc>
        <a:spcBef>
          <a:spcPts val="1000"/>
        </a:spcBef>
        <a:buSzPct val="100000"/>
        <a:buFont typeface="Arial"/>
        <a:buChar char="•"/>
        <a:defRPr sz="2800">
          <a:latin typeface="Calibri"/>
          <a:ea typeface="Calibri"/>
          <a:cs typeface="Calibri"/>
          <a:sym typeface="Calibri"/>
        </a:defRPr>
      </a:lvl1pPr>
      <a:lvl2pPr marL="723881" indent="-266692" defTabSz="914377">
        <a:lnSpc>
          <a:spcPct val="90000"/>
        </a:lnSpc>
        <a:spcBef>
          <a:spcPts val="1000"/>
        </a:spcBef>
        <a:buSzPct val="100000"/>
        <a:buFont typeface="Arial"/>
        <a:buChar char="•"/>
        <a:defRPr sz="2800">
          <a:latin typeface="Calibri"/>
          <a:ea typeface="Calibri"/>
          <a:cs typeface="Calibri"/>
          <a:sym typeface="Calibri"/>
        </a:defRPr>
      </a:lvl2pPr>
      <a:lvl3pPr marL="1234408" indent="-320031" defTabSz="914377">
        <a:lnSpc>
          <a:spcPct val="90000"/>
        </a:lnSpc>
        <a:spcBef>
          <a:spcPts val="1000"/>
        </a:spcBef>
        <a:buSzPct val="100000"/>
        <a:buFont typeface="Arial"/>
        <a:buChar char="•"/>
        <a:defRPr sz="2800">
          <a:latin typeface="Calibri"/>
          <a:ea typeface="Calibri"/>
          <a:cs typeface="Calibri"/>
          <a:sym typeface="Calibri"/>
        </a:defRPr>
      </a:lvl3pPr>
      <a:lvl4pPr marL="1727156" indent="-355590" defTabSz="914377">
        <a:lnSpc>
          <a:spcPct val="90000"/>
        </a:lnSpc>
        <a:spcBef>
          <a:spcPts val="1000"/>
        </a:spcBef>
        <a:buSzPct val="100000"/>
        <a:buFont typeface="Arial"/>
        <a:buChar char="•"/>
        <a:defRPr sz="2800">
          <a:latin typeface="Calibri"/>
          <a:ea typeface="Calibri"/>
          <a:cs typeface="Calibri"/>
          <a:sym typeface="Calibri"/>
        </a:defRPr>
      </a:lvl4pPr>
      <a:lvl5pPr marL="2184345" indent="-355590" defTabSz="914377">
        <a:lnSpc>
          <a:spcPct val="90000"/>
        </a:lnSpc>
        <a:spcBef>
          <a:spcPts val="1000"/>
        </a:spcBef>
        <a:buSzPct val="100000"/>
        <a:buFont typeface="Arial"/>
        <a:buChar char="•"/>
        <a:defRPr sz="2800">
          <a:latin typeface="Calibri"/>
          <a:ea typeface="Calibri"/>
          <a:cs typeface="Calibri"/>
          <a:sym typeface="Calibri"/>
        </a:defRPr>
      </a:lvl5pPr>
      <a:lvl6pPr marL="2641533" indent="-355590" defTabSz="914377">
        <a:lnSpc>
          <a:spcPct val="90000"/>
        </a:lnSpc>
        <a:spcBef>
          <a:spcPts val="1000"/>
        </a:spcBef>
        <a:buSzPct val="100000"/>
        <a:buFont typeface="Arial"/>
        <a:buChar char="•"/>
        <a:defRPr sz="2800">
          <a:latin typeface="Calibri"/>
          <a:ea typeface="Calibri"/>
          <a:cs typeface="Calibri"/>
          <a:sym typeface="Calibri"/>
        </a:defRPr>
      </a:lvl6pPr>
      <a:lvl7pPr marL="3098722" indent="-355590" defTabSz="914377">
        <a:lnSpc>
          <a:spcPct val="90000"/>
        </a:lnSpc>
        <a:spcBef>
          <a:spcPts val="1000"/>
        </a:spcBef>
        <a:buSzPct val="100000"/>
        <a:buFont typeface="Arial"/>
        <a:buChar char="•"/>
        <a:defRPr sz="2800">
          <a:latin typeface="Calibri"/>
          <a:ea typeface="Calibri"/>
          <a:cs typeface="Calibri"/>
          <a:sym typeface="Calibri"/>
        </a:defRPr>
      </a:lvl7pPr>
      <a:lvl8pPr marL="3555910" indent="-355590" defTabSz="914377">
        <a:lnSpc>
          <a:spcPct val="90000"/>
        </a:lnSpc>
        <a:spcBef>
          <a:spcPts val="1000"/>
        </a:spcBef>
        <a:buSzPct val="100000"/>
        <a:buFont typeface="Arial"/>
        <a:buChar char="•"/>
        <a:defRPr sz="2800">
          <a:latin typeface="Calibri"/>
          <a:ea typeface="Calibri"/>
          <a:cs typeface="Calibri"/>
          <a:sym typeface="Calibri"/>
        </a:defRPr>
      </a:lvl8pPr>
      <a:lvl9pPr marL="4013099" indent="-355590" defTabSz="914377">
        <a:lnSpc>
          <a:spcPct val="90000"/>
        </a:lnSpc>
        <a:spcBef>
          <a:spcPts val="1000"/>
        </a:spcBef>
        <a:buSzPct val="100000"/>
        <a:buFont typeface="Arial"/>
        <a:buChar char="•"/>
        <a:defRPr sz="2800">
          <a:latin typeface="Calibri"/>
          <a:ea typeface="Calibri"/>
          <a:cs typeface="Calibri"/>
          <a:sym typeface="Calibri"/>
        </a:defRPr>
      </a:lvl9pPr>
    </p:bodyStyle>
    <p:otherStyle>
      <a:lvl1pPr algn="r">
        <a:defRPr sz="1200">
          <a:solidFill>
            <a:schemeClr val="tx1"/>
          </a:solidFill>
          <a:latin typeface="+mn-lt"/>
          <a:ea typeface="+mn-ea"/>
          <a:cs typeface="+mn-cs"/>
          <a:sym typeface="Calibri"/>
        </a:defRPr>
      </a:lvl1pPr>
      <a:lvl2pPr indent="457200" algn="r">
        <a:defRPr sz="1200">
          <a:solidFill>
            <a:schemeClr val="tx1"/>
          </a:solidFill>
          <a:latin typeface="+mn-lt"/>
          <a:ea typeface="+mn-ea"/>
          <a:cs typeface="+mn-cs"/>
          <a:sym typeface="Calibri"/>
        </a:defRPr>
      </a:lvl2pPr>
      <a:lvl3pPr indent="914400" algn="r">
        <a:defRPr sz="1200">
          <a:solidFill>
            <a:schemeClr val="tx1"/>
          </a:solidFill>
          <a:latin typeface="+mn-lt"/>
          <a:ea typeface="+mn-ea"/>
          <a:cs typeface="+mn-cs"/>
          <a:sym typeface="Calibri"/>
        </a:defRPr>
      </a:lvl3pPr>
      <a:lvl4pPr indent="1371600" algn="r">
        <a:defRPr sz="1200">
          <a:solidFill>
            <a:schemeClr val="tx1"/>
          </a:solidFill>
          <a:latin typeface="+mn-lt"/>
          <a:ea typeface="+mn-ea"/>
          <a:cs typeface="+mn-cs"/>
          <a:sym typeface="Calibri"/>
        </a:defRPr>
      </a:lvl4pPr>
      <a:lvl5pPr indent="1828800" algn="r">
        <a:defRPr sz="1200">
          <a:solidFill>
            <a:schemeClr val="tx1"/>
          </a:solidFill>
          <a:latin typeface="+mn-lt"/>
          <a:ea typeface="+mn-ea"/>
          <a:cs typeface="+mn-cs"/>
          <a:sym typeface="Calibri"/>
        </a:defRPr>
      </a:lvl5pPr>
      <a:lvl6pPr indent="2286000" algn="r">
        <a:defRPr sz="1200">
          <a:solidFill>
            <a:schemeClr val="tx1"/>
          </a:solidFill>
          <a:latin typeface="+mn-lt"/>
          <a:ea typeface="+mn-ea"/>
          <a:cs typeface="+mn-cs"/>
          <a:sym typeface="Calibri"/>
        </a:defRPr>
      </a:lvl6pPr>
      <a:lvl7pPr indent="2743200" algn="r">
        <a:defRPr sz="1200">
          <a:solidFill>
            <a:schemeClr val="tx1"/>
          </a:solidFill>
          <a:latin typeface="+mn-lt"/>
          <a:ea typeface="+mn-ea"/>
          <a:cs typeface="+mn-cs"/>
          <a:sym typeface="Calibri"/>
        </a:defRPr>
      </a:lvl7pPr>
      <a:lvl8pPr indent="3200400" algn="r">
        <a:defRPr sz="1200">
          <a:solidFill>
            <a:schemeClr val="tx1"/>
          </a:solidFill>
          <a:latin typeface="+mn-lt"/>
          <a:ea typeface="+mn-ea"/>
          <a:cs typeface="+mn-cs"/>
          <a:sym typeface="Calibri"/>
        </a:defRPr>
      </a:lvl8pPr>
      <a:lvl9pPr indent="3657600" algn="r">
        <a:defRPr sz="1200">
          <a:solidFill>
            <a:schemeClr val="tx1"/>
          </a:solidFill>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hyperlink" Target="http://servicetechbooks.com/pdf/SOA_Principles_Poster.pdf" TargetMode="Externa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ITIL" TargetMode="Externa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ITIL" TargetMode="Externa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artner.com/it-glossary/enterprise-architecture-ea/"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2.mitre.org/public/eabok/" TargetMode="Externa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8.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Cloud_computing" TargetMode="Externa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oaposters.com/" TargetMode="Externa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oaposters.com/" TargetMode="Externa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hyperlink" Target="http://en.wikipedia.org/wiki/Cloud_computing#/media/File:Cloud_computing.svg" TargetMode="Externa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 name="Shape 49"/>
          <p:cNvSpPr/>
          <p:nvPr>
            <p:ph type="title"/>
          </p:nvPr>
        </p:nvSpPr>
        <p:spPr>
          <a:xfrm>
            <a:off x="3048000" y="0"/>
            <a:ext cx="9144000" cy="2387600"/>
          </a:xfrm>
          <a:prstGeom prst="rect">
            <a:avLst/>
          </a:prstGeom>
        </p:spPr>
        <p:txBody>
          <a:bodyPr/>
          <a:lstStyle/>
          <a:p>
            <a:pPr lvl="0">
              <a:defRPr sz="1800"/>
            </a:pPr>
            <a:r>
              <a:rPr sz="6000">
                <a:solidFill>
                  <a:srgbClr val="1F4E79"/>
                </a:solidFill>
              </a:rPr>
              <a:t>OUCC</a:t>
            </a:r>
            <a:r>
              <a:rPr sz="6000"/>
              <a:t> </a:t>
            </a:r>
            <a:r>
              <a:rPr sz="6000">
                <a:solidFill>
                  <a:srgbClr val="385724"/>
                </a:solidFill>
              </a:rPr>
              <a:t>2015</a:t>
            </a:r>
          </a:p>
        </p:txBody>
      </p:sp>
      <p:sp>
        <p:nvSpPr>
          <p:cNvPr id="50" name="Shape 50"/>
          <p:cNvSpPr/>
          <p:nvPr>
            <p:ph type="body" idx="1"/>
          </p:nvPr>
        </p:nvSpPr>
        <p:spPr>
          <a:xfrm>
            <a:off x="3048000" y="2393243"/>
            <a:ext cx="9144000" cy="1655765"/>
          </a:xfrm>
          <a:prstGeom prst="rect">
            <a:avLst/>
          </a:prstGeom>
        </p:spPr>
        <p:txBody>
          <a:bodyPr/>
          <a:lstStyle>
            <a:lvl1pPr>
              <a:defRPr i="1"/>
            </a:lvl1pPr>
          </a:lstStyle>
          <a:p>
            <a:pPr lvl="0">
              <a:defRPr i="0" sz="1800"/>
            </a:pPr>
            <a:r>
              <a:rPr i="1" sz="2400"/>
              <a:t>Inspiring Innovation</a:t>
            </a:r>
          </a:p>
        </p:txBody>
      </p:sp>
      <p:pic>
        <p:nvPicPr>
          <p:cNvPr id="51" name="image1.png"/>
          <p:cNvPicPr/>
          <p:nvPr/>
        </p:nvPicPr>
        <p:blipFill>
          <a:blip r:embed="rId2">
            <a:extLst/>
          </a:blip>
          <a:stretch>
            <a:fillRect/>
          </a:stretch>
        </p:blipFill>
        <p:spPr>
          <a:xfrm>
            <a:off x="223134" y="299105"/>
            <a:ext cx="3217334" cy="3258582"/>
          </a:xfrm>
          <a:prstGeom prst="rect">
            <a:avLst/>
          </a:prstGeom>
          <a:ln w="12700">
            <a:miter lim="400000"/>
          </a:ln>
        </p:spPr>
      </p:pic>
      <p:sp>
        <p:nvSpPr>
          <p:cNvPr id="52" name="Shape 52"/>
          <p:cNvSpPr/>
          <p:nvPr/>
        </p:nvSpPr>
        <p:spPr>
          <a:xfrm>
            <a:off x="2617611" y="4653022"/>
            <a:ext cx="6771270" cy="2072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b="1" sz="3200"/>
              <a:t>Presentation:</a:t>
            </a:r>
            <a:endParaRPr b="1" sz="3200"/>
          </a:p>
          <a:p>
            <a:pPr lvl="0"/>
            <a:r>
              <a:rPr sz="3200"/>
              <a:t>     Service Oriented Enterprise (SOE)</a:t>
            </a:r>
            <a:br>
              <a:rPr sz="3200"/>
            </a:br>
            <a:r>
              <a:rPr b="1" sz="3200"/>
              <a:t>Presenter:</a:t>
            </a:r>
            <a:r>
              <a:rPr sz="3200"/>
              <a:t> Colin Bell </a:t>
            </a:r>
            <a:r>
              <a:rPr sz="1000"/>
              <a:t>(Director, Enterprise Architecture – University of Waterloo)</a:t>
            </a:r>
            <a:br>
              <a:rPr sz="1000"/>
            </a:br>
            <a:r>
              <a:rPr b="1" sz="3200"/>
              <a:t>Date: </a:t>
            </a:r>
            <a:r>
              <a:rPr sz="3200"/>
              <a:t>May 4, 2015</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 name="Shape 93"/>
          <p:cNvSpPr/>
          <p:nvPr>
            <p:ph type="title"/>
          </p:nvPr>
        </p:nvSpPr>
        <p:spPr>
          <a:prstGeom prst="rect">
            <a:avLst/>
          </a:prstGeom>
        </p:spPr>
        <p:txBody>
          <a:bodyPr/>
          <a:lstStyle/>
          <a:p>
            <a:pPr lvl="0">
              <a:defRPr sz="1800"/>
            </a:pPr>
            <a:r>
              <a:rPr sz="4400"/>
              <a:t>Cloud Deployment Models </a:t>
            </a:r>
          </a:p>
        </p:txBody>
      </p:sp>
      <p:sp>
        <p:nvSpPr>
          <p:cNvPr id="94" name="Shape 94"/>
          <p:cNvSpPr/>
          <p:nvPr>
            <p:ph type="body" idx="1"/>
          </p:nvPr>
        </p:nvSpPr>
        <p:spPr>
          <a:prstGeom prst="rect">
            <a:avLst/>
          </a:prstGeom>
        </p:spPr>
        <p:txBody>
          <a:bodyPr/>
          <a:lstStyle/>
          <a:p>
            <a:pPr lvl="0" marL="201162" indent="-201162" defTabSz="804651">
              <a:spcBef>
                <a:spcPts val="800"/>
              </a:spcBef>
              <a:defRPr sz="1800"/>
            </a:pPr>
            <a:r>
              <a:rPr b="1" sz="2464"/>
              <a:t>Public Cloud</a:t>
            </a:r>
            <a:endParaRPr b="1" sz="2464"/>
          </a:p>
          <a:p>
            <a:pPr lvl="1" marL="603489" indent="-201162" defTabSz="804651">
              <a:spcBef>
                <a:spcPts val="800"/>
              </a:spcBef>
              <a:defRPr sz="1800"/>
            </a:pPr>
            <a:r>
              <a:rPr sz="2464"/>
              <a:t>Infrastructure that is owned by a corporation who sells their services to the general public.</a:t>
            </a:r>
            <a:endParaRPr sz="2464"/>
          </a:p>
          <a:p>
            <a:pPr lvl="0" marL="201162" indent="-201162" defTabSz="804651">
              <a:spcBef>
                <a:spcPts val="800"/>
              </a:spcBef>
              <a:defRPr sz="1800"/>
            </a:pPr>
            <a:r>
              <a:rPr b="1" sz="2464"/>
              <a:t>Community Cloud</a:t>
            </a:r>
            <a:endParaRPr b="1" sz="2464"/>
          </a:p>
          <a:p>
            <a:pPr lvl="1" marL="603489" indent="-201162" defTabSz="804651">
              <a:spcBef>
                <a:spcPts val="800"/>
              </a:spcBef>
              <a:defRPr sz="1800"/>
            </a:pPr>
            <a:r>
              <a:rPr sz="2464"/>
              <a:t>Infrastructure that is shared amongst like-entities. Municipalities, Governments, non-Profit Organizations, and Non-Governmental Organizations often share these services.</a:t>
            </a:r>
            <a:endParaRPr sz="2464"/>
          </a:p>
          <a:p>
            <a:pPr lvl="0" marL="201162" indent="-201162" defTabSz="804651">
              <a:spcBef>
                <a:spcPts val="800"/>
              </a:spcBef>
              <a:defRPr sz="1800"/>
            </a:pPr>
            <a:r>
              <a:rPr b="1" sz="2464"/>
              <a:t>Private Cloud</a:t>
            </a:r>
            <a:endParaRPr b="1" sz="2464"/>
          </a:p>
          <a:p>
            <a:pPr lvl="1" marL="603489" indent="-201162" defTabSz="804651">
              <a:spcBef>
                <a:spcPts val="800"/>
              </a:spcBef>
              <a:defRPr sz="1800"/>
            </a:pPr>
            <a:r>
              <a:rPr sz="2464"/>
              <a:t>Infrastructure that is operated solely for a single entity.</a:t>
            </a:r>
            <a:endParaRPr sz="2464"/>
          </a:p>
          <a:p>
            <a:pPr lvl="0" marL="201162" indent="-201162" defTabSz="804651">
              <a:spcBef>
                <a:spcPts val="800"/>
              </a:spcBef>
              <a:defRPr sz="1800"/>
            </a:pPr>
            <a:r>
              <a:rPr b="1" sz="2464"/>
              <a:t>Hybrid Cloud</a:t>
            </a:r>
            <a:endParaRPr b="1" sz="2464"/>
          </a:p>
          <a:p>
            <a:pPr lvl="1" marL="603489" indent="-201162" defTabSz="804651">
              <a:spcBef>
                <a:spcPts val="800"/>
              </a:spcBef>
              <a:defRPr sz="1800"/>
            </a:pPr>
            <a:r>
              <a:rPr sz="2464"/>
              <a:t>A composition of two or more clouds that are separate at the lowest Infrastructure levels while allowing interconnection at higher levels.</a:t>
            </a:r>
          </a:p>
        </p:txBody>
      </p:sp>
      <p:sp>
        <p:nvSpPr>
          <p:cNvPr id="95" name="Shape 9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fast"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 name="Shape 97"/>
          <p:cNvSpPr/>
          <p:nvPr>
            <p:ph type="title"/>
          </p:nvPr>
        </p:nvSpPr>
        <p:spPr>
          <a:prstGeom prst="rect">
            <a:avLst/>
          </a:prstGeom>
        </p:spPr>
        <p:txBody>
          <a:bodyPr/>
          <a:lstStyle/>
          <a:p>
            <a:pPr lvl="0">
              <a:defRPr sz="1800"/>
            </a:pPr>
            <a:r>
              <a:rPr sz="4400"/>
              <a:t>Value Generation (Impact++) vs. Cost </a:t>
            </a:r>
          </a:p>
        </p:txBody>
      </p:sp>
      <p:sp>
        <p:nvSpPr>
          <p:cNvPr id="98" name="Shape 98"/>
          <p:cNvSpPr/>
          <p:nvPr>
            <p:ph type="body" idx="1"/>
          </p:nvPr>
        </p:nvSpPr>
        <p:spPr>
          <a:prstGeom prst="rect">
            <a:avLst/>
          </a:prstGeom>
        </p:spPr>
        <p:txBody>
          <a:bodyPr/>
          <a:lstStyle/>
          <a:p>
            <a:pPr lvl="0" marL="224022" indent="-224022" defTabSz="896089">
              <a:spcBef>
                <a:spcPts val="900"/>
              </a:spcBef>
              <a:defRPr sz="1800"/>
            </a:pPr>
            <a:r>
              <a:rPr sz="2744"/>
              <a:t>By improving specialization, the cost of production (of services) can be driven down.  By increasing the number of customers, revenue can increase as as marginal costs decrease.</a:t>
            </a:r>
            <a:endParaRPr sz="2744"/>
          </a:p>
          <a:p>
            <a:pPr lvl="1" marL="672067" indent="-224022" defTabSz="896089">
              <a:spcBef>
                <a:spcPts val="900"/>
              </a:spcBef>
              <a:defRPr sz="1800"/>
            </a:pPr>
            <a:r>
              <a:rPr b="1" i="1" sz="2744"/>
              <a:t>Economies of scale is kicking in.</a:t>
            </a:r>
            <a:endParaRPr b="1" i="1" sz="2744"/>
          </a:p>
          <a:p>
            <a:pPr lvl="1" marL="672067" indent="-224022" defTabSz="896089">
              <a:spcBef>
                <a:spcPts val="900"/>
              </a:spcBef>
              <a:defRPr sz="1800"/>
            </a:pPr>
            <a:endParaRPr b="1" i="1" sz="2744"/>
          </a:p>
          <a:p>
            <a:pPr lvl="0" marL="224022" indent="-224022" defTabSz="896089">
              <a:spcBef>
                <a:spcPts val="900"/>
              </a:spcBef>
              <a:defRPr sz="1800"/>
            </a:pPr>
            <a:r>
              <a:rPr sz="2744"/>
              <a:t>When someone else can provide service for less, do we consider the Opportunity Cost?</a:t>
            </a:r>
            <a:endParaRPr sz="2744"/>
          </a:p>
          <a:p>
            <a:pPr lvl="1" marL="672067" indent="-224022" defTabSz="896089">
              <a:spcBef>
                <a:spcPts val="900"/>
              </a:spcBef>
              <a:defRPr sz="1800"/>
            </a:pPr>
            <a:r>
              <a:rPr b="1" i="1" sz="2744"/>
              <a:t>Is maintaining the status quo a good idea?</a:t>
            </a:r>
            <a:endParaRPr b="1" i="1" sz="2744"/>
          </a:p>
          <a:p>
            <a:pPr lvl="1" marL="672067" indent="-224022" defTabSz="896089">
              <a:spcBef>
                <a:spcPts val="900"/>
              </a:spcBef>
              <a:defRPr sz="1800"/>
            </a:pPr>
            <a:endParaRPr sz="2744"/>
          </a:p>
          <a:p>
            <a:pPr lvl="0" marL="224022" indent="-224022" defTabSz="896089">
              <a:spcBef>
                <a:spcPts val="900"/>
              </a:spcBef>
              <a:defRPr sz="1800"/>
            </a:pPr>
            <a:r>
              <a:rPr sz="2744"/>
              <a:t>What ’higher value’ things could we be doing to make the organization more productive?</a:t>
            </a:r>
          </a:p>
        </p:txBody>
      </p:sp>
      <p:sp>
        <p:nvSpPr>
          <p:cNvPr id="99" name="Shape 9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98">
                                            <p:bg/>
                                          </p:spTgt>
                                        </p:tgtEl>
                                        <p:attrNameLst>
                                          <p:attrName>style.visibility</p:attrName>
                                        </p:attrNameLst>
                                      </p:cBhvr>
                                      <p:to>
                                        <p:strVal val="visible"/>
                                      </p:to>
                                    </p:set>
                                  </p:childTnLst>
                                </p:cTn>
                              </p:par>
                              <p:par>
                                <p:cTn id="7" presetClass="entr" presetSubtype="0" presetID="1" grpId="1" fill="hold">
                                  <p:stCondLst>
                                    <p:cond delay="0"/>
                                  </p:stCondLst>
                                  <p:iterate type="el" backwards="0">
                                    <p:tmAbs val="0"/>
                                  </p:iterate>
                                  <p:childTnLst>
                                    <p:set>
                                      <p:cBhvr>
                                        <p:cTn id="8" fill="hold"/>
                                        <p:tgtEl>
                                          <p:spTgt spid="9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presetClass="entr" presetSubtype="0" presetID="1" grpId="1" fill="hold">
                                  <p:stCondLst>
                                    <p:cond delay="0"/>
                                  </p:stCondLst>
                                  <p:iterate type="el" backwards="0">
                                    <p:tmAbs val="0"/>
                                  </p:iterate>
                                  <p:childTnLst>
                                    <p:set>
                                      <p:cBhvr>
                                        <p:cTn id="12" fill="hold"/>
                                        <p:tgtEl>
                                          <p:spTgt spid="9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presetClass="entr" presetSubtype="0" presetID="1" grpId="1" fill="hold">
                                  <p:stCondLst>
                                    <p:cond delay="0"/>
                                  </p:stCondLst>
                                  <p:iterate type="el" backwards="0">
                                    <p:tmAbs val="0"/>
                                  </p:iterate>
                                  <p:childTnLst>
                                    <p:set>
                                      <p:cBhvr>
                                        <p:cTn id="16" fill="hold"/>
                                        <p:tgtEl>
                                          <p:spTgt spid="9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presetClass="entr" presetSubtype="0" presetID="1" grpId="1" fill="hold">
                                  <p:stCondLst>
                                    <p:cond delay="0"/>
                                  </p:stCondLst>
                                  <p:iterate type="el" backwards="0">
                                    <p:tmAbs val="0"/>
                                  </p:iterate>
                                  <p:childTnLst>
                                    <p:set>
                                      <p:cBhvr>
                                        <p:cTn id="20" fill="hold"/>
                                        <p:tgtEl>
                                          <p:spTgt spid="9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1" grpId="1" fill="hold">
                                  <p:stCondLst>
                                    <p:cond delay="0"/>
                                  </p:stCondLst>
                                  <p:iterate type="el" backwards="0">
                                    <p:tmAbs val="0"/>
                                  </p:iterate>
                                  <p:childTnLst>
                                    <p:set>
                                      <p:cBhvr>
                                        <p:cTn id="24" fill="hold"/>
                                        <p:tgtEl>
                                          <p:spTgt spid="9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presetClass="entr" presetSubtype="0" presetID="1" grpId="1" fill="hold">
                                  <p:stCondLst>
                                    <p:cond delay="0"/>
                                  </p:stCondLst>
                                  <p:iterate type="el" backwards="0">
                                    <p:tmAbs val="0"/>
                                  </p:iterate>
                                  <p:childTnLst>
                                    <p:set>
                                      <p:cBhvr>
                                        <p:cTn id="28" fill="hold"/>
                                        <p:tgtEl>
                                          <p:spTgt spid="98">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presetClass="entr" presetSubtype="0" presetID="1" grpId="1" fill="hold">
                                  <p:stCondLst>
                                    <p:cond delay="0"/>
                                  </p:stCondLst>
                                  <p:iterate type="el" backwards="0">
                                    <p:tmAbs val="0"/>
                                  </p:iterate>
                                  <p:childTnLst>
                                    <p:set>
                                      <p:cBhvr>
                                        <p:cTn id="32" fill="hold"/>
                                        <p:tgtEl>
                                          <p:spTgt spid="98">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98" grpId="1"/>
    </p:bldLst>
  </p:timing>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 name="Shape 101"/>
          <p:cNvSpPr/>
          <p:nvPr>
            <p:ph type="title"/>
          </p:nvPr>
        </p:nvSpPr>
        <p:spPr>
          <a:prstGeom prst="rect">
            <a:avLst/>
          </a:prstGeom>
        </p:spPr>
        <p:txBody>
          <a:bodyPr/>
          <a:lstStyle/>
          <a:p>
            <a:pPr lvl="0">
              <a:defRPr sz="1800"/>
            </a:pPr>
            <a:r>
              <a:rPr sz="4400"/>
              <a:t>1994: Wentworth Research Program</a:t>
            </a:r>
          </a:p>
        </p:txBody>
      </p:sp>
      <p:sp>
        <p:nvSpPr>
          <p:cNvPr id="102" name="Shape 10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pic>
        <p:nvPicPr>
          <p:cNvPr id="103" name="time-to-reshape-it.png"/>
          <p:cNvPicPr/>
          <p:nvPr/>
        </p:nvPicPr>
        <p:blipFill>
          <a:blip r:embed="rId2">
            <a:extLst/>
          </a:blip>
          <a:stretch>
            <a:fillRect/>
          </a:stretch>
        </p:blipFill>
        <p:spPr>
          <a:xfrm>
            <a:off x="1425436" y="1335916"/>
            <a:ext cx="5684934" cy="5401363"/>
          </a:xfrm>
          <a:prstGeom prst="rect">
            <a:avLst/>
          </a:prstGeom>
          <a:ln w="12700">
            <a:miter lim="400000"/>
          </a:ln>
        </p:spPr>
      </p:pic>
      <p:sp>
        <p:nvSpPr>
          <p:cNvPr id="104" name="Shape 104"/>
          <p:cNvSpPr/>
          <p:nvPr/>
        </p:nvSpPr>
        <p:spPr>
          <a:xfrm>
            <a:off x="7458223" y="5156050"/>
            <a:ext cx="3979748" cy="1209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t>Source: George Cox, Time to Reshape the IS Department? Wentworth Research Program (now part of Gartner</a:t>
            </a:r>
          </a:p>
          <a:p>
            <a:pPr lvl="0"/>
            <a:r>
              <a:t>EXP, Stamford, CT), June 1994.</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 name="Shape 106"/>
          <p:cNvSpPr/>
          <p:nvPr>
            <p:ph type="title"/>
          </p:nvPr>
        </p:nvSpPr>
        <p:spPr>
          <a:prstGeom prst="rect">
            <a:avLst/>
          </a:prstGeom>
        </p:spPr>
        <p:txBody>
          <a:bodyPr/>
          <a:lstStyle/>
          <a:p>
            <a:pPr lvl="0">
              <a:defRPr sz="1800"/>
            </a:pPr>
            <a:r>
              <a:rPr sz="4400"/>
              <a:t>Centre for Information Systems Research (CISR) Multi-unit Portfolio Model </a:t>
            </a:r>
          </a:p>
        </p:txBody>
      </p:sp>
      <p:sp>
        <p:nvSpPr>
          <p:cNvPr id="107" name="Shape 10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pic>
        <p:nvPicPr>
          <p:cNvPr id="108" name="mountains.png"/>
          <p:cNvPicPr/>
          <p:nvPr/>
        </p:nvPicPr>
        <p:blipFill>
          <a:blip r:embed="rId2">
            <a:extLst/>
          </a:blip>
          <a:stretch>
            <a:fillRect/>
          </a:stretch>
        </p:blipFill>
        <p:spPr>
          <a:xfrm>
            <a:off x="838199" y="1733549"/>
            <a:ext cx="10515601" cy="4835543"/>
          </a:xfrm>
          <a:prstGeom prst="rect">
            <a:avLst/>
          </a:prstGeom>
          <a:ln w="12700">
            <a:miter lim="400000"/>
          </a:ln>
        </p:spPr>
      </p:pic>
      <p:sp>
        <p:nvSpPr>
          <p:cNvPr id="109" name="Shape 109"/>
          <p:cNvSpPr/>
          <p:nvPr/>
        </p:nvSpPr>
        <p:spPr>
          <a:xfrm>
            <a:off x="6938856" y="1634913"/>
            <a:ext cx="496602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Source:  MIT Sloan CISR, Weill P., Broadbent M. 2002</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1" name="Shape 111"/>
          <p:cNvSpPr/>
          <p:nvPr>
            <p:ph type="title"/>
          </p:nvPr>
        </p:nvSpPr>
        <p:spPr>
          <a:prstGeom prst="rect">
            <a:avLst/>
          </a:prstGeom>
        </p:spPr>
        <p:txBody>
          <a:bodyPr/>
          <a:lstStyle/>
          <a:p>
            <a:pPr lvl="0">
              <a:defRPr sz="1800"/>
            </a:pPr>
            <a:r>
              <a:rPr sz="4400"/>
              <a:t>What is a Service?</a:t>
            </a:r>
          </a:p>
        </p:txBody>
      </p:sp>
      <p:sp>
        <p:nvSpPr>
          <p:cNvPr id="112" name="Shape 112"/>
          <p:cNvSpPr/>
          <p:nvPr>
            <p:ph type="body" idx="1"/>
          </p:nvPr>
        </p:nvSpPr>
        <p:spPr>
          <a:prstGeom prst="rect">
            <a:avLst/>
          </a:prstGeom>
        </p:spPr>
        <p:txBody>
          <a:bodyPr/>
          <a:lstStyle/>
          <a:p>
            <a:pPr lvl="0">
              <a:defRPr sz="1800"/>
            </a:pPr>
            <a:r>
              <a:rPr sz="2800"/>
              <a:t>Basic Definition</a:t>
            </a:r>
            <a:endParaRPr sz="2800"/>
          </a:p>
          <a:p>
            <a:pPr lvl="1" marL="685782" indent="-228593">
              <a:defRPr sz="1800"/>
            </a:pPr>
            <a:r>
              <a:rPr sz="2800"/>
              <a:t>Inputs + Functionality = Output</a:t>
            </a:r>
            <a:endParaRPr sz="2800"/>
          </a:p>
          <a:p>
            <a:pPr lvl="1" marL="685782" indent="-228593">
              <a:defRPr sz="1800"/>
            </a:pPr>
            <a:endParaRPr sz="2800"/>
          </a:p>
          <a:p>
            <a:pPr lvl="0">
              <a:defRPr sz="1800"/>
            </a:pPr>
            <a:r>
              <a:rPr sz="2800"/>
              <a:t>Formal Definition</a:t>
            </a:r>
            <a:endParaRPr sz="2800"/>
          </a:p>
          <a:p>
            <a:pPr lvl="1" marL="685782" indent="-228593">
              <a:defRPr sz="1800"/>
            </a:pPr>
            <a:r>
              <a:rPr sz="2800"/>
              <a:t>See: Journal of Software, July 2006</a:t>
            </a:r>
            <a:endParaRPr sz="2800"/>
          </a:p>
          <a:p>
            <a:pPr lvl="1" marL="685782" indent="-228593">
              <a:defRPr sz="1800"/>
            </a:pPr>
            <a:r>
              <a:rPr sz="2800"/>
              <a:t>Aliaksei Yanchuk, Alexander Ivanyukovich, Maurizio Marchese “Towards a Mathematical Foundation for Service-Oriented Applications Design”</a:t>
            </a:r>
          </a:p>
        </p:txBody>
      </p:sp>
      <p:sp>
        <p:nvSpPr>
          <p:cNvPr id="113" name="Shape 11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Shape 115"/>
          <p:cNvSpPr/>
          <p:nvPr>
            <p:ph type="title"/>
          </p:nvPr>
        </p:nvSpPr>
        <p:spPr>
          <a:prstGeom prst="rect">
            <a:avLst/>
          </a:prstGeom>
        </p:spPr>
        <p:txBody>
          <a:bodyPr/>
          <a:lstStyle/>
          <a:p>
            <a:pPr lvl="0">
              <a:defRPr sz="1800"/>
            </a:pPr>
            <a:r>
              <a:rPr sz="4400"/>
              <a:t>What is a Service?</a:t>
            </a:r>
          </a:p>
        </p:txBody>
      </p:sp>
      <p:sp>
        <p:nvSpPr>
          <p:cNvPr id="116" name="Shape 116"/>
          <p:cNvSpPr/>
          <p:nvPr>
            <p:ph type="body" idx="1"/>
          </p:nvPr>
        </p:nvSpPr>
        <p:spPr>
          <a:prstGeom prst="rect">
            <a:avLst/>
          </a:prstGeom>
        </p:spPr>
        <p:txBody>
          <a:bodyPr/>
          <a:lstStyle/>
          <a:p>
            <a:pPr lvl="0">
              <a:defRPr sz="1800"/>
            </a:pPr>
            <a:r>
              <a:rPr sz="2800"/>
              <a:t>Basic Definition</a:t>
            </a:r>
            <a:endParaRPr sz="2800"/>
          </a:p>
          <a:p>
            <a:pPr lvl="1" marL="685782" indent="-228593">
              <a:defRPr sz="1800"/>
            </a:pPr>
            <a:r>
              <a:rPr sz="2800"/>
              <a:t>Inputs + Functionality = Output</a:t>
            </a:r>
            <a:endParaRPr sz="2800"/>
          </a:p>
          <a:p>
            <a:pPr lvl="0">
              <a:defRPr sz="1800"/>
            </a:pPr>
            <a:endParaRPr sz="2800"/>
          </a:p>
          <a:p>
            <a:pPr lvl="0">
              <a:defRPr sz="1800"/>
            </a:pPr>
            <a:r>
              <a:rPr sz="2800"/>
              <a:t>Practical Definition</a:t>
            </a:r>
            <a:endParaRPr sz="2800"/>
          </a:p>
          <a:p>
            <a:pPr lvl="1" marL="685782" indent="-228593">
              <a:defRPr sz="1800"/>
            </a:pPr>
            <a:r>
              <a:rPr sz="2800"/>
              <a:t>Inputs = (effort, data, contract, connection)</a:t>
            </a:r>
            <a:endParaRPr sz="2800"/>
          </a:p>
          <a:p>
            <a:pPr lvl="1" marL="685782" indent="-228593">
              <a:defRPr sz="1800"/>
            </a:pPr>
            <a:r>
              <a:rPr sz="2800"/>
              <a:t>Functionality (unknown to user -&gt; technology, process, people)</a:t>
            </a:r>
            <a:endParaRPr sz="2800"/>
          </a:p>
          <a:p>
            <a:pPr lvl="1" marL="685782" indent="-228593">
              <a:defRPr sz="1800"/>
            </a:pPr>
            <a:r>
              <a:rPr sz="2800"/>
              <a:t>Output = (results)</a:t>
            </a:r>
          </a:p>
        </p:txBody>
      </p:sp>
      <p:sp>
        <p:nvSpPr>
          <p:cNvPr id="117" name="Shape 11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title"/>
          </p:nvPr>
        </p:nvSpPr>
        <p:spPr>
          <a:prstGeom prst="rect">
            <a:avLst/>
          </a:prstGeom>
        </p:spPr>
        <p:txBody>
          <a:bodyPr/>
          <a:lstStyle/>
          <a:p>
            <a:pPr lvl="0">
              <a:defRPr sz="1800"/>
            </a:pPr>
            <a:r>
              <a:rPr sz="4400"/>
              <a:t>What is a Service?</a:t>
            </a:r>
          </a:p>
        </p:txBody>
      </p:sp>
      <p:sp>
        <p:nvSpPr>
          <p:cNvPr id="120" name="Shape 12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pic>
        <p:nvPicPr>
          <p:cNvPr id="121" name="Chorded-Circle.png"/>
          <p:cNvPicPr/>
          <p:nvPr/>
        </p:nvPicPr>
        <p:blipFill>
          <a:blip r:embed="rId2">
            <a:extLst/>
          </a:blip>
          <a:stretch>
            <a:fillRect/>
          </a:stretch>
        </p:blipFill>
        <p:spPr>
          <a:xfrm>
            <a:off x="4762280" y="0"/>
            <a:ext cx="6858001" cy="6858001"/>
          </a:xfrm>
          <a:prstGeom prst="rect">
            <a:avLst/>
          </a:prstGeom>
          <a:ln w="12700">
            <a:miter lim="400000"/>
          </a:ln>
        </p:spPr>
      </p:pic>
      <p:sp>
        <p:nvSpPr>
          <p:cNvPr id="122" name="Shape 122"/>
          <p:cNvSpPr/>
          <p:nvPr/>
        </p:nvSpPr>
        <p:spPr>
          <a:xfrm>
            <a:off x="623953" y="5366984"/>
            <a:ext cx="3801616"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t>Source: </a:t>
            </a:r>
            <a:r>
              <a:rPr u="sng">
                <a:solidFill>
                  <a:srgbClr val="0563C1"/>
                </a:solidFill>
                <a:uFill>
                  <a:solidFill>
                    <a:srgbClr val="0563C1"/>
                  </a:solidFill>
                </a:uFill>
                <a:hlinkClick r:id="rId3" invalidUrl="" action="" tgtFrame="" tooltip="" history="1" highlightClick="0" endSnd="0"/>
              </a:rPr>
              <a:t>http://servicetechbooks.com/pdf/SOA_Principles_Poster.pdf</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prstGeom prst="rect">
            <a:avLst/>
          </a:prstGeom>
        </p:spPr>
        <p:txBody>
          <a:bodyPr/>
          <a:lstStyle/>
          <a:p>
            <a:pPr lvl="0">
              <a:defRPr sz="1800"/>
            </a:pPr>
            <a:r>
              <a:rPr sz="4400"/>
              <a:t>Information Technology Infrastructure Library (ITIL)</a:t>
            </a:r>
          </a:p>
        </p:txBody>
      </p:sp>
      <p:sp>
        <p:nvSpPr>
          <p:cNvPr id="125" name="Shape 125"/>
          <p:cNvSpPr/>
          <p:nvPr>
            <p:ph type="body" idx="1"/>
          </p:nvPr>
        </p:nvSpPr>
        <p:spPr>
          <a:prstGeom prst="rect">
            <a:avLst/>
          </a:prstGeom>
        </p:spPr>
        <p:txBody>
          <a:bodyPr/>
          <a:lstStyle/>
          <a:p>
            <a:pPr lvl="0">
              <a:defRPr sz="1800"/>
            </a:pPr>
            <a:r>
              <a:rPr b="1" sz="2800"/>
              <a:t>Service Strategy</a:t>
            </a:r>
            <a:endParaRPr b="1" sz="2800"/>
          </a:p>
          <a:p>
            <a:pPr lvl="1" marL="685782" indent="-228593">
              <a:defRPr sz="1800"/>
            </a:pPr>
            <a:r>
              <a:rPr sz="2800"/>
              <a:t>provides guidance on clarification and prioritization of service-provider investments in services.</a:t>
            </a:r>
            <a:endParaRPr sz="2800"/>
          </a:p>
          <a:p>
            <a:pPr lvl="0">
              <a:defRPr sz="1800"/>
            </a:pPr>
            <a:r>
              <a:rPr b="1" sz="2800"/>
              <a:t>Service Design</a:t>
            </a:r>
            <a:endParaRPr b="1" sz="2800"/>
          </a:p>
          <a:p>
            <a:pPr lvl="1" marL="685782" indent="-228593">
              <a:defRPr sz="1800"/>
            </a:pPr>
            <a:r>
              <a:rPr sz="2800"/>
              <a:t>provides good-practice guidance on the design of IT services, processes, and other aspects of the service management effort.</a:t>
            </a:r>
            <a:endParaRPr sz="2800"/>
          </a:p>
          <a:p>
            <a:pPr lvl="0">
              <a:defRPr sz="1800"/>
            </a:pPr>
            <a:r>
              <a:rPr b="1" sz="2800"/>
              <a:t>Service Transition</a:t>
            </a:r>
            <a:endParaRPr b="1" sz="2800"/>
          </a:p>
          <a:p>
            <a:pPr lvl="1" marL="685782" indent="-228593">
              <a:defRPr sz="1800"/>
            </a:pPr>
            <a:r>
              <a:rPr sz="2800"/>
              <a:t>relates to the delivery of services required by a business into live/operational use, and often encompasses the ”project” side of IT rather than.</a:t>
            </a:r>
          </a:p>
        </p:txBody>
      </p:sp>
      <p:sp>
        <p:nvSpPr>
          <p:cNvPr id="126" name="Shape 12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
        <p:nvSpPr>
          <p:cNvPr id="127" name="Shape 127"/>
          <p:cNvSpPr/>
          <p:nvPr/>
        </p:nvSpPr>
        <p:spPr>
          <a:xfrm>
            <a:off x="6923856" y="1092050"/>
            <a:ext cx="4995803"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t>Quotes from: </a:t>
            </a:r>
            <a:r>
              <a:rPr u="sng">
                <a:solidFill>
                  <a:srgbClr val="0563C1"/>
                </a:solidFill>
                <a:uFill>
                  <a:solidFill>
                    <a:srgbClr val="0563C1"/>
                  </a:solidFill>
                </a:uFill>
                <a:hlinkClick r:id="rId2" invalidUrl="" action="" tgtFrame="" tooltip="" history="1" highlightClick="0" endSnd="0"/>
              </a:rPr>
              <a:t>http://en.wikipedia.org/wiki/ITIL</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ph type="title"/>
          </p:nvPr>
        </p:nvSpPr>
        <p:spPr>
          <a:prstGeom prst="rect">
            <a:avLst/>
          </a:prstGeom>
        </p:spPr>
        <p:txBody>
          <a:bodyPr lIns="0" tIns="0" rIns="0" bIns="0"/>
          <a:lstStyle/>
          <a:p>
            <a:pPr lvl="0">
              <a:defRPr sz="1800"/>
            </a:pPr>
            <a:r>
              <a:rPr sz="4400"/>
              <a:t>Information Technology Infrastructure Library (ITIL)</a:t>
            </a:r>
          </a:p>
        </p:txBody>
      </p:sp>
      <p:sp>
        <p:nvSpPr>
          <p:cNvPr id="130" name="Shape 130"/>
          <p:cNvSpPr/>
          <p:nvPr>
            <p:ph type="body" idx="1"/>
          </p:nvPr>
        </p:nvSpPr>
        <p:spPr>
          <a:prstGeom prst="rect">
            <a:avLst/>
          </a:prstGeom>
        </p:spPr>
        <p:txBody>
          <a:bodyPr lIns="0" tIns="0" rIns="0" bIns="0"/>
          <a:lstStyle/>
          <a:p>
            <a:pPr lvl="0">
              <a:defRPr sz="1800"/>
            </a:pPr>
            <a:r>
              <a:rPr b="1" sz="2800"/>
              <a:t>Service Operation</a:t>
            </a:r>
            <a:endParaRPr b="1" sz="2800"/>
          </a:p>
          <a:p>
            <a:pPr lvl="1" marL="685782" indent="-228593">
              <a:defRPr sz="1800"/>
            </a:pPr>
            <a:r>
              <a:rPr sz="2800"/>
              <a:t>aims to provide leading practice for achieving the delivery of agreed levels of services both to end-users and the customers (where ”customers” refer to those individuals who pay for the service and negotiate the Service Level Agreements (SLAs).</a:t>
            </a:r>
            <a:endParaRPr sz="2800"/>
          </a:p>
          <a:p>
            <a:pPr lvl="0">
              <a:defRPr sz="1800"/>
            </a:pPr>
            <a:r>
              <a:rPr b="1" sz="2800"/>
              <a:t>Continual Service Improvement</a:t>
            </a:r>
            <a:endParaRPr b="1" sz="2800"/>
          </a:p>
          <a:p>
            <a:pPr lvl="1" marL="685782" indent="-228593">
              <a:defRPr sz="1800"/>
            </a:pPr>
            <a:r>
              <a:rPr sz="2800"/>
              <a:t>aims to align and realign IT services to changing business needs by identifying and implementing improvements to the IT services that support the business processes.</a:t>
            </a:r>
          </a:p>
        </p:txBody>
      </p:sp>
      <p:sp>
        <p:nvSpPr>
          <p:cNvPr id="131" name="Shape 131"/>
          <p:cNvSpPr/>
          <p:nvPr>
            <p:ph type="sldNum" sz="quarter" idx="2"/>
          </p:nvPr>
        </p:nvSpPr>
        <p:spPr>
          <a:xfrm>
            <a:off x="8610600" y="6404294"/>
            <a:ext cx="2743200"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solidFill>
                  <a:srgbClr val="000000"/>
                </a:solidFill>
              </a:defRPr>
            </a:pPr>
            <a:fld id="{86CB4B4D-7CA3-9044-876B-883B54F8677D}" type="slidenum">
              <a:rPr sz="1200">
                <a:solidFill>
                  <a:srgbClr val="888888"/>
                </a:solidFill>
              </a:rPr>
            </a:fld>
          </a:p>
        </p:txBody>
      </p:sp>
      <p:sp>
        <p:nvSpPr>
          <p:cNvPr id="132" name="Shape 132"/>
          <p:cNvSpPr/>
          <p:nvPr/>
        </p:nvSpPr>
        <p:spPr>
          <a:xfrm>
            <a:off x="6923856" y="1092050"/>
            <a:ext cx="4995803"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t>Quotes from: </a:t>
            </a:r>
            <a:r>
              <a:rPr u="sng">
                <a:solidFill>
                  <a:srgbClr val="0563C1"/>
                </a:solidFill>
                <a:uFill>
                  <a:solidFill>
                    <a:srgbClr val="0563C1"/>
                  </a:solidFill>
                </a:uFill>
                <a:hlinkClick r:id="rId2" invalidUrl="" action="" tgtFrame="" tooltip="" history="1" highlightClick="0" endSnd="0"/>
              </a:rPr>
              <a:t>http://en.wikipedia.org/wiki/ITIL</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title"/>
          </p:nvPr>
        </p:nvSpPr>
        <p:spPr>
          <a:prstGeom prst="rect">
            <a:avLst/>
          </a:prstGeom>
        </p:spPr>
        <p:txBody>
          <a:bodyPr/>
          <a:lstStyle/>
          <a:p>
            <a:pPr lvl="0">
              <a:defRPr sz="1800"/>
            </a:pPr>
            <a:r>
              <a:rPr sz="4400"/>
              <a:t>Enterprise Architecture (EA)</a:t>
            </a:r>
          </a:p>
        </p:txBody>
      </p:sp>
      <p:sp>
        <p:nvSpPr>
          <p:cNvPr id="135" name="Shape 135"/>
          <p:cNvSpPr/>
          <p:nvPr>
            <p:ph type="body" idx="1"/>
          </p:nvPr>
        </p:nvSpPr>
        <p:spPr>
          <a:prstGeom prst="rect">
            <a:avLst/>
          </a:prstGeom>
        </p:spPr>
        <p:txBody>
          <a:bodyPr/>
          <a:lstStyle>
            <a:lvl1pPr marL="0" indent="0">
              <a:buSzTx/>
              <a:buFontTx/>
              <a:buNone/>
            </a:lvl1pPr>
            <a:lvl2pPr marL="685782" indent="-228593"/>
          </a:lstStyle>
          <a:p>
            <a:pPr lvl="0">
              <a:defRPr sz="1800"/>
            </a:pPr>
            <a:r>
              <a:rPr sz="2800"/>
              <a:t>Gartner:</a:t>
            </a:r>
            <a:endParaRPr sz="2800"/>
          </a:p>
          <a:p>
            <a:pPr lvl="1">
              <a:defRPr sz="1800"/>
            </a:pPr>
            <a:r>
              <a:rPr sz="2800"/>
              <a:t>Enterprise architecture (EA) is a discipline for proactively and holistically leading enterprise responses to disruptive forces by identifying and analyzing the execution of change toward desired business vision and outcomes. EA delivers value by presenting business and IT leaders with signature-ready recommendations for adjusting policies and projects to achieve target business outcomes that capitalize on relevant business disruptions. EA is used to steer decision making toward the evolution of the future state architecture.</a:t>
            </a:r>
          </a:p>
        </p:txBody>
      </p:sp>
      <p:sp>
        <p:nvSpPr>
          <p:cNvPr id="136" name="Shape 13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
        <p:nvSpPr>
          <p:cNvPr id="137" name="Shape 137"/>
          <p:cNvSpPr/>
          <p:nvPr/>
        </p:nvSpPr>
        <p:spPr>
          <a:xfrm>
            <a:off x="5794759" y="5593974"/>
            <a:ext cx="5625354"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t>Source: </a:t>
            </a:r>
            <a:r>
              <a:rPr u="sng">
                <a:solidFill>
                  <a:srgbClr val="0563C1"/>
                </a:solidFill>
                <a:uFill>
                  <a:solidFill>
                    <a:srgbClr val="0563C1"/>
                  </a:solidFill>
                </a:uFill>
                <a:hlinkClick r:id="rId2" invalidUrl="" action="" tgtFrame="" tooltip="" history="1" highlightClick="0" endSnd="0"/>
              </a:rPr>
              <a:t>http://www.gartner.com/it-glossary/enterprise-architecture-ea/</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 name="Shape 54"/>
          <p:cNvSpPr/>
          <p:nvPr>
            <p:ph type="title"/>
          </p:nvPr>
        </p:nvSpPr>
        <p:spPr>
          <a:xfrm>
            <a:off x="838200" y="365127"/>
            <a:ext cx="10515600" cy="1325564"/>
          </a:xfrm>
          <a:prstGeom prst="rect">
            <a:avLst/>
          </a:prstGeom>
        </p:spPr>
        <p:txBody>
          <a:bodyPr/>
          <a:lstStyle/>
          <a:p>
            <a:pPr lvl="0">
              <a:defRPr sz="1800"/>
            </a:pPr>
            <a:r>
              <a:rPr sz="4400"/>
              <a:t>Outline</a:t>
            </a:r>
          </a:p>
        </p:txBody>
      </p:sp>
      <p:sp>
        <p:nvSpPr>
          <p:cNvPr id="55" name="Shape 55"/>
          <p:cNvSpPr/>
          <p:nvPr>
            <p:ph type="body" idx="1"/>
          </p:nvPr>
        </p:nvSpPr>
        <p:spPr>
          <a:xfrm>
            <a:off x="838200" y="1825625"/>
            <a:ext cx="10515600" cy="4351338"/>
          </a:xfrm>
          <a:prstGeom prst="rect">
            <a:avLst/>
          </a:prstGeom>
        </p:spPr>
        <p:txBody>
          <a:bodyPr lIns="0" tIns="0" rIns="0" bIns="0" numCol="2"/>
          <a:lstStyle/>
          <a:p>
            <a:pPr lvl="0">
              <a:defRPr sz="1800"/>
            </a:pPr>
            <a:r>
              <a:rPr sz="2800"/>
              <a:t>Service Oriented Enterprise (SOE)</a:t>
            </a:r>
            <a:endParaRPr sz="2800"/>
          </a:p>
          <a:p>
            <a:pPr lvl="1" marL="685782" indent="-228593">
              <a:spcBef>
                <a:spcPts val="500"/>
              </a:spcBef>
              <a:defRPr sz="1800"/>
            </a:pPr>
            <a:r>
              <a:rPr sz="2400"/>
              <a:t>“The Cloud”</a:t>
            </a:r>
            <a:endParaRPr sz="2400"/>
          </a:p>
          <a:p>
            <a:pPr lvl="2" marL="1142971" indent="-228593">
              <a:spcBef>
                <a:spcPts val="500"/>
              </a:spcBef>
              <a:defRPr sz="1800"/>
            </a:pPr>
            <a:r>
              <a:rPr sz="2000"/>
              <a:t>Service Delivery Models</a:t>
            </a:r>
            <a:endParaRPr sz="2000"/>
          </a:p>
          <a:p>
            <a:pPr lvl="2" marL="1142971" indent="-228593">
              <a:spcBef>
                <a:spcPts val="500"/>
              </a:spcBef>
              <a:defRPr sz="1800"/>
            </a:pPr>
            <a:r>
              <a:rPr sz="2000"/>
              <a:t>Deployment Models</a:t>
            </a:r>
            <a:endParaRPr sz="2000"/>
          </a:p>
          <a:p>
            <a:pPr lvl="2" marL="1142971" indent="-228593">
              <a:spcBef>
                <a:spcPts val="500"/>
              </a:spcBef>
              <a:defRPr sz="1800"/>
            </a:pPr>
            <a:r>
              <a:rPr sz="2000"/>
              <a:t>Economies of Scale</a:t>
            </a:r>
            <a:endParaRPr sz="2000"/>
          </a:p>
          <a:p>
            <a:pPr lvl="1" marL="685782" indent="-228593">
              <a:spcBef>
                <a:spcPts val="500"/>
              </a:spcBef>
              <a:defRPr sz="1800"/>
            </a:pPr>
            <a:r>
              <a:rPr sz="2400"/>
              <a:t>What is a Service?</a:t>
            </a:r>
            <a:endParaRPr sz="2400"/>
          </a:p>
          <a:p>
            <a:pPr lvl="2" marL="1142971" indent="-228593">
              <a:spcBef>
                <a:spcPts val="500"/>
              </a:spcBef>
              <a:defRPr sz="1800"/>
            </a:pPr>
            <a:r>
              <a:rPr sz="2000"/>
              <a:t>Definitions</a:t>
            </a:r>
            <a:endParaRPr sz="2000"/>
          </a:p>
          <a:p>
            <a:pPr lvl="2" marL="1142971" indent="-228593">
              <a:spcBef>
                <a:spcPts val="500"/>
              </a:spcBef>
              <a:defRPr sz="1800"/>
            </a:pPr>
            <a:r>
              <a:rPr sz="2000"/>
              <a:t>Practical Definition</a:t>
            </a:r>
            <a:endParaRPr sz="2000"/>
          </a:p>
          <a:p>
            <a:pPr lvl="2" marL="1142971" indent="-228593">
              <a:spcBef>
                <a:spcPts val="500"/>
              </a:spcBef>
              <a:defRPr sz="1800"/>
            </a:pPr>
            <a:r>
              <a:rPr sz="2000"/>
              <a:t>Graphical Representation</a:t>
            </a:r>
            <a:endParaRPr sz="2000"/>
          </a:p>
          <a:p>
            <a:pPr lvl="1" marL="685782" indent="-228593">
              <a:spcBef>
                <a:spcPts val="500"/>
              </a:spcBef>
              <a:defRPr sz="1800"/>
            </a:pPr>
            <a:endParaRPr sz="2400"/>
          </a:p>
          <a:p>
            <a:pPr lvl="1" marL="685782" indent="-228593">
              <a:spcBef>
                <a:spcPts val="500"/>
              </a:spcBef>
              <a:defRPr sz="1800"/>
            </a:pPr>
            <a:r>
              <a:rPr sz="2400"/>
              <a:t>Building the Service Oriented Enterprise</a:t>
            </a:r>
            <a:endParaRPr sz="2400"/>
          </a:p>
          <a:p>
            <a:pPr lvl="2" marL="1142971" indent="-228593">
              <a:spcBef>
                <a:spcPts val="500"/>
              </a:spcBef>
              <a:defRPr sz="1800"/>
            </a:pPr>
            <a:r>
              <a:rPr sz="2000"/>
              <a:t>Service Management w/ ITIL</a:t>
            </a:r>
            <a:endParaRPr sz="2000"/>
          </a:p>
          <a:p>
            <a:pPr lvl="2" marL="1142971" indent="-228593">
              <a:spcBef>
                <a:spcPts val="500"/>
              </a:spcBef>
              <a:defRPr sz="1800"/>
            </a:pPr>
            <a:r>
              <a:rPr sz="2000"/>
              <a:t>Enterprise Architecture (EA)</a:t>
            </a:r>
            <a:endParaRPr sz="2000"/>
          </a:p>
          <a:p>
            <a:pPr lvl="3" marL="1600159" indent="-228593">
              <a:spcBef>
                <a:spcPts val="500"/>
              </a:spcBef>
              <a:defRPr sz="1800"/>
            </a:pPr>
            <a:r>
              <a:t>Definition</a:t>
            </a:r>
          </a:p>
          <a:p>
            <a:pPr lvl="3" marL="1600159" indent="-228593">
              <a:spcBef>
                <a:spcPts val="500"/>
              </a:spcBef>
              <a:defRPr sz="1800"/>
            </a:pPr>
            <a:r>
              <a:t>Framework</a:t>
            </a:r>
          </a:p>
          <a:p>
            <a:pPr lvl="3" marL="1600159" indent="-228593">
              <a:spcBef>
                <a:spcPts val="500"/>
              </a:spcBef>
              <a:defRPr sz="1800"/>
            </a:pPr>
            <a:r>
              <a:t>EA BOK</a:t>
            </a:r>
          </a:p>
          <a:p>
            <a:pPr lvl="3" marL="1600159" indent="-228593">
              <a:spcBef>
                <a:spcPts val="500"/>
              </a:spcBef>
              <a:defRPr sz="1800"/>
            </a:pPr>
            <a:r>
              <a:t>Business Service Reference Models</a:t>
            </a:r>
          </a:p>
          <a:p>
            <a:pPr lvl="2" marL="1142971" indent="-228593">
              <a:spcBef>
                <a:spcPts val="500"/>
              </a:spcBef>
              <a:defRPr sz="1800"/>
            </a:pPr>
            <a:r>
              <a:rPr sz="2000"/>
              <a:t>Service-Oriented Architectures (SOA)</a:t>
            </a:r>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title"/>
          </p:nvPr>
        </p:nvSpPr>
        <p:spPr>
          <a:prstGeom prst="rect">
            <a:avLst/>
          </a:prstGeom>
        </p:spPr>
        <p:txBody>
          <a:bodyPr/>
          <a:lstStyle/>
          <a:p>
            <a:pPr lvl="0">
              <a:defRPr sz="1800"/>
            </a:pPr>
            <a:r>
              <a:rPr sz="4400"/>
              <a:t>Enterprise Architecture (EA)</a:t>
            </a:r>
          </a:p>
        </p:txBody>
      </p:sp>
      <p:sp>
        <p:nvSpPr>
          <p:cNvPr id="140" name="Shape 140"/>
          <p:cNvSpPr/>
          <p:nvPr>
            <p:ph type="body" idx="1"/>
          </p:nvPr>
        </p:nvSpPr>
        <p:spPr>
          <a:prstGeom prst="rect">
            <a:avLst/>
          </a:prstGeom>
        </p:spPr>
        <p:txBody>
          <a:bodyPr/>
          <a:lstStyle/>
          <a:p>
            <a:pPr lvl="0" marL="0" indent="0">
              <a:buSzTx/>
              <a:buFontTx/>
              <a:buNone/>
              <a:defRPr sz="1800"/>
            </a:pPr>
            <a:r>
              <a:rPr sz="2800"/>
              <a:t>Human readable:</a:t>
            </a:r>
            <a:endParaRPr sz="2800"/>
          </a:p>
          <a:p>
            <a:pPr lvl="0">
              <a:defRPr sz="1800"/>
            </a:pPr>
            <a:r>
              <a:rPr sz="2800"/>
              <a:t>Enterprise architecture (EA) is a discipline for taking a structured approach to studying, documenting, designing, planning, and facilitating change within an organization. The goal of EA is to allow an enterprise to better identify high-value opportunities and help it effectively capitalize on them.</a:t>
            </a:r>
          </a:p>
        </p:txBody>
      </p:sp>
      <p:sp>
        <p:nvSpPr>
          <p:cNvPr id="141" name="Shape 14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lIns="0" tIns="0" rIns="0" bIns="0"/>
          <a:lstStyle/>
          <a:p>
            <a:pPr lvl="0">
              <a:defRPr sz="1800"/>
            </a:pPr>
            <a:r>
              <a:rPr sz="4400"/>
              <a:t>Enterprise Architecture (EA)</a:t>
            </a:r>
          </a:p>
        </p:txBody>
      </p:sp>
      <p:sp>
        <p:nvSpPr>
          <p:cNvPr id="144" name="Shape 144"/>
          <p:cNvSpPr/>
          <p:nvPr>
            <p:ph type="sldNum" sz="quarter" idx="2"/>
          </p:nvPr>
        </p:nvSpPr>
        <p:spPr>
          <a:xfrm>
            <a:off x="8610600" y="6404294"/>
            <a:ext cx="2743200"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solidFill>
                  <a:srgbClr val="000000"/>
                </a:solidFill>
              </a:defRPr>
            </a:pPr>
            <a:fld id="{86CB4B4D-7CA3-9044-876B-883B54F8677D}" type="slidenum">
              <a:rPr sz="1200">
                <a:solidFill>
                  <a:srgbClr val="888888"/>
                </a:solidFill>
              </a:rPr>
            </a:fld>
          </a:p>
        </p:txBody>
      </p:sp>
      <p:pic>
        <p:nvPicPr>
          <p:cNvPr id="145" name="EA-Domains.pdf"/>
          <p:cNvPicPr/>
          <p:nvPr/>
        </p:nvPicPr>
        <p:blipFill>
          <a:blip r:embed="rId2">
            <a:extLst/>
          </a:blip>
          <a:srcRect l="40154" t="50463" r="8588" b="12495"/>
          <a:stretch>
            <a:fillRect/>
          </a:stretch>
        </p:blipFill>
        <p:spPr>
          <a:xfrm>
            <a:off x="1080752" y="1420037"/>
            <a:ext cx="10030335" cy="4797925"/>
          </a:xfrm>
          <a:prstGeom prst="rect">
            <a:avLst/>
          </a:prstGeom>
          <a:ln w="12700">
            <a:miter lim="400000"/>
          </a:ln>
        </p:spPr>
      </p:pic>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title"/>
          </p:nvPr>
        </p:nvSpPr>
        <p:spPr>
          <a:prstGeom prst="rect">
            <a:avLst/>
          </a:prstGeom>
        </p:spPr>
        <p:txBody>
          <a:bodyPr/>
          <a:lstStyle/>
          <a:p>
            <a:pPr lvl="0">
              <a:defRPr sz="1800"/>
            </a:pPr>
            <a:r>
              <a:rPr sz="4400"/>
              <a:t>Zachman Framework for Enterprise Architecture (EA)</a:t>
            </a:r>
          </a:p>
        </p:txBody>
      </p:sp>
      <p:sp>
        <p:nvSpPr>
          <p:cNvPr id="148" name="Shape 148"/>
          <p:cNvSpPr/>
          <p:nvPr>
            <p:ph type="body" idx="1"/>
          </p:nvPr>
        </p:nvSpPr>
        <p:spPr>
          <a:prstGeom prst="rect">
            <a:avLst/>
          </a:prstGeom>
        </p:spPr>
        <p:txBody>
          <a:bodyPr lIns="50800" tIns="50800" rIns="50800" bIns="50800" numCol="2" spcCol="525780"/>
          <a:lstStyle/>
          <a:p>
            <a:pPr lvl="0">
              <a:defRPr sz="1800"/>
            </a:pPr>
            <a:r>
              <a:rPr sz="2800"/>
              <a:t>Zachman Columns:</a:t>
            </a:r>
            <a:endParaRPr sz="2800"/>
          </a:p>
          <a:p>
            <a:pPr lvl="1" marL="685783" indent="-228594">
              <a:defRPr sz="1800"/>
            </a:pPr>
            <a:r>
              <a:rPr b="1" sz="2100"/>
              <a:t>“What”</a:t>
            </a:r>
            <a:r>
              <a:rPr sz="2100"/>
              <a:t> Things + Data</a:t>
            </a:r>
            <a:endParaRPr sz="2100"/>
          </a:p>
          <a:p>
            <a:pPr lvl="1" marL="685783" indent="-228594">
              <a:defRPr sz="1800"/>
            </a:pPr>
            <a:r>
              <a:rPr b="1" sz="2100"/>
              <a:t>“How”</a:t>
            </a:r>
            <a:r>
              <a:rPr sz="2100"/>
              <a:t> Processes</a:t>
            </a:r>
            <a:endParaRPr sz="2100"/>
          </a:p>
          <a:p>
            <a:pPr lvl="1" marL="685783" indent="-228594">
              <a:defRPr sz="1800"/>
            </a:pPr>
            <a:r>
              <a:rPr b="1" sz="2100"/>
              <a:t>“Where”</a:t>
            </a:r>
            <a:r>
              <a:rPr sz="2100"/>
              <a:t> Network</a:t>
            </a:r>
            <a:endParaRPr sz="2100"/>
          </a:p>
          <a:p>
            <a:pPr lvl="1" marL="685783" indent="-228594">
              <a:defRPr sz="1800"/>
            </a:pPr>
            <a:r>
              <a:rPr b="1" sz="2100"/>
              <a:t>“Who”</a:t>
            </a:r>
            <a:r>
              <a:rPr sz="2100"/>
              <a:t> People</a:t>
            </a:r>
            <a:endParaRPr sz="2100"/>
          </a:p>
          <a:p>
            <a:pPr lvl="1" marL="685783" indent="-228594">
              <a:defRPr sz="1800"/>
            </a:pPr>
            <a:r>
              <a:rPr b="1" sz="2100"/>
              <a:t>“When”</a:t>
            </a:r>
            <a:r>
              <a:rPr sz="2100"/>
              <a:t> Events + Times</a:t>
            </a:r>
            <a:endParaRPr sz="2100"/>
          </a:p>
          <a:p>
            <a:pPr lvl="1" marL="685783" indent="-228594">
              <a:defRPr sz="1800"/>
            </a:pPr>
            <a:r>
              <a:rPr b="1" sz="2100"/>
              <a:t>“Why”</a:t>
            </a:r>
            <a:r>
              <a:rPr sz="2100"/>
              <a:t> Strategies + Motivations</a:t>
            </a:r>
            <a:endParaRPr sz="2100"/>
          </a:p>
          <a:p>
            <a:pPr lvl="1" marL="685782" indent="-228593">
              <a:defRPr sz="1800"/>
            </a:pPr>
            <a:endParaRPr sz="2800"/>
          </a:p>
          <a:p>
            <a:pPr lvl="1" marL="685782" indent="-228593">
              <a:defRPr sz="1800"/>
            </a:pPr>
            <a:endParaRPr sz="2800"/>
          </a:p>
          <a:p>
            <a:pPr lvl="1" marL="685782" indent="-228593">
              <a:defRPr sz="1800"/>
            </a:pPr>
            <a:endParaRPr sz="2800"/>
          </a:p>
          <a:p>
            <a:pPr lvl="0">
              <a:defRPr sz="1800"/>
            </a:pPr>
            <a:r>
              <a:rPr sz="2800"/>
              <a:t>Zachman Rows:</a:t>
            </a:r>
            <a:endParaRPr sz="2800"/>
          </a:p>
          <a:p>
            <a:pPr lvl="1" marL="685783" indent="-228594">
              <a:defRPr sz="1800"/>
            </a:pPr>
            <a:r>
              <a:rPr b="1" sz="2100"/>
              <a:t>“Contextual”</a:t>
            </a:r>
            <a:r>
              <a:rPr sz="2100"/>
              <a:t> Planner /Enterprise View</a:t>
            </a:r>
            <a:endParaRPr sz="2100"/>
          </a:p>
          <a:p>
            <a:pPr lvl="1" marL="685783" indent="-228594">
              <a:defRPr sz="1800"/>
            </a:pPr>
            <a:r>
              <a:rPr b="1" sz="2100"/>
              <a:t>“Conceptual”</a:t>
            </a:r>
            <a:r>
              <a:rPr sz="2100"/>
              <a:t> Owner / Business View</a:t>
            </a:r>
            <a:endParaRPr sz="2100"/>
          </a:p>
          <a:p>
            <a:pPr lvl="1" marL="685783" indent="-228594">
              <a:defRPr sz="1800"/>
            </a:pPr>
            <a:r>
              <a:rPr b="1" sz="2100"/>
              <a:t>“Logical”</a:t>
            </a:r>
            <a:r>
              <a:rPr sz="2100"/>
              <a:t> Designer / Architect View</a:t>
            </a:r>
            <a:endParaRPr sz="2100"/>
          </a:p>
          <a:p>
            <a:pPr lvl="1" marL="685783" indent="-228594">
              <a:defRPr sz="1800"/>
            </a:pPr>
            <a:r>
              <a:rPr b="1" sz="2100"/>
              <a:t>“Physical”</a:t>
            </a:r>
            <a:r>
              <a:rPr sz="2100"/>
              <a:t> Builder / Engineer View</a:t>
            </a:r>
            <a:endParaRPr sz="2100"/>
          </a:p>
          <a:p>
            <a:pPr lvl="1" marL="685783" indent="-228594">
              <a:defRPr sz="1800"/>
            </a:pPr>
            <a:r>
              <a:rPr b="1" sz="2100"/>
              <a:t>“Detailed”</a:t>
            </a:r>
            <a:r>
              <a:rPr sz="2100"/>
              <a:t> Technician View</a:t>
            </a:r>
            <a:endParaRPr sz="2100"/>
          </a:p>
          <a:p>
            <a:pPr lvl="1" marL="685783" indent="-228594">
              <a:defRPr sz="1800"/>
            </a:pPr>
            <a:r>
              <a:rPr b="1" sz="2100"/>
              <a:t>“Functional”</a:t>
            </a:r>
            <a:r>
              <a:rPr sz="2100"/>
              <a:t> Operator View</a:t>
            </a:r>
          </a:p>
        </p:txBody>
      </p:sp>
      <p:sp>
        <p:nvSpPr>
          <p:cNvPr id="149" name="Shape 14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
        <p:nvSpPr>
          <p:cNvPr id="150" name="Shape 150"/>
          <p:cNvSpPr/>
          <p:nvPr/>
        </p:nvSpPr>
        <p:spPr>
          <a:xfrm>
            <a:off x="6923856" y="1092050"/>
            <a:ext cx="4995803"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700"/>
            </a:lvl1pPr>
          </a:lstStyle>
          <a:p>
            <a:pPr lvl="0">
              <a:defRPr sz="1800"/>
            </a:pPr>
            <a:r>
              <a:rPr sz="1700"/>
              <a:t>Information Systems Management In Practice (7th Ed.) by McNurlin, C.B; Sprague, R.H.  [Prentice Hall, 2008]</a:t>
            </a:r>
          </a:p>
        </p:txBody>
      </p:sp>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title"/>
          </p:nvPr>
        </p:nvSpPr>
        <p:spPr>
          <a:prstGeom prst="rect">
            <a:avLst/>
          </a:prstGeom>
        </p:spPr>
        <p:txBody>
          <a:bodyPr/>
          <a:lstStyle/>
          <a:p>
            <a:pPr lvl="0">
              <a:defRPr sz="1800"/>
            </a:pPr>
            <a:r>
              <a:rPr sz="4400"/>
              <a:t>Zachman Framework for Enterprise Architecture (EA)</a:t>
            </a:r>
          </a:p>
        </p:txBody>
      </p:sp>
      <p:sp>
        <p:nvSpPr>
          <p:cNvPr id="153" name="Shape 15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pic>
        <p:nvPicPr>
          <p:cNvPr id="154" name="Zachman.pdf"/>
          <p:cNvPicPr/>
          <p:nvPr/>
        </p:nvPicPr>
        <p:blipFill>
          <a:blip r:embed="rId2">
            <a:extLst/>
          </a:blip>
          <a:stretch>
            <a:fillRect/>
          </a:stretch>
        </p:blipFill>
        <p:spPr>
          <a:xfrm>
            <a:off x="742093" y="1572646"/>
            <a:ext cx="10395695" cy="5163727"/>
          </a:xfrm>
          <a:prstGeom prst="rect">
            <a:avLst/>
          </a:prstGeom>
          <a:ln w="12700">
            <a:miter lim="400000"/>
          </a:ln>
        </p:spPr>
      </p:pic>
      <p:sp>
        <p:nvSpPr>
          <p:cNvPr id="155" name="Shape 155"/>
          <p:cNvSpPr/>
          <p:nvPr/>
        </p:nvSpPr>
        <p:spPr>
          <a:xfrm>
            <a:off x="6923856" y="1092050"/>
            <a:ext cx="4995803"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700"/>
            </a:lvl1pPr>
          </a:lstStyle>
          <a:p>
            <a:pPr lvl="0">
              <a:defRPr sz="1800"/>
            </a:pPr>
            <a:r>
              <a:rPr sz="1700"/>
              <a:t>Information Systems Management In Practice (7th Ed.) by McNurlin, C.B; Sprague, R.H.  [Prentice Hall, 2008]</a:t>
            </a:r>
          </a:p>
        </p:txBody>
      </p:sp>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title"/>
          </p:nvPr>
        </p:nvSpPr>
        <p:spPr>
          <a:prstGeom prst="rect">
            <a:avLst/>
          </a:prstGeom>
        </p:spPr>
        <p:txBody>
          <a:bodyPr/>
          <a:lstStyle/>
          <a:p>
            <a:pPr lvl="0">
              <a:defRPr sz="1800"/>
            </a:pPr>
            <a:r>
              <a:rPr sz="4400"/>
              <a:t>Enterprise Architecture Body of Knowledge (EA BOK)</a:t>
            </a:r>
          </a:p>
        </p:txBody>
      </p:sp>
      <p:sp>
        <p:nvSpPr>
          <p:cNvPr id="158" name="Shape 158"/>
          <p:cNvSpPr/>
          <p:nvPr>
            <p:ph type="body" idx="1"/>
          </p:nvPr>
        </p:nvSpPr>
        <p:spPr>
          <a:prstGeom prst="rect">
            <a:avLst/>
          </a:prstGeom>
        </p:spPr>
        <p:txBody>
          <a:bodyPr/>
          <a:lstStyle/>
          <a:p>
            <a:pPr lvl="0">
              <a:defRPr sz="1800"/>
            </a:pPr>
            <a:r>
              <a:rPr sz="2800"/>
              <a:t>Zachman is one of many Frameworks.</a:t>
            </a:r>
            <a:endParaRPr sz="2800"/>
          </a:p>
          <a:p>
            <a:pPr lvl="0">
              <a:defRPr sz="1800"/>
            </a:pPr>
            <a:r>
              <a:rPr sz="2800"/>
              <a:t>Enterprise Architecture has a slew of approaches, not one size fits all.</a:t>
            </a:r>
            <a:endParaRPr sz="2800"/>
          </a:p>
          <a:p>
            <a:pPr lvl="0">
              <a:defRPr sz="1800"/>
            </a:pPr>
            <a:endParaRPr sz="2800"/>
          </a:p>
          <a:p>
            <a:pPr lvl="0">
              <a:defRPr sz="1800"/>
            </a:pPr>
            <a:r>
              <a:rPr sz="2800"/>
              <a:t>To learn more visit the MITRE EA BOK:</a:t>
            </a:r>
            <a:endParaRPr sz="2800"/>
          </a:p>
          <a:p>
            <a:pPr lvl="1" marL="685782" indent="-228593">
              <a:defRPr sz="1800"/>
            </a:pPr>
            <a:r>
              <a:rPr sz="2800" u="sng">
                <a:solidFill>
                  <a:srgbClr val="0563C1"/>
                </a:solidFill>
                <a:uFill>
                  <a:solidFill>
                    <a:srgbClr val="0563C1"/>
                  </a:solidFill>
                </a:uFill>
                <a:hlinkClick r:id="rId2" invalidUrl="" action="" tgtFrame="" tooltip="" history="1" highlightClick="0" endSnd="0"/>
              </a:rPr>
              <a:t>http://www2.mitre.org/public/eabok/</a:t>
            </a:r>
          </a:p>
        </p:txBody>
      </p:sp>
      <p:sp>
        <p:nvSpPr>
          <p:cNvPr id="159" name="Shape 15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title"/>
          </p:nvPr>
        </p:nvSpPr>
        <p:spPr>
          <a:prstGeom prst="rect">
            <a:avLst/>
          </a:prstGeom>
        </p:spPr>
        <p:txBody>
          <a:bodyPr/>
          <a:lstStyle/>
          <a:p>
            <a:pPr lvl="0">
              <a:defRPr sz="1800"/>
            </a:pPr>
            <a:r>
              <a:rPr sz="4400"/>
              <a:t>Business Service Reference Models</a:t>
            </a:r>
          </a:p>
        </p:txBody>
      </p:sp>
      <p:sp>
        <p:nvSpPr>
          <p:cNvPr id="162" name="Shape 162"/>
          <p:cNvSpPr/>
          <p:nvPr>
            <p:ph type="body" idx="1"/>
          </p:nvPr>
        </p:nvSpPr>
        <p:spPr>
          <a:prstGeom prst="rect">
            <a:avLst/>
          </a:prstGeom>
        </p:spPr>
        <p:txBody>
          <a:bodyPr/>
          <a:lstStyle/>
          <a:p>
            <a:pPr lvl="0">
              <a:defRPr sz="1800"/>
            </a:pPr>
            <a:r>
              <a:rPr sz="2800"/>
              <a:t>Governments of Canada Strategic Reference Model (GSRM)</a:t>
            </a:r>
            <a:endParaRPr sz="2800"/>
          </a:p>
          <a:p>
            <a:pPr lvl="1" marL="685782" indent="-228593">
              <a:defRPr sz="1800"/>
            </a:pPr>
            <a:r>
              <a:rPr sz="2800"/>
              <a:t>Canadian Government Model, built up from Municipal Models.</a:t>
            </a:r>
            <a:endParaRPr sz="2800"/>
          </a:p>
          <a:p>
            <a:pPr lvl="1" marL="685782" indent="-228593">
              <a:defRPr sz="1800"/>
            </a:pPr>
            <a:r>
              <a:rPr sz="2800"/>
              <a:t>Defines Service Types and Service Output Types</a:t>
            </a:r>
            <a:endParaRPr sz="2800"/>
          </a:p>
          <a:p>
            <a:pPr lvl="1" marL="685782" indent="-228593">
              <a:defRPr sz="1800"/>
            </a:pPr>
            <a:r>
              <a:rPr sz="2800"/>
              <a:t>Supports Modelling Languages like Service Integration and Accountability (SIAM) and Program Service Alignment Model (PSAM)</a:t>
            </a:r>
            <a:endParaRPr sz="2800"/>
          </a:p>
          <a:p>
            <a:pPr lvl="0">
              <a:defRPr sz="1800"/>
            </a:pPr>
            <a:r>
              <a:rPr sz="2800"/>
              <a:t>Office of Management and Budget (OMB) Federal Enterprise Architecture (FEA) Service Component Reference Model (SRM)</a:t>
            </a:r>
            <a:endParaRPr sz="2800"/>
          </a:p>
          <a:p>
            <a:pPr lvl="1" marL="685782" indent="-228593">
              <a:defRPr sz="1800"/>
            </a:pPr>
            <a:r>
              <a:rPr sz="2800"/>
              <a:t>US Federal Government Model, built up from Agency Models.</a:t>
            </a:r>
          </a:p>
        </p:txBody>
      </p:sp>
      <p:sp>
        <p:nvSpPr>
          <p:cNvPr id="163" name="Shape 16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pPr lvl="0">
              <a:defRPr sz="1800"/>
            </a:pPr>
            <a:r>
              <a:rPr sz="4400"/>
              <a:t>Business Service Reference Models</a:t>
            </a:r>
          </a:p>
        </p:txBody>
      </p:sp>
      <p:sp>
        <p:nvSpPr>
          <p:cNvPr id="166" name="Shape 16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pic>
        <p:nvPicPr>
          <p:cNvPr id="167" name="btep.jpg"/>
          <p:cNvPicPr/>
          <p:nvPr/>
        </p:nvPicPr>
        <p:blipFill>
          <a:blip r:embed="rId2">
            <a:extLst/>
          </a:blip>
          <a:stretch>
            <a:fillRect/>
          </a:stretch>
        </p:blipFill>
        <p:spPr>
          <a:xfrm>
            <a:off x="184955" y="1392166"/>
            <a:ext cx="4973130" cy="4640056"/>
          </a:xfrm>
          <a:prstGeom prst="rect">
            <a:avLst/>
          </a:prstGeom>
          <a:ln w="12700">
            <a:miter lim="400000"/>
          </a:ln>
        </p:spPr>
      </p:pic>
      <p:pic>
        <p:nvPicPr>
          <p:cNvPr id="168" name="btep2.jpg"/>
          <p:cNvPicPr/>
          <p:nvPr/>
        </p:nvPicPr>
        <p:blipFill>
          <a:blip r:embed="rId3">
            <a:extLst/>
          </a:blip>
          <a:stretch>
            <a:fillRect/>
          </a:stretch>
        </p:blipFill>
        <p:spPr>
          <a:xfrm>
            <a:off x="5232765" y="1609322"/>
            <a:ext cx="1859292" cy="2381350"/>
          </a:xfrm>
          <a:prstGeom prst="rect">
            <a:avLst/>
          </a:prstGeom>
          <a:ln w="12700">
            <a:miter lim="400000"/>
          </a:ln>
        </p:spPr>
      </p:pic>
      <p:sp>
        <p:nvSpPr>
          <p:cNvPr id="169" name="Shape 169"/>
          <p:cNvSpPr/>
          <p:nvPr/>
        </p:nvSpPr>
        <p:spPr>
          <a:xfrm>
            <a:off x="2430642" y="6140410"/>
            <a:ext cx="1184745"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BTEP GSRM</a:t>
            </a:r>
          </a:p>
        </p:txBody>
      </p:sp>
      <p:sp>
        <p:nvSpPr>
          <p:cNvPr id="170" name="Shape 170"/>
          <p:cNvSpPr/>
          <p:nvPr/>
        </p:nvSpPr>
        <p:spPr>
          <a:xfrm>
            <a:off x="9000746" y="6140410"/>
            <a:ext cx="1449733"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t>OMB FEA SRM</a:t>
            </a:r>
          </a:p>
        </p:txBody>
      </p:sp>
      <p:pic>
        <p:nvPicPr>
          <p:cNvPr id="171" name="OMB_FEA_SRM.png"/>
          <p:cNvPicPr/>
          <p:nvPr/>
        </p:nvPicPr>
        <p:blipFill>
          <a:blip r:embed="rId4">
            <a:extLst/>
          </a:blip>
          <a:stretch>
            <a:fillRect/>
          </a:stretch>
        </p:blipFill>
        <p:spPr>
          <a:xfrm>
            <a:off x="7272590" y="1689421"/>
            <a:ext cx="4906044" cy="4045545"/>
          </a:xfrm>
          <a:prstGeom prst="rect">
            <a:avLst/>
          </a:prstGeom>
          <a:ln w="12700">
            <a:miter lim="400000"/>
          </a:ln>
        </p:spPr>
      </p:pic>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title"/>
          </p:nvPr>
        </p:nvSpPr>
        <p:spPr>
          <a:prstGeom prst="rect">
            <a:avLst/>
          </a:prstGeom>
        </p:spPr>
        <p:txBody>
          <a:bodyPr/>
          <a:lstStyle/>
          <a:p>
            <a:pPr lvl="0">
              <a:defRPr sz="1800"/>
            </a:pPr>
            <a:r>
              <a:rPr sz="4400"/>
              <a:t>A Service Oriented Enterprise (SOE)</a:t>
            </a:r>
          </a:p>
        </p:txBody>
      </p:sp>
      <p:sp>
        <p:nvSpPr>
          <p:cNvPr id="174" name="Shape 17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
        <p:nvSpPr>
          <p:cNvPr id="175" name="Shape 175"/>
          <p:cNvSpPr/>
          <p:nvPr/>
        </p:nvSpPr>
        <p:spPr>
          <a:xfrm>
            <a:off x="1077698" y="2236883"/>
            <a:ext cx="10515601" cy="375615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defTabSz="877801">
              <a:lnSpc>
                <a:spcPct val="90000"/>
              </a:lnSpc>
            </a:pPr>
            <a:r>
              <a:rPr sz="4224">
                <a:latin typeface="Calibri Light"/>
                <a:ea typeface="Calibri Light"/>
                <a:cs typeface="Calibri Light"/>
                <a:sym typeface="Calibri Light"/>
              </a:rPr>
              <a:t>… is created when both Business and IT are Service-Oriented in their endeavours.</a:t>
            </a:r>
            <a:endParaRPr sz="4224">
              <a:latin typeface="Calibri Light"/>
              <a:ea typeface="Calibri Light"/>
              <a:cs typeface="Calibri Light"/>
              <a:sym typeface="Calibri Light"/>
            </a:endParaRPr>
          </a:p>
          <a:p>
            <a:pPr lvl="0" defTabSz="877801">
              <a:lnSpc>
                <a:spcPct val="90000"/>
              </a:lnSpc>
            </a:pPr>
            <a:endParaRPr sz="4224">
              <a:latin typeface="Calibri Light"/>
              <a:ea typeface="Calibri Light"/>
              <a:cs typeface="Calibri Light"/>
              <a:sym typeface="Calibri Light"/>
            </a:endParaRPr>
          </a:p>
          <a:p>
            <a:pPr lvl="0" defTabSz="877801">
              <a:lnSpc>
                <a:spcPct val="90000"/>
              </a:lnSpc>
            </a:pPr>
            <a:r>
              <a:rPr sz="4224">
                <a:latin typeface="Calibri Light"/>
                <a:ea typeface="Calibri Light"/>
                <a:cs typeface="Calibri Light"/>
                <a:sym typeface="Calibri Light"/>
              </a:rPr>
              <a:t>Alignment is far easier to govern when business and IT are modelled as connected value chains from back office through business to our clients.</a:t>
            </a:r>
          </a:p>
        </p:txBody>
      </p:sp>
    </p:spTree>
  </p:cSld>
  <p:clrMapOvr>
    <a:masterClrMapping/>
  </p:clrMapOvr>
  <p:transitio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ph type="title"/>
          </p:nvPr>
        </p:nvSpPr>
        <p:spPr>
          <a:prstGeom prst="rect">
            <a:avLst/>
          </a:prstGeom>
        </p:spPr>
        <p:txBody>
          <a:bodyPr/>
          <a:lstStyle/>
          <a:p>
            <a:pPr lvl="0">
              <a:defRPr sz="1800"/>
            </a:pPr>
            <a:r>
              <a:rPr sz="4400"/>
              <a:t>Service-Oriented Architectures (SOA)</a:t>
            </a:r>
          </a:p>
        </p:txBody>
      </p:sp>
      <p:sp>
        <p:nvSpPr>
          <p:cNvPr id="178" name="Shape 178"/>
          <p:cNvSpPr/>
          <p:nvPr>
            <p:ph type="body" idx="1"/>
          </p:nvPr>
        </p:nvSpPr>
        <p:spPr>
          <a:prstGeom prst="rect">
            <a:avLst/>
          </a:prstGeom>
        </p:spPr>
        <p:txBody>
          <a:bodyPr/>
          <a:lstStyle/>
          <a:p>
            <a:pPr lvl="0">
              <a:defRPr sz="1800"/>
            </a:pPr>
            <a:r>
              <a:rPr sz="2800"/>
              <a:t>In software engineering, a service-oriented architecture (SOA) is a set of principles and methodologies for designing and developing software in the form of interoperable services. These services are well-defined business functionalities that are built as software components (discrete pieces of code and/or data structures) that can be reused for different purposes. SOA design principles are used during the phases of systems development and integration.”</a:t>
            </a:r>
          </a:p>
        </p:txBody>
      </p:sp>
      <p:sp>
        <p:nvSpPr>
          <p:cNvPr id="179" name="Shape 17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title"/>
          </p:nvPr>
        </p:nvSpPr>
        <p:spPr>
          <a:prstGeom prst="rect">
            <a:avLst/>
          </a:prstGeom>
        </p:spPr>
        <p:txBody>
          <a:bodyPr/>
          <a:lstStyle/>
          <a:p>
            <a:pPr lvl="0">
              <a:defRPr sz="1800"/>
            </a:pPr>
            <a:r>
              <a:rPr sz="4400"/>
              <a:t>SOA Principles: Quick and Dirty</a:t>
            </a:r>
          </a:p>
        </p:txBody>
      </p:sp>
      <p:sp>
        <p:nvSpPr>
          <p:cNvPr id="182" name="Shape 182"/>
          <p:cNvSpPr/>
          <p:nvPr>
            <p:ph type="body" idx="1"/>
          </p:nvPr>
        </p:nvSpPr>
        <p:spPr>
          <a:prstGeom prst="rect">
            <a:avLst/>
          </a:prstGeom>
        </p:spPr>
        <p:txBody>
          <a:bodyPr/>
          <a:lstStyle/>
          <a:p>
            <a:pPr lvl="0">
              <a:defRPr sz="1800"/>
            </a:pPr>
            <a:r>
              <a:rPr sz="2800"/>
              <a:t>loosely couple at all costs</a:t>
            </a:r>
            <a:endParaRPr sz="2800"/>
          </a:p>
          <a:p>
            <a:pPr lvl="0">
              <a:defRPr sz="1800"/>
            </a:pPr>
            <a:r>
              <a:rPr sz="2800"/>
              <a:t>never require a particular operating system or technology</a:t>
            </a:r>
            <a:endParaRPr sz="2800"/>
          </a:p>
          <a:p>
            <a:pPr lvl="0">
              <a:defRPr sz="1800"/>
            </a:pPr>
            <a:r>
              <a:rPr sz="2800"/>
              <a:t>keep services unassociated until runtime</a:t>
            </a:r>
            <a:endParaRPr sz="2800"/>
          </a:p>
          <a:p>
            <a:pPr lvl="0">
              <a:defRPr sz="1800"/>
            </a:pPr>
            <a:r>
              <a:rPr sz="2800"/>
              <a:t>do not allow any embedded links between services</a:t>
            </a:r>
            <a:endParaRPr sz="2800"/>
          </a:p>
          <a:p>
            <a:pPr lvl="0">
              <a:defRPr sz="1800"/>
            </a:pPr>
            <a:r>
              <a:rPr sz="2800"/>
              <a:t>only communicate over documented channels</a:t>
            </a:r>
            <a:endParaRPr sz="2800"/>
          </a:p>
          <a:p>
            <a:pPr lvl="0">
              <a:defRPr sz="1800"/>
            </a:pPr>
            <a:r>
              <a:rPr sz="2800"/>
              <a:t>only communicate through documented interfaces</a:t>
            </a:r>
            <a:endParaRPr sz="2800"/>
          </a:p>
          <a:p>
            <a:pPr lvl="0">
              <a:defRPr sz="1800"/>
            </a:pPr>
            <a:r>
              <a:rPr sz="2800"/>
              <a:t>to build on top of other services (compose) at quality and to</a:t>
            </a:r>
            <a:endParaRPr sz="2800"/>
          </a:p>
          <a:p>
            <a:pPr lvl="0">
              <a:defRPr sz="1800"/>
            </a:pPr>
            <a:r>
              <a:rPr sz="2800"/>
              <a:t>spec, SLA underpinning contracts (UCs) are required</a:t>
            </a:r>
          </a:p>
        </p:txBody>
      </p:sp>
      <p:sp>
        <p:nvSpPr>
          <p:cNvPr id="183" name="Shape 18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 name="Shape 57"/>
          <p:cNvSpPr/>
          <p:nvPr>
            <p:ph type="title"/>
          </p:nvPr>
        </p:nvSpPr>
        <p:spPr>
          <a:xfrm>
            <a:off x="838200" y="365127"/>
            <a:ext cx="10515600" cy="1325564"/>
          </a:xfrm>
          <a:prstGeom prst="rect">
            <a:avLst/>
          </a:prstGeom>
        </p:spPr>
        <p:txBody>
          <a:bodyPr/>
          <a:lstStyle/>
          <a:p>
            <a:pPr lvl="0">
              <a:defRPr sz="1800"/>
            </a:pPr>
            <a:r>
              <a:rPr sz="4400"/>
              <a:t>Definition: Cloud Computing</a:t>
            </a:r>
          </a:p>
        </p:txBody>
      </p:sp>
      <p:sp>
        <p:nvSpPr>
          <p:cNvPr id="58" name="Shape 58"/>
          <p:cNvSpPr/>
          <p:nvPr>
            <p:ph type="body" idx="1"/>
          </p:nvPr>
        </p:nvSpPr>
        <p:spPr>
          <a:xfrm>
            <a:off x="838200" y="1785050"/>
            <a:ext cx="10515600" cy="3714565"/>
          </a:xfrm>
          <a:prstGeom prst="rect">
            <a:avLst/>
          </a:prstGeom>
        </p:spPr>
        <p:txBody>
          <a:bodyPr/>
          <a:lstStyle/>
          <a:p>
            <a:pPr lvl="0" marL="0" indent="0">
              <a:buSzTx/>
              <a:buNone/>
              <a:defRPr sz="1800"/>
            </a:pPr>
            <a:r>
              <a:rPr b="1" sz="2800"/>
              <a:t>Cloud computing </a:t>
            </a:r>
            <a:r>
              <a:rPr sz="2800"/>
              <a:t>is the use of computing resources (hardware and software) that are delivered as a service over a network (typically the Internet). The name comes from the use of a cloud-shaped symbol as an abstraction for the complex infrastructure it contains in system diagrams. Cloud computing entrusts remote services with a user’s data, software and computation.</a:t>
            </a:r>
          </a:p>
        </p:txBody>
      </p:sp>
      <p:sp>
        <p:nvSpPr>
          <p:cNvPr id="59" name="Shape 59"/>
          <p:cNvSpPr/>
          <p:nvPr/>
        </p:nvSpPr>
        <p:spPr>
          <a:xfrm>
            <a:off x="5794759" y="5593974"/>
            <a:ext cx="5625354"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t>Source: </a:t>
            </a:r>
            <a:r>
              <a:rPr u="sng">
                <a:solidFill>
                  <a:srgbClr val="0563C1"/>
                </a:solidFill>
                <a:uFill>
                  <a:solidFill>
                    <a:srgbClr val="0563C1"/>
                  </a:solidFill>
                </a:uFill>
                <a:hlinkClick r:id="rId2" invalidUrl="" action="" tgtFrame="" tooltip="" history="1" highlightClick="0" endSnd="0"/>
              </a:rPr>
              <a:t>http://en.wikipedia.org/wiki/Cloud_computing</a:t>
            </a:r>
            <a:r>
              <a:t> (2012)</a:t>
            </a:r>
          </a:p>
        </p:txBody>
      </p:sp>
    </p:spTree>
  </p:cSld>
  <p:clrMapOvr>
    <a:masterClrMapping/>
  </p:clrMapOvr>
  <p:transitio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title"/>
          </p:nvPr>
        </p:nvSpPr>
        <p:spPr>
          <a:prstGeom prst="rect">
            <a:avLst/>
          </a:prstGeom>
        </p:spPr>
        <p:txBody>
          <a:bodyPr/>
          <a:lstStyle/>
          <a:p>
            <a:pPr lvl="0">
              <a:defRPr sz="1800"/>
            </a:pPr>
            <a:r>
              <a:rPr sz="4400"/>
              <a:t>SOA Principles: Thomas Erl View</a:t>
            </a:r>
          </a:p>
        </p:txBody>
      </p:sp>
      <p:sp>
        <p:nvSpPr>
          <p:cNvPr id="186" name="Shape 186"/>
          <p:cNvSpPr/>
          <p:nvPr>
            <p:ph type="body" idx="1"/>
          </p:nvPr>
        </p:nvSpPr>
        <p:spPr>
          <a:prstGeom prst="rect">
            <a:avLst/>
          </a:prstGeom>
        </p:spPr>
        <p:txBody>
          <a:bodyPr/>
          <a:lstStyle/>
          <a:p>
            <a:pPr lvl="0">
              <a:defRPr sz="1800"/>
            </a:pPr>
            <a:r>
              <a:rPr b="1" sz="2800"/>
              <a:t>Standardized Service Contract</a:t>
            </a:r>
            <a:endParaRPr b="1" sz="2800"/>
          </a:p>
          <a:p>
            <a:pPr lvl="1" marL="685782" indent="-228593">
              <a:defRPr sz="1800"/>
            </a:pPr>
            <a:r>
              <a:rPr sz="2800"/>
              <a:t>Services within the same service inventory are in compliance with the same contract design standards.</a:t>
            </a:r>
            <a:endParaRPr sz="2800"/>
          </a:p>
          <a:p>
            <a:pPr lvl="0">
              <a:defRPr sz="1800"/>
            </a:pPr>
            <a:r>
              <a:rPr b="1" sz="2800"/>
              <a:t>Service Loose Coupling</a:t>
            </a:r>
            <a:endParaRPr b="1" sz="2800"/>
          </a:p>
          <a:p>
            <a:pPr lvl="1" marL="685782" indent="-228593">
              <a:defRPr sz="1800"/>
            </a:pPr>
            <a:r>
              <a:rPr sz="2800"/>
              <a:t>Service contracts impose low consumer coupling requirements and are themselves decoupled from their surrounding environment.</a:t>
            </a:r>
            <a:endParaRPr sz="2800"/>
          </a:p>
          <a:p>
            <a:pPr lvl="0">
              <a:defRPr sz="1800"/>
            </a:pPr>
            <a:r>
              <a:rPr b="1" sz="2800"/>
              <a:t>Service Abstraction</a:t>
            </a:r>
            <a:endParaRPr b="1" sz="2800"/>
          </a:p>
          <a:p>
            <a:pPr lvl="1" marL="685782" indent="-228593">
              <a:defRPr sz="1800"/>
            </a:pPr>
            <a:r>
              <a:rPr sz="2800"/>
              <a:t>Service contracts only contain essential information and information about services is limited to what is published in service contracts.</a:t>
            </a:r>
          </a:p>
        </p:txBody>
      </p:sp>
      <p:sp>
        <p:nvSpPr>
          <p:cNvPr id="187" name="Shape 18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
        <p:nvSpPr>
          <p:cNvPr id="188" name="Shape 188"/>
          <p:cNvSpPr/>
          <p:nvPr/>
        </p:nvSpPr>
        <p:spPr>
          <a:xfrm>
            <a:off x="6923856" y="1190486"/>
            <a:ext cx="4995803"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u="sng">
                <a:solidFill>
                  <a:srgbClr val="0563C1"/>
                </a:solidFill>
                <a:uFill>
                  <a:solidFill>
                    <a:srgbClr val="0563C1"/>
                  </a:solidFill>
                </a:uFill>
                <a:hlinkClick r:id="rId2" invalidUrl="" action="" tgtFrame="" tooltip="" history="1" highlightClick="0" endSnd="0"/>
              </a:defRPr>
            </a:lvl1pPr>
          </a:lstStyle>
          <a:p>
            <a:pPr lvl="0">
              <a:defRPr u="none">
                <a:solidFill>
                  <a:srgbClr val="000000"/>
                </a:solidFill>
                <a:uFillTx/>
              </a:defRPr>
            </a:pPr>
            <a:r>
              <a:rPr u="sng">
                <a:solidFill>
                  <a:srgbClr val="0563C1"/>
                </a:solidFill>
                <a:uFill>
                  <a:solidFill>
                    <a:srgbClr val="0563C1"/>
                  </a:solidFill>
                </a:uFill>
                <a:hlinkClick r:id="rId2" invalidUrl="" action="" tgtFrame="" tooltip="" history="1" highlightClick="0" endSnd="0"/>
              </a:rPr>
              <a:t>http://www.soaposters.com/</a:t>
            </a:r>
          </a:p>
        </p:txBody>
      </p:sp>
    </p:spTree>
  </p:cSld>
  <p:clrMapOvr>
    <a:masterClrMapping/>
  </p:clrMapOvr>
  <p:transitio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title"/>
          </p:nvPr>
        </p:nvSpPr>
        <p:spPr>
          <a:prstGeom prst="rect">
            <a:avLst/>
          </a:prstGeom>
        </p:spPr>
        <p:txBody>
          <a:bodyPr lIns="0" tIns="0" rIns="0" bIns="0"/>
          <a:lstStyle/>
          <a:p>
            <a:pPr lvl="0">
              <a:defRPr sz="1800"/>
            </a:pPr>
            <a:r>
              <a:rPr sz="4400"/>
              <a:t>SOA Principles: Thomas Erl View</a:t>
            </a:r>
          </a:p>
        </p:txBody>
      </p:sp>
      <p:sp>
        <p:nvSpPr>
          <p:cNvPr id="191" name="Shape 191"/>
          <p:cNvSpPr/>
          <p:nvPr>
            <p:ph type="body" idx="1"/>
          </p:nvPr>
        </p:nvSpPr>
        <p:spPr>
          <a:prstGeom prst="rect">
            <a:avLst/>
          </a:prstGeom>
        </p:spPr>
        <p:txBody>
          <a:bodyPr lIns="0" tIns="0" rIns="0" bIns="0"/>
          <a:lstStyle/>
          <a:p>
            <a:pPr lvl="0">
              <a:defRPr sz="1800"/>
            </a:pPr>
            <a:r>
              <a:rPr b="1" sz="2800"/>
              <a:t>Service Reusability</a:t>
            </a:r>
            <a:endParaRPr b="1" sz="2800"/>
          </a:p>
          <a:p>
            <a:pPr lvl="1" marL="685782" indent="-228593">
              <a:defRPr sz="1800"/>
            </a:pPr>
            <a:r>
              <a:rPr sz="2800"/>
              <a:t>Services contain and express agnostic logic and can be positioned as reusable enterprise resources.</a:t>
            </a:r>
            <a:endParaRPr sz="2800"/>
          </a:p>
          <a:p>
            <a:pPr lvl="0">
              <a:defRPr sz="1800"/>
            </a:pPr>
            <a:r>
              <a:rPr b="1" sz="2800"/>
              <a:t>Service Autonomy</a:t>
            </a:r>
            <a:endParaRPr b="1" sz="2800"/>
          </a:p>
          <a:p>
            <a:pPr lvl="1" marL="685782" indent="-228593">
              <a:defRPr sz="1800"/>
            </a:pPr>
            <a:r>
              <a:rPr sz="2800"/>
              <a:t>Services exercise a high level of control over their underlying runtime execution environment.</a:t>
            </a:r>
            <a:endParaRPr sz="2800"/>
          </a:p>
          <a:p>
            <a:pPr lvl="0">
              <a:defRPr sz="1800"/>
            </a:pPr>
            <a:r>
              <a:rPr b="1" sz="2800"/>
              <a:t>Service Statelessness</a:t>
            </a:r>
            <a:endParaRPr b="1" sz="2800"/>
          </a:p>
          <a:p>
            <a:pPr lvl="1" marL="685782" indent="-228593">
              <a:defRPr sz="1800"/>
            </a:pPr>
            <a:r>
              <a:rPr sz="2800"/>
              <a:t>Services minimize resource consumption by deferring the management of state information when necessary.</a:t>
            </a:r>
          </a:p>
        </p:txBody>
      </p:sp>
      <p:sp>
        <p:nvSpPr>
          <p:cNvPr id="192" name="Shape 192"/>
          <p:cNvSpPr/>
          <p:nvPr>
            <p:ph type="sldNum" sz="quarter" idx="2"/>
          </p:nvPr>
        </p:nvSpPr>
        <p:spPr>
          <a:xfrm>
            <a:off x="8610600" y="6404294"/>
            <a:ext cx="2743200"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solidFill>
                  <a:srgbClr val="000000"/>
                </a:solidFill>
              </a:defRPr>
            </a:pPr>
            <a:fld id="{86CB4B4D-7CA3-9044-876B-883B54F8677D}" type="slidenum">
              <a:rPr sz="1200">
                <a:solidFill>
                  <a:srgbClr val="888888"/>
                </a:solidFill>
              </a:rPr>
            </a:fld>
          </a:p>
        </p:txBody>
      </p:sp>
      <p:sp>
        <p:nvSpPr>
          <p:cNvPr id="193" name="Shape 193"/>
          <p:cNvSpPr/>
          <p:nvPr/>
        </p:nvSpPr>
        <p:spPr>
          <a:xfrm>
            <a:off x="6923856" y="1190486"/>
            <a:ext cx="4995803"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u="sng">
                <a:solidFill>
                  <a:srgbClr val="0563C1"/>
                </a:solidFill>
                <a:uFill>
                  <a:solidFill>
                    <a:srgbClr val="0563C1"/>
                  </a:solidFill>
                </a:uFill>
                <a:hlinkClick r:id="rId2" invalidUrl="" action="" tgtFrame="" tooltip="" history="1" highlightClick="0" endSnd="0"/>
              </a:defRPr>
            </a:lvl1pPr>
          </a:lstStyle>
          <a:p>
            <a:pPr lvl="0">
              <a:defRPr u="none">
                <a:solidFill>
                  <a:srgbClr val="000000"/>
                </a:solidFill>
                <a:uFillTx/>
              </a:defRPr>
            </a:pPr>
            <a:r>
              <a:rPr u="sng">
                <a:solidFill>
                  <a:srgbClr val="0563C1"/>
                </a:solidFill>
                <a:uFill>
                  <a:solidFill>
                    <a:srgbClr val="0563C1"/>
                  </a:solidFill>
                </a:uFill>
                <a:hlinkClick r:id="rId2" invalidUrl="" action="" tgtFrame="" tooltip="" history="1" highlightClick="0" endSnd="0"/>
              </a:rPr>
              <a:t>http://www.soaposters.com/</a:t>
            </a:r>
          </a:p>
        </p:txBody>
      </p:sp>
    </p:spTree>
  </p:cSld>
  <p:clrMapOvr>
    <a:masterClrMapping/>
  </p:clrMapOvr>
  <p:transitio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ph type="title"/>
          </p:nvPr>
        </p:nvSpPr>
        <p:spPr>
          <a:prstGeom prst="rect">
            <a:avLst/>
          </a:prstGeom>
        </p:spPr>
        <p:txBody>
          <a:bodyPr/>
          <a:lstStyle/>
          <a:p>
            <a:pPr lvl="0">
              <a:defRPr sz="1800"/>
            </a:pPr>
            <a:r>
              <a:rPr sz="4400"/>
              <a:t>Why SOA? Ask Stevey!</a:t>
            </a:r>
          </a:p>
        </p:txBody>
      </p:sp>
      <p:sp>
        <p:nvSpPr>
          <p:cNvPr id="196" name="Shape 196"/>
          <p:cNvSpPr/>
          <p:nvPr>
            <p:ph type="body" idx="1"/>
          </p:nvPr>
        </p:nvSpPr>
        <p:spPr>
          <a:prstGeom prst="rect">
            <a:avLst/>
          </a:prstGeom>
        </p:spPr>
        <p:txBody>
          <a:bodyPr/>
          <a:lstStyle/>
          <a:p>
            <a:pPr lvl="0">
              <a:defRPr sz="1800"/>
            </a:pPr>
            <a:r>
              <a:rPr sz="2800"/>
              <a:t>Case: Amazon vs. Google</a:t>
            </a:r>
            <a:endParaRPr sz="2800"/>
          </a:p>
          <a:p>
            <a:pPr lvl="0">
              <a:defRPr sz="1800"/>
            </a:pPr>
            <a:r>
              <a:rPr sz="2800"/>
              <a:t>Steve Yegge’s ”Stevey’s Google Platforms Rant”</a:t>
            </a:r>
            <a:endParaRPr sz="2800"/>
          </a:p>
          <a:p>
            <a:pPr lvl="1" marL="685782" indent="-228593">
              <a:defRPr sz="1800"/>
            </a:pPr>
            <a:r>
              <a:rPr sz="2800"/>
              <a:t>Engineer at Google released a rant on Google+ around Oct 2011.</a:t>
            </a:r>
            <a:endParaRPr sz="2800"/>
          </a:p>
          <a:p>
            <a:pPr lvl="1" marL="685782" indent="-228593">
              <a:defRPr sz="1800"/>
            </a:pPr>
            <a:r>
              <a:rPr sz="2800"/>
              <a:t>A user error with Google+ led to a Google employee posting a rant against Google.</a:t>
            </a:r>
            <a:endParaRPr sz="2800"/>
          </a:p>
          <a:p>
            <a:pPr lvl="1" marL="685782" indent="-228593">
              <a:defRPr sz="1800"/>
            </a:pPr>
            <a:r>
              <a:rPr sz="2800"/>
              <a:t>He had worked at Amazon before Google and ranted about where Google was failing.</a:t>
            </a:r>
          </a:p>
        </p:txBody>
      </p:sp>
      <p:sp>
        <p:nvSpPr>
          <p:cNvPr id="197" name="Shape 19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ph type="title"/>
          </p:nvPr>
        </p:nvSpPr>
        <p:spPr>
          <a:prstGeom prst="rect">
            <a:avLst/>
          </a:prstGeom>
        </p:spPr>
        <p:txBody>
          <a:bodyPr lIns="0" tIns="0" rIns="0" bIns="0"/>
          <a:lstStyle/>
          <a:p>
            <a:pPr lvl="0">
              <a:defRPr sz="1800"/>
            </a:pPr>
            <a:r>
              <a:rPr sz="4400"/>
              <a:t>Why SOA? Ask Stevey!</a:t>
            </a:r>
          </a:p>
        </p:txBody>
      </p:sp>
      <p:sp>
        <p:nvSpPr>
          <p:cNvPr id="200" name="Shape 200"/>
          <p:cNvSpPr/>
          <p:nvPr>
            <p:ph type="body" idx="1"/>
          </p:nvPr>
        </p:nvSpPr>
        <p:spPr>
          <a:prstGeom prst="rect">
            <a:avLst/>
          </a:prstGeom>
        </p:spPr>
        <p:txBody>
          <a:bodyPr lIns="0" tIns="0" rIns="0" bIns="0"/>
          <a:lstStyle/>
          <a:p>
            <a:pPr lvl="0" marL="0" indent="0">
              <a:buSzTx/>
              <a:buFontTx/>
              <a:buNone/>
              <a:defRPr sz="1800"/>
            </a:pPr>
            <a:r>
              <a:rPr sz="2800"/>
              <a:t>In 2002, Jeff Bezos (founder + CEO of Amazon) issued a mandate.</a:t>
            </a:r>
            <a:endParaRPr sz="2800"/>
          </a:p>
          <a:p>
            <a:pPr lvl="0" marL="374315" indent="-374315">
              <a:buFontTx/>
              <a:buAutoNum type="arabicPeriod" startAt="1"/>
              <a:defRPr sz="1800"/>
            </a:pPr>
            <a:r>
              <a:rPr sz="2800"/>
              <a:t>All teams will henceforth expose their data and functionality through service interfaces.</a:t>
            </a:r>
            <a:endParaRPr sz="2800"/>
          </a:p>
          <a:p>
            <a:pPr lvl="0" marL="374315" indent="-374315">
              <a:buFontTx/>
              <a:buAutoNum type="arabicPeriod" startAt="1"/>
              <a:defRPr sz="1800"/>
            </a:pPr>
            <a:r>
              <a:rPr sz="2800"/>
              <a:t>Teams must communicate with each other through these interfaces</a:t>
            </a:r>
            <a:endParaRPr sz="2800"/>
          </a:p>
          <a:p>
            <a:pPr lvl="0" marL="374315" indent="-374315">
              <a:buFontTx/>
              <a:buAutoNum type="arabicPeriod" startAt="1"/>
              <a:defRPr sz="1800"/>
            </a:pPr>
            <a:r>
              <a:rPr sz="2800"/>
              <a:t>There will be no other form of interprocess communication allowed: no direct linking, no direct reads of another team’s data store, no shared-memory model, no back-doors whatsoever. The only communication allowed is via service interface calls over the network.</a:t>
            </a:r>
          </a:p>
        </p:txBody>
      </p:sp>
      <p:sp>
        <p:nvSpPr>
          <p:cNvPr id="201" name="Shape 201"/>
          <p:cNvSpPr/>
          <p:nvPr>
            <p:ph type="sldNum" sz="quarter" idx="2"/>
          </p:nvPr>
        </p:nvSpPr>
        <p:spPr>
          <a:xfrm>
            <a:off x="8610600" y="6404294"/>
            <a:ext cx="2743200"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title"/>
          </p:nvPr>
        </p:nvSpPr>
        <p:spPr>
          <a:prstGeom prst="rect">
            <a:avLst/>
          </a:prstGeom>
        </p:spPr>
        <p:txBody>
          <a:bodyPr lIns="0" tIns="0" rIns="0" bIns="0"/>
          <a:lstStyle/>
          <a:p>
            <a:pPr lvl="0">
              <a:defRPr sz="1800"/>
            </a:pPr>
            <a:r>
              <a:rPr sz="4400"/>
              <a:t>Why SOA? Ask Stevey!</a:t>
            </a:r>
          </a:p>
        </p:txBody>
      </p:sp>
      <p:sp>
        <p:nvSpPr>
          <p:cNvPr id="204" name="Shape 204"/>
          <p:cNvSpPr/>
          <p:nvPr>
            <p:ph type="body" idx="1"/>
          </p:nvPr>
        </p:nvSpPr>
        <p:spPr>
          <a:prstGeom prst="rect">
            <a:avLst/>
          </a:prstGeom>
        </p:spPr>
        <p:txBody>
          <a:bodyPr lIns="0" tIns="0" rIns="0" bIns="0"/>
          <a:lstStyle/>
          <a:p>
            <a:pPr lvl="0" marL="374315" indent="-374315">
              <a:buFontTx/>
              <a:buAutoNum type="arabicPeriod" startAt="4"/>
              <a:defRPr sz="1800"/>
            </a:pPr>
            <a:r>
              <a:rPr sz="2800"/>
              <a:t>It doesn’t matter what technology they use. HTTP, Corba, Pubsub, custom protocols – doesn’t matter. Bezos doesn’t care.</a:t>
            </a:r>
            <a:endParaRPr sz="2800"/>
          </a:p>
          <a:p>
            <a:pPr lvl="0" marL="374315" indent="-374315">
              <a:buFontTx/>
              <a:buAutoNum type="arabicPeriod" startAt="4"/>
              <a:defRPr sz="1800"/>
            </a:pPr>
            <a:r>
              <a:rPr sz="2800"/>
              <a:t>All service interfaces, without exception, must be designed from the ground up to be externalizable. That is to say, the team must plan and design to be able to expose the interface to developers in the outside world. No exceptions.</a:t>
            </a:r>
          </a:p>
        </p:txBody>
      </p:sp>
      <p:sp>
        <p:nvSpPr>
          <p:cNvPr id="205" name="Shape 205"/>
          <p:cNvSpPr/>
          <p:nvPr>
            <p:ph type="sldNum" sz="quarter" idx="2"/>
          </p:nvPr>
        </p:nvSpPr>
        <p:spPr>
          <a:xfrm>
            <a:off x="8610600" y="6404294"/>
            <a:ext cx="2743200"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Shape 207"/>
          <p:cNvSpPr/>
          <p:nvPr>
            <p:ph type="title"/>
          </p:nvPr>
        </p:nvSpPr>
        <p:spPr>
          <a:prstGeom prst="rect">
            <a:avLst/>
          </a:prstGeom>
        </p:spPr>
        <p:txBody>
          <a:bodyPr lIns="0" tIns="0" rIns="0" bIns="0"/>
          <a:lstStyle/>
          <a:p>
            <a:pPr lvl="0">
              <a:defRPr sz="1800"/>
            </a:pPr>
            <a:r>
              <a:rPr sz="4400"/>
              <a:t>Why SOA? Ask Stevey!</a:t>
            </a:r>
          </a:p>
        </p:txBody>
      </p:sp>
      <p:sp>
        <p:nvSpPr>
          <p:cNvPr id="208" name="Shape 208"/>
          <p:cNvSpPr/>
          <p:nvPr>
            <p:ph type="body" idx="1"/>
          </p:nvPr>
        </p:nvSpPr>
        <p:spPr>
          <a:prstGeom prst="rect">
            <a:avLst/>
          </a:prstGeom>
        </p:spPr>
        <p:txBody>
          <a:bodyPr lIns="0" tIns="0" rIns="0" bIns="0"/>
          <a:lstStyle/>
          <a:p>
            <a:pPr lvl="0" marL="0" indent="0">
              <a:buSzTx/>
              <a:buFontTx/>
              <a:buNone/>
              <a:defRPr sz="1800"/>
            </a:pPr>
            <a:r>
              <a:rPr sz="2800"/>
              <a:t>Lessons from a massive undertaking of building SOA at Amazon:</a:t>
            </a:r>
            <a:endParaRPr sz="2800"/>
          </a:p>
          <a:p>
            <a:pPr lvl="1" marL="661736" indent="-280736">
              <a:buFontTx/>
              <a:defRPr sz="1800"/>
            </a:pPr>
            <a:r>
              <a:rPr sz="2800"/>
              <a:t>pager escalation can get hard. need metrics and reporting</a:t>
            </a:r>
            <a:endParaRPr sz="2800"/>
          </a:p>
          <a:p>
            <a:pPr lvl="1" marL="661736" indent="-280736">
              <a:buFontTx/>
              <a:defRPr sz="1800"/>
            </a:pPr>
            <a:r>
              <a:rPr sz="2800"/>
              <a:t>every single one of your peer teams becomes a potential denial of service</a:t>
            </a:r>
            <a:endParaRPr sz="2800"/>
          </a:p>
          <a:p>
            <a:pPr lvl="1" marL="661736" indent="-280736">
              <a:buFontTx/>
              <a:defRPr sz="1800"/>
            </a:pPr>
            <a:r>
              <a:rPr sz="2800"/>
              <a:t>monitoring and QA are the same thing in SOAs</a:t>
            </a:r>
            <a:endParaRPr sz="2800"/>
          </a:p>
          <a:p>
            <a:pPr lvl="1" marL="661736" indent="-280736">
              <a:buFontTx/>
              <a:defRPr sz="1800"/>
            </a:pPr>
            <a:r>
              <a:rPr sz="2800"/>
              <a:t>a universal service registration mechanism is a powerful thing to have</a:t>
            </a:r>
            <a:endParaRPr sz="2800"/>
          </a:p>
          <a:p>
            <a:pPr lvl="1" marL="661736" indent="-280736">
              <a:buFontTx/>
              <a:defRPr sz="1800"/>
            </a:pPr>
            <a:r>
              <a:rPr sz="2800"/>
              <a:t>follow-on benefits are compelling</a:t>
            </a:r>
          </a:p>
        </p:txBody>
      </p:sp>
      <p:sp>
        <p:nvSpPr>
          <p:cNvPr id="209" name="Shape 209"/>
          <p:cNvSpPr/>
          <p:nvPr>
            <p:ph type="sldNum" sz="quarter" idx="2"/>
          </p:nvPr>
        </p:nvSpPr>
        <p:spPr>
          <a:xfrm>
            <a:off x="8610600" y="6404294"/>
            <a:ext cx="2743200"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ph type="title"/>
          </p:nvPr>
        </p:nvSpPr>
        <p:spPr>
          <a:prstGeom prst="rect">
            <a:avLst/>
          </a:prstGeom>
        </p:spPr>
        <p:txBody>
          <a:bodyPr lIns="0" tIns="0" rIns="0" bIns="0"/>
          <a:lstStyle/>
          <a:p>
            <a:pPr lvl="0">
              <a:defRPr sz="1800"/>
            </a:pPr>
            <a:r>
              <a:rPr sz="4400"/>
              <a:t>Why SOA? Ask Stevey!</a:t>
            </a:r>
          </a:p>
        </p:txBody>
      </p:sp>
      <p:sp>
        <p:nvSpPr>
          <p:cNvPr id="212" name="Shape 212"/>
          <p:cNvSpPr/>
          <p:nvPr>
            <p:ph type="body" idx="1"/>
          </p:nvPr>
        </p:nvSpPr>
        <p:spPr>
          <a:prstGeom prst="rect">
            <a:avLst/>
          </a:prstGeom>
        </p:spPr>
        <p:txBody>
          <a:bodyPr lIns="0" tIns="0" rIns="0" bIns="0"/>
          <a:lstStyle/>
          <a:p>
            <a:pPr lvl="0" marL="280736" indent="-280736">
              <a:buFontTx/>
              <a:defRPr sz="1800"/>
            </a:pPr>
            <a:r>
              <a:rPr sz="2800"/>
              <a:t>Steve then explains... as hard as SOA was, it was the Right Thing to do.</a:t>
            </a:r>
            <a:endParaRPr sz="2800"/>
          </a:p>
          <a:p>
            <a:pPr lvl="0" marL="280736" indent="-280736">
              <a:buFontTx/>
              <a:defRPr sz="1800"/>
            </a:pPr>
            <a:r>
              <a:rPr sz="2800"/>
              <a:t>He goes on to stress that Amazon’s abilities as a provider of Infrastructure and a Platform far outstrip Google because of one ultimate thing:</a:t>
            </a:r>
            <a:endParaRPr sz="2800"/>
          </a:p>
          <a:p>
            <a:pPr lvl="1" marL="661736" indent="-280736">
              <a:buFontTx/>
              <a:defRPr sz="1800"/>
            </a:pPr>
            <a:r>
              <a:rPr sz="2800"/>
              <a:t>Accessibility!</a:t>
            </a:r>
            <a:endParaRPr sz="2800"/>
          </a:p>
          <a:p>
            <a:pPr lvl="0" marL="280736" indent="-280736">
              <a:buFontTx/>
              <a:defRPr sz="1800"/>
            </a:pPr>
            <a:r>
              <a:rPr sz="2800"/>
              <a:t>If someone should be able to access something and cannot get it through a Service, it represents a HUGE roadblock to the Organization’s success.</a:t>
            </a:r>
          </a:p>
        </p:txBody>
      </p:sp>
      <p:sp>
        <p:nvSpPr>
          <p:cNvPr id="213" name="Shape 213"/>
          <p:cNvSpPr/>
          <p:nvPr>
            <p:ph type="sldNum" sz="quarter" idx="2"/>
          </p:nvPr>
        </p:nvSpPr>
        <p:spPr>
          <a:xfrm>
            <a:off x="8610600" y="6404294"/>
            <a:ext cx="2743200"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Shape 215"/>
          <p:cNvSpPr/>
          <p:nvPr>
            <p:ph type="title"/>
          </p:nvPr>
        </p:nvSpPr>
        <p:spPr>
          <a:prstGeom prst="rect">
            <a:avLst/>
          </a:prstGeom>
        </p:spPr>
        <p:txBody>
          <a:bodyPr lIns="0" tIns="0" rIns="0" bIns="0"/>
          <a:lstStyle/>
          <a:p>
            <a:pPr lvl="0">
              <a:defRPr sz="1800"/>
            </a:pPr>
            <a:r>
              <a:rPr sz="4400"/>
              <a:t>Why SOA? Ask Stevey!</a:t>
            </a:r>
          </a:p>
        </p:txBody>
      </p:sp>
      <p:sp>
        <p:nvSpPr>
          <p:cNvPr id="216" name="Shape 216"/>
          <p:cNvSpPr/>
          <p:nvPr>
            <p:ph type="body" idx="1"/>
          </p:nvPr>
        </p:nvSpPr>
        <p:spPr>
          <a:prstGeom prst="rect">
            <a:avLst/>
          </a:prstGeom>
        </p:spPr>
        <p:txBody>
          <a:bodyPr lIns="0" tIns="0" rIns="0" bIns="0"/>
          <a:lstStyle>
            <a:lvl1pPr marL="0" indent="0">
              <a:buSzTx/>
              <a:buFontTx/>
              <a:buNone/>
            </a:lvl1pPr>
            <a:lvl2pPr marL="661736" indent="-280736">
              <a:buFontTx/>
            </a:lvl2pPr>
          </a:lstStyle>
          <a:p>
            <a:pPr lvl="0">
              <a:defRPr sz="1800"/>
            </a:pPr>
            <a:r>
              <a:rPr sz="2800"/>
              <a:t>Moral of the story:</a:t>
            </a:r>
            <a:endParaRPr sz="2800"/>
          </a:p>
          <a:p>
            <a:pPr lvl="1">
              <a:defRPr sz="1800"/>
            </a:pPr>
            <a:r>
              <a:rPr sz="2800"/>
              <a:t>There is evidence that an organization is able to thrive in their market after adopting an SOA mandate They were able to develop marketable value-add functionality following their adoption of SOA. They accomplished this by imposing a requirement that everyone always use ’Services.’ Amazon used a series of Lego blocks to combine functionality in a wide variety of ways.</a:t>
            </a:r>
          </a:p>
        </p:txBody>
      </p:sp>
      <p:sp>
        <p:nvSpPr>
          <p:cNvPr id="217" name="Shape 217"/>
          <p:cNvSpPr/>
          <p:nvPr>
            <p:ph type="sldNum" sz="quarter" idx="2"/>
          </p:nvPr>
        </p:nvSpPr>
        <p:spPr>
          <a:xfrm>
            <a:off x="8610600" y="6404294"/>
            <a:ext cx="2743200"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Shape 219"/>
          <p:cNvSpPr/>
          <p:nvPr>
            <p:ph type="title"/>
          </p:nvPr>
        </p:nvSpPr>
        <p:spPr>
          <a:prstGeom prst="rect">
            <a:avLst/>
          </a:prstGeom>
        </p:spPr>
        <p:txBody>
          <a:bodyPr lIns="0" tIns="0" rIns="0" bIns="0"/>
          <a:lstStyle/>
          <a:p>
            <a:pPr lvl="0">
              <a:defRPr sz="1800"/>
            </a:pPr>
            <a:r>
              <a:rPr sz="4400"/>
              <a:t>Why SOA? Ask Stevey!</a:t>
            </a:r>
          </a:p>
        </p:txBody>
      </p:sp>
      <p:sp>
        <p:nvSpPr>
          <p:cNvPr id="220" name="Shape 220"/>
          <p:cNvSpPr/>
          <p:nvPr>
            <p:ph type="body" idx="1"/>
          </p:nvPr>
        </p:nvSpPr>
        <p:spPr>
          <a:prstGeom prst="rect">
            <a:avLst/>
          </a:prstGeom>
        </p:spPr>
        <p:txBody>
          <a:bodyPr lIns="0" tIns="0" rIns="0" bIns="0"/>
          <a:lstStyle>
            <a:lvl1pPr marL="0" indent="0">
              <a:buSzTx/>
              <a:buFontTx/>
              <a:buNone/>
            </a:lvl1pPr>
            <a:lvl2pPr marL="661736" indent="-280736">
              <a:buFontTx/>
            </a:lvl2pPr>
          </a:lstStyle>
          <a:p>
            <a:pPr lvl="0">
              <a:defRPr sz="1800"/>
            </a:pPr>
            <a:r>
              <a:rPr sz="2800"/>
              <a:t>Moral of the story:</a:t>
            </a:r>
            <a:endParaRPr sz="2800"/>
          </a:p>
          <a:p>
            <a:pPr lvl="1">
              <a:defRPr sz="1800"/>
            </a:pPr>
            <a:r>
              <a:rPr sz="2800"/>
              <a:t>There is evidence that an organization is able to thrive in their market after adopting an SOA mandate They were able to develop marketable value-add functionality following their adoption of SOA. They accomplished this by imposing a requirement that everyone always use ’Services.’ Amazon used a series of Lego blocks to combine functionality in a wide variety of ways.</a:t>
            </a:r>
          </a:p>
        </p:txBody>
      </p:sp>
      <p:sp>
        <p:nvSpPr>
          <p:cNvPr id="221" name="Shape 221"/>
          <p:cNvSpPr/>
          <p:nvPr>
            <p:ph type="sldNum" sz="quarter" idx="2"/>
          </p:nvPr>
        </p:nvSpPr>
        <p:spPr>
          <a:xfrm>
            <a:off x="8610600" y="6404294"/>
            <a:ext cx="2743200"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ph type="title"/>
          </p:nvPr>
        </p:nvSpPr>
        <p:spPr>
          <a:prstGeom prst="rect">
            <a:avLst/>
          </a:prstGeom>
        </p:spPr>
        <p:txBody>
          <a:bodyPr/>
          <a:lstStyle/>
          <a:p>
            <a:pPr lvl="0">
              <a:defRPr sz="1800"/>
            </a:pPr>
            <a:r>
              <a:rPr sz="4400"/>
              <a:t>Governance: the questions we need to ask.</a:t>
            </a:r>
          </a:p>
        </p:txBody>
      </p:sp>
      <p:sp>
        <p:nvSpPr>
          <p:cNvPr id="224" name="Shape 224"/>
          <p:cNvSpPr/>
          <p:nvPr>
            <p:ph type="body" idx="1"/>
          </p:nvPr>
        </p:nvSpPr>
        <p:spPr>
          <a:prstGeom prst="rect">
            <a:avLst/>
          </a:prstGeom>
        </p:spPr>
        <p:txBody>
          <a:bodyPr/>
          <a:lstStyle/>
          <a:p>
            <a:pPr lvl="0" marL="374315" indent="-374315">
              <a:buFontTx/>
              <a:buAutoNum type="arabicPeriod" startAt="1"/>
              <a:defRPr sz="1800"/>
            </a:pPr>
            <a:r>
              <a:rPr sz="2800"/>
              <a:t>If we continue duplicating high cost / low impact work across our organizations (province?) what is the Opportunity Cost?</a:t>
            </a:r>
            <a:endParaRPr sz="2800"/>
          </a:p>
          <a:p>
            <a:pPr lvl="0" marL="374315" indent="-374315">
              <a:buFontTx/>
              <a:buAutoNum type="arabicPeriod" startAt="1"/>
              <a:defRPr sz="1800"/>
            </a:pPr>
            <a:r>
              <a:rPr sz="2800"/>
              <a:t>How are resources provisioned to support activities?  If funds flow to decentralized parties / agents, how do we convince them to share services?</a:t>
            </a:r>
            <a:endParaRPr sz="2800"/>
          </a:p>
          <a:p>
            <a:pPr lvl="0" marL="374315" indent="-374315">
              <a:buFontTx/>
              <a:buAutoNum type="arabicPeriod" startAt="1"/>
              <a:defRPr sz="1800"/>
            </a:pPr>
            <a:r>
              <a:rPr sz="2800"/>
              <a:t>Can a discipline like Enterprise Architecture help?</a:t>
            </a:r>
            <a:endParaRPr sz="2800"/>
          </a:p>
          <a:p>
            <a:pPr lvl="0" marL="374315" indent="-374315">
              <a:buFontTx/>
              <a:buAutoNum type="arabicPeriod" startAt="1"/>
              <a:defRPr sz="1800"/>
            </a:pPr>
            <a:r>
              <a:rPr sz="2800"/>
              <a:t>How can we help our business clients see the value of modelling their activities as services?  How do we build complete models that allow the value chain from back office to client to be measured?</a:t>
            </a:r>
          </a:p>
        </p:txBody>
      </p:sp>
      <p:sp>
        <p:nvSpPr>
          <p:cNvPr id="225" name="Shape 22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 name="Shape 61"/>
          <p:cNvSpPr/>
          <p:nvPr>
            <p:ph type="title"/>
          </p:nvPr>
        </p:nvSpPr>
        <p:spPr>
          <a:xfrm>
            <a:off x="838200" y="365127"/>
            <a:ext cx="10515600" cy="1325564"/>
          </a:xfrm>
          <a:prstGeom prst="rect">
            <a:avLst/>
          </a:prstGeom>
        </p:spPr>
        <p:txBody>
          <a:bodyPr/>
          <a:lstStyle/>
          <a:p>
            <a:pPr lvl="0">
              <a:defRPr sz="1800"/>
            </a:pPr>
            <a:r>
              <a:rPr sz="4400"/>
              <a:t>Image: Cloud Computing</a:t>
            </a:r>
          </a:p>
        </p:txBody>
      </p:sp>
      <p:pic>
        <p:nvPicPr>
          <p:cNvPr id="62" name="Cloud_computing.png"/>
          <p:cNvPicPr/>
          <p:nvPr/>
        </p:nvPicPr>
        <p:blipFill>
          <a:blip r:embed="rId2">
            <a:extLst/>
          </a:blip>
          <a:stretch>
            <a:fillRect/>
          </a:stretch>
        </p:blipFill>
        <p:spPr>
          <a:xfrm>
            <a:off x="4350262" y="168747"/>
            <a:ext cx="7569538" cy="6858001"/>
          </a:xfrm>
          <a:prstGeom prst="rect">
            <a:avLst/>
          </a:prstGeom>
          <a:ln w="12700">
            <a:miter lim="400000"/>
          </a:ln>
        </p:spPr>
      </p:pic>
      <p:sp>
        <p:nvSpPr>
          <p:cNvPr id="63" name="Shape 63"/>
          <p:cNvSpPr/>
          <p:nvPr/>
        </p:nvSpPr>
        <p:spPr>
          <a:xfrm>
            <a:off x="623953" y="5366984"/>
            <a:ext cx="3801616"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t>Source: </a:t>
            </a:r>
            <a:r>
              <a:rPr u="sng">
                <a:solidFill>
                  <a:srgbClr val="0563C1"/>
                </a:solidFill>
                <a:uFill>
                  <a:solidFill>
                    <a:srgbClr val="0563C1"/>
                  </a:solidFill>
                </a:uFill>
                <a:hlinkClick r:id="rId3" invalidUrl="" action="" tgtFrame="" tooltip="" history="1" highlightClick="0" endSnd="0"/>
              </a:rPr>
              <a:t>http://en.wikipedia.org/wiki/Cloud_computing#/media/File:Cloud_computing.svg</a:t>
            </a:r>
          </a:p>
        </p:txBody>
      </p:sp>
    </p:spTree>
  </p:cSld>
  <p:clrMapOvr>
    <a:masterClrMapping/>
  </p:clrMapOvr>
  <p:transitio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hape 227"/>
          <p:cNvSpPr/>
          <p:nvPr>
            <p:ph type="title"/>
          </p:nvPr>
        </p:nvSpPr>
        <p:spPr>
          <a:prstGeom prst="rect">
            <a:avLst/>
          </a:prstGeom>
        </p:spPr>
        <p:txBody>
          <a:bodyPr/>
          <a:lstStyle/>
          <a:p>
            <a:pPr lvl="0">
              <a:defRPr sz="1800"/>
            </a:pPr>
            <a:r>
              <a:rPr sz="4400"/>
              <a:t>Game Plan for building an SOE</a:t>
            </a:r>
          </a:p>
        </p:txBody>
      </p:sp>
      <p:sp>
        <p:nvSpPr>
          <p:cNvPr id="228" name="Shape 228"/>
          <p:cNvSpPr/>
          <p:nvPr>
            <p:ph type="body" idx="1"/>
          </p:nvPr>
        </p:nvSpPr>
        <p:spPr>
          <a:prstGeom prst="rect">
            <a:avLst/>
          </a:prstGeom>
        </p:spPr>
        <p:txBody>
          <a:bodyPr/>
          <a:lstStyle/>
          <a:p>
            <a:pPr lvl="0" marL="374315" indent="-374315">
              <a:buFontTx/>
              <a:buAutoNum type="arabicPeriod" startAt="1"/>
              <a:defRPr sz="1800"/>
            </a:pPr>
            <a:r>
              <a:rPr sz="2800"/>
              <a:t>Control what you can.</a:t>
            </a:r>
            <a:endParaRPr sz="2800"/>
          </a:p>
          <a:p>
            <a:pPr lvl="1" marL="661736" indent="-280736">
              <a:buFontTx/>
              <a:defRPr sz="1800"/>
            </a:pPr>
            <a:r>
              <a:rPr sz="2800"/>
              <a:t>Get IT in order, build radical Service-Orientation within your organizations.</a:t>
            </a:r>
            <a:endParaRPr sz="2800"/>
          </a:p>
          <a:p>
            <a:pPr lvl="0" marL="374315" indent="-374315">
              <a:buFontTx/>
              <a:buAutoNum type="arabicPeriod" startAt="2"/>
              <a:defRPr sz="1800"/>
            </a:pPr>
            <a:r>
              <a:rPr sz="2800"/>
              <a:t>Learn what it means to be Service-Oriented.  Trial by fire.</a:t>
            </a:r>
            <a:endParaRPr sz="2800"/>
          </a:p>
          <a:p>
            <a:pPr lvl="1" marL="661736" indent="-280736">
              <a:buFontTx/>
              <a:defRPr sz="1800"/>
            </a:pPr>
            <a:r>
              <a:rPr sz="2800"/>
              <a:t>Make your mistakes, pick yourself up, and learn from them.</a:t>
            </a:r>
            <a:endParaRPr sz="2800"/>
          </a:p>
          <a:p>
            <a:pPr lvl="1" marL="661736" indent="-280736">
              <a:buFontTx/>
              <a:defRPr sz="1800"/>
            </a:pPr>
            <a:r>
              <a:rPr sz="2800"/>
              <a:t>Adopt LEAN and Agile mindsets.  Business value is the primary driver.  Fail early, learn often is the new IT mantra.</a:t>
            </a:r>
            <a:endParaRPr sz="2800"/>
          </a:p>
          <a:p>
            <a:pPr lvl="0" marL="374315" indent="-374315">
              <a:buFontTx/>
              <a:buAutoNum type="arabicPeriod" startAt="3"/>
              <a:defRPr sz="1800"/>
            </a:pPr>
            <a:r>
              <a:rPr sz="2800"/>
              <a:t>Help the Business learn to think radical Service-Orientation.</a:t>
            </a:r>
          </a:p>
        </p:txBody>
      </p:sp>
      <p:sp>
        <p:nvSpPr>
          <p:cNvPr id="229" name="Shape 22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Shape 231"/>
          <p:cNvSpPr/>
          <p:nvPr>
            <p:ph type="title"/>
          </p:nvPr>
        </p:nvSpPr>
        <p:spPr>
          <a:xfrm>
            <a:off x="3048000" y="0"/>
            <a:ext cx="9144000" cy="2387600"/>
          </a:xfrm>
          <a:prstGeom prst="rect">
            <a:avLst/>
          </a:prstGeom>
        </p:spPr>
        <p:txBody>
          <a:bodyPr/>
          <a:lstStyle/>
          <a:p>
            <a:pPr lvl="0">
              <a:defRPr sz="1800"/>
            </a:pPr>
            <a:r>
              <a:rPr sz="6000">
                <a:solidFill>
                  <a:srgbClr val="1F4E79"/>
                </a:solidFill>
              </a:rPr>
              <a:t>OUCC</a:t>
            </a:r>
            <a:r>
              <a:rPr sz="6000"/>
              <a:t> </a:t>
            </a:r>
            <a:r>
              <a:rPr sz="6000">
                <a:solidFill>
                  <a:srgbClr val="385724"/>
                </a:solidFill>
              </a:rPr>
              <a:t>2015</a:t>
            </a:r>
          </a:p>
        </p:txBody>
      </p:sp>
      <p:sp>
        <p:nvSpPr>
          <p:cNvPr id="232" name="Shape 232"/>
          <p:cNvSpPr/>
          <p:nvPr>
            <p:ph type="body" idx="1"/>
          </p:nvPr>
        </p:nvSpPr>
        <p:spPr>
          <a:xfrm>
            <a:off x="3048000" y="2529593"/>
            <a:ext cx="9144000" cy="1655764"/>
          </a:xfrm>
          <a:prstGeom prst="rect">
            <a:avLst/>
          </a:prstGeom>
        </p:spPr>
        <p:txBody>
          <a:bodyPr/>
          <a:lstStyle>
            <a:lvl1pPr>
              <a:defRPr i="1"/>
            </a:lvl1pPr>
          </a:lstStyle>
          <a:p>
            <a:pPr lvl="0">
              <a:defRPr i="0" sz="1800"/>
            </a:pPr>
            <a:r>
              <a:rPr i="1" sz="2400"/>
              <a:t>Inspiring Innovation</a:t>
            </a:r>
          </a:p>
        </p:txBody>
      </p:sp>
      <p:pic>
        <p:nvPicPr>
          <p:cNvPr id="233" name="image2.png"/>
          <p:cNvPicPr/>
          <p:nvPr/>
        </p:nvPicPr>
        <p:blipFill>
          <a:blip r:embed="rId2">
            <a:extLst/>
          </a:blip>
          <a:stretch>
            <a:fillRect/>
          </a:stretch>
        </p:blipFill>
        <p:spPr>
          <a:xfrm>
            <a:off x="273645" y="279188"/>
            <a:ext cx="3218969" cy="3261645"/>
          </a:xfrm>
          <a:prstGeom prst="rect">
            <a:avLst/>
          </a:prstGeom>
          <a:ln w="12700">
            <a:miter lim="400000"/>
          </a:ln>
        </p:spPr>
      </p:pic>
      <p:sp>
        <p:nvSpPr>
          <p:cNvPr id="234" name="Shape 234"/>
          <p:cNvSpPr/>
          <p:nvPr/>
        </p:nvSpPr>
        <p:spPr>
          <a:xfrm>
            <a:off x="1028702" y="5157787"/>
            <a:ext cx="9658351" cy="1209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7200"/>
            </a:lvl1pPr>
          </a:lstStyle>
          <a:p>
            <a:pPr lvl="0">
              <a:defRPr sz="1800"/>
            </a:pPr>
            <a:r>
              <a:rPr sz="7200"/>
              <a:t>Questions &amp; Answers</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 name="Shape 65"/>
          <p:cNvSpPr/>
          <p:nvPr>
            <p:ph type="title"/>
          </p:nvPr>
        </p:nvSpPr>
        <p:spPr>
          <a:prstGeom prst="rect">
            <a:avLst/>
          </a:prstGeom>
        </p:spPr>
        <p:txBody>
          <a:bodyPr/>
          <a:lstStyle/>
          <a:p>
            <a:pPr lvl="0">
              <a:defRPr sz="1800"/>
            </a:pPr>
            <a:r>
              <a:rPr sz="4400"/>
              <a:t>Cloud Service Delivery Models</a:t>
            </a:r>
          </a:p>
        </p:txBody>
      </p:sp>
      <p:sp>
        <p:nvSpPr>
          <p:cNvPr id="66" name="Shape 66"/>
          <p:cNvSpPr/>
          <p:nvPr>
            <p:ph type="body" idx="1"/>
          </p:nvPr>
        </p:nvSpPr>
        <p:spPr>
          <a:prstGeom prst="rect">
            <a:avLst/>
          </a:prstGeom>
        </p:spPr>
        <p:txBody>
          <a:bodyPr/>
          <a:lstStyle/>
          <a:p>
            <a:pPr lvl="0">
              <a:defRPr sz="1800"/>
            </a:pPr>
            <a:r>
              <a:rPr sz="2800"/>
              <a:t>Software (Application) as a Service (SaaS)</a:t>
            </a:r>
            <a:endParaRPr b="1" sz="2800"/>
          </a:p>
          <a:p>
            <a:pPr lvl="0">
              <a:defRPr sz="1800"/>
            </a:pPr>
            <a:endParaRPr sz="2800"/>
          </a:p>
          <a:p>
            <a:pPr lvl="0">
              <a:defRPr sz="1800"/>
            </a:pPr>
            <a:r>
              <a:rPr sz="2800"/>
              <a:t>Platform as a Service (PaaS)</a:t>
            </a:r>
            <a:endParaRPr sz="2800"/>
          </a:p>
          <a:p>
            <a:pPr lvl="0">
              <a:defRPr sz="1800"/>
            </a:pPr>
            <a:endParaRPr sz="2800"/>
          </a:p>
          <a:p>
            <a:pPr lvl="0">
              <a:defRPr sz="1800"/>
            </a:pPr>
            <a:r>
              <a:rPr sz="2800"/>
              <a:t>Infrastructure as a Service (IaaS)</a:t>
            </a:r>
          </a:p>
        </p:txBody>
      </p:sp>
      <p:sp>
        <p:nvSpPr>
          <p:cNvPr id="67" name="Shape 6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 name="Shape 69"/>
          <p:cNvSpPr/>
          <p:nvPr>
            <p:ph type="title"/>
          </p:nvPr>
        </p:nvSpPr>
        <p:spPr>
          <a:prstGeom prst="rect">
            <a:avLst/>
          </a:prstGeom>
        </p:spPr>
        <p:txBody>
          <a:bodyPr/>
          <a:lstStyle/>
          <a:p>
            <a:pPr lvl="0">
              <a:defRPr sz="1800"/>
            </a:pPr>
            <a:r>
              <a:rPr sz="4400"/>
              <a:t>SaaS - Software (Application) as a Service</a:t>
            </a:r>
          </a:p>
        </p:txBody>
      </p:sp>
      <p:sp>
        <p:nvSpPr>
          <p:cNvPr id="70" name="Shape 70"/>
          <p:cNvSpPr/>
          <p:nvPr>
            <p:ph type="body" idx="1"/>
          </p:nvPr>
        </p:nvSpPr>
        <p:spPr>
          <a:prstGeom prst="rect">
            <a:avLst/>
          </a:prstGeom>
        </p:spPr>
        <p:txBody>
          <a:bodyPr/>
          <a:lstStyle/>
          <a:p>
            <a:pPr lvl="0">
              <a:defRPr sz="1800"/>
            </a:pPr>
            <a:r>
              <a:rPr b="1" sz="2800"/>
              <a:t>Traits:</a:t>
            </a:r>
            <a:endParaRPr b="1" sz="2800"/>
          </a:p>
          <a:p>
            <a:pPr lvl="1" marL="685782" indent="-228593">
              <a:defRPr sz="1800"/>
            </a:pPr>
            <a:r>
              <a:rPr sz="2800"/>
              <a:t>providers install and operate application software,</a:t>
            </a:r>
            <a:endParaRPr sz="2800"/>
          </a:p>
          <a:p>
            <a:pPr lvl="1" marL="685782" indent="-228593">
              <a:defRPr sz="1800"/>
            </a:pPr>
            <a:r>
              <a:rPr sz="2800"/>
              <a:t>very little flexibility— you get what is provided, and;</a:t>
            </a:r>
            <a:endParaRPr sz="2800"/>
          </a:p>
          <a:p>
            <a:pPr lvl="1" marL="685782" indent="-228593">
              <a:defRPr sz="1800"/>
            </a:pPr>
            <a:r>
              <a:rPr sz="2800"/>
              <a:t>users do not worry about underlying platform or infrastructure.</a:t>
            </a:r>
            <a:endParaRPr sz="2800"/>
          </a:p>
          <a:p>
            <a:pPr lvl="0">
              <a:defRPr sz="1800"/>
            </a:pPr>
            <a:r>
              <a:rPr b="1" sz="2800"/>
              <a:t>Examples:</a:t>
            </a:r>
            <a:endParaRPr b="1" sz="2800"/>
          </a:p>
          <a:p>
            <a:pPr lvl="1" marL="685782" indent="-228593">
              <a:defRPr sz="1800"/>
            </a:pPr>
            <a:r>
              <a:rPr sz="2800"/>
              <a:t>GMail / Google Apps</a:t>
            </a:r>
            <a:endParaRPr sz="2800"/>
          </a:p>
          <a:p>
            <a:pPr lvl="1" marL="685782" indent="-228593">
              <a:defRPr sz="1800"/>
            </a:pPr>
            <a:r>
              <a:rPr sz="2800"/>
              <a:t>Hotmail / Microsoft Office 365</a:t>
            </a:r>
            <a:endParaRPr sz="2800"/>
          </a:p>
          <a:p>
            <a:pPr lvl="1" marL="685782" indent="-228593">
              <a:defRPr sz="1800"/>
            </a:pPr>
            <a:r>
              <a:rPr sz="2800"/>
              <a:t>Salesforce</a:t>
            </a:r>
            <a:endParaRPr sz="2800"/>
          </a:p>
          <a:p>
            <a:pPr lvl="1" marL="685782" indent="-228593">
              <a:defRPr sz="1800"/>
            </a:pPr>
            <a:r>
              <a:rPr sz="2800"/>
              <a:t>Desire 2 Learn / Brightspace</a:t>
            </a:r>
          </a:p>
        </p:txBody>
      </p:sp>
      <p:sp>
        <p:nvSpPr>
          <p:cNvPr id="71" name="Shape 7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pic>
        <p:nvPicPr>
          <p:cNvPr id="72" name="Cloud_computing.png"/>
          <p:cNvPicPr/>
          <p:nvPr/>
        </p:nvPicPr>
        <p:blipFill>
          <a:blip r:embed="rId2">
            <a:extLst/>
          </a:blip>
          <a:stretch>
            <a:fillRect/>
          </a:stretch>
        </p:blipFill>
        <p:spPr>
          <a:xfrm>
            <a:off x="8925627" y="4570242"/>
            <a:ext cx="2113146" cy="1914511"/>
          </a:xfrm>
          <a:prstGeom prst="rect">
            <a:avLst/>
          </a:prstGeom>
          <a:ln w="12700">
            <a:miter lim="400000"/>
          </a:ln>
        </p:spPr>
      </p:pic>
      <p:sp>
        <p:nvSpPr>
          <p:cNvPr id="73" name="Shape 73"/>
          <p:cNvSpPr/>
          <p:nvPr/>
        </p:nvSpPr>
        <p:spPr>
          <a:xfrm>
            <a:off x="9229691" y="4959591"/>
            <a:ext cx="1505017" cy="458179"/>
          </a:xfrm>
          <a:prstGeom prst="rect">
            <a:avLst/>
          </a:prstGeom>
          <a:solidFill>
            <a:srgbClr val="A5A5A5">
              <a:alpha val="50000"/>
            </a:srgbClr>
          </a:solidFill>
          <a:ln w="19050">
            <a:solidFill>
              <a:srgbClr val="FFFFFF">
                <a:alpha val="50000"/>
              </a:srgbClr>
            </a:solidFill>
            <a:miter/>
          </a:ln>
        </p:spPr>
        <p:txBody>
          <a:bodyPr lIns="0" tIns="0" rIns="0" bIns="0" anchor="ctr"/>
          <a:lstStyle/>
          <a:p>
            <a:pPr lvl="0">
              <a:defRPr>
                <a:solidFill>
                  <a:srgbClr val="FFFFFF"/>
                </a:solidFill>
              </a:defRPr>
            </a:pP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 name="Shape 75"/>
          <p:cNvSpPr/>
          <p:nvPr>
            <p:ph type="title"/>
          </p:nvPr>
        </p:nvSpPr>
        <p:spPr>
          <a:prstGeom prst="rect">
            <a:avLst/>
          </a:prstGeom>
        </p:spPr>
        <p:txBody>
          <a:bodyPr lIns="0" tIns="0" rIns="0" bIns="0"/>
          <a:lstStyle/>
          <a:p>
            <a:pPr lvl="0">
              <a:defRPr sz="1800"/>
            </a:pPr>
            <a:r>
              <a:rPr sz="4400"/>
              <a:t>PaaS - Platform as a Service</a:t>
            </a:r>
          </a:p>
        </p:txBody>
      </p:sp>
      <p:sp>
        <p:nvSpPr>
          <p:cNvPr id="76" name="Shape 76"/>
          <p:cNvSpPr/>
          <p:nvPr>
            <p:ph type="body" idx="1"/>
          </p:nvPr>
        </p:nvSpPr>
        <p:spPr>
          <a:prstGeom prst="rect">
            <a:avLst/>
          </a:prstGeom>
        </p:spPr>
        <p:txBody>
          <a:bodyPr lIns="0" tIns="0" rIns="0" bIns="0"/>
          <a:lstStyle/>
          <a:p>
            <a:pPr lvl="0">
              <a:defRPr sz="1800"/>
            </a:pPr>
            <a:r>
              <a:rPr b="1" sz="2800"/>
              <a:t>Traits:</a:t>
            </a:r>
            <a:endParaRPr b="1" sz="2800"/>
          </a:p>
          <a:p>
            <a:pPr lvl="1" marL="685782" indent="-228593">
              <a:defRPr sz="1800"/>
            </a:pPr>
            <a:r>
              <a:rPr sz="2800"/>
              <a:t>provides users with an infrastructure pre-configured with a suite of tools,</a:t>
            </a:r>
            <a:endParaRPr sz="2800"/>
          </a:p>
          <a:p>
            <a:pPr lvl="1" marL="685782" indent="-228593">
              <a:defRPr sz="1800"/>
            </a:pPr>
            <a:r>
              <a:rPr sz="2800"/>
              <a:t>often users are locked into a particular development suite, database, and Web server, and;</a:t>
            </a:r>
            <a:endParaRPr sz="2800"/>
          </a:p>
          <a:p>
            <a:pPr lvl="1" marL="685782" indent="-228593">
              <a:defRPr sz="1800"/>
            </a:pPr>
            <a:r>
              <a:rPr sz="2800"/>
              <a:t>users can build and run software in a controlled environment.</a:t>
            </a:r>
            <a:endParaRPr sz="2800"/>
          </a:p>
          <a:p>
            <a:pPr lvl="0">
              <a:defRPr sz="1800"/>
            </a:pPr>
            <a:r>
              <a:rPr b="1" sz="2800"/>
              <a:t>Examples:</a:t>
            </a:r>
            <a:endParaRPr b="1" sz="2800"/>
          </a:p>
          <a:p>
            <a:pPr lvl="1" marL="685782" indent="-228593">
              <a:defRPr sz="1800"/>
            </a:pPr>
            <a:r>
              <a:rPr sz="2800"/>
              <a:t>Google App Engine</a:t>
            </a:r>
            <a:endParaRPr sz="2800"/>
          </a:p>
          <a:p>
            <a:pPr lvl="1" marL="685782" indent="-228593">
              <a:defRPr sz="1800"/>
            </a:pPr>
            <a:r>
              <a:rPr sz="2800"/>
              <a:t>Engine Yard</a:t>
            </a:r>
            <a:endParaRPr sz="2800"/>
          </a:p>
          <a:p>
            <a:pPr lvl="1" marL="685782" indent="-228593">
              <a:defRPr sz="1800"/>
            </a:pPr>
            <a:r>
              <a:rPr sz="2800"/>
              <a:t>Heroku</a:t>
            </a:r>
          </a:p>
        </p:txBody>
      </p:sp>
      <p:sp>
        <p:nvSpPr>
          <p:cNvPr id="77" name="Shape 77"/>
          <p:cNvSpPr/>
          <p:nvPr>
            <p:ph type="sldNum" sz="quarter" idx="2"/>
          </p:nvPr>
        </p:nvSpPr>
        <p:spPr>
          <a:xfrm>
            <a:off x="8610600" y="6404294"/>
            <a:ext cx="2743200"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solidFill>
                  <a:srgbClr val="000000"/>
                </a:solidFill>
              </a:defRPr>
            </a:pPr>
            <a:fld id="{86CB4B4D-7CA3-9044-876B-883B54F8677D}" type="slidenum">
              <a:rPr sz="1200">
                <a:solidFill>
                  <a:srgbClr val="888888"/>
                </a:solidFill>
              </a:rPr>
            </a:fld>
          </a:p>
        </p:txBody>
      </p:sp>
      <p:pic>
        <p:nvPicPr>
          <p:cNvPr id="78" name="Cloud_computing.png"/>
          <p:cNvPicPr/>
          <p:nvPr/>
        </p:nvPicPr>
        <p:blipFill>
          <a:blip r:embed="rId2">
            <a:extLst/>
          </a:blip>
          <a:stretch>
            <a:fillRect/>
          </a:stretch>
        </p:blipFill>
        <p:spPr>
          <a:xfrm>
            <a:off x="8925627" y="4570242"/>
            <a:ext cx="2113146" cy="1914511"/>
          </a:xfrm>
          <a:prstGeom prst="rect">
            <a:avLst/>
          </a:prstGeom>
          <a:ln w="12700">
            <a:miter lim="400000"/>
          </a:ln>
        </p:spPr>
      </p:pic>
      <p:sp>
        <p:nvSpPr>
          <p:cNvPr id="79" name="Shape 79"/>
          <p:cNvSpPr/>
          <p:nvPr/>
        </p:nvSpPr>
        <p:spPr>
          <a:xfrm>
            <a:off x="9229691" y="5358744"/>
            <a:ext cx="1505017" cy="458178"/>
          </a:xfrm>
          <a:prstGeom prst="rect">
            <a:avLst/>
          </a:prstGeom>
          <a:solidFill>
            <a:srgbClr val="A5A5A5">
              <a:alpha val="50000"/>
            </a:srgbClr>
          </a:solidFill>
          <a:ln w="19050">
            <a:solidFill>
              <a:srgbClr val="FFFFFF">
                <a:alpha val="50000"/>
              </a:srgbClr>
            </a:solidFill>
            <a:miter/>
          </a:ln>
        </p:spPr>
        <p:txBody>
          <a:bodyPr lIns="0" tIns="0" rIns="0" bIns="0" anchor="ctr"/>
          <a:lstStyle/>
          <a:p>
            <a:pPr lvl="0">
              <a:defRPr>
                <a:solidFill>
                  <a:srgbClr val="FFFFFF"/>
                </a:solidFill>
              </a:defRPr>
            </a:pP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 name="Shape 81"/>
          <p:cNvSpPr/>
          <p:nvPr>
            <p:ph type="title"/>
          </p:nvPr>
        </p:nvSpPr>
        <p:spPr>
          <a:prstGeom prst="rect">
            <a:avLst/>
          </a:prstGeom>
        </p:spPr>
        <p:txBody>
          <a:bodyPr/>
          <a:lstStyle/>
          <a:p>
            <a:pPr lvl="0">
              <a:defRPr sz="1800"/>
            </a:pPr>
            <a:r>
              <a:rPr sz="4400"/>
              <a:t>IaaS - Infrastructure as a Service</a:t>
            </a:r>
          </a:p>
        </p:txBody>
      </p:sp>
      <p:sp>
        <p:nvSpPr>
          <p:cNvPr id="82" name="Shape 82"/>
          <p:cNvSpPr/>
          <p:nvPr>
            <p:ph type="body" idx="1"/>
          </p:nvPr>
        </p:nvSpPr>
        <p:spPr>
          <a:prstGeom prst="rect">
            <a:avLst/>
          </a:prstGeom>
        </p:spPr>
        <p:txBody>
          <a:bodyPr/>
          <a:lstStyle/>
          <a:p>
            <a:pPr lvl="0">
              <a:defRPr sz="1800"/>
            </a:pPr>
            <a:r>
              <a:rPr b="1" sz="2800"/>
              <a:t>Traits:</a:t>
            </a:r>
            <a:endParaRPr b="1" sz="2800"/>
          </a:p>
          <a:p>
            <a:pPr lvl="1" marL="685782" indent="-228593">
              <a:defRPr sz="1800"/>
            </a:pPr>
            <a:r>
              <a:rPr sz="2800"/>
              <a:t>low-level access to basic computing components,</a:t>
            </a:r>
            <a:endParaRPr sz="2800"/>
          </a:p>
          <a:p>
            <a:pPr lvl="1" marL="685782" indent="-228593">
              <a:defRPr sz="1800"/>
            </a:pPr>
            <a:r>
              <a:rPr sz="2800"/>
              <a:t>can choose own OS, software stack, and configuration settings, and;</a:t>
            </a:r>
            <a:endParaRPr sz="2800"/>
          </a:p>
          <a:p>
            <a:pPr lvl="1" marL="685782" indent="-228593">
              <a:defRPr sz="1800"/>
            </a:pPr>
            <a:r>
              <a:rPr sz="2800"/>
              <a:t>clients are given their own virtual networks and data centre.</a:t>
            </a:r>
            <a:endParaRPr sz="2800"/>
          </a:p>
          <a:p>
            <a:pPr lvl="0">
              <a:defRPr sz="1800"/>
            </a:pPr>
            <a:r>
              <a:rPr b="1" sz="2800"/>
              <a:t>Examples:</a:t>
            </a:r>
            <a:endParaRPr b="1" sz="2800"/>
          </a:p>
          <a:p>
            <a:pPr lvl="1" marL="685782" indent="-228593">
              <a:defRPr sz="1800"/>
            </a:pPr>
            <a:r>
              <a:rPr sz="2800"/>
              <a:t>Amazon AWS</a:t>
            </a:r>
            <a:endParaRPr sz="2800"/>
          </a:p>
          <a:p>
            <a:pPr lvl="1" marL="685782" indent="-228593">
              <a:defRPr sz="1800"/>
            </a:pPr>
            <a:r>
              <a:rPr sz="2800"/>
              <a:t>Microsoft Azure</a:t>
            </a:r>
            <a:endParaRPr sz="2800"/>
          </a:p>
          <a:p>
            <a:pPr lvl="1" marL="685782" indent="-228593">
              <a:defRPr sz="1800"/>
            </a:pPr>
            <a:r>
              <a:rPr sz="2800"/>
              <a:t>Rackspace Cloud</a:t>
            </a:r>
          </a:p>
        </p:txBody>
      </p:sp>
      <p:sp>
        <p:nvSpPr>
          <p:cNvPr id="83" name="Shape 8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pic>
        <p:nvPicPr>
          <p:cNvPr id="84" name="Cloud_computing.png"/>
          <p:cNvPicPr/>
          <p:nvPr/>
        </p:nvPicPr>
        <p:blipFill>
          <a:blip r:embed="rId2">
            <a:extLst/>
          </a:blip>
          <a:stretch>
            <a:fillRect/>
          </a:stretch>
        </p:blipFill>
        <p:spPr>
          <a:xfrm>
            <a:off x="8925627" y="4570242"/>
            <a:ext cx="2113146" cy="1914511"/>
          </a:xfrm>
          <a:prstGeom prst="rect">
            <a:avLst/>
          </a:prstGeom>
          <a:ln w="12700">
            <a:miter lim="400000"/>
          </a:ln>
        </p:spPr>
      </p:pic>
      <p:sp>
        <p:nvSpPr>
          <p:cNvPr id="85" name="Shape 85"/>
          <p:cNvSpPr/>
          <p:nvPr/>
        </p:nvSpPr>
        <p:spPr>
          <a:xfrm>
            <a:off x="9229692" y="5789266"/>
            <a:ext cx="1505017" cy="458179"/>
          </a:xfrm>
          <a:prstGeom prst="rect">
            <a:avLst/>
          </a:prstGeom>
          <a:solidFill>
            <a:srgbClr val="A5A5A5">
              <a:alpha val="50000"/>
            </a:srgbClr>
          </a:solidFill>
          <a:ln w="19050">
            <a:solidFill>
              <a:srgbClr val="FFFFFF">
                <a:alpha val="50000"/>
              </a:srgbClr>
            </a:solidFill>
            <a:miter/>
          </a:ln>
        </p:spPr>
        <p:txBody>
          <a:bodyPr lIns="0" tIns="0" rIns="0" bIns="0" anchor="ctr"/>
          <a:lstStyle/>
          <a:p>
            <a:pPr lvl="0">
              <a:defRPr>
                <a:solidFill>
                  <a:srgbClr val="FFFFFF"/>
                </a:solidFill>
              </a:defRPr>
            </a:pP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 name="Shape 87"/>
          <p:cNvSpPr/>
          <p:nvPr>
            <p:ph type="title"/>
          </p:nvPr>
        </p:nvSpPr>
        <p:spPr>
          <a:prstGeom prst="rect">
            <a:avLst/>
          </a:prstGeom>
        </p:spPr>
        <p:txBody>
          <a:bodyPr lIns="0" tIns="0" rIns="0" bIns="0"/>
          <a:lstStyle/>
          <a:p>
            <a:pPr lvl="0">
              <a:defRPr sz="1800"/>
            </a:pPr>
            <a:r>
              <a:rPr sz="4400"/>
              <a:t>Economies of Scale Benefits</a:t>
            </a:r>
          </a:p>
        </p:txBody>
      </p:sp>
      <p:sp>
        <p:nvSpPr>
          <p:cNvPr id="88" name="Shape 88"/>
          <p:cNvSpPr/>
          <p:nvPr>
            <p:ph type="sldNum" sz="quarter" idx="2"/>
          </p:nvPr>
        </p:nvSpPr>
        <p:spPr>
          <a:xfrm>
            <a:off x="8610600" y="6404294"/>
            <a:ext cx="2743200" cy="269241"/>
          </a:xfrm>
          <a:prstGeom prst="rect">
            <a:avLst/>
          </a:prstGeom>
          <a:extLst>
            <a:ext uri="{C572A759-6A51-4108-AA02-DFA0A04FC94B}">
              <ma14:wrappingTextBoxFlag xmlns:ma14="http://schemas.microsoft.com/office/mac/drawingml/2011/main" val="1"/>
            </a:ext>
          </a:extLst>
        </p:spPr>
        <p:txBody>
          <a:bodyPr lIns="0" tIns="0" rIns="0" bIns="0"/>
          <a:lstStyle/>
          <a:p>
            <a:pPr lvl="0">
              <a:defRPr sz="1800">
                <a:solidFill>
                  <a:srgbClr val="000000"/>
                </a:solidFill>
              </a:defRPr>
            </a:pPr>
            <a:fld id="{86CB4B4D-7CA3-9044-876B-883B54F8677D}" type="slidenum">
              <a:rPr sz="1200">
                <a:solidFill>
                  <a:srgbClr val="888888"/>
                </a:solidFill>
              </a:rPr>
            </a:fld>
          </a:p>
        </p:txBody>
      </p:sp>
      <p:sp>
        <p:nvSpPr>
          <p:cNvPr id="89" name="Shape 89"/>
          <p:cNvSpPr/>
          <p:nvPr/>
        </p:nvSpPr>
        <p:spPr>
          <a:xfrm>
            <a:off x="3520400" y="1992036"/>
            <a:ext cx="5151200" cy="929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400"/>
            </a:lvl1pPr>
          </a:lstStyle>
          <a:p>
            <a:pPr lvl="0">
              <a:defRPr sz="1800"/>
            </a:pPr>
            <a:r>
              <a:rPr sz="5400"/>
              <a:t>SaaS &gt; PaaS &gt; IaaS</a:t>
            </a:r>
          </a:p>
        </p:txBody>
      </p:sp>
      <p:sp>
        <p:nvSpPr>
          <p:cNvPr id="90" name="Shape 90"/>
          <p:cNvSpPr/>
          <p:nvPr/>
        </p:nvSpPr>
        <p:spPr>
          <a:xfrm>
            <a:off x="5250973" y="2964179"/>
            <a:ext cx="1690054" cy="929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5400"/>
            </a:lvl1pPr>
          </a:lstStyle>
          <a:p>
            <a:pPr lvl="0">
              <a:defRPr sz="1800"/>
            </a:pPr>
            <a:r>
              <a:rPr sz="5400"/>
              <a:t>Why?</a:t>
            </a:r>
          </a:p>
        </p:txBody>
      </p:sp>
      <p:sp>
        <p:nvSpPr>
          <p:cNvPr id="91" name="Shape 91"/>
          <p:cNvSpPr/>
          <p:nvPr/>
        </p:nvSpPr>
        <p:spPr>
          <a:xfrm>
            <a:off x="535294" y="4189444"/>
            <a:ext cx="11121412" cy="165989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r>
              <a:rPr sz="2300"/>
              <a:t>Less Flexibility + Fewer Features</a:t>
            </a:r>
            <a:endParaRPr sz="2300"/>
          </a:p>
          <a:p>
            <a:pPr lvl="0"/>
            <a:endParaRPr sz="2300"/>
          </a:p>
          <a:p>
            <a:pPr lvl="0"/>
            <a:r>
              <a:rPr sz="2300"/>
              <a:t>⇒ Increased Specialization for Service Provider (decreasing per-unit costs)</a:t>
            </a:r>
            <a:endParaRPr sz="2300"/>
          </a:p>
          <a:p>
            <a:pPr lvl="0"/>
            <a:r>
              <a:rPr sz="2300"/>
              <a:t>⇒ Increased Prospective Customer Base for Service Provider (lower barrier to entry)</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32" presetID="23" grpId="1" fill="hold">
                                  <p:stCondLst>
                                    <p:cond delay="0"/>
                                  </p:stCondLst>
                                  <p:iterate type="el" backwards="0">
                                    <p:tmAbs val="0"/>
                                  </p:iterate>
                                  <p:childTnLst>
                                    <p:set>
                                      <p:cBhvr>
                                        <p:cTn id="6" fill="hold"/>
                                        <p:tgtEl>
                                          <p:spTgt spid="90"/>
                                        </p:tgtEl>
                                        <p:attrNameLst>
                                          <p:attrName>style.visibility</p:attrName>
                                        </p:attrNameLst>
                                      </p:cBhvr>
                                      <p:to>
                                        <p:strVal val="visible"/>
                                      </p:to>
                                    </p:set>
                                    <p:anim calcmode="lin" valueType="num">
                                      <p:cBhvr>
                                        <p:cTn id="7" dur="1000" fill="hold"/>
                                        <p:tgtEl>
                                          <p:spTgt spid="90"/>
                                        </p:tgtEl>
                                        <p:attrNameLst>
                                          <p:attrName>ppt_w</p:attrName>
                                        </p:attrNameLst>
                                      </p:cBhvr>
                                      <p:tavLst>
                                        <p:tav tm="0">
                                          <p:val>
                                            <p:fltVal val="0"/>
                                          </p:val>
                                        </p:tav>
                                        <p:tav tm="100000">
                                          <p:val>
                                            <p:strVal val="#ppt_w"/>
                                          </p:val>
                                        </p:tav>
                                      </p:tavLst>
                                    </p:anim>
                                    <p:anim calcmode="lin" valueType="num">
                                      <p:cBhvr>
                                        <p:cTn id="8" dur="1000" fill="hold"/>
                                        <p:tgtEl>
                                          <p:spTgt spid="9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nodeType="clickEffect" presetClass="entr" presetSubtype="32" presetID="23" grpId="2" fill="hold">
                                  <p:stCondLst>
                                    <p:cond delay="0"/>
                                  </p:stCondLst>
                                  <p:iterate type="el" backwards="0">
                                    <p:tmAbs val="0"/>
                                  </p:iterate>
                                  <p:childTnLst>
                                    <p:set>
                                      <p:cBhvr>
                                        <p:cTn id="12" fill="hold"/>
                                        <p:tgtEl>
                                          <p:spTgt spid="91"/>
                                        </p:tgtEl>
                                        <p:attrNameLst>
                                          <p:attrName>style.visibility</p:attrName>
                                        </p:attrNameLst>
                                      </p:cBhvr>
                                      <p:to>
                                        <p:strVal val="visible"/>
                                      </p:to>
                                    </p:set>
                                    <p:anim calcmode="lin" valueType="num">
                                      <p:cBhvr>
                                        <p:cTn id="13" dur="2500" fill="hold"/>
                                        <p:tgtEl>
                                          <p:spTgt spid="91"/>
                                        </p:tgtEl>
                                        <p:attrNameLst>
                                          <p:attrName>ppt_w</p:attrName>
                                        </p:attrNameLst>
                                      </p:cBhvr>
                                      <p:tavLst>
                                        <p:tav tm="0">
                                          <p:val>
                                            <p:fltVal val="0"/>
                                          </p:val>
                                        </p:tav>
                                        <p:tav tm="100000">
                                          <p:val>
                                            <p:strVal val="#ppt_w"/>
                                          </p:val>
                                        </p:tav>
                                      </p:tavLst>
                                    </p:anim>
                                    <p:anim calcmode="lin" valueType="num">
                                      <p:cBhvr>
                                        <p:cTn id="14" dur="2500" fill="hold"/>
                                        <p:tgtEl>
                                          <p:spTgt spid="9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0" grpId="1"/>
      <p:bldP build="whole" bldLvl="1" animBg="1" rev="0" advAuto="0" spid="91" grpId="2"/>
    </p:bldLst>
  </p:timing>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5B9BD5"/>
          </a:solidFill>
          <a:prstDash val="solid"/>
          <a:miter lim="800000"/>
        </a:ln>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5B9BD5"/>
          </a:solidFill>
          <a:prstDash val="solid"/>
          <a:miter lim="8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5B9BD5"/>
          </a:solidFill>
          <a:prstDash val="solid"/>
          <a:miter lim="800000"/>
        </a:ln>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5B9BD5"/>
          </a:solidFill>
          <a:prstDash val="solid"/>
          <a:miter lim="8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