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20" r:id="rId27"/>
    <p:sldId id="304" r:id="rId28"/>
    <p:sldId id="321" r:id="rId29"/>
    <p:sldId id="305" r:id="rId30"/>
    <p:sldId id="322" r:id="rId31"/>
    <p:sldId id="306" r:id="rId32"/>
    <p:sldId id="323" r:id="rId33"/>
    <p:sldId id="296" r:id="rId34"/>
    <p:sldId id="289" r:id="rId35"/>
    <p:sldId id="290" r:id="rId36"/>
    <p:sldId id="291" r:id="rId37"/>
    <p:sldId id="292" r:id="rId38"/>
    <p:sldId id="277" r:id="rId39"/>
    <p:sldId id="319" r:id="rId40"/>
    <p:sldId id="307" r:id="rId41"/>
    <p:sldId id="308" r:id="rId42"/>
    <p:sldId id="309" r:id="rId43"/>
    <p:sldId id="302" r:id="rId44"/>
    <p:sldId id="301" r:id="rId45"/>
    <p:sldId id="279" r:id="rId46"/>
    <p:sldId id="310" r:id="rId47"/>
    <p:sldId id="311" r:id="rId48"/>
    <p:sldId id="280" r:id="rId49"/>
    <p:sldId id="312" r:id="rId50"/>
    <p:sldId id="313" r:id="rId51"/>
    <p:sldId id="314" r:id="rId52"/>
    <p:sldId id="316" r:id="rId53"/>
    <p:sldId id="317" r:id="rId54"/>
    <p:sldId id="318" r:id="rId55"/>
    <p:sldId id="258"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1"/>
    <p:restoredTop sz="83152" autoAdjust="0"/>
  </p:normalViewPr>
  <p:slideViewPr>
    <p:cSldViewPr snapToGrid="0" snapToObjects="1">
      <p:cViewPr>
        <p:scale>
          <a:sx n="76" d="100"/>
          <a:sy n="76" d="100"/>
        </p:scale>
        <p:origin x="218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endParaRPr lang="en-US" sz="1200" b="0" i="0" baseline="0" dirty="0" smtClean="0">
              <a:solidFill>
                <a:schemeClr val="tx1"/>
              </a:solidFill>
              <a:latin typeface="Calibri" panose="020F0502020204030204" pitchFamily="34" charset="0"/>
            </a:endParaRPr>
          </a:p>
          <a:p>
            <a:r>
              <a:rPr lang="en-US" sz="1200" b="0" i="0" baseline="0" dirty="0" smtClean="0">
                <a:solidFill>
                  <a:schemeClr val="tx1"/>
                </a:solidFill>
                <a:latin typeface="Calibri" panose="020F0502020204030204" pitchFamily="34" charset="0"/>
              </a:rPr>
              <a:t>-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pPr marL="171450" indent="-171450">
              <a:buFontTx/>
              <a:buChar char="-"/>
            </a:pPr>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37</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53</a:t>
            </a:fld>
            <a:endParaRPr lang="en-US"/>
          </a:p>
        </p:txBody>
      </p:sp>
    </p:spTree>
    <p:extLst>
      <p:ext uri="{BB962C8B-B14F-4D97-AF65-F5344CB8AC3E}">
        <p14:creationId xmlns:p14="http://schemas.microsoft.com/office/powerpoint/2010/main" val="174416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55</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look at 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 call. The ACME finance department is asking why the anvil department hasn’t validated their monthly expenses in the finance system. After some digging they realize there was a process in the old system that ran a report and put the output on a 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requesting anvils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anvil training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waterloo.ca/information-systems-technology/about/organizational-structure/enterprise-architecture-ea" TargetMode="External"/><Relationship Id="rId3" Type="http://schemas.openxmlformats.org/officeDocument/2006/relationships/hyperlink" Target="mailto:ist-ea@uwaterloo.c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ist-ea@uwaterloo.ca" TargetMode="External"/><Relationship Id="rId4" Type="http://schemas.openxmlformats.org/officeDocument/2006/relationships/image" Target="../media/image27.emf"/><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p>
          <a:p>
            <a:endParaRPr lang="en-US" dirty="0"/>
          </a:p>
        </p:txBody>
      </p:sp>
    </p:spTree>
    <p:extLst>
      <p:ext uri="{BB962C8B-B14F-4D97-AF65-F5344CB8AC3E}">
        <p14:creationId xmlns:p14="http://schemas.microsoft.com/office/powerpoint/2010/main" val="184609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p>
          <a:p>
            <a:pPr lvl="2"/>
            <a:r>
              <a:rPr lang="en-US" dirty="0" smtClean="0"/>
              <a:t>Increased costs (to maintain)</a:t>
            </a:r>
          </a:p>
          <a:p>
            <a:pPr lvl="2"/>
            <a:r>
              <a:rPr lang="en-US" dirty="0" smtClean="0"/>
              <a:t>Increased risks (to change)</a:t>
            </a:r>
          </a:p>
          <a:p>
            <a:pPr marL="914400" lvl="2" indent="0">
              <a:buNone/>
            </a:pPr>
            <a:endParaRPr lang="en-US" dirty="0" smtClean="0"/>
          </a:p>
          <a:p>
            <a:pPr lvl="1"/>
            <a:r>
              <a:rPr lang="en-US" dirty="0" smtClean="0"/>
              <a:t>Local optima artificially constrain the search for global optima.</a:t>
            </a:r>
          </a:p>
          <a:p>
            <a:pPr lvl="2"/>
            <a:r>
              <a:rPr lang="en-US" dirty="0" smtClean="0"/>
              <a:t>This limits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Enterprise Architecture (EA) helps.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that are:</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(often captured in an “Enterprise Architecture Framework”)</a:t>
            </a:r>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Enterprise Architecture Framework”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are we today</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can you get involved</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framework 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Enterprise Architecture Framework 2.0</a:t>
            </a:r>
            <a:endParaRPr lang="en-US" dirty="0"/>
          </a:p>
        </p:txBody>
      </p:sp>
    </p:spTree>
    <p:extLst>
      <p:ext uri="{BB962C8B-B14F-4D97-AF65-F5344CB8AC3E}">
        <p14:creationId xmlns:p14="http://schemas.microsoft.com/office/powerpoint/2010/main" val="20928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430338"/>
            <a:ext cx="7874000" cy="3708400"/>
          </a:xfrm>
          <a:prstGeom prst="rect">
            <a:avLst/>
          </a:prstGeom>
        </p:spPr>
      </p:pic>
    </p:spTree>
    <p:extLst>
      <p:ext uri="{BB962C8B-B14F-4D97-AF65-F5344CB8AC3E}">
        <p14:creationId xmlns:p14="http://schemas.microsoft.com/office/powerpoint/2010/main" val="182562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22118"/>
            <a:ext cx="5943600" cy="3937000"/>
          </a:xfrm>
          <a:prstGeom prst="rect">
            <a:avLst/>
          </a:prstGeom>
        </p:spPr>
      </p:pic>
    </p:spTree>
    <p:extLst>
      <p:ext uri="{BB962C8B-B14F-4D97-AF65-F5344CB8AC3E}">
        <p14:creationId xmlns:p14="http://schemas.microsoft.com/office/powerpoint/2010/main" val="93058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833" y="1071133"/>
            <a:ext cx="5884333" cy="4306085"/>
          </a:xfrm>
          <a:prstGeom prst="rect">
            <a:avLst/>
          </a:prstGeom>
        </p:spPr>
      </p:pic>
    </p:spTree>
    <p:extLst>
      <p:ext uri="{BB962C8B-B14F-4D97-AF65-F5344CB8AC3E}">
        <p14:creationId xmlns:p14="http://schemas.microsoft.com/office/powerpoint/2010/main" val="695353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006600"/>
            <a:ext cx="7594600" cy="2844800"/>
          </a:xfrm>
          <a:prstGeom prst="rect">
            <a:avLst/>
          </a:prstGeom>
        </p:spPr>
      </p:pic>
    </p:spTree>
    <p:extLst>
      <p:ext uri="{BB962C8B-B14F-4D97-AF65-F5344CB8AC3E}">
        <p14:creationId xmlns:p14="http://schemas.microsoft.com/office/powerpoint/2010/main" val="1171783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DOMAIN INTERCONNECTED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Process – GPS Analogy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25" y="1430338"/>
            <a:ext cx="4677549" cy="3989674"/>
          </a:xfrm>
          <a:prstGeom prst="rect">
            <a:avLst/>
          </a:prstGeom>
        </p:spPr>
      </p:pic>
      <p:sp>
        <p:nvSpPr>
          <p:cNvPr id="8" name="TextBox 7"/>
          <p:cNvSpPr txBox="1"/>
          <p:nvPr/>
        </p:nvSpPr>
        <p:spPr>
          <a:xfrm>
            <a:off x="5655263" y="5420012"/>
            <a:ext cx="3031536" cy="369332"/>
          </a:xfrm>
          <a:prstGeom prst="rect">
            <a:avLst/>
          </a:prstGeom>
          <a:noFill/>
        </p:spPr>
        <p:txBody>
          <a:bodyPr wrap="none" rtlCol="0">
            <a:spAutoFit/>
          </a:bodyPr>
          <a:lstStyle/>
          <a:p>
            <a:r>
              <a:rPr lang="en-US" smtClean="0"/>
              <a:t>SOURCE: http</a:t>
            </a:r>
            <a:r>
              <a:rPr lang="en-US" dirty="0"/>
              <a:t>://</a:t>
            </a:r>
            <a:r>
              <a:rPr lang="en-US" dirty="0" err="1"/>
              <a:t>www.gps.gov</a:t>
            </a:r>
            <a:r>
              <a:rPr lang="en-US" dirty="0"/>
              <a:t>/</a:t>
            </a:r>
          </a:p>
        </p:txBody>
      </p:sp>
    </p:spTree>
    <p:extLst>
      <p:ext uri="{BB962C8B-B14F-4D97-AF65-F5344CB8AC3E}">
        <p14:creationId xmlns:p14="http://schemas.microsoft.com/office/powerpoint/2010/main" val="82838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Process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294871"/>
            <a:ext cx="9144000" cy="4471466"/>
          </a:xfrm>
          <a:prstGeom prst="rect">
            <a:avLst/>
          </a:prstGeom>
        </p:spPr>
      </p:pic>
    </p:spTree>
    <p:extLst>
      <p:ext uri="{BB962C8B-B14F-4D97-AF65-F5344CB8AC3E}">
        <p14:creationId xmlns:p14="http://schemas.microsoft.com/office/powerpoint/2010/main" val="1773892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Current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2" b="55864"/>
          <a:stretch/>
        </p:blipFill>
        <p:spPr>
          <a:xfrm>
            <a:off x="289983" y="1286932"/>
            <a:ext cx="8564033" cy="4542545"/>
          </a:xfrm>
          <a:prstGeom prst="rect">
            <a:avLst/>
          </a:prstGeom>
        </p:spPr>
      </p:pic>
    </p:spTree>
    <p:extLst>
      <p:ext uri="{BB962C8B-B14F-4D97-AF65-F5344CB8AC3E}">
        <p14:creationId xmlns:p14="http://schemas.microsoft.com/office/powerpoint/2010/main" val="1758239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Proposed Future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00" t="50190" r="9664" b="6135"/>
          <a:stretch/>
        </p:blipFill>
        <p:spPr>
          <a:xfrm>
            <a:off x="1676400" y="1286933"/>
            <a:ext cx="5757333" cy="4480944"/>
          </a:xfrm>
          <a:prstGeom prst="rect">
            <a:avLst/>
          </a:prstGeom>
        </p:spPr>
      </p:pic>
    </p:spTree>
    <p:extLst>
      <p:ext uri="{BB962C8B-B14F-4D97-AF65-F5344CB8AC3E}">
        <p14:creationId xmlns:p14="http://schemas.microsoft.com/office/powerpoint/2010/main" val="1028249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WHERE?</a:t>
            </a:r>
            <a:br>
              <a:rPr lang="en-US" dirty="0" smtClean="0"/>
            </a:br>
            <a:r>
              <a:rPr lang="en-US" dirty="0"/>
              <a:t/>
            </a:r>
            <a:br>
              <a:rPr lang="en-US" dirty="0"/>
            </a:br>
            <a:r>
              <a:rPr lang="en-US" dirty="0" smtClean="0"/>
              <a:t>Are we today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Just starting.</a:t>
            </a:r>
            <a:endParaRPr lang="en-US" dirty="0"/>
          </a:p>
        </p:txBody>
      </p:sp>
      <p:sp>
        <p:nvSpPr>
          <p:cNvPr id="3" name="Content Placeholder 2"/>
          <p:cNvSpPr>
            <a:spLocks noGrp="1"/>
          </p:cNvSpPr>
          <p:nvPr>
            <p:ph idx="1"/>
          </p:nvPr>
        </p:nvSpPr>
        <p:spPr/>
        <p:txBody>
          <a:bodyPr/>
          <a:lstStyle/>
          <a:p>
            <a:r>
              <a:rPr lang="en-US" dirty="0" smtClean="0"/>
              <a:t>Less than 1 year with full architecture team.</a:t>
            </a:r>
          </a:p>
          <a:p>
            <a:pPr lvl="1"/>
            <a:r>
              <a:rPr lang="en-US" dirty="0" smtClean="0"/>
              <a:t>Foundational research amassed.</a:t>
            </a:r>
          </a:p>
          <a:p>
            <a:pPr lvl="1"/>
            <a:r>
              <a:rPr lang="en-US" dirty="0" smtClean="0"/>
              <a:t>Preparing release of </a:t>
            </a:r>
            <a:r>
              <a:rPr lang="en-US" i="1" dirty="0" smtClean="0"/>
              <a:t>University of Waterloo Enterprise Architecture Framework</a:t>
            </a:r>
            <a:r>
              <a:rPr lang="en-US" dirty="0" smtClean="0"/>
              <a:t>.</a:t>
            </a:r>
          </a:p>
          <a:p>
            <a:pPr lvl="2"/>
            <a:r>
              <a:rPr lang="en-US" b="1" dirty="0" smtClean="0"/>
              <a:t>Guide</a:t>
            </a:r>
            <a:r>
              <a:rPr lang="en-US" dirty="0" smtClean="0"/>
              <a:t> will provide the body of the University of Waterloo Enterprise Architecture Framework. Roles and responsibilities, definitions, etc.</a:t>
            </a:r>
          </a:p>
          <a:p>
            <a:pPr lvl="2"/>
            <a:r>
              <a:rPr lang="en-US" b="1" dirty="0" smtClean="0"/>
              <a:t>Manual</a:t>
            </a:r>
            <a:r>
              <a:rPr lang="en-US" dirty="0" smtClean="0"/>
              <a:t> will provide easy-to-follow guidance for EA users and contributors.</a:t>
            </a:r>
          </a:p>
          <a:p>
            <a:pPr lvl="2"/>
            <a:r>
              <a:rPr lang="en-US" b="1" dirty="0" smtClean="0"/>
              <a:t>Book</a:t>
            </a:r>
            <a:r>
              <a:rPr lang="en-US" dirty="0" smtClean="0"/>
              <a:t> will provide background research and lessons learned guidance to others attempting to develop a hybrid Enterprise Architecture Framework in their own enterprises.</a:t>
            </a:r>
          </a:p>
          <a:p>
            <a:pPr lvl="2"/>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90515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Building required skills.</a:t>
            </a:r>
            <a:endParaRPr lang="en-US" dirty="0"/>
          </a:p>
        </p:txBody>
      </p:sp>
      <p:sp>
        <p:nvSpPr>
          <p:cNvPr id="3" name="Content Placeholder 2"/>
          <p:cNvSpPr>
            <a:spLocks noGrp="1"/>
          </p:cNvSpPr>
          <p:nvPr>
            <p:ph idx="1"/>
          </p:nvPr>
        </p:nvSpPr>
        <p:spPr/>
        <p:txBody>
          <a:bodyPr/>
          <a:lstStyle/>
          <a:p>
            <a:r>
              <a:rPr lang="en-US" dirty="0" smtClean="0"/>
              <a:t>Developing Enterprise Information Management (EIM) capability to augment EA.</a:t>
            </a:r>
          </a:p>
          <a:p>
            <a:pPr lvl="1"/>
            <a:r>
              <a:rPr lang="en-US" dirty="0" smtClean="0"/>
              <a:t>Enterprise Data Management (EDM)</a:t>
            </a:r>
          </a:p>
          <a:p>
            <a:pPr lvl="2"/>
            <a:r>
              <a:rPr lang="en-US" dirty="0" smtClean="0"/>
              <a:t>Business Intelligence</a:t>
            </a:r>
          </a:p>
          <a:p>
            <a:pPr lvl="2"/>
            <a:r>
              <a:rPr lang="en-US" dirty="0" smtClean="0"/>
              <a:t>Data Warehousing</a:t>
            </a:r>
          </a:p>
          <a:p>
            <a:pPr lvl="2"/>
            <a:r>
              <a:rPr lang="en-US" dirty="0" smtClean="0"/>
              <a:t>Data Definitions</a:t>
            </a:r>
          </a:p>
          <a:p>
            <a:pPr lvl="2"/>
            <a:r>
              <a:rPr lang="en-US" dirty="0" smtClean="0"/>
              <a:t>Data Access</a:t>
            </a:r>
          </a:p>
          <a:p>
            <a:pPr lvl="1"/>
            <a:r>
              <a:rPr lang="en-US" dirty="0" smtClean="0"/>
              <a:t>Enterprise Content Management (ECM)</a:t>
            </a:r>
          </a:p>
          <a:p>
            <a:pPr lvl="2"/>
            <a:r>
              <a:rPr lang="en-US" dirty="0" smtClean="0"/>
              <a:t>Document and Records Management</a:t>
            </a:r>
          </a:p>
          <a:p>
            <a:pPr lvl="2"/>
            <a:r>
              <a:rPr lang="en-US" dirty="0" smtClean="0"/>
              <a:t>Standards and Procedures</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064625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Architecture</a:t>
            </a:r>
            <a:endParaRPr lang="en-US" dirty="0"/>
          </a:p>
        </p:txBody>
      </p:sp>
      <p:sp>
        <p:nvSpPr>
          <p:cNvPr id="3" name="Content Placeholder 2"/>
          <p:cNvSpPr>
            <a:spLocks noGrp="1"/>
          </p:cNvSpPr>
          <p:nvPr>
            <p:ph idx="1"/>
          </p:nvPr>
        </p:nvSpPr>
        <p:spPr/>
        <p:txBody>
          <a:bodyPr anchor="ctr"/>
          <a:lstStyle/>
          <a:p>
            <a:r>
              <a:rPr lang="en-US" dirty="0" smtClean="0"/>
              <a:t>Finance Implementation</a:t>
            </a:r>
          </a:p>
          <a:p>
            <a:pPr marL="457200" lvl="1" indent="0">
              <a:buNone/>
            </a:pPr>
            <a:endParaRPr lang="en-US" dirty="0" smtClean="0"/>
          </a:p>
          <a:p>
            <a:r>
              <a:rPr lang="en-US" dirty="0" smtClean="0"/>
              <a:t>HR Re-Implementation</a:t>
            </a:r>
          </a:p>
          <a:p>
            <a:endParaRPr lang="en-US" dirty="0"/>
          </a:p>
          <a:p>
            <a:r>
              <a:rPr lang="en-US" dirty="0" smtClean="0"/>
              <a:t>WCMS ‘full-stack’ review</a:t>
            </a:r>
          </a:p>
          <a:p>
            <a:endParaRPr lang="en-US" dirty="0"/>
          </a:p>
          <a:p>
            <a:r>
              <a:rPr lang="en-US" dirty="0" smtClean="0"/>
              <a:t>Business Architecture Pilot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Strategic Innovations</a:t>
            </a:r>
            <a:endParaRPr lang="en-US" dirty="0"/>
          </a:p>
        </p:txBody>
      </p:sp>
      <p:sp>
        <p:nvSpPr>
          <p:cNvPr id="3" name="Content Placeholder 2"/>
          <p:cNvSpPr>
            <a:spLocks noGrp="1"/>
          </p:cNvSpPr>
          <p:nvPr>
            <p:ph idx="1"/>
          </p:nvPr>
        </p:nvSpPr>
        <p:spPr/>
        <p:txBody>
          <a:bodyPr anchor="ctr"/>
          <a:lstStyle/>
          <a:p>
            <a:r>
              <a:rPr lang="en-US" dirty="0" err="1" smtClean="0"/>
              <a:t>WatCACE</a:t>
            </a:r>
            <a:r>
              <a:rPr lang="en-US" dirty="0" smtClean="0"/>
              <a:t> Research Portal</a:t>
            </a:r>
          </a:p>
          <a:p>
            <a:endParaRPr lang="en-US" dirty="0"/>
          </a:p>
          <a:p>
            <a:r>
              <a:rPr lang="en-US" dirty="0" smtClean="0"/>
              <a:t>Policy 73 IP Metrics</a:t>
            </a:r>
          </a:p>
          <a:p>
            <a:endParaRPr lang="en-US" dirty="0"/>
          </a:p>
          <a:p>
            <a:r>
              <a:rPr lang="en-US" dirty="0" smtClean="0"/>
              <a:t>JIRA / Confluence Experimentation</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0243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INTEGRATIONS</a:t>
            </a:r>
            <a:endParaRPr lang="en-US" dirty="0"/>
          </a:p>
        </p:txBody>
      </p:sp>
      <p:sp>
        <p:nvSpPr>
          <p:cNvPr id="3" name="Content Placeholder 2"/>
          <p:cNvSpPr>
            <a:spLocks noGrp="1"/>
          </p:cNvSpPr>
          <p:nvPr>
            <p:ph idx="1"/>
          </p:nvPr>
        </p:nvSpPr>
        <p:spPr/>
        <p:txBody>
          <a:bodyPr anchor="ctr"/>
          <a:lstStyle/>
          <a:p>
            <a:r>
              <a:rPr lang="en-US" dirty="0" smtClean="0"/>
              <a:t>HR / Finance Integration Normalization</a:t>
            </a:r>
          </a:p>
          <a:p>
            <a:endParaRPr lang="en-US" dirty="0"/>
          </a:p>
          <a:p>
            <a:r>
              <a:rPr lang="en-US" dirty="0" smtClean="0"/>
              <a:t>Developing API Capabilities</a:t>
            </a:r>
            <a:endParaRPr lang="en-US" dirty="0"/>
          </a:p>
          <a:p>
            <a:endParaRPr lang="en-US" dirty="0" smtClean="0"/>
          </a:p>
          <a:p>
            <a:r>
              <a:rPr lang="en-US" dirty="0" smtClean="0"/>
              <a:t>Warehousing Student Data (QUEST)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72917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When?</a:t>
            </a:r>
            <a:br>
              <a:rPr lang="en-US" dirty="0" smtClean="0"/>
            </a:br>
            <a:r>
              <a:rPr lang="en-US" dirty="0"/>
              <a:t/>
            </a:r>
            <a:br>
              <a:rPr lang="en-US" dirty="0"/>
            </a:br>
            <a:r>
              <a:rPr lang="en-US" dirty="0" smtClean="0"/>
              <a:t>Can you get involved</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2969258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 NOW!</a:t>
            </a:r>
            <a:endParaRPr lang="en-US" dirty="0"/>
          </a:p>
        </p:txBody>
      </p:sp>
      <p:sp>
        <p:nvSpPr>
          <p:cNvPr id="3" name="Content Placeholder 2"/>
          <p:cNvSpPr>
            <a:spLocks noGrp="1"/>
          </p:cNvSpPr>
          <p:nvPr>
            <p:ph idx="1"/>
          </p:nvPr>
        </p:nvSpPr>
        <p:spPr/>
        <p:txBody>
          <a:bodyPr/>
          <a:lstStyle/>
          <a:p>
            <a:r>
              <a:rPr lang="en-US" dirty="0" smtClean="0"/>
              <a:t>Many of you are creating architecture artifacts today.</a:t>
            </a:r>
          </a:p>
          <a:p>
            <a:endParaRPr lang="en-US" dirty="0"/>
          </a:p>
          <a:p>
            <a:r>
              <a:rPr lang="en-US" dirty="0" smtClean="0"/>
              <a:t>The EA team needs to know about your work to begin understanding how to leverage it towards a ‘strategic information asset base.’</a:t>
            </a:r>
          </a:p>
          <a:p>
            <a:endParaRPr lang="en-US" dirty="0"/>
          </a:p>
          <a:p>
            <a:r>
              <a:rPr lang="en-US" dirty="0" smtClean="0"/>
              <a:t>We are archeologists, ethnographers, and documenters.  You are the designers!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27070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you have expertise?</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21871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ready when you are!</a:t>
            </a:r>
            <a:endParaRPr lang="en-US" dirty="0"/>
          </a:p>
        </p:txBody>
      </p:sp>
      <p:sp>
        <p:nvSpPr>
          <p:cNvPr id="3" name="Content Placeholder 2"/>
          <p:cNvSpPr>
            <a:spLocks noGrp="1"/>
          </p:cNvSpPr>
          <p:nvPr>
            <p:ph idx="1"/>
          </p:nvPr>
        </p:nvSpPr>
        <p:spPr/>
        <p:txBody>
          <a:bodyPr/>
          <a:lstStyle/>
          <a:p>
            <a:r>
              <a:rPr lang="en-US" dirty="0" smtClean="0"/>
              <a:t>Website:</a:t>
            </a:r>
          </a:p>
          <a:p>
            <a:pPr lvl="1"/>
            <a:r>
              <a:rPr lang="en-US" dirty="0">
                <a:hlinkClick r:id="rId2"/>
              </a:rPr>
              <a:t>https://</a:t>
            </a:r>
            <a:r>
              <a:rPr lang="en-US" dirty="0" smtClean="0">
                <a:hlinkClick r:id="rId2"/>
              </a:rPr>
              <a:t>uwaterloo.ca/information-systems-technology/about/organizational-structure/enterprise-architecture-ea</a:t>
            </a:r>
            <a:endParaRPr lang="en-US" dirty="0" smtClean="0"/>
          </a:p>
          <a:p>
            <a:pPr lvl="1"/>
            <a:r>
              <a:rPr lang="en-US" dirty="0" smtClean="0"/>
              <a:t>Links to framework documentation will be released here.</a:t>
            </a:r>
          </a:p>
          <a:p>
            <a:pPr lvl="1"/>
            <a:endParaRPr lang="en-US" dirty="0"/>
          </a:p>
          <a:p>
            <a:r>
              <a:rPr lang="en-US" dirty="0" smtClean="0"/>
              <a:t>Contact:</a:t>
            </a:r>
          </a:p>
          <a:p>
            <a:pPr lvl="1"/>
            <a:r>
              <a:rPr lang="en-US" dirty="0" smtClean="0"/>
              <a:t>Direct email to </a:t>
            </a:r>
            <a:r>
              <a:rPr lang="en-US" dirty="0" smtClean="0">
                <a:hlinkClick r:id="rId3"/>
              </a:rPr>
              <a:t>ist-ea@uwaterloo.ca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70188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
        <p:nvSpPr>
          <p:cNvPr id="10" name="TextBox 9" descr=" "/>
          <p:cNvSpPr txBox="1"/>
          <p:nvPr/>
        </p:nvSpPr>
        <p:spPr bwMode="auto">
          <a:xfrm>
            <a:off x="3838575" y="3846513"/>
            <a:ext cx="5335588" cy="1938992"/>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smtClean="0">
                <a:solidFill>
                  <a:schemeClr val="bg1"/>
                </a:solidFill>
                <a:latin typeface="Arial"/>
                <a:ea typeface="+mn-ea"/>
                <a:cs typeface="Arial"/>
              </a:rPr>
              <a:t>Contact the University of Waterloo Enterprise Architecture Group</a:t>
            </a:r>
          </a:p>
          <a:p>
            <a:pPr algn="ctr" fontAlgn="auto">
              <a:lnSpc>
                <a:spcPct val="150000"/>
              </a:lnSpc>
              <a:spcBef>
                <a:spcPts val="0"/>
              </a:spcBef>
              <a:spcAft>
                <a:spcPts val="0"/>
              </a:spcAft>
              <a:defRPr/>
            </a:pPr>
            <a:r>
              <a:rPr lang="en-US" sz="1600" spc="100" dirty="0" smtClean="0">
                <a:solidFill>
                  <a:schemeClr val="bg1"/>
                </a:solidFill>
                <a:latin typeface="Arial"/>
                <a:ea typeface="+mn-ea"/>
                <a:cs typeface="Arial"/>
              </a:rPr>
              <a:t>@</a:t>
            </a:r>
            <a:endParaRPr lang="en-US" sz="1600" spc="100" dirty="0">
              <a:solidFill>
                <a:schemeClr val="bg1"/>
              </a:solidFill>
              <a:latin typeface="Arial"/>
              <a:ea typeface="+mn-ea"/>
              <a:cs typeface="Arial"/>
              <a:hlinkClick r:id="rId3"/>
            </a:endParaRPr>
          </a:p>
          <a:p>
            <a:pPr fontAlgn="auto">
              <a:lnSpc>
                <a:spcPct val="150000"/>
              </a:lnSpc>
              <a:spcBef>
                <a:spcPts val="0"/>
              </a:spcBef>
              <a:spcAft>
                <a:spcPts val="0"/>
              </a:spcAft>
              <a:defRPr/>
            </a:pPr>
            <a:r>
              <a:rPr lang="en-US" sz="1600" spc="100" dirty="0" smtClean="0">
                <a:solidFill>
                  <a:schemeClr val="bg1"/>
                </a:solidFill>
                <a:latin typeface="Arial"/>
                <a:ea typeface="+mn-ea"/>
                <a:cs typeface="Arial"/>
                <a:hlinkClick r:id="rId3"/>
              </a:rPr>
              <a:t>ist-ea@uwaterloo.ca</a:t>
            </a:r>
            <a:endParaRPr lang="en-US" sz="1600" spc="100" dirty="0" smtClean="0">
              <a:solidFill>
                <a:schemeClr val="bg1"/>
              </a:solidFill>
              <a:latin typeface="Arial"/>
              <a:ea typeface="+mn-ea"/>
              <a:cs typeface="Arial"/>
            </a:endParaRPr>
          </a:p>
        </p:txBody>
      </p:sp>
      <p:pic>
        <p:nvPicPr>
          <p:cNvPr id="12292" name="Picture 8" descr="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4351</TotalTime>
  <Words>3989</Words>
  <Application>Microsoft Macintosh PowerPoint</Application>
  <PresentationFormat>On-screen Show (4:3)</PresentationFormat>
  <Paragraphs>395</Paragraphs>
  <Slides>55</Slides>
  <Notes>13</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ＭＳ Ｐゴシック</vt:lpstr>
      <vt:lpstr>Times New Roman</vt: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IS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Business Architecture</vt:lpstr>
      <vt:lpstr>Information Architecture</vt:lpstr>
      <vt:lpstr>Information Architecture</vt:lpstr>
      <vt:lpstr>Applications Architecture</vt:lpstr>
      <vt:lpstr>Applications Architecture</vt:lpstr>
      <vt:lpstr>Technology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 – GPS Analogy</vt:lpstr>
      <vt:lpstr>Enterprise Architecture Process</vt:lpstr>
      <vt:lpstr>EA Artifact Repository – Current state</vt:lpstr>
      <vt:lpstr>EA Artifact Repository – Proposed Future state</vt:lpstr>
      <vt:lpstr>Enterprise Architecture Process</vt:lpstr>
      <vt:lpstr>Enterprise Architecture Maturity Model</vt:lpstr>
      <vt:lpstr>WHERE?  Are we today</vt:lpstr>
      <vt:lpstr>Along Maturity Model- Just starting.</vt:lpstr>
      <vt:lpstr>Along Maturity Model- Building required skills.</vt:lpstr>
      <vt:lpstr>Project Involvement – Architecture</vt:lpstr>
      <vt:lpstr>Project Involvement – Strategic Innovations</vt:lpstr>
      <vt:lpstr>Project Involvement – INTEGRATIONS</vt:lpstr>
      <vt:lpstr>When?  Can you get involved</vt:lpstr>
      <vt:lpstr>Get involved NOW!</vt:lpstr>
      <vt:lpstr>Where do you have expertise? </vt:lpstr>
      <vt:lpstr>We are ready when you are!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86</cp:revision>
  <dcterms:created xsi:type="dcterms:W3CDTF">2015-12-01T02:48:23Z</dcterms:created>
  <dcterms:modified xsi:type="dcterms:W3CDTF">2015-12-07T17:22:22Z</dcterms:modified>
</cp:coreProperties>
</file>