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3"/>
  </p:notesMasterIdLst>
  <p:handoutMasterIdLst>
    <p:handoutMasterId r:id="rId54"/>
  </p:handoutMasterIdLst>
  <p:sldIdLst>
    <p:sldId id="256" r:id="rId2"/>
    <p:sldId id="257" r:id="rId3"/>
    <p:sldId id="264" r:id="rId4"/>
    <p:sldId id="259" r:id="rId5"/>
    <p:sldId id="262" r:id="rId6"/>
    <p:sldId id="260" r:id="rId7"/>
    <p:sldId id="261" r:id="rId8"/>
    <p:sldId id="265" r:id="rId9"/>
    <p:sldId id="271" r:id="rId10"/>
    <p:sldId id="281" r:id="rId11"/>
    <p:sldId id="282" r:id="rId12"/>
    <p:sldId id="295" r:id="rId13"/>
    <p:sldId id="293" r:id="rId14"/>
    <p:sldId id="288" r:id="rId15"/>
    <p:sldId id="273" r:id="rId16"/>
    <p:sldId id="294" r:id="rId17"/>
    <p:sldId id="284" r:id="rId18"/>
    <p:sldId id="276" r:id="rId19"/>
    <p:sldId id="275" r:id="rId20"/>
    <p:sldId id="285" r:id="rId21"/>
    <p:sldId id="286" r:id="rId22"/>
    <p:sldId id="298" r:id="rId23"/>
    <p:sldId id="299" r:id="rId24"/>
    <p:sldId id="300" r:id="rId25"/>
    <p:sldId id="303" r:id="rId26"/>
    <p:sldId id="304" r:id="rId27"/>
    <p:sldId id="305" r:id="rId28"/>
    <p:sldId id="306" r:id="rId29"/>
    <p:sldId id="296" r:id="rId30"/>
    <p:sldId id="289" r:id="rId31"/>
    <p:sldId id="290" r:id="rId32"/>
    <p:sldId id="291" r:id="rId33"/>
    <p:sldId id="292" r:id="rId34"/>
    <p:sldId id="277" r:id="rId35"/>
    <p:sldId id="319" r:id="rId36"/>
    <p:sldId id="307" r:id="rId37"/>
    <p:sldId id="308" r:id="rId38"/>
    <p:sldId id="309" r:id="rId39"/>
    <p:sldId id="302" r:id="rId40"/>
    <p:sldId id="301" r:id="rId41"/>
    <p:sldId id="279" r:id="rId42"/>
    <p:sldId id="310" r:id="rId43"/>
    <p:sldId id="311" r:id="rId44"/>
    <p:sldId id="280" r:id="rId45"/>
    <p:sldId id="312" r:id="rId46"/>
    <p:sldId id="313" r:id="rId47"/>
    <p:sldId id="314" r:id="rId48"/>
    <p:sldId id="316" r:id="rId49"/>
    <p:sldId id="317" r:id="rId50"/>
    <p:sldId id="318" r:id="rId51"/>
    <p:sldId id="258"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4"/>
    <p:restoredTop sz="83152" autoAdjust="0"/>
  </p:normalViewPr>
  <p:slideViewPr>
    <p:cSldViewPr snapToGrid="0" snapToObjects="1">
      <p:cViewPr>
        <p:scale>
          <a:sx n="76" d="100"/>
          <a:sy n="76" d="100"/>
        </p:scale>
        <p:origin x="109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en.wikipedia.org/wiki/Enterprise_architecture#cite_note-FEAPO-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Security Architecture: </a:t>
            </a:r>
            <a:r>
              <a:rPr lang="en-US" sz="1200" dirty="0" smtClean="0">
                <a:latin typeface="Calibri" panose="020F0502020204030204" pitchFamily="34" charset="0"/>
              </a:rPr>
              <a:t>Describes all aspects related to applications and data security, along with a set of guidelines</a:t>
            </a:r>
            <a:r>
              <a:rPr lang="en-US" sz="1200" baseline="0" dirty="0" smtClean="0">
                <a:latin typeface="Calibri" panose="020F0502020204030204" pitchFamily="34" charset="0"/>
              </a:rPr>
              <a:t> and procedures for </a:t>
            </a:r>
            <a:r>
              <a:rPr lang="en-US" sz="1200" dirty="0" smtClean="0">
                <a:latin typeface="Calibri" panose="020F0502020204030204" pitchFamily="34" charset="0"/>
              </a:rPr>
              <a:t>building secure environments.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29</a:t>
            </a:fld>
            <a:endParaRPr lang="en-US"/>
          </a:p>
        </p:txBody>
      </p:sp>
    </p:spTree>
    <p:extLst>
      <p:ext uri="{BB962C8B-B14F-4D97-AF65-F5344CB8AC3E}">
        <p14:creationId xmlns:p14="http://schemas.microsoft.com/office/powerpoint/2010/main" val="207570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latin typeface="Calibri" panose="020F0502020204030204" pitchFamily="34" charset="0"/>
              </a:rPr>
              <a:t>Governance</a:t>
            </a:r>
            <a:r>
              <a:rPr lang="en-US" sz="1200" baseline="0" dirty="0" smtClean="0">
                <a:latin typeface="Calibri" panose="020F0502020204030204" pitchFamily="34" charset="0"/>
              </a:rPr>
              <a:t> unpacks to be:</a:t>
            </a:r>
          </a:p>
          <a:p>
            <a:endParaRPr lang="en-US" sz="1200" b="0" i="0" baseline="0" dirty="0" smtClean="0">
              <a:solidFill>
                <a:schemeClr val="tx1"/>
              </a:solidFill>
              <a:latin typeface="Calibri" panose="020F0502020204030204" pitchFamily="34" charset="0"/>
            </a:endParaRPr>
          </a:p>
          <a:p>
            <a:r>
              <a:rPr lang="en-US" sz="1200" b="0" i="0" baseline="0" dirty="0" smtClean="0">
                <a:solidFill>
                  <a:schemeClr val="tx1"/>
                </a:solidFill>
                <a:latin typeface="Calibri" panose="020F0502020204030204" pitchFamily="34" charset="0"/>
              </a:rPr>
              <a:t>- </a:t>
            </a:r>
            <a:r>
              <a:rPr lang="en-US" sz="1200" b="1" i="0" dirty="0" smtClean="0">
                <a:solidFill>
                  <a:srgbClr val="000099"/>
                </a:solidFill>
                <a:latin typeface="Calibri" panose="020F0502020204030204" pitchFamily="34" charset="0"/>
              </a:rPr>
              <a:t>Integration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A business-centric integration architecture approach that provides the necessary standards and guidelines to connect disparate data, processes, systems, services, expertise, and knowledge together to drive business towards achieving its goals.</a:t>
            </a:r>
          </a:p>
          <a:p>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Performance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Performance architecture is the mean to evaluate the progress of the enterprise strategic goals and objectives. It defines metrics and measures to evaluate business and IT processes and their outcome and captures systems’ quality attributes such as usability, reliability, scalability, interoperability, and maintainability. </a:t>
            </a:r>
          </a:p>
          <a:p>
            <a:pPr marL="171450" indent="-171450">
              <a:buFontTx/>
              <a:buChar char="-"/>
            </a:pPr>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Architecture Principles:</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Guide IT decision-making and activities and form the foundation of the University IT architecture standards, and guidelines.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33</a:t>
            </a:fld>
            <a:endParaRPr lang="en-US"/>
          </a:p>
        </p:txBody>
      </p:sp>
    </p:spTree>
    <p:extLst>
      <p:ext uri="{BB962C8B-B14F-4D97-AF65-F5344CB8AC3E}">
        <p14:creationId xmlns:p14="http://schemas.microsoft.com/office/powerpoint/2010/main" val="47821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49</a:t>
            </a:fld>
            <a:endParaRPr lang="en-US"/>
          </a:p>
        </p:txBody>
      </p:sp>
    </p:spTree>
    <p:extLst>
      <p:ext uri="{BB962C8B-B14F-4D97-AF65-F5344CB8AC3E}">
        <p14:creationId xmlns:p14="http://schemas.microsoft.com/office/powerpoint/2010/main" val="174416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218"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51</a:t>
            </a:fld>
            <a:endParaRPr lang="en-US" sz="1200"/>
          </a:p>
        </p:txBody>
      </p:sp>
    </p:spTree>
    <p:extLst>
      <p:ext uri="{BB962C8B-B14F-4D97-AF65-F5344CB8AC3E}">
        <p14:creationId xmlns:p14="http://schemas.microsoft.com/office/powerpoint/2010/main" val="3644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of the business.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Academy. ACME has been operating for a number of years and has two core missions: training coyotes and developing innovative roadrunner counter measures. To fulfill these missions, ACME maintains a number business units that support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business units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r>
              <a:rPr lang="en-US" sz="1200" b="0" i="0" kern="1200" baseline="0" dirty="0" smtClean="0">
                <a:solidFill>
                  <a:schemeClr val="tx1"/>
                </a:solidFill>
                <a:effectLst/>
                <a:latin typeface="+mn-lt"/>
                <a:ea typeface="ＭＳ Ｐゴシック" charset="0"/>
                <a:cs typeface="ＭＳ Ｐゴシック" charset="0"/>
              </a:rPr>
              <a:t> - NOTE: This list is not complete.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units require technology to fulfill their respective mandates.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business units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unit has individuals working with technology the way it works today.  This is the referred to as the ‘current state’.  They have some combination of technologies that support their operations.  Often times other units of the enterprise rely on these technologies for something local to them. Work flows from one business unit to another through some combination of process, people, and technology.  Sometimes that technology is paper and pen.  More often than not, as it is 2015, that technology is some combination of IT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unit identifies some problem with their current technology. For this example we will </a:t>
            </a:r>
            <a:r>
              <a:rPr lang="en-US" sz="1200" b="0" i="0" kern="1200" baseline="0" dirty="0" smtClean="0">
                <a:solidFill>
                  <a:schemeClr val="tx1"/>
                </a:solidFill>
                <a:effectLst/>
                <a:latin typeface="+mn-lt"/>
                <a:ea typeface="ＭＳ Ｐゴシック" charset="0"/>
                <a:cs typeface="ＭＳ Ｐゴシック" charset="0"/>
              </a:rPr>
              <a:t>look at </a:t>
            </a:r>
            <a:r>
              <a:rPr lang="en-US" sz="1200" b="0" i="0" kern="1200" baseline="0" dirty="0" smtClean="0">
                <a:solidFill>
                  <a:schemeClr val="tx1"/>
                </a:solidFill>
                <a:effectLst/>
                <a:latin typeface="+mn-lt"/>
                <a:ea typeface="ＭＳ Ｐゴシック" charset="0"/>
                <a:cs typeface="ＭＳ Ｐゴシック" charset="0"/>
              </a:rPr>
              <a:t>the anvil production line in the ACME Academy ‘Anvil Department.’ The Anvil Department has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make.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a:t>
            </a:r>
            <a:r>
              <a:rPr lang="en-US" sz="1200" b="0" i="0" kern="1200" baseline="0" dirty="0" smtClean="0">
                <a:solidFill>
                  <a:schemeClr val="tx1"/>
                </a:solidFill>
                <a:effectLst/>
                <a:latin typeface="+mn-lt"/>
                <a:ea typeface="ＭＳ Ｐゴシック" charset="0"/>
                <a:cs typeface="ＭＳ Ｐゴシック" charset="0"/>
              </a:rPr>
              <a:t>a call</a:t>
            </a:r>
            <a:r>
              <a:rPr lang="en-US" sz="1200" b="0" i="0" kern="1200" baseline="0" dirty="0" smtClean="0">
                <a:solidFill>
                  <a:schemeClr val="tx1"/>
                </a:solidFill>
                <a:effectLst/>
                <a:latin typeface="+mn-lt"/>
                <a:ea typeface="ＭＳ Ｐゴシック" charset="0"/>
                <a:cs typeface="ＭＳ Ｐゴシック" charset="0"/>
              </a:rPr>
              <a:t>. The ACME finance department </a:t>
            </a:r>
            <a:r>
              <a:rPr lang="en-US" sz="1200" b="0" i="0" kern="1200" baseline="0" dirty="0" smtClean="0">
                <a:solidFill>
                  <a:schemeClr val="tx1"/>
                </a:solidFill>
                <a:effectLst/>
                <a:latin typeface="+mn-lt"/>
                <a:ea typeface="ＭＳ Ｐゴシック" charset="0"/>
                <a:cs typeface="ＭＳ Ｐゴシック" charset="0"/>
              </a:rPr>
              <a:t>is </a:t>
            </a:r>
            <a:r>
              <a:rPr lang="en-US" sz="1200" b="0" i="0" kern="1200" baseline="0" dirty="0" smtClean="0">
                <a:solidFill>
                  <a:schemeClr val="tx1"/>
                </a:solidFill>
                <a:effectLst/>
                <a:latin typeface="+mn-lt"/>
                <a:ea typeface="ＭＳ Ｐゴシック" charset="0"/>
                <a:cs typeface="ＭＳ Ｐゴシック" charset="0"/>
              </a:rPr>
              <a:t>asking why the anvil department hasn’t validated their monthly expenses in the </a:t>
            </a:r>
            <a:r>
              <a:rPr lang="en-US" sz="1200" b="0" i="0" kern="1200" baseline="0" dirty="0" smtClean="0">
                <a:solidFill>
                  <a:schemeClr val="tx1"/>
                </a:solidFill>
                <a:effectLst/>
                <a:latin typeface="+mn-lt"/>
                <a:ea typeface="ＭＳ Ｐゴシック" charset="0"/>
                <a:cs typeface="ＭＳ Ｐゴシック" charset="0"/>
              </a:rPr>
              <a:t>finance </a:t>
            </a:r>
            <a:r>
              <a:rPr lang="en-US" sz="1200" b="0" i="0" kern="1200" baseline="0" dirty="0" smtClean="0">
                <a:solidFill>
                  <a:schemeClr val="tx1"/>
                </a:solidFill>
                <a:effectLst/>
                <a:latin typeface="+mn-lt"/>
                <a:ea typeface="ＭＳ Ｐゴシック" charset="0"/>
                <a:cs typeface="ＭＳ Ｐゴシック" charset="0"/>
              </a:rPr>
              <a:t>system. After some digging they realize there was </a:t>
            </a:r>
            <a:r>
              <a:rPr lang="en-US" sz="1200" b="0" i="0" kern="1200" baseline="0" dirty="0" smtClean="0">
                <a:solidFill>
                  <a:schemeClr val="tx1"/>
                </a:solidFill>
                <a:effectLst/>
                <a:latin typeface="+mn-lt"/>
                <a:ea typeface="ＭＳ Ｐゴシック" charset="0"/>
                <a:cs typeface="ＭＳ Ｐゴシック" charset="0"/>
              </a:rPr>
              <a:t>a process </a:t>
            </a:r>
            <a:r>
              <a:rPr lang="en-US" sz="1200" b="0" i="0" kern="1200" baseline="0" dirty="0" smtClean="0">
                <a:solidFill>
                  <a:schemeClr val="tx1"/>
                </a:solidFill>
                <a:effectLst/>
                <a:latin typeface="+mn-lt"/>
                <a:ea typeface="ＭＳ Ｐゴシック" charset="0"/>
                <a:cs typeface="ＭＳ Ｐゴシック" charset="0"/>
              </a:rPr>
              <a:t>in the old system that ran a report and put the output </a:t>
            </a:r>
            <a:r>
              <a:rPr lang="en-US" sz="1200" b="0" i="0" kern="1200" baseline="0" dirty="0" smtClean="0">
                <a:solidFill>
                  <a:schemeClr val="tx1"/>
                </a:solidFill>
                <a:effectLst/>
                <a:latin typeface="+mn-lt"/>
                <a:ea typeface="ＭＳ Ｐゴシック" charset="0"/>
                <a:cs typeface="ＭＳ Ｐゴシック" charset="0"/>
              </a:rPr>
              <a:t>on a </a:t>
            </a:r>
            <a:r>
              <a:rPr lang="en-US" sz="1200" b="0" i="0" kern="1200" baseline="0" dirty="0" smtClean="0">
                <a:solidFill>
                  <a:schemeClr val="tx1"/>
                </a:solidFill>
                <a:effectLst/>
                <a:latin typeface="+mn-lt"/>
                <a:ea typeface="ＭＳ Ｐゴシック" charset="0"/>
                <a:cs typeface="ＭＳ Ｐゴシック" charset="0"/>
              </a:rPr>
              <a:t>network share.  The people involved thought the new system dealt with that so they didn’t mention it.  Turns out that old report does not exist in the new system. They scrape the bottom of their budget (running a little over) and contract the cloud provider to make the report for them.  Close call but all is resolved.  Back to anvil production.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a:t>
            </a:r>
            <a:r>
              <a:rPr lang="en-US" sz="1200" b="0" i="0" kern="1200" baseline="0" dirty="0" smtClean="0">
                <a:solidFill>
                  <a:schemeClr val="tx1"/>
                </a:solidFill>
                <a:effectLst/>
                <a:latin typeface="+mn-lt"/>
                <a:ea typeface="ＭＳ Ｐゴシック" charset="0"/>
                <a:cs typeface="ＭＳ Ｐゴシック" charset="0"/>
              </a:rPr>
              <a:t>requesting anvils for </a:t>
            </a:r>
            <a:r>
              <a:rPr lang="en-US" sz="1200" b="0" i="0" kern="1200" baseline="0" dirty="0" smtClean="0">
                <a:solidFill>
                  <a:schemeClr val="tx1"/>
                </a:solidFill>
                <a:effectLst/>
                <a:latin typeface="+mn-lt"/>
                <a:ea typeface="ＭＳ Ｐゴシック" charset="0"/>
                <a:cs typeface="ＭＳ Ｐゴシック" charset="0"/>
              </a:rPr>
              <a:t>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central authentication system for use in their cloud solution.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someone in the innovation department.  They say they’ve figured out a brilliant new alloy for the anvils and they’d like to start asking for alloy anvils instead of iron.  The anvil department looks at the tool and realizes there is no way to set ‘alloy’ as an option.  They tell the requestor to just use the ‘notes’ field in the submission form.  When they start looking through the production management system they realize that they can only track ordering of iron ore anvils.  To track the alloy instead, they need to manually read all requests and see if they want alloy and order the alloy separate from the iron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t>
            </a:r>
            <a:r>
              <a:rPr lang="en-US" sz="1200" b="0" i="0" kern="1200" baseline="0" dirty="0" smtClean="0">
                <a:solidFill>
                  <a:schemeClr val="tx1"/>
                </a:solidFill>
                <a:effectLst/>
                <a:latin typeface="+mn-lt"/>
                <a:ea typeface="ＭＳ Ｐゴシック" charset="0"/>
                <a:cs typeface="ＭＳ Ｐゴシック" charset="0"/>
              </a:rPr>
              <a:t>the HR department calls. The auditors have reviewed the enterprise operations and ACME has had major problems with anvil related injuries. They ask the anvil department to initiate a training program to keep people from receiving anvils without the necessary training.  They realize that their system does not support this and, so, they have to go shopping for a new </a:t>
            </a:r>
            <a:r>
              <a:rPr lang="en-US" sz="1200" b="0" i="0" kern="1200" baseline="0" dirty="0" smtClean="0">
                <a:solidFill>
                  <a:schemeClr val="tx1"/>
                </a:solidFill>
                <a:effectLst/>
                <a:latin typeface="+mn-lt"/>
                <a:ea typeface="ＭＳ Ｐゴシック" charset="0"/>
                <a:cs typeface="ＭＳ Ｐゴシック" charset="0"/>
              </a:rPr>
              <a:t>anvil training </a:t>
            </a:r>
            <a:r>
              <a:rPr lang="en-US" sz="1200" b="0" i="0" kern="1200" baseline="0" dirty="0" smtClean="0">
                <a:solidFill>
                  <a:schemeClr val="tx1"/>
                </a:solidFill>
                <a:effectLst/>
                <a:latin typeface="+mn-lt"/>
                <a:ea typeface="ＭＳ Ｐゴシック" charset="0"/>
                <a:cs typeface="ＭＳ Ｐゴシック" charset="0"/>
              </a:rPr>
              <a:t>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employees in the innovation department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8</a:t>
            </a:fld>
            <a:endParaRPr lang="en-US"/>
          </a:p>
        </p:txBody>
      </p:sp>
    </p:spTree>
    <p:extLst>
      <p:ext uri="{BB962C8B-B14F-4D97-AF65-F5344CB8AC3E}">
        <p14:creationId xmlns:p14="http://schemas.microsoft.com/office/powerpoint/2010/main" val="42394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134594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16</a:t>
            </a:fld>
            <a:endParaRPr lang="en-US"/>
          </a:p>
        </p:txBody>
      </p:sp>
    </p:spTree>
    <p:extLst>
      <p:ext uri="{BB962C8B-B14F-4D97-AF65-F5344CB8AC3E}">
        <p14:creationId xmlns:p14="http://schemas.microsoft.com/office/powerpoint/2010/main" val="91040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Gartner(http://</a:t>
            </a:r>
            <a:r>
              <a:rPr lang="en-US" dirty="0" err="1" smtClean="0"/>
              <a:t>www.gartner.com</a:t>
            </a:r>
            <a:r>
              <a:rPr lang="en-US" dirty="0" smtClean="0"/>
              <a:t>/it-glossary/enterprise-architecture-</a:t>
            </a:r>
            <a:r>
              <a:rPr lang="en-US" dirty="0" err="1" smtClean="0"/>
              <a:t>ea</a:t>
            </a:r>
            <a:r>
              <a:rPr lang="en-US" dirty="0" smtClean="0"/>
              <a:t>/):</a:t>
            </a:r>
            <a:r>
              <a:rPr lang="en-US" baseline="0" dirty="0" smtClean="0"/>
              <a:t> </a:t>
            </a:r>
            <a:r>
              <a:rPr lang="en-US" sz="1200" b="1" kern="1200" dirty="0" smtClean="0">
                <a:solidFill>
                  <a:schemeClr val="tx1"/>
                </a:solidFill>
                <a:latin typeface="+mn-lt"/>
                <a:ea typeface="ＭＳ Ｐゴシック" charset="0"/>
                <a:cs typeface="ＭＳ Ｐゴシック" charset="0"/>
              </a:rPr>
              <a:t>Enterprise architecture (EA)</a:t>
            </a:r>
            <a:r>
              <a:rPr lang="en-US" sz="1200" b="0" kern="1200" dirty="0" smtClean="0">
                <a:solidFill>
                  <a:schemeClr val="tx1"/>
                </a:solidFill>
                <a:latin typeface="+mn-lt"/>
                <a:ea typeface="ＭＳ Ｐゴシック" charset="0"/>
                <a:cs typeface="ＭＳ Ｐゴシック" charset="0"/>
              </a:rPr>
              <a:t>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a:t>
            </a:r>
          </a:p>
          <a:p>
            <a:endParaRPr lang="en-US" sz="1200" b="0" kern="1200" dirty="0" smtClean="0">
              <a:solidFill>
                <a:schemeClr val="tx1"/>
              </a:solidFill>
              <a:latin typeface="+mn-lt"/>
              <a:ea typeface="ＭＳ Ｐゴシック" charset="0"/>
              <a:cs typeface="ＭＳ Ｐゴシック" charset="0"/>
            </a:endParaRPr>
          </a:p>
          <a:p>
            <a:r>
              <a:rPr lang="en-US" sz="1200" b="0" kern="1200" dirty="0" smtClean="0">
                <a:solidFill>
                  <a:schemeClr val="tx1"/>
                </a:solidFill>
                <a:latin typeface="+mn-lt"/>
                <a:ea typeface="ＭＳ Ｐゴシック" charset="0"/>
                <a:cs typeface="ＭＳ Ｐゴシック" charset="0"/>
              </a:rPr>
              <a:t>Wikipedia(https://</a:t>
            </a:r>
            <a:r>
              <a:rPr lang="en-US" sz="1200" b="0" kern="1200" dirty="0" err="1" smtClean="0">
                <a:solidFill>
                  <a:schemeClr val="tx1"/>
                </a:solidFill>
                <a:latin typeface="+mn-lt"/>
                <a:ea typeface="ＭＳ Ｐゴシック" charset="0"/>
                <a:cs typeface="ＭＳ Ｐゴシック" charset="0"/>
              </a:rPr>
              <a:t>en.wikipedia.org</a:t>
            </a:r>
            <a:r>
              <a:rPr lang="en-US" sz="1200" b="0" kern="1200" dirty="0" smtClean="0">
                <a:solidFill>
                  <a:schemeClr val="tx1"/>
                </a:solidFill>
                <a:latin typeface="+mn-lt"/>
                <a:ea typeface="ＭＳ Ｐゴシック" charset="0"/>
                <a:cs typeface="ＭＳ Ｐゴシック" charset="0"/>
              </a:rPr>
              <a:t>/wiki/</a:t>
            </a:r>
            <a:r>
              <a:rPr lang="en-US" sz="1200" b="0" kern="1200" dirty="0" err="1" smtClean="0">
                <a:solidFill>
                  <a:schemeClr val="tx1"/>
                </a:solidFill>
                <a:latin typeface="+mn-lt"/>
                <a:ea typeface="ＭＳ Ｐゴシック" charset="0"/>
                <a:cs typeface="ＭＳ Ｐゴシック" charset="0"/>
              </a:rPr>
              <a:t>Enterprise_architecture</a:t>
            </a:r>
            <a:r>
              <a:rPr lang="en-US" sz="1200" b="0" kern="1200" dirty="0" smtClean="0">
                <a:solidFill>
                  <a:schemeClr val="tx1"/>
                </a:solidFill>
                <a:latin typeface="+mn-lt"/>
                <a:ea typeface="ＭＳ Ｐゴシック" charset="0"/>
                <a:cs typeface="ＭＳ Ｐゴシック" charset="0"/>
              </a:rPr>
              <a:t>):</a:t>
            </a:r>
            <a:r>
              <a:rPr lang="en-US" sz="1200" b="0" kern="1200" baseline="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a:t>
            </a:r>
            <a:r>
              <a:rPr lang="en-US" sz="1200" b="0" kern="120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EA</a:t>
            </a:r>
            <a:r>
              <a:rPr lang="en-US" sz="1200" b="0" kern="1200" dirty="0" smtClean="0">
                <a:solidFill>
                  <a:schemeClr val="tx1"/>
                </a:solidFill>
                <a:latin typeface="+mn-lt"/>
                <a:ea typeface="ＭＳ Ｐゴシック" charset="0"/>
                <a:cs typeface="ＭＳ Ｐゴシック" charset="0"/>
              </a:rPr>
              <a:t>) is "a well-defined practice for conducting enterprise analysis, design, planning, and implementation, using a holistic approach at all times, for the successful development and execution of strategy. Enterprise architecture applies architecture principles and practices to guide organizations through the business, information, process, and technology changes necessary to execute their strategies. These practices utilize the various aspects of an enterprise to identify, motivate, and achieve these changes.".</a:t>
            </a:r>
            <a:r>
              <a:rPr lang="en-US" sz="1200" b="0" kern="1200" baseline="30000" dirty="0" smtClean="0">
                <a:solidFill>
                  <a:schemeClr val="tx1"/>
                </a:solidFill>
                <a:latin typeface="+mn-lt"/>
                <a:ea typeface="ＭＳ Ｐゴシック" charset="0"/>
                <a:cs typeface="ＭＳ Ｐゴシック" charset="0"/>
                <a:hlinkClick r:id="rId3"/>
              </a:rPr>
              <a:t>[1]</a:t>
            </a:r>
            <a:endParaRPr lang="en-US" sz="1200" b="0" kern="1200" baseline="0" dirty="0" smtClean="0">
              <a:solidFill>
                <a:schemeClr val="tx1"/>
              </a:solidFill>
              <a:latin typeface="+mn-lt"/>
              <a:ea typeface="ＭＳ Ｐゴシック" charset="0"/>
              <a:cs typeface="ＭＳ Ｐゴシック" charset="0"/>
            </a:endParaRPr>
          </a:p>
          <a:p>
            <a:r>
              <a:rPr lang="en-US" sz="1200" b="0" kern="1200" baseline="0" dirty="0" smtClean="0">
                <a:solidFill>
                  <a:schemeClr val="tx1"/>
                </a:solidFill>
                <a:latin typeface="+mn-lt"/>
                <a:ea typeface="ＭＳ Ｐゴシック" charset="0"/>
                <a:cs typeface="ＭＳ Ｐゴシック" charset="0"/>
              </a:rPr>
              <a:t>    =&gt; BASED ON:  Federation of Enterprise Architecture Professional Organizations: FEAPO - http://</a:t>
            </a:r>
            <a:r>
              <a:rPr lang="en-US" sz="1200" b="0" kern="1200" baseline="0" dirty="0" err="1" smtClean="0">
                <a:solidFill>
                  <a:schemeClr val="tx1"/>
                </a:solidFill>
                <a:latin typeface="+mn-lt"/>
                <a:ea typeface="ＭＳ Ｐゴシック" charset="0"/>
                <a:cs typeface="ＭＳ Ｐゴシック" charset="0"/>
              </a:rPr>
              <a:t>feapo.org</a:t>
            </a:r>
            <a:r>
              <a:rPr lang="en-US" sz="1200" b="0" kern="1200" baseline="0" dirty="0" smtClean="0">
                <a:solidFill>
                  <a:schemeClr val="tx1"/>
                </a:solidFill>
                <a:latin typeface="+mn-lt"/>
                <a:ea typeface="ＭＳ Ｐゴシック" charset="0"/>
                <a:cs typeface="ＭＳ Ｐゴシック" charset="0"/>
              </a:rPr>
              <a:t>/</a:t>
            </a:r>
            <a:r>
              <a:rPr lang="en-US" sz="1200" b="0" kern="1200" baseline="0" dirty="0" err="1" smtClean="0">
                <a:solidFill>
                  <a:schemeClr val="tx1"/>
                </a:solidFill>
                <a:latin typeface="+mn-lt"/>
                <a:ea typeface="ＭＳ Ｐゴシック" charset="0"/>
                <a:cs typeface="ＭＳ Ｐゴシック" charset="0"/>
              </a:rPr>
              <a:t>wp</a:t>
            </a:r>
            <a:r>
              <a:rPr lang="en-US" sz="1200" b="0" kern="1200" baseline="0" dirty="0" smtClean="0">
                <a:solidFill>
                  <a:schemeClr val="tx1"/>
                </a:solidFill>
                <a:latin typeface="+mn-lt"/>
                <a:ea typeface="ＭＳ Ｐゴシック" charset="0"/>
                <a:cs typeface="ＭＳ Ｐゴシック" charset="0"/>
              </a:rPr>
              <a:t>-content/uploads/2013/11/Common-Perspectives-on-Enterprise-Architecture-v15.pdf</a:t>
            </a:r>
          </a:p>
          <a:p>
            <a:endParaRPr lang="en-US" sz="1200" b="0" kern="1200" baseline="0" dirty="0" smtClean="0">
              <a:solidFill>
                <a:schemeClr val="tx1"/>
              </a:solidFill>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mn-lt"/>
                <a:ea typeface="ＭＳ Ｐゴシック" charset="0"/>
                <a:cs typeface="ＭＳ Ｐゴシック" charset="0"/>
              </a:rPr>
              <a:t>IST-EA’s 3-year plan(): </a:t>
            </a:r>
            <a:r>
              <a:rPr lang="en-CA" sz="1200" b="1" kern="1200" dirty="0" smtClean="0">
                <a:solidFill>
                  <a:schemeClr val="tx1"/>
                </a:solidFill>
                <a:effectLst/>
                <a:latin typeface="+mn-lt"/>
                <a:ea typeface="ＭＳ Ｐゴシック" charset="0"/>
                <a:cs typeface="ＭＳ Ｐゴシック" charset="0"/>
              </a:rPr>
              <a:t>Enterprise Architecture (EA)</a:t>
            </a:r>
            <a:r>
              <a:rPr lang="en-CA" sz="1200" kern="1200" dirty="0" smtClean="0">
                <a:solidFill>
                  <a:schemeClr val="tx1"/>
                </a:solidFill>
                <a:effectLst/>
                <a:latin typeface="+mn-lt"/>
                <a:ea typeface="ＭＳ Ｐゴシック" charset="0"/>
                <a:cs typeface="ＭＳ Ｐゴシック" charset="0"/>
              </a:rPr>
              <a:t> is the overall representation of an enterprise’s business and information technology.  EA plays a key role in formulating and implementing the strategic plans of an enterprise.  It provides architectural principles, standards and guidelines to inform the procurement, development and deployment of an integrated technology ecosystem. The ultimate goal of EA is to meet the business needs within the enterprise in an </a:t>
            </a:r>
            <a:r>
              <a:rPr lang="en-US" sz="1200" kern="1200" dirty="0" smtClean="0">
                <a:solidFill>
                  <a:schemeClr val="tx1"/>
                </a:solidFill>
                <a:effectLst/>
                <a:latin typeface="+mn-lt"/>
                <a:ea typeface="ＭＳ Ｐゴシック" charset="0"/>
                <a:cs typeface="ＭＳ Ｐゴシック" charset="0"/>
              </a:rPr>
              <a:t>efficient, sustainable, agile and adaptable manner</a:t>
            </a:r>
            <a:r>
              <a:rPr lang="en-CA" sz="1200" kern="1200" dirty="0" smtClean="0">
                <a:solidFill>
                  <a:schemeClr val="tx1"/>
                </a:solidFill>
                <a:effectLst/>
                <a:latin typeface="+mn-lt"/>
                <a:ea typeface="ＭＳ Ｐゴシック" charset="0"/>
                <a:cs typeface="ＭＳ Ｐゴシック" charset="0"/>
              </a:rPr>
              <a:t>. </a:t>
            </a:r>
          </a:p>
          <a:p>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20</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ＭＳ Ｐゴシック" charset="0"/>
                <a:cs typeface="ＭＳ Ｐゴシック" charset="0"/>
              </a:rPr>
              <a:t>Whitehouse (https://</a:t>
            </a:r>
            <a:r>
              <a:rPr lang="en-CA" sz="1200" kern="1200" dirty="0" err="1" smtClean="0">
                <a:solidFill>
                  <a:schemeClr val="tx1"/>
                </a:solidFill>
                <a:effectLst/>
                <a:latin typeface="+mn-lt"/>
                <a:ea typeface="ＭＳ Ｐゴシック" charset="0"/>
                <a:cs typeface="ＭＳ Ｐゴシック" charset="0"/>
              </a:rPr>
              <a:t>www.whitehouse.gov</a:t>
            </a:r>
            <a:r>
              <a:rPr lang="en-CA" sz="1200" kern="1200" dirty="0" smtClean="0">
                <a:solidFill>
                  <a:schemeClr val="tx1"/>
                </a:solidFill>
                <a:effectLst/>
                <a:latin typeface="+mn-lt"/>
                <a:ea typeface="ＭＳ Ｐゴシック" charset="0"/>
                <a:cs typeface="ＭＳ Ｐゴシック" charset="0"/>
              </a:rPr>
              <a:t>/sites/default/files/</a:t>
            </a:r>
            <a:r>
              <a:rPr lang="en-CA" sz="1200" kern="1200" dirty="0" err="1" smtClean="0">
                <a:solidFill>
                  <a:schemeClr val="tx1"/>
                </a:solidFill>
                <a:effectLst/>
                <a:latin typeface="+mn-lt"/>
                <a:ea typeface="ＭＳ Ｐゴシック" charset="0"/>
                <a:cs typeface="ＭＳ Ｐゴシック" charset="0"/>
              </a:rPr>
              <a:t>omb</a:t>
            </a:r>
            <a:r>
              <a:rPr lang="en-CA" sz="1200" kern="1200" dirty="0" smtClean="0">
                <a:solidFill>
                  <a:schemeClr val="tx1"/>
                </a:solidFill>
                <a:effectLst/>
                <a:latin typeface="+mn-lt"/>
                <a:ea typeface="ＭＳ Ｐゴシック" charset="0"/>
                <a:cs typeface="ＭＳ Ｐゴシック" charset="0"/>
              </a:rPr>
              <a:t>/assets/</a:t>
            </a:r>
            <a:r>
              <a:rPr lang="en-CA" sz="1200" kern="1200" dirty="0" err="1" smtClean="0">
                <a:solidFill>
                  <a:schemeClr val="tx1"/>
                </a:solidFill>
                <a:effectLst/>
                <a:latin typeface="+mn-lt"/>
                <a:ea typeface="ＭＳ Ｐゴシック" charset="0"/>
                <a:cs typeface="ＭＳ Ｐゴシック" charset="0"/>
              </a:rPr>
              <a:t>egov_docs</a:t>
            </a:r>
            <a:r>
              <a:rPr lang="en-CA" sz="1200" kern="1200" dirty="0" smtClean="0">
                <a:solidFill>
                  <a:schemeClr val="tx1"/>
                </a:solidFill>
                <a:effectLst/>
                <a:latin typeface="+mn-lt"/>
                <a:ea typeface="ＭＳ Ｐゴシック" charset="0"/>
                <a:cs typeface="ＭＳ Ｐゴシック" charset="0"/>
              </a:rPr>
              <a:t>/</a:t>
            </a:r>
            <a:r>
              <a:rPr lang="en-CA" sz="1200" kern="1200" dirty="0" err="1" smtClean="0">
                <a:solidFill>
                  <a:schemeClr val="tx1"/>
                </a:solidFill>
                <a:effectLst/>
                <a:latin typeface="+mn-lt"/>
                <a:ea typeface="ＭＳ Ｐゴシック" charset="0"/>
                <a:cs typeface="ＭＳ Ｐゴシック" charset="0"/>
              </a:rPr>
              <a:t>common_approach_to_federal_ea.pdf</a:t>
            </a:r>
            <a:r>
              <a:rPr lang="en-CA" sz="1200" kern="1200" dirty="0" smtClean="0">
                <a:solidFill>
                  <a:schemeClr val="tx1"/>
                </a:solidFill>
                <a:effectLst/>
                <a:latin typeface="+mn-lt"/>
                <a:ea typeface="ＭＳ Ｐゴシック" charset="0"/>
                <a:cs typeface="ＭＳ Ｐゴシック" charset="0"/>
              </a:rPr>
              <a:t>)</a:t>
            </a:r>
            <a:r>
              <a:rPr lang="en-CA" sz="1200" b="1" kern="1200" dirty="0" smtClean="0">
                <a:solidFill>
                  <a:schemeClr val="tx1"/>
                </a:solidFill>
                <a:effectLst/>
                <a:latin typeface="+mn-lt"/>
                <a:ea typeface="ＭＳ Ｐゴシック" charset="0"/>
                <a:cs typeface="ＭＳ Ｐゴシック" charset="0"/>
              </a:rPr>
              <a:t>:</a:t>
            </a:r>
            <a:r>
              <a:rPr lang="en-CA" sz="1200" b="1" kern="1200" baseline="0" dirty="0" smtClean="0">
                <a:solidFill>
                  <a:schemeClr val="tx1"/>
                </a:solidFill>
                <a:effectLst/>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 </a:t>
            </a:r>
            <a:r>
              <a:rPr lang="en-US" sz="1200" kern="1200" dirty="0" smtClean="0">
                <a:solidFill>
                  <a:schemeClr val="tx1"/>
                </a:solidFill>
                <a:latin typeface="+mn-lt"/>
                <a:ea typeface="ＭＳ Ｐゴシック" charset="0"/>
                <a:cs typeface="ＭＳ Ｐゴシック" charset="0"/>
              </a:rPr>
              <a:t>means a strategic information asset base, which defines the mission; the information necessary to perform the mission, the technologies necessary to perform the mission, and the transitional processes for implementing new technologies in response to changing mission needs; and includes a baseline architecture, a target architecture, and a sequencing plan.</a:t>
            </a:r>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21</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22</a:t>
            </a:fld>
            <a:endParaRPr lang="en-US"/>
          </a:p>
        </p:txBody>
      </p:sp>
    </p:spTree>
    <p:extLst>
      <p:ext uri="{BB962C8B-B14F-4D97-AF65-F5344CB8AC3E}">
        <p14:creationId xmlns:p14="http://schemas.microsoft.com/office/powerpoint/2010/main" val="171823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23</a:t>
            </a:fld>
            <a:endParaRPr lang="en-US"/>
          </a:p>
        </p:txBody>
      </p:sp>
    </p:spTree>
    <p:extLst>
      <p:ext uri="{BB962C8B-B14F-4D97-AF65-F5344CB8AC3E}">
        <p14:creationId xmlns:p14="http://schemas.microsoft.com/office/powerpoint/2010/main" val="12066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24</a:t>
            </a:fld>
            <a:endParaRPr lang="en-US"/>
          </a:p>
        </p:txBody>
      </p:sp>
    </p:spTree>
    <p:extLst>
      <p:ext uri="{BB962C8B-B14F-4D97-AF65-F5344CB8AC3E}">
        <p14:creationId xmlns:p14="http://schemas.microsoft.com/office/powerpoint/2010/main" val="20949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waterloo.ca/information-systems-technology/about/organizational-structure/enterprise-architecture-ea" TargetMode="External"/><Relationship Id="rId3" Type="http://schemas.openxmlformats.org/officeDocument/2006/relationships/hyperlink" Target="mailto:ist-ea@uwaterloo.ca"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mailto:ist-ea@uwaterloo.ca" TargetMode="External"/><Relationship Id="rId4" Type="http://schemas.openxmlformats.org/officeDocument/2006/relationships/image" Target="../media/image23.emf"/><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
        <p:nvSpPr>
          <p:cNvPr id="5" name="TextBox 4"/>
          <p:cNvSpPr txBox="1"/>
          <p:nvPr/>
        </p:nvSpPr>
        <p:spPr>
          <a:xfrm>
            <a:off x="3590637" y="6176818"/>
            <a:ext cx="1903085" cy="369332"/>
          </a:xfrm>
          <a:prstGeom prst="rect">
            <a:avLst/>
          </a:prstGeom>
          <a:noFill/>
        </p:spPr>
        <p:txBody>
          <a:bodyPr wrap="none" rtlCol="0">
            <a:spAutoFit/>
          </a:bodyPr>
          <a:lstStyle/>
          <a:p>
            <a:r>
              <a:rPr lang="en-US" dirty="0" smtClean="0"/>
              <a:t>December 7, 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Content Placeholder 5"/>
          <p:cNvPicPr>
            <a:picLocks noGrp="1" noChangeAspect="1"/>
          </p:cNvPicPr>
          <p:nvPr>
            <p:ph idx="1"/>
          </p:nvPr>
        </p:nvPicPr>
        <p:blipFill>
          <a:blip r:embed="rId2"/>
          <a:srcRect l="-6694" r="-6694"/>
          <a:stretch>
            <a:fillRect/>
          </a:stretch>
        </p:blipFill>
        <p:spPr>
          <a:xfrm>
            <a:off x="457200" y="1283422"/>
            <a:ext cx="3814618" cy="1997818"/>
          </a:xfrm>
        </p:spPr>
      </p:pic>
      <p:pic>
        <p:nvPicPr>
          <p:cNvPr id="96" name="Content Placeholder 5"/>
          <p:cNvPicPr>
            <a:picLocks noChangeAspect="1"/>
          </p:cNvPicPr>
          <p:nvPr/>
        </p:nvPicPr>
        <p:blipFill>
          <a:blip r:embed="rId2"/>
          <a:srcRect l="-6694" r="-6694"/>
          <a:stretch>
            <a:fillRect/>
          </a:stretch>
        </p:blipFill>
        <p:spPr>
          <a:xfrm>
            <a:off x="609600" y="1435822"/>
            <a:ext cx="3814618" cy="1997818"/>
          </a:xfrm>
          <a:prstGeom prst="rect">
            <a:avLst/>
          </a:prstGeom>
        </p:spPr>
      </p:pic>
      <p:pic>
        <p:nvPicPr>
          <p:cNvPr id="97" name="Content Placeholder 5"/>
          <p:cNvPicPr>
            <a:picLocks noChangeAspect="1"/>
          </p:cNvPicPr>
          <p:nvPr/>
        </p:nvPicPr>
        <p:blipFill>
          <a:blip r:embed="rId2"/>
          <a:srcRect l="-6694" r="-6694"/>
          <a:stretch>
            <a:fillRect/>
          </a:stretch>
        </p:blipFill>
        <p:spPr>
          <a:xfrm>
            <a:off x="762000" y="1588222"/>
            <a:ext cx="3814618" cy="1997818"/>
          </a:xfrm>
          <a:prstGeom prst="rect">
            <a:avLst/>
          </a:prstGeom>
        </p:spPr>
      </p:pic>
      <p:pic>
        <p:nvPicPr>
          <p:cNvPr id="98" name="Content Placeholder 5"/>
          <p:cNvPicPr>
            <a:picLocks noChangeAspect="1"/>
          </p:cNvPicPr>
          <p:nvPr/>
        </p:nvPicPr>
        <p:blipFill>
          <a:blip r:embed="rId2"/>
          <a:srcRect l="-6694" r="-6694"/>
          <a:stretch>
            <a:fillRect/>
          </a:stretch>
        </p:blipFill>
        <p:spPr>
          <a:xfrm>
            <a:off x="914400" y="1740622"/>
            <a:ext cx="3814618" cy="1997818"/>
          </a:xfrm>
          <a:prstGeom prst="rect">
            <a:avLst/>
          </a:prstGeom>
        </p:spPr>
      </p:pic>
      <p:pic>
        <p:nvPicPr>
          <p:cNvPr id="99" name="Content Placeholder 5"/>
          <p:cNvPicPr>
            <a:picLocks noChangeAspect="1"/>
          </p:cNvPicPr>
          <p:nvPr/>
        </p:nvPicPr>
        <p:blipFill>
          <a:blip r:embed="rId2"/>
          <a:srcRect l="-6694" r="-6694"/>
          <a:stretch>
            <a:fillRect/>
          </a:stretch>
        </p:blipFill>
        <p:spPr>
          <a:xfrm>
            <a:off x="1066800" y="1893022"/>
            <a:ext cx="3814618" cy="1997818"/>
          </a:xfrm>
          <a:prstGeom prst="rect">
            <a:avLst/>
          </a:prstGeom>
        </p:spPr>
      </p:pic>
      <p:pic>
        <p:nvPicPr>
          <p:cNvPr id="100" name="Content Placeholder 5"/>
          <p:cNvPicPr>
            <a:picLocks noChangeAspect="1"/>
          </p:cNvPicPr>
          <p:nvPr/>
        </p:nvPicPr>
        <p:blipFill>
          <a:blip r:embed="rId2"/>
          <a:srcRect l="-6694" r="-6694"/>
          <a:stretch>
            <a:fillRect/>
          </a:stretch>
        </p:blipFill>
        <p:spPr>
          <a:xfrm>
            <a:off x="1219200" y="2045422"/>
            <a:ext cx="3814618" cy="1997818"/>
          </a:xfrm>
          <a:prstGeom prst="rect">
            <a:avLst/>
          </a:prstGeom>
        </p:spPr>
      </p:pic>
      <p:pic>
        <p:nvPicPr>
          <p:cNvPr id="101" name="Content Placeholder 5"/>
          <p:cNvPicPr>
            <a:picLocks noChangeAspect="1"/>
          </p:cNvPicPr>
          <p:nvPr/>
        </p:nvPicPr>
        <p:blipFill>
          <a:blip r:embed="rId2"/>
          <a:srcRect l="-6694" r="-6694"/>
          <a:stretch>
            <a:fillRect/>
          </a:stretch>
        </p:blipFill>
        <p:spPr>
          <a:xfrm>
            <a:off x="1371600" y="2197822"/>
            <a:ext cx="3814618" cy="1997818"/>
          </a:xfrm>
          <a:prstGeom prst="rect">
            <a:avLst/>
          </a:prstGeom>
        </p:spPr>
      </p:pic>
      <p:pic>
        <p:nvPicPr>
          <p:cNvPr id="102" name="Content Placeholder 5"/>
          <p:cNvPicPr>
            <a:picLocks noChangeAspect="1"/>
          </p:cNvPicPr>
          <p:nvPr/>
        </p:nvPicPr>
        <p:blipFill>
          <a:blip r:embed="rId2"/>
          <a:srcRect l="-6694" r="-6694"/>
          <a:stretch>
            <a:fillRect/>
          </a:stretch>
        </p:blipFill>
        <p:spPr>
          <a:xfrm>
            <a:off x="1524000" y="2350222"/>
            <a:ext cx="3814618" cy="1997818"/>
          </a:xfrm>
          <a:prstGeom prst="rect">
            <a:avLst/>
          </a:prstGeom>
        </p:spPr>
      </p:pic>
      <p:pic>
        <p:nvPicPr>
          <p:cNvPr id="103" name="Content Placeholder 5"/>
          <p:cNvPicPr>
            <a:picLocks noChangeAspect="1"/>
          </p:cNvPicPr>
          <p:nvPr/>
        </p:nvPicPr>
        <p:blipFill>
          <a:blip r:embed="rId2"/>
          <a:srcRect l="-6694" r="-6694"/>
          <a:stretch>
            <a:fillRect/>
          </a:stretch>
        </p:blipFill>
        <p:spPr>
          <a:xfrm>
            <a:off x="1676400" y="2502622"/>
            <a:ext cx="3814618" cy="1997818"/>
          </a:xfrm>
          <a:prstGeom prst="rect">
            <a:avLst/>
          </a:prstGeom>
        </p:spPr>
      </p:pic>
      <p:pic>
        <p:nvPicPr>
          <p:cNvPr id="104" name="Content Placeholder 5"/>
          <p:cNvPicPr>
            <a:picLocks noChangeAspect="1"/>
          </p:cNvPicPr>
          <p:nvPr/>
        </p:nvPicPr>
        <p:blipFill>
          <a:blip r:embed="rId2"/>
          <a:srcRect l="-6694" r="-6694"/>
          <a:stretch>
            <a:fillRect/>
          </a:stretch>
        </p:blipFill>
        <p:spPr>
          <a:xfrm>
            <a:off x="1828800" y="2655022"/>
            <a:ext cx="3814618" cy="1997818"/>
          </a:xfrm>
          <a:prstGeom prst="rect">
            <a:avLst/>
          </a:prstGeom>
        </p:spPr>
      </p:pic>
      <p:pic>
        <p:nvPicPr>
          <p:cNvPr id="105" name="Content Placeholder 5"/>
          <p:cNvPicPr>
            <a:picLocks noChangeAspect="1"/>
          </p:cNvPicPr>
          <p:nvPr/>
        </p:nvPicPr>
        <p:blipFill>
          <a:blip r:embed="rId2"/>
          <a:srcRect l="-6694" r="-6694"/>
          <a:stretch>
            <a:fillRect/>
          </a:stretch>
        </p:blipFill>
        <p:spPr>
          <a:xfrm>
            <a:off x="1981200" y="2807422"/>
            <a:ext cx="3814618" cy="1997818"/>
          </a:xfrm>
          <a:prstGeom prst="rect">
            <a:avLst/>
          </a:prstGeom>
        </p:spPr>
      </p:pic>
      <p:pic>
        <p:nvPicPr>
          <p:cNvPr id="106" name="Content Placeholder 5"/>
          <p:cNvPicPr>
            <a:picLocks noChangeAspect="1"/>
          </p:cNvPicPr>
          <p:nvPr/>
        </p:nvPicPr>
        <p:blipFill>
          <a:blip r:embed="rId2"/>
          <a:srcRect l="-6694" r="-6694"/>
          <a:stretch>
            <a:fillRect/>
          </a:stretch>
        </p:blipFill>
        <p:spPr>
          <a:xfrm>
            <a:off x="2133600" y="2959822"/>
            <a:ext cx="3814618" cy="1997818"/>
          </a:xfrm>
          <a:prstGeom prst="rect">
            <a:avLst/>
          </a:prstGeom>
        </p:spPr>
      </p:pic>
      <p:pic>
        <p:nvPicPr>
          <p:cNvPr id="107" name="Content Placeholder 5"/>
          <p:cNvPicPr>
            <a:picLocks noChangeAspect="1"/>
          </p:cNvPicPr>
          <p:nvPr/>
        </p:nvPicPr>
        <p:blipFill>
          <a:blip r:embed="rId2"/>
          <a:srcRect l="-6694" r="-6694"/>
          <a:stretch>
            <a:fillRect/>
          </a:stretch>
        </p:blipFill>
        <p:spPr>
          <a:xfrm>
            <a:off x="2286000" y="3112222"/>
            <a:ext cx="3814618" cy="1997818"/>
          </a:xfrm>
          <a:prstGeom prst="rect">
            <a:avLst/>
          </a:prstGeom>
        </p:spPr>
      </p:pic>
      <p:pic>
        <p:nvPicPr>
          <p:cNvPr id="108" name="Content Placeholder 5"/>
          <p:cNvPicPr>
            <a:picLocks noChangeAspect="1"/>
          </p:cNvPicPr>
          <p:nvPr/>
        </p:nvPicPr>
        <p:blipFill>
          <a:blip r:embed="rId2"/>
          <a:srcRect l="-6694" r="-6694"/>
          <a:stretch>
            <a:fillRect/>
          </a:stretch>
        </p:blipFill>
        <p:spPr>
          <a:xfrm>
            <a:off x="2438400" y="3264622"/>
            <a:ext cx="3814618" cy="1997818"/>
          </a:xfrm>
          <a:prstGeom prst="rect">
            <a:avLst/>
          </a:prstGeom>
        </p:spPr>
      </p:pic>
      <p:pic>
        <p:nvPicPr>
          <p:cNvPr id="109" name="Content Placeholder 5"/>
          <p:cNvPicPr>
            <a:picLocks noChangeAspect="1"/>
          </p:cNvPicPr>
          <p:nvPr/>
        </p:nvPicPr>
        <p:blipFill>
          <a:blip r:embed="rId2"/>
          <a:srcRect l="-6694" r="-6694"/>
          <a:stretch>
            <a:fillRect/>
          </a:stretch>
        </p:blipFill>
        <p:spPr>
          <a:xfrm>
            <a:off x="2590800" y="3417022"/>
            <a:ext cx="3814618" cy="1997818"/>
          </a:xfrm>
          <a:prstGeom prst="rect">
            <a:avLst/>
          </a:prstGeom>
        </p:spPr>
      </p:pic>
      <p:pic>
        <p:nvPicPr>
          <p:cNvPr id="110" name="Content Placeholder 5"/>
          <p:cNvPicPr>
            <a:picLocks noChangeAspect="1"/>
          </p:cNvPicPr>
          <p:nvPr/>
        </p:nvPicPr>
        <p:blipFill>
          <a:blip r:embed="rId2"/>
          <a:srcRect l="-6694" r="-6694"/>
          <a:stretch>
            <a:fillRect/>
          </a:stretch>
        </p:blipFill>
        <p:spPr>
          <a:xfrm>
            <a:off x="2743200" y="3569422"/>
            <a:ext cx="3814618" cy="1997818"/>
          </a:xfrm>
          <a:prstGeom prst="rect">
            <a:avLst/>
          </a:prstGeom>
        </p:spPr>
      </p:pic>
      <p:pic>
        <p:nvPicPr>
          <p:cNvPr id="111" name="Content Placeholder 5"/>
          <p:cNvPicPr>
            <a:picLocks noChangeAspect="1"/>
          </p:cNvPicPr>
          <p:nvPr/>
        </p:nvPicPr>
        <p:blipFill>
          <a:blip r:embed="rId2"/>
          <a:srcRect l="-6694" r="-6694"/>
          <a:stretch>
            <a:fillRect/>
          </a:stretch>
        </p:blipFill>
        <p:spPr>
          <a:xfrm>
            <a:off x="2895600" y="3721822"/>
            <a:ext cx="3814618" cy="1997818"/>
          </a:xfrm>
          <a:prstGeom prst="rect">
            <a:avLst/>
          </a:prstGeom>
        </p:spPr>
      </p:pic>
      <p:pic>
        <p:nvPicPr>
          <p:cNvPr id="112" name="Content Placeholder 5"/>
          <p:cNvPicPr>
            <a:picLocks noChangeAspect="1"/>
          </p:cNvPicPr>
          <p:nvPr/>
        </p:nvPicPr>
        <p:blipFill>
          <a:blip r:embed="rId2"/>
          <a:srcRect l="-6694" r="-6694"/>
          <a:stretch>
            <a:fillRect/>
          </a:stretch>
        </p:blipFill>
        <p:spPr>
          <a:xfrm>
            <a:off x="3048000" y="3874222"/>
            <a:ext cx="3814618" cy="1997818"/>
          </a:xfrm>
          <a:prstGeom prst="rect">
            <a:avLst/>
          </a:prstGeom>
        </p:spPr>
      </p:pic>
      <p:pic>
        <p:nvPicPr>
          <p:cNvPr id="113" name="Content Placeholder 5"/>
          <p:cNvPicPr>
            <a:picLocks noChangeAspect="1"/>
          </p:cNvPicPr>
          <p:nvPr/>
        </p:nvPicPr>
        <p:blipFill>
          <a:blip r:embed="rId2"/>
          <a:srcRect l="-6694" r="-6694"/>
          <a:stretch>
            <a:fillRect/>
          </a:stretch>
        </p:blipFill>
        <p:spPr>
          <a:xfrm>
            <a:off x="4271818" y="657204"/>
            <a:ext cx="3814618" cy="1997818"/>
          </a:xfrm>
          <a:prstGeom prst="rect">
            <a:avLst/>
          </a:prstGeom>
        </p:spPr>
      </p:pic>
      <p:pic>
        <p:nvPicPr>
          <p:cNvPr id="114" name="Content Placeholder 5"/>
          <p:cNvPicPr>
            <a:picLocks noChangeAspect="1"/>
          </p:cNvPicPr>
          <p:nvPr/>
        </p:nvPicPr>
        <p:blipFill>
          <a:blip r:embed="rId2"/>
          <a:srcRect l="-6694" r="-6694"/>
          <a:stretch>
            <a:fillRect/>
          </a:stretch>
        </p:blipFill>
        <p:spPr>
          <a:xfrm>
            <a:off x="4498109" y="894113"/>
            <a:ext cx="3814618" cy="1997818"/>
          </a:xfrm>
          <a:prstGeom prst="rect">
            <a:avLst/>
          </a:prstGeom>
        </p:spPr>
      </p:pic>
      <p:pic>
        <p:nvPicPr>
          <p:cNvPr id="115" name="Content Placeholder 5"/>
          <p:cNvPicPr>
            <a:picLocks noChangeAspect="1"/>
          </p:cNvPicPr>
          <p:nvPr/>
        </p:nvPicPr>
        <p:blipFill>
          <a:blip r:embed="rId2"/>
          <a:srcRect l="-6694" r="-6694"/>
          <a:stretch>
            <a:fillRect/>
          </a:stretch>
        </p:blipFill>
        <p:spPr>
          <a:xfrm>
            <a:off x="4724400" y="1131022"/>
            <a:ext cx="3814618" cy="1997818"/>
          </a:xfrm>
          <a:prstGeom prst="rect">
            <a:avLst/>
          </a:prstGeom>
        </p:spPr>
      </p:pic>
      <p:pic>
        <p:nvPicPr>
          <p:cNvPr id="116" name="Content Placeholder 5"/>
          <p:cNvPicPr>
            <a:picLocks noChangeAspect="1"/>
          </p:cNvPicPr>
          <p:nvPr/>
        </p:nvPicPr>
        <p:blipFill>
          <a:blip r:embed="rId2"/>
          <a:srcRect l="-6694" r="-6694"/>
          <a:stretch>
            <a:fillRect/>
          </a:stretch>
        </p:blipFill>
        <p:spPr>
          <a:xfrm>
            <a:off x="4950691" y="1367931"/>
            <a:ext cx="3814618" cy="1997818"/>
          </a:xfrm>
          <a:prstGeom prst="rect">
            <a:avLst/>
          </a:prstGeom>
        </p:spPr>
      </p:pic>
      <p:pic>
        <p:nvPicPr>
          <p:cNvPr id="117" name="Content Placeholder 5"/>
          <p:cNvPicPr>
            <a:picLocks noChangeAspect="1"/>
          </p:cNvPicPr>
          <p:nvPr/>
        </p:nvPicPr>
        <p:blipFill>
          <a:blip r:embed="rId2"/>
          <a:srcRect l="-6694" r="-6694"/>
          <a:stretch>
            <a:fillRect/>
          </a:stretch>
        </p:blipFill>
        <p:spPr>
          <a:xfrm>
            <a:off x="5176982" y="1604840"/>
            <a:ext cx="3814618" cy="1997818"/>
          </a:xfrm>
          <a:prstGeom prst="rect">
            <a:avLst/>
          </a:prstGeom>
        </p:spPr>
      </p:pic>
      <p:pic>
        <p:nvPicPr>
          <p:cNvPr id="118" name="Content Placeholder 5"/>
          <p:cNvPicPr>
            <a:picLocks noChangeAspect="1"/>
          </p:cNvPicPr>
          <p:nvPr/>
        </p:nvPicPr>
        <p:blipFill>
          <a:blip r:embed="rId2"/>
          <a:srcRect l="-6694" r="-6694"/>
          <a:stretch>
            <a:fillRect/>
          </a:stretch>
        </p:blipFill>
        <p:spPr>
          <a:xfrm>
            <a:off x="5403273" y="1841749"/>
            <a:ext cx="3814618" cy="1997818"/>
          </a:xfrm>
          <a:prstGeom prst="rect">
            <a:avLst/>
          </a:prstGeom>
        </p:spPr>
      </p:pic>
      <p:pic>
        <p:nvPicPr>
          <p:cNvPr id="120" name="Content Placeholder 5"/>
          <p:cNvPicPr>
            <a:picLocks noChangeAspect="1"/>
          </p:cNvPicPr>
          <p:nvPr/>
        </p:nvPicPr>
        <p:blipFill>
          <a:blip r:embed="rId2"/>
          <a:srcRect l="-6694" r="-6694"/>
          <a:stretch>
            <a:fillRect/>
          </a:stretch>
        </p:blipFill>
        <p:spPr>
          <a:xfrm>
            <a:off x="4498109" y="2875313"/>
            <a:ext cx="3814618" cy="1997818"/>
          </a:xfrm>
          <a:prstGeom prst="rect">
            <a:avLst/>
          </a:prstGeom>
        </p:spPr>
      </p:pic>
      <p:pic>
        <p:nvPicPr>
          <p:cNvPr id="121" name="Content Placeholder 5"/>
          <p:cNvPicPr>
            <a:picLocks noChangeAspect="1"/>
          </p:cNvPicPr>
          <p:nvPr/>
        </p:nvPicPr>
        <p:blipFill>
          <a:blip r:embed="rId2"/>
          <a:srcRect l="-6694" r="-6694"/>
          <a:stretch>
            <a:fillRect/>
          </a:stretch>
        </p:blipFill>
        <p:spPr>
          <a:xfrm>
            <a:off x="3592945" y="3908877"/>
            <a:ext cx="3814618" cy="1997818"/>
          </a:xfrm>
          <a:prstGeom prst="rect">
            <a:avLst/>
          </a:prstGeom>
        </p:spPr>
      </p:pic>
      <p:pic>
        <p:nvPicPr>
          <p:cNvPr id="122" name="Content Placeholder 5"/>
          <p:cNvPicPr>
            <a:picLocks noChangeAspect="1"/>
          </p:cNvPicPr>
          <p:nvPr/>
        </p:nvPicPr>
        <p:blipFill>
          <a:blip r:embed="rId2"/>
          <a:srcRect l="-6694" r="-6694"/>
          <a:stretch>
            <a:fillRect/>
          </a:stretch>
        </p:blipFill>
        <p:spPr>
          <a:xfrm>
            <a:off x="5329382" y="3501531"/>
            <a:ext cx="3814618" cy="1997818"/>
          </a:xfrm>
          <a:prstGeom prst="rect">
            <a:avLst/>
          </a:prstGeom>
        </p:spPr>
      </p:pic>
      <p:pic>
        <p:nvPicPr>
          <p:cNvPr id="124" name="Content Placeholder 5"/>
          <p:cNvPicPr>
            <a:picLocks noChangeAspect="1"/>
          </p:cNvPicPr>
          <p:nvPr/>
        </p:nvPicPr>
        <p:blipFill>
          <a:blip r:embed="rId2"/>
          <a:srcRect l="-6694" r="-6694"/>
          <a:stretch>
            <a:fillRect/>
          </a:stretch>
        </p:blipFill>
        <p:spPr>
          <a:xfrm>
            <a:off x="378691" y="3586040"/>
            <a:ext cx="3814618" cy="1997818"/>
          </a:xfrm>
          <a:prstGeom prst="rect">
            <a:avLst/>
          </a:prstGeom>
        </p:spPr>
      </p:pic>
      <p:pic>
        <p:nvPicPr>
          <p:cNvPr id="125" name="Content Placeholder 5"/>
          <p:cNvPicPr>
            <a:picLocks noChangeAspect="1"/>
          </p:cNvPicPr>
          <p:nvPr/>
        </p:nvPicPr>
        <p:blipFill>
          <a:blip r:embed="rId2"/>
          <a:srcRect l="-6694" r="-6694"/>
          <a:stretch>
            <a:fillRect/>
          </a:stretch>
        </p:blipFill>
        <p:spPr>
          <a:xfrm>
            <a:off x="-230909" y="1523589"/>
            <a:ext cx="3814618" cy="1997818"/>
          </a:xfrm>
          <a:prstGeom prst="rect">
            <a:avLst/>
          </a:prstGeom>
        </p:spPr>
      </p:pic>
      <p:pic>
        <p:nvPicPr>
          <p:cNvPr id="126" name="Content Placeholder 5"/>
          <p:cNvPicPr>
            <a:picLocks noChangeAspect="1"/>
          </p:cNvPicPr>
          <p:nvPr/>
        </p:nvPicPr>
        <p:blipFill>
          <a:blip r:embed="rId2"/>
          <a:srcRect l="-6694" r="-6694"/>
          <a:stretch>
            <a:fillRect/>
          </a:stretch>
        </p:blipFill>
        <p:spPr>
          <a:xfrm>
            <a:off x="2133600" y="877495"/>
            <a:ext cx="3814618" cy="1997818"/>
          </a:xfrm>
          <a:prstGeom prst="rect">
            <a:avLst/>
          </a:prstGeom>
        </p:spPr>
      </p:pic>
      <p:pic>
        <p:nvPicPr>
          <p:cNvPr id="127" name="Content Placeholder 5"/>
          <p:cNvPicPr>
            <a:picLocks noChangeAspect="1"/>
          </p:cNvPicPr>
          <p:nvPr/>
        </p:nvPicPr>
        <p:blipFill>
          <a:blip r:embed="rId2"/>
          <a:srcRect l="-6694" r="-6694"/>
          <a:stretch>
            <a:fillRect/>
          </a:stretch>
        </p:blipFill>
        <p:spPr>
          <a:xfrm>
            <a:off x="3736109" y="1876404"/>
            <a:ext cx="3814618" cy="1997818"/>
          </a:xfrm>
          <a:prstGeom prst="rect">
            <a:avLst/>
          </a:prstGeom>
        </p:spPr>
      </p:pic>
      <p:pic>
        <p:nvPicPr>
          <p:cNvPr id="128" name="Content Placeholder 5"/>
          <p:cNvPicPr>
            <a:picLocks noChangeAspect="1"/>
          </p:cNvPicPr>
          <p:nvPr/>
        </p:nvPicPr>
        <p:blipFill>
          <a:blip r:embed="rId2"/>
          <a:srcRect l="-6694" r="-6694"/>
          <a:stretch>
            <a:fillRect/>
          </a:stretch>
        </p:blipFill>
        <p:spPr>
          <a:xfrm>
            <a:off x="5338618" y="2875313"/>
            <a:ext cx="3814618" cy="1997818"/>
          </a:xfrm>
          <a:prstGeom prst="rect">
            <a:avLst/>
          </a:prstGeom>
        </p:spPr>
      </p:pic>
      <p:pic>
        <p:nvPicPr>
          <p:cNvPr id="129" name="Content Placeholder 5"/>
          <p:cNvPicPr>
            <a:picLocks noChangeAspect="1"/>
          </p:cNvPicPr>
          <p:nvPr/>
        </p:nvPicPr>
        <p:blipFill>
          <a:blip r:embed="rId2"/>
          <a:srcRect l="-6694" r="-6694"/>
          <a:stretch>
            <a:fillRect/>
          </a:stretch>
        </p:blipFill>
        <p:spPr>
          <a:xfrm>
            <a:off x="1687945" y="3890840"/>
            <a:ext cx="3814618" cy="1997818"/>
          </a:xfrm>
          <a:prstGeom prst="rect">
            <a:avLst/>
          </a:prstGeom>
        </p:spPr>
      </p:pic>
      <p:pic>
        <p:nvPicPr>
          <p:cNvPr id="130" name="Content Placeholder 5"/>
          <p:cNvPicPr>
            <a:picLocks noChangeAspect="1"/>
          </p:cNvPicPr>
          <p:nvPr/>
        </p:nvPicPr>
        <p:blipFill>
          <a:blip r:embed="rId2"/>
          <a:srcRect l="-6694" r="-6694"/>
          <a:stretch>
            <a:fillRect/>
          </a:stretch>
        </p:blipFill>
        <p:spPr>
          <a:xfrm>
            <a:off x="73891" y="2502622"/>
            <a:ext cx="3814618" cy="1997818"/>
          </a:xfrm>
          <a:prstGeom prst="rect">
            <a:avLst/>
          </a:prstGeom>
        </p:spPr>
      </p:pic>
      <p:pic>
        <p:nvPicPr>
          <p:cNvPr id="131" name="Content Placeholder 5"/>
          <p:cNvPicPr>
            <a:picLocks noChangeAspect="1"/>
          </p:cNvPicPr>
          <p:nvPr/>
        </p:nvPicPr>
        <p:blipFill>
          <a:blip r:embed="rId2"/>
          <a:srcRect l="-6694" r="-6694"/>
          <a:stretch>
            <a:fillRect/>
          </a:stretch>
        </p:blipFill>
        <p:spPr>
          <a:xfrm>
            <a:off x="5491018" y="3908877"/>
            <a:ext cx="3814618" cy="1997818"/>
          </a:xfrm>
          <a:prstGeom prst="rect">
            <a:avLst/>
          </a:prstGeom>
        </p:spPr>
      </p:pic>
    </p:spTree>
    <p:extLst>
      <p:ext uri="{BB962C8B-B14F-4D97-AF65-F5344CB8AC3E}">
        <p14:creationId xmlns:p14="http://schemas.microsoft.com/office/powerpoint/2010/main" val="26177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900" decel="100000" fill="hold"/>
                                        <p:tgtEl>
                                          <p:spTgt spid="9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000"/>
                                        <p:tgtEl>
                                          <p:spTgt spid="97"/>
                                        </p:tgtEl>
                                      </p:cBhvr>
                                    </p:animEffect>
                                    <p:anim calcmode="lin" valueType="num">
                                      <p:cBhvr>
                                        <p:cTn id="24" dur="1000" fill="hold"/>
                                        <p:tgtEl>
                                          <p:spTgt spid="97"/>
                                        </p:tgtEl>
                                        <p:attrNameLst>
                                          <p:attrName>ppt_x</p:attrName>
                                        </p:attrNameLst>
                                      </p:cBhvr>
                                      <p:tavLst>
                                        <p:tav tm="0">
                                          <p:val>
                                            <p:strVal val="#ppt_x"/>
                                          </p:val>
                                        </p:tav>
                                        <p:tav tm="100000">
                                          <p:val>
                                            <p:strVal val="#ppt_x"/>
                                          </p:val>
                                        </p:tav>
                                      </p:tavLst>
                                    </p:anim>
                                    <p:anim calcmode="lin" valueType="num">
                                      <p:cBhvr>
                                        <p:cTn id="25" dur="900" decel="100000" fill="hold"/>
                                        <p:tgtEl>
                                          <p:spTgt spid="9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anim calcmode="lin" valueType="num">
                                      <p:cBhvr>
                                        <p:cTn id="32" dur="1000" fill="hold"/>
                                        <p:tgtEl>
                                          <p:spTgt spid="98"/>
                                        </p:tgtEl>
                                        <p:attrNameLst>
                                          <p:attrName>ppt_x</p:attrName>
                                        </p:attrNameLst>
                                      </p:cBhvr>
                                      <p:tavLst>
                                        <p:tav tm="0">
                                          <p:val>
                                            <p:strVal val="#ppt_x"/>
                                          </p:val>
                                        </p:tav>
                                        <p:tav tm="100000">
                                          <p:val>
                                            <p:strVal val="#ppt_x"/>
                                          </p:val>
                                        </p:tav>
                                      </p:tavLst>
                                    </p:anim>
                                    <p:anim calcmode="lin" valueType="num">
                                      <p:cBhvr>
                                        <p:cTn id="33" dur="900" decel="100000" fill="hold"/>
                                        <p:tgtEl>
                                          <p:spTgt spid="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900" decel="100000" fill="hold"/>
                                        <p:tgtEl>
                                          <p:spTgt spid="9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1000"/>
                                        <p:tgtEl>
                                          <p:spTgt spid="100"/>
                                        </p:tgtEl>
                                      </p:cBhvr>
                                    </p:animEffect>
                                    <p:anim calcmode="lin" valueType="num">
                                      <p:cBhvr>
                                        <p:cTn id="48" dur="1000" fill="hold"/>
                                        <p:tgtEl>
                                          <p:spTgt spid="100"/>
                                        </p:tgtEl>
                                        <p:attrNameLst>
                                          <p:attrName>ppt_x</p:attrName>
                                        </p:attrNameLst>
                                      </p:cBhvr>
                                      <p:tavLst>
                                        <p:tav tm="0">
                                          <p:val>
                                            <p:strVal val="#ppt_x"/>
                                          </p:val>
                                        </p:tav>
                                        <p:tav tm="100000">
                                          <p:val>
                                            <p:strVal val="#ppt_x"/>
                                          </p:val>
                                        </p:tav>
                                      </p:tavLst>
                                    </p:anim>
                                    <p:anim calcmode="lin" valueType="num">
                                      <p:cBhvr>
                                        <p:cTn id="49" dur="900" decel="100000" fill="hold"/>
                                        <p:tgtEl>
                                          <p:spTgt spid="10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900" decel="100000" fill="hold"/>
                                        <p:tgtEl>
                                          <p:spTgt spid="10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anim calcmode="lin" valueType="num">
                                      <p:cBhvr>
                                        <p:cTn id="64" dur="1000" fill="hold"/>
                                        <p:tgtEl>
                                          <p:spTgt spid="102"/>
                                        </p:tgtEl>
                                        <p:attrNameLst>
                                          <p:attrName>ppt_x</p:attrName>
                                        </p:attrNameLst>
                                      </p:cBhvr>
                                      <p:tavLst>
                                        <p:tav tm="0">
                                          <p:val>
                                            <p:strVal val="#ppt_x"/>
                                          </p:val>
                                        </p:tav>
                                        <p:tav tm="100000">
                                          <p:val>
                                            <p:strVal val="#ppt_x"/>
                                          </p:val>
                                        </p:tav>
                                      </p:tavLst>
                                    </p:anim>
                                    <p:anim calcmode="lin" valueType="num">
                                      <p:cBhvr>
                                        <p:cTn id="65" dur="900" decel="100000" fill="hold"/>
                                        <p:tgtEl>
                                          <p:spTgt spid="10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900" decel="100000" fill="hold"/>
                                        <p:tgtEl>
                                          <p:spTgt spid="103"/>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900" decel="100000" fill="hold"/>
                                        <p:tgtEl>
                                          <p:spTgt spid="10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900" decel="100000" fill="hold"/>
                                        <p:tgtEl>
                                          <p:spTgt spid="10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anim calcmode="lin" valueType="num">
                                      <p:cBhvr>
                                        <p:cTn id="96" dur="1000" fill="hold"/>
                                        <p:tgtEl>
                                          <p:spTgt spid="106"/>
                                        </p:tgtEl>
                                        <p:attrNameLst>
                                          <p:attrName>ppt_x</p:attrName>
                                        </p:attrNameLst>
                                      </p:cBhvr>
                                      <p:tavLst>
                                        <p:tav tm="0">
                                          <p:val>
                                            <p:strVal val="#ppt_x"/>
                                          </p:val>
                                        </p:tav>
                                        <p:tav tm="100000">
                                          <p:val>
                                            <p:strVal val="#ppt_x"/>
                                          </p:val>
                                        </p:tav>
                                      </p:tavLst>
                                    </p:anim>
                                    <p:anim calcmode="lin" valueType="num">
                                      <p:cBhvr>
                                        <p:cTn id="97" dur="900" decel="100000" fill="hold"/>
                                        <p:tgtEl>
                                          <p:spTgt spid="10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900" decel="100000" fill="hold"/>
                                        <p:tgtEl>
                                          <p:spTgt spid="107"/>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anim calcmode="lin" valueType="num">
                                      <p:cBhvr>
                                        <p:cTn id="112" dur="1000" fill="hold"/>
                                        <p:tgtEl>
                                          <p:spTgt spid="108"/>
                                        </p:tgtEl>
                                        <p:attrNameLst>
                                          <p:attrName>ppt_x</p:attrName>
                                        </p:attrNameLst>
                                      </p:cBhvr>
                                      <p:tavLst>
                                        <p:tav tm="0">
                                          <p:val>
                                            <p:strVal val="#ppt_x"/>
                                          </p:val>
                                        </p:tav>
                                        <p:tav tm="100000">
                                          <p:val>
                                            <p:strVal val="#ppt_x"/>
                                          </p:val>
                                        </p:tav>
                                      </p:tavLst>
                                    </p:anim>
                                    <p:anim calcmode="lin" valueType="num">
                                      <p:cBhvr>
                                        <p:cTn id="113" dur="900" decel="100000" fill="hold"/>
                                        <p:tgtEl>
                                          <p:spTgt spid="1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7" presetClass="entr" presetSubtype="0" fill="hold" nodeType="clickEffect">
                                  <p:stCondLst>
                                    <p:cond delay="0"/>
                                  </p:stCondLst>
                                  <p:childTnLst>
                                    <p:set>
                                      <p:cBhvr>
                                        <p:cTn id="118" dur="1" fill="hold">
                                          <p:stCondLst>
                                            <p:cond delay="0"/>
                                          </p:stCondLst>
                                        </p:cTn>
                                        <p:tgtEl>
                                          <p:spTgt spid="109"/>
                                        </p:tgtEl>
                                        <p:attrNameLst>
                                          <p:attrName>style.visibility</p:attrName>
                                        </p:attrNameLst>
                                      </p:cBhvr>
                                      <p:to>
                                        <p:strVal val="visible"/>
                                      </p:to>
                                    </p:set>
                                    <p:animEffect transition="in" filter="fade">
                                      <p:cBhvr>
                                        <p:cTn id="119" dur="1000"/>
                                        <p:tgtEl>
                                          <p:spTgt spid="109"/>
                                        </p:tgtEl>
                                      </p:cBhvr>
                                    </p:animEffect>
                                    <p:anim calcmode="lin" valueType="num">
                                      <p:cBhvr>
                                        <p:cTn id="120" dur="1000" fill="hold"/>
                                        <p:tgtEl>
                                          <p:spTgt spid="109"/>
                                        </p:tgtEl>
                                        <p:attrNameLst>
                                          <p:attrName>ppt_x</p:attrName>
                                        </p:attrNameLst>
                                      </p:cBhvr>
                                      <p:tavLst>
                                        <p:tav tm="0">
                                          <p:val>
                                            <p:strVal val="#ppt_x"/>
                                          </p:val>
                                        </p:tav>
                                        <p:tav tm="100000">
                                          <p:val>
                                            <p:strVal val="#ppt_x"/>
                                          </p:val>
                                        </p:tav>
                                      </p:tavLst>
                                    </p:anim>
                                    <p:anim calcmode="lin" valueType="num">
                                      <p:cBhvr>
                                        <p:cTn id="121" dur="900" decel="100000" fill="hold"/>
                                        <p:tgtEl>
                                          <p:spTgt spid="109"/>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7" presetClass="entr" presetSubtype="0"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1000"/>
                                        <p:tgtEl>
                                          <p:spTgt spid="110"/>
                                        </p:tgtEl>
                                      </p:cBhvr>
                                    </p:animEffect>
                                    <p:anim calcmode="lin" valueType="num">
                                      <p:cBhvr>
                                        <p:cTn id="128" dur="1000" fill="hold"/>
                                        <p:tgtEl>
                                          <p:spTgt spid="110"/>
                                        </p:tgtEl>
                                        <p:attrNameLst>
                                          <p:attrName>ppt_x</p:attrName>
                                        </p:attrNameLst>
                                      </p:cBhvr>
                                      <p:tavLst>
                                        <p:tav tm="0">
                                          <p:val>
                                            <p:strVal val="#ppt_x"/>
                                          </p:val>
                                        </p:tav>
                                        <p:tav tm="100000">
                                          <p:val>
                                            <p:strVal val="#ppt_x"/>
                                          </p:val>
                                        </p:tav>
                                      </p:tavLst>
                                    </p:anim>
                                    <p:anim calcmode="lin" valueType="num">
                                      <p:cBhvr>
                                        <p:cTn id="129" dur="900" decel="100000" fill="hold"/>
                                        <p:tgtEl>
                                          <p:spTgt spid="11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1000"/>
                                        <p:tgtEl>
                                          <p:spTgt spid="111"/>
                                        </p:tgtEl>
                                      </p:cBhvr>
                                    </p:animEffect>
                                    <p:anim calcmode="lin" valueType="num">
                                      <p:cBhvr>
                                        <p:cTn id="136" dur="1000" fill="hold"/>
                                        <p:tgtEl>
                                          <p:spTgt spid="111"/>
                                        </p:tgtEl>
                                        <p:attrNameLst>
                                          <p:attrName>ppt_x</p:attrName>
                                        </p:attrNameLst>
                                      </p:cBhvr>
                                      <p:tavLst>
                                        <p:tav tm="0">
                                          <p:val>
                                            <p:strVal val="#ppt_x"/>
                                          </p:val>
                                        </p:tav>
                                        <p:tav tm="100000">
                                          <p:val>
                                            <p:strVal val="#ppt_x"/>
                                          </p:val>
                                        </p:tav>
                                      </p:tavLst>
                                    </p:anim>
                                    <p:anim calcmode="lin" valueType="num">
                                      <p:cBhvr>
                                        <p:cTn id="137" dur="900" decel="100000" fill="hold"/>
                                        <p:tgtEl>
                                          <p:spTgt spid="11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fade">
                                      <p:cBhvr>
                                        <p:cTn id="143" dur="1000"/>
                                        <p:tgtEl>
                                          <p:spTgt spid="112"/>
                                        </p:tgtEl>
                                      </p:cBhvr>
                                    </p:animEffect>
                                    <p:anim calcmode="lin" valueType="num">
                                      <p:cBhvr>
                                        <p:cTn id="144" dur="1000" fill="hold"/>
                                        <p:tgtEl>
                                          <p:spTgt spid="112"/>
                                        </p:tgtEl>
                                        <p:attrNameLst>
                                          <p:attrName>ppt_x</p:attrName>
                                        </p:attrNameLst>
                                      </p:cBhvr>
                                      <p:tavLst>
                                        <p:tav tm="0">
                                          <p:val>
                                            <p:strVal val="#ppt_x"/>
                                          </p:val>
                                        </p:tav>
                                        <p:tav tm="100000">
                                          <p:val>
                                            <p:strVal val="#ppt_x"/>
                                          </p:val>
                                        </p:tav>
                                      </p:tavLst>
                                    </p:anim>
                                    <p:anim calcmode="lin" valueType="num">
                                      <p:cBhvr>
                                        <p:cTn id="145" dur="900" decel="100000" fill="hold"/>
                                        <p:tgtEl>
                                          <p:spTgt spid="112"/>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112"/>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7" presetClass="entr" presetSubtype="0" fill="hold"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1000"/>
                                        <p:tgtEl>
                                          <p:spTgt spid="113"/>
                                        </p:tgtEl>
                                      </p:cBhvr>
                                    </p:animEffect>
                                    <p:anim calcmode="lin" valueType="num">
                                      <p:cBhvr>
                                        <p:cTn id="152" dur="1000" fill="hold"/>
                                        <p:tgtEl>
                                          <p:spTgt spid="113"/>
                                        </p:tgtEl>
                                        <p:attrNameLst>
                                          <p:attrName>ppt_x</p:attrName>
                                        </p:attrNameLst>
                                      </p:cBhvr>
                                      <p:tavLst>
                                        <p:tav tm="0">
                                          <p:val>
                                            <p:strVal val="#ppt_x"/>
                                          </p:val>
                                        </p:tav>
                                        <p:tav tm="100000">
                                          <p:val>
                                            <p:strVal val="#ppt_x"/>
                                          </p:val>
                                        </p:tav>
                                      </p:tavLst>
                                    </p:anim>
                                    <p:anim calcmode="lin" valueType="num">
                                      <p:cBhvr>
                                        <p:cTn id="153" dur="900" decel="100000" fill="hold"/>
                                        <p:tgtEl>
                                          <p:spTgt spid="113"/>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7" presetClass="entr" presetSubtype="0" fill="hold" nodeType="clickEffect">
                                  <p:stCondLst>
                                    <p:cond delay="0"/>
                                  </p:stCondLst>
                                  <p:childTnLst>
                                    <p:set>
                                      <p:cBhvr>
                                        <p:cTn id="158" dur="1" fill="hold">
                                          <p:stCondLst>
                                            <p:cond delay="0"/>
                                          </p:stCondLst>
                                        </p:cTn>
                                        <p:tgtEl>
                                          <p:spTgt spid="114"/>
                                        </p:tgtEl>
                                        <p:attrNameLst>
                                          <p:attrName>style.visibility</p:attrName>
                                        </p:attrNameLst>
                                      </p:cBhvr>
                                      <p:to>
                                        <p:strVal val="visible"/>
                                      </p:to>
                                    </p:set>
                                    <p:animEffect transition="in" filter="fade">
                                      <p:cBhvr>
                                        <p:cTn id="159" dur="1000"/>
                                        <p:tgtEl>
                                          <p:spTgt spid="114"/>
                                        </p:tgtEl>
                                      </p:cBhvr>
                                    </p:animEffect>
                                    <p:anim calcmode="lin" valueType="num">
                                      <p:cBhvr>
                                        <p:cTn id="160" dur="1000" fill="hold"/>
                                        <p:tgtEl>
                                          <p:spTgt spid="114"/>
                                        </p:tgtEl>
                                        <p:attrNameLst>
                                          <p:attrName>ppt_x</p:attrName>
                                        </p:attrNameLst>
                                      </p:cBhvr>
                                      <p:tavLst>
                                        <p:tav tm="0">
                                          <p:val>
                                            <p:strVal val="#ppt_x"/>
                                          </p:val>
                                        </p:tav>
                                        <p:tav tm="100000">
                                          <p:val>
                                            <p:strVal val="#ppt_x"/>
                                          </p:val>
                                        </p:tav>
                                      </p:tavLst>
                                    </p:anim>
                                    <p:anim calcmode="lin" valueType="num">
                                      <p:cBhvr>
                                        <p:cTn id="161" dur="900" decel="100000" fill="hold"/>
                                        <p:tgtEl>
                                          <p:spTgt spid="114"/>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7" presetClass="entr" presetSubtype="0" fill="hold" nodeType="click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1000"/>
                                        <p:tgtEl>
                                          <p:spTgt spid="115"/>
                                        </p:tgtEl>
                                      </p:cBhvr>
                                    </p:animEffect>
                                    <p:anim calcmode="lin" valueType="num">
                                      <p:cBhvr>
                                        <p:cTn id="168" dur="1000" fill="hold"/>
                                        <p:tgtEl>
                                          <p:spTgt spid="115"/>
                                        </p:tgtEl>
                                        <p:attrNameLst>
                                          <p:attrName>ppt_x</p:attrName>
                                        </p:attrNameLst>
                                      </p:cBhvr>
                                      <p:tavLst>
                                        <p:tav tm="0">
                                          <p:val>
                                            <p:strVal val="#ppt_x"/>
                                          </p:val>
                                        </p:tav>
                                        <p:tav tm="100000">
                                          <p:val>
                                            <p:strVal val="#ppt_x"/>
                                          </p:val>
                                        </p:tav>
                                      </p:tavLst>
                                    </p:anim>
                                    <p:anim calcmode="lin" valueType="num">
                                      <p:cBhvr>
                                        <p:cTn id="169" dur="900" decel="100000" fill="hold"/>
                                        <p:tgtEl>
                                          <p:spTgt spid="115"/>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7" presetClass="entr" presetSubtype="0" fill="hold"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fade">
                                      <p:cBhvr>
                                        <p:cTn id="175" dur="1000"/>
                                        <p:tgtEl>
                                          <p:spTgt spid="116"/>
                                        </p:tgtEl>
                                      </p:cBhvr>
                                    </p:animEffect>
                                    <p:anim calcmode="lin" valueType="num">
                                      <p:cBhvr>
                                        <p:cTn id="176" dur="1000" fill="hold"/>
                                        <p:tgtEl>
                                          <p:spTgt spid="116"/>
                                        </p:tgtEl>
                                        <p:attrNameLst>
                                          <p:attrName>ppt_x</p:attrName>
                                        </p:attrNameLst>
                                      </p:cBhvr>
                                      <p:tavLst>
                                        <p:tav tm="0">
                                          <p:val>
                                            <p:strVal val="#ppt_x"/>
                                          </p:val>
                                        </p:tav>
                                        <p:tav tm="100000">
                                          <p:val>
                                            <p:strVal val="#ppt_x"/>
                                          </p:val>
                                        </p:tav>
                                      </p:tavLst>
                                    </p:anim>
                                    <p:anim calcmode="lin" valueType="num">
                                      <p:cBhvr>
                                        <p:cTn id="177" dur="900" decel="100000" fill="hold"/>
                                        <p:tgtEl>
                                          <p:spTgt spid="116"/>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37" presetClass="entr" presetSubtype="0" fill="hold" nodeType="clickEffect">
                                  <p:stCondLst>
                                    <p:cond delay="0"/>
                                  </p:stCondLst>
                                  <p:childTnLst>
                                    <p:set>
                                      <p:cBhvr>
                                        <p:cTn id="182" dur="1" fill="hold">
                                          <p:stCondLst>
                                            <p:cond delay="0"/>
                                          </p:stCondLst>
                                        </p:cTn>
                                        <p:tgtEl>
                                          <p:spTgt spid="117"/>
                                        </p:tgtEl>
                                        <p:attrNameLst>
                                          <p:attrName>style.visibility</p:attrName>
                                        </p:attrNameLst>
                                      </p:cBhvr>
                                      <p:to>
                                        <p:strVal val="visible"/>
                                      </p:to>
                                    </p:set>
                                    <p:animEffect transition="in" filter="fade">
                                      <p:cBhvr>
                                        <p:cTn id="183" dur="1000"/>
                                        <p:tgtEl>
                                          <p:spTgt spid="117"/>
                                        </p:tgtEl>
                                      </p:cBhvr>
                                    </p:animEffect>
                                    <p:anim calcmode="lin" valueType="num">
                                      <p:cBhvr>
                                        <p:cTn id="184" dur="1000" fill="hold"/>
                                        <p:tgtEl>
                                          <p:spTgt spid="117"/>
                                        </p:tgtEl>
                                        <p:attrNameLst>
                                          <p:attrName>ppt_x</p:attrName>
                                        </p:attrNameLst>
                                      </p:cBhvr>
                                      <p:tavLst>
                                        <p:tav tm="0">
                                          <p:val>
                                            <p:strVal val="#ppt_x"/>
                                          </p:val>
                                        </p:tav>
                                        <p:tav tm="100000">
                                          <p:val>
                                            <p:strVal val="#ppt_x"/>
                                          </p:val>
                                        </p:tav>
                                      </p:tavLst>
                                    </p:anim>
                                    <p:anim calcmode="lin" valueType="num">
                                      <p:cBhvr>
                                        <p:cTn id="185" dur="900" decel="100000" fill="hold"/>
                                        <p:tgtEl>
                                          <p:spTgt spid="117"/>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7" presetClass="entr" presetSubtype="0" fill="hold" nodeType="clickEffect">
                                  <p:stCondLst>
                                    <p:cond delay="0"/>
                                  </p:stCondLst>
                                  <p:childTnLst>
                                    <p:set>
                                      <p:cBhvr>
                                        <p:cTn id="190" dur="1" fill="hold">
                                          <p:stCondLst>
                                            <p:cond delay="0"/>
                                          </p:stCondLst>
                                        </p:cTn>
                                        <p:tgtEl>
                                          <p:spTgt spid="118"/>
                                        </p:tgtEl>
                                        <p:attrNameLst>
                                          <p:attrName>style.visibility</p:attrName>
                                        </p:attrNameLst>
                                      </p:cBhvr>
                                      <p:to>
                                        <p:strVal val="visible"/>
                                      </p:to>
                                    </p:set>
                                    <p:animEffect transition="in" filter="fade">
                                      <p:cBhvr>
                                        <p:cTn id="191" dur="1000"/>
                                        <p:tgtEl>
                                          <p:spTgt spid="118"/>
                                        </p:tgtEl>
                                      </p:cBhvr>
                                    </p:animEffect>
                                    <p:anim calcmode="lin" valueType="num">
                                      <p:cBhvr>
                                        <p:cTn id="192" dur="1000" fill="hold"/>
                                        <p:tgtEl>
                                          <p:spTgt spid="118"/>
                                        </p:tgtEl>
                                        <p:attrNameLst>
                                          <p:attrName>ppt_x</p:attrName>
                                        </p:attrNameLst>
                                      </p:cBhvr>
                                      <p:tavLst>
                                        <p:tav tm="0">
                                          <p:val>
                                            <p:strVal val="#ppt_x"/>
                                          </p:val>
                                        </p:tav>
                                        <p:tav tm="100000">
                                          <p:val>
                                            <p:strVal val="#ppt_x"/>
                                          </p:val>
                                        </p:tav>
                                      </p:tavLst>
                                    </p:anim>
                                    <p:anim calcmode="lin" valueType="num">
                                      <p:cBhvr>
                                        <p:cTn id="193" dur="900" decel="100000" fill="hold"/>
                                        <p:tgtEl>
                                          <p:spTgt spid="118"/>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37" presetClass="entr" presetSubtype="0" fill="hold" nodeType="clickEffect">
                                  <p:stCondLst>
                                    <p:cond delay="0"/>
                                  </p:stCondLst>
                                  <p:childTnLst>
                                    <p:set>
                                      <p:cBhvr>
                                        <p:cTn id="198" dur="1" fill="hold">
                                          <p:stCondLst>
                                            <p:cond delay="0"/>
                                          </p:stCondLst>
                                        </p:cTn>
                                        <p:tgtEl>
                                          <p:spTgt spid="120"/>
                                        </p:tgtEl>
                                        <p:attrNameLst>
                                          <p:attrName>style.visibility</p:attrName>
                                        </p:attrNameLst>
                                      </p:cBhvr>
                                      <p:to>
                                        <p:strVal val="visible"/>
                                      </p:to>
                                    </p:set>
                                    <p:animEffect transition="in" filter="fade">
                                      <p:cBhvr>
                                        <p:cTn id="199" dur="1000"/>
                                        <p:tgtEl>
                                          <p:spTgt spid="120"/>
                                        </p:tgtEl>
                                      </p:cBhvr>
                                    </p:animEffect>
                                    <p:anim calcmode="lin" valueType="num">
                                      <p:cBhvr>
                                        <p:cTn id="200" dur="1000" fill="hold"/>
                                        <p:tgtEl>
                                          <p:spTgt spid="120"/>
                                        </p:tgtEl>
                                        <p:attrNameLst>
                                          <p:attrName>ppt_x</p:attrName>
                                        </p:attrNameLst>
                                      </p:cBhvr>
                                      <p:tavLst>
                                        <p:tav tm="0">
                                          <p:val>
                                            <p:strVal val="#ppt_x"/>
                                          </p:val>
                                        </p:tav>
                                        <p:tav tm="100000">
                                          <p:val>
                                            <p:strVal val="#ppt_x"/>
                                          </p:val>
                                        </p:tav>
                                      </p:tavLst>
                                    </p:anim>
                                    <p:anim calcmode="lin" valueType="num">
                                      <p:cBhvr>
                                        <p:cTn id="201" dur="900" decel="100000" fill="hold"/>
                                        <p:tgtEl>
                                          <p:spTgt spid="120"/>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37" presetClass="entr" presetSubtype="0" fill="hold" nodeType="clickEffect">
                                  <p:stCondLst>
                                    <p:cond delay="0"/>
                                  </p:stCondLst>
                                  <p:childTnLst>
                                    <p:set>
                                      <p:cBhvr>
                                        <p:cTn id="206" dur="1" fill="hold">
                                          <p:stCondLst>
                                            <p:cond delay="0"/>
                                          </p:stCondLst>
                                        </p:cTn>
                                        <p:tgtEl>
                                          <p:spTgt spid="121"/>
                                        </p:tgtEl>
                                        <p:attrNameLst>
                                          <p:attrName>style.visibility</p:attrName>
                                        </p:attrNameLst>
                                      </p:cBhvr>
                                      <p:to>
                                        <p:strVal val="visible"/>
                                      </p:to>
                                    </p:set>
                                    <p:animEffect transition="in" filter="fade">
                                      <p:cBhvr>
                                        <p:cTn id="207" dur="1000"/>
                                        <p:tgtEl>
                                          <p:spTgt spid="121"/>
                                        </p:tgtEl>
                                      </p:cBhvr>
                                    </p:animEffect>
                                    <p:anim calcmode="lin" valueType="num">
                                      <p:cBhvr>
                                        <p:cTn id="208" dur="1000" fill="hold"/>
                                        <p:tgtEl>
                                          <p:spTgt spid="121"/>
                                        </p:tgtEl>
                                        <p:attrNameLst>
                                          <p:attrName>ppt_x</p:attrName>
                                        </p:attrNameLst>
                                      </p:cBhvr>
                                      <p:tavLst>
                                        <p:tav tm="0">
                                          <p:val>
                                            <p:strVal val="#ppt_x"/>
                                          </p:val>
                                        </p:tav>
                                        <p:tav tm="100000">
                                          <p:val>
                                            <p:strVal val="#ppt_x"/>
                                          </p:val>
                                        </p:tav>
                                      </p:tavLst>
                                    </p:anim>
                                    <p:anim calcmode="lin" valueType="num">
                                      <p:cBhvr>
                                        <p:cTn id="209" dur="900" decel="100000" fill="hold"/>
                                        <p:tgtEl>
                                          <p:spTgt spid="121"/>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7"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fade">
                                      <p:cBhvr>
                                        <p:cTn id="215" dur="1000"/>
                                        <p:tgtEl>
                                          <p:spTgt spid="122"/>
                                        </p:tgtEl>
                                      </p:cBhvr>
                                    </p:animEffect>
                                    <p:anim calcmode="lin" valueType="num">
                                      <p:cBhvr>
                                        <p:cTn id="216" dur="1000" fill="hold"/>
                                        <p:tgtEl>
                                          <p:spTgt spid="122"/>
                                        </p:tgtEl>
                                        <p:attrNameLst>
                                          <p:attrName>ppt_x</p:attrName>
                                        </p:attrNameLst>
                                      </p:cBhvr>
                                      <p:tavLst>
                                        <p:tav tm="0">
                                          <p:val>
                                            <p:strVal val="#ppt_x"/>
                                          </p:val>
                                        </p:tav>
                                        <p:tav tm="100000">
                                          <p:val>
                                            <p:strVal val="#ppt_x"/>
                                          </p:val>
                                        </p:tav>
                                      </p:tavLst>
                                    </p:anim>
                                    <p:anim calcmode="lin" valueType="num">
                                      <p:cBhvr>
                                        <p:cTn id="217" dur="900" decel="100000" fill="hold"/>
                                        <p:tgtEl>
                                          <p:spTgt spid="1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22"/>
                                        </p:tgtEl>
                                        <p:attrNameLst>
                                          <p:attrName>ppt_y</p:attrName>
                                        </p:attrNameLst>
                                      </p:cBhvr>
                                      <p:tavLst>
                                        <p:tav tm="0">
                                          <p:val>
                                            <p:strVal val="#ppt_y-.03"/>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37" presetClass="entr" presetSubtype="0" fill="hold" nodeType="clickEffect">
                                  <p:stCondLst>
                                    <p:cond delay="0"/>
                                  </p:stCondLst>
                                  <p:childTnLst>
                                    <p:set>
                                      <p:cBhvr>
                                        <p:cTn id="222" dur="1" fill="hold">
                                          <p:stCondLst>
                                            <p:cond delay="0"/>
                                          </p:stCondLst>
                                        </p:cTn>
                                        <p:tgtEl>
                                          <p:spTgt spid="124"/>
                                        </p:tgtEl>
                                        <p:attrNameLst>
                                          <p:attrName>style.visibility</p:attrName>
                                        </p:attrNameLst>
                                      </p:cBhvr>
                                      <p:to>
                                        <p:strVal val="visible"/>
                                      </p:to>
                                    </p:set>
                                    <p:animEffect transition="in" filter="fade">
                                      <p:cBhvr>
                                        <p:cTn id="223" dur="1000"/>
                                        <p:tgtEl>
                                          <p:spTgt spid="124"/>
                                        </p:tgtEl>
                                      </p:cBhvr>
                                    </p:animEffect>
                                    <p:anim calcmode="lin" valueType="num">
                                      <p:cBhvr>
                                        <p:cTn id="224" dur="1000" fill="hold"/>
                                        <p:tgtEl>
                                          <p:spTgt spid="124"/>
                                        </p:tgtEl>
                                        <p:attrNameLst>
                                          <p:attrName>ppt_x</p:attrName>
                                        </p:attrNameLst>
                                      </p:cBhvr>
                                      <p:tavLst>
                                        <p:tav tm="0">
                                          <p:val>
                                            <p:strVal val="#ppt_x"/>
                                          </p:val>
                                        </p:tav>
                                        <p:tav tm="100000">
                                          <p:val>
                                            <p:strVal val="#ppt_x"/>
                                          </p:val>
                                        </p:tav>
                                      </p:tavLst>
                                    </p:anim>
                                    <p:anim calcmode="lin" valueType="num">
                                      <p:cBhvr>
                                        <p:cTn id="225" dur="900" decel="100000" fill="hold"/>
                                        <p:tgtEl>
                                          <p:spTgt spid="124"/>
                                        </p:tgtEl>
                                        <p:attrNameLst>
                                          <p:attrName>ppt_y</p:attrName>
                                        </p:attrNameLst>
                                      </p:cBhvr>
                                      <p:tavLst>
                                        <p:tav tm="0">
                                          <p:val>
                                            <p:strVal val="#ppt_y+1"/>
                                          </p:val>
                                        </p:tav>
                                        <p:tav tm="100000">
                                          <p:val>
                                            <p:strVal val="#ppt_y-.03"/>
                                          </p:val>
                                        </p:tav>
                                      </p:tavLst>
                                    </p:anim>
                                    <p:anim calcmode="lin" valueType="num">
                                      <p:cBhvr>
                                        <p:cTn id="226"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37" presetClass="entr" presetSubtype="0" fill="hold" nodeType="click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fade">
                                      <p:cBhvr>
                                        <p:cTn id="231" dur="1000"/>
                                        <p:tgtEl>
                                          <p:spTgt spid="125"/>
                                        </p:tgtEl>
                                      </p:cBhvr>
                                    </p:animEffect>
                                    <p:anim calcmode="lin" valueType="num">
                                      <p:cBhvr>
                                        <p:cTn id="232" dur="1000" fill="hold"/>
                                        <p:tgtEl>
                                          <p:spTgt spid="125"/>
                                        </p:tgtEl>
                                        <p:attrNameLst>
                                          <p:attrName>ppt_x</p:attrName>
                                        </p:attrNameLst>
                                      </p:cBhvr>
                                      <p:tavLst>
                                        <p:tav tm="0">
                                          <p:val>
                                            <p:strVal val="#ppt_x"/>
                                          </p:val>
                                        </p:tav>
                                        <p:tav tm="100000">
                                          <p:val>
                                            <p:strVal val="#ppt_x"/>
                                          </p:val>
                                        </p:tav>
                                      </p:tavLst>
                                    </p:anim>
                                    <p:anim calcmode="lin" valueType="num">
                                      <p:cBhvr>
                                        <p:cTn id="233" dur="900" decel="100000" fill="hold"/>
                                        <p:tgtEl>
                                          <p:spTgt spid="125"/>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125"/>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nodeType="clickEffect">
                                  <p:stCondLst>
                                    <p:cond delay="0"/>
                                  </p:stCondLst>
                                  <p:childTnLst>
                                    <p:set>
                                      <p:cBhvr>
                                        <p:cTn id="238" dur="1" fill="hold">
                                          <p:stCondLst>
                                            <p:cond delay="0"/>
                                          </p:stCondLst>
                                        </p:cTn>
                                        <p:tgtEl>
                                          <p:spTgt spid="126"/>
                                        </p:tgtEl>
                                        <p:attrNameLst>
                                          <p:attrName>style.visibility</p:attrName>
                                        </p:attrNameLst>
                                      </p:cBhvr>
                                      <p:to>
                                        <p:strVal val="visible"/>
                                      </p:to>
                                    </p:set>
                                    <p:animEffect transition="in" filter="fade">
                                      <p:cBhvr>
                                        <p:cTn id="239" dur="1000"/>
                                        <p:tgtEl>
                                          <p:spTgt spid="126"/>
                                        </p:tgtEl>
                                      </p:cBhvr>
                                    </p:animEffect>
                                    <p:anim calcmode="lin" valueType="num">
                                      <p:cBhvr>
                                        <p:cTn id="240" dur="1000" fill="hold"/>
                                        <p:tgtEl>
                                          <p:spTgt spid="126"/>
                                        </p:tgtEl>
                                        <p:attrNameLst>
                                          <p:attrName>ppt_x</p:attrName>
                                        </p:attrNameLst>
                                      </p:cBhvr>
                                      <p:tavLst>
                                        <p:tav tm="0">
                                          <p:val>
                                            <p:strVal val="#ppt_x"/>
                                          </p:val>
                                        </p:tav>
                                        <p:tav tm="100000">
                                          <p:val>
                                            <p:strVal val="#ppt_x"/>
                                          </p:val>
                                        </p:tav>
                                      </p:tavLst>
                                    </p:anim>
                                    <p:anim calcmode="lin" valueType="num">
                                      <p:cBhvr>
                                        <p:cTn id="241" dur="900" decel="100000" fill="hold"/>
                                        <p:tgtEl>
                                          <p:spTgt spid="126"/>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126"/>
                                        </p:tgtEl>
                                        <p:attrNameLst>
                                          <p:attrName>ppt_y</p:attrName>
                                        </p:attrNameLst>
                                      </p:cBhvr>
                                      <p:tavLst>
                                        <p:tav tm="0">
                                          <p:val>
                                            <p:strVal val="#ppt_y-.03"/>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7" presetClass="entr" presetSubtype="0" fill="hold" nodeType="clickEffect">
                                  <p:stCondLst>
                                    <p:cond delay="0"/>
                                  </p:stCondLst>
                                  <p:childTnLst>
                                    <p:set>
                                      <p:cBhvr>
                                        <p:cTn id="246" dur="1" fill="hold">
                                          <p:stCondLst>
                                            <p:cond delay="0"/>
                                          </p:stCondLst>
                                        </p:cTn>
                                        <p:tgtEl>
                                          <p:spTgt spid="127"/>
                                        </p:tgtEl>
                                        <p:attrNameLst>
                                          <p:attrName>style.visibility</p:attrName>
                                        </p:attrNameLst>
                                      </p:cBhvr>
                                      <p:to>
                                        <p:strVal val="visible"/>
                                      </p:to>
                                    </p:set>
                                    <p:animEffect transition="in" filter="fade">
                                      <p:cBhvr>
                                        <p:cTn id="247" dur="1000"/>
                                        <p:tgtEl>
                                          <p:spTgt spid="127"/>
                                        </p:tgtEl>
                                      </p:cBhvr>
                                    </p:animEffect>
                                    <p:anim calcmode="lin" valueType="num">
                                      <p:cBhvr>
                                        <p:cTn id="248" dur="1000" fill="hold"/>
                                        <p:tgtEl>
                                          <p:spTgt spid="127"/>
                                        </p:tgtEl>
                                        <p:attrNameLst>
                                          <p:attrName>ppt_x</p:attrName>
                                        </p:attrNameLst>
                                      </p:cBhvr>
                                      <p:tavLst>
                                        <p:tav tm="0">
                                          <p:val>
                                            <p:strVal val="#ppt_x"/>
                                          </p:val>
                                        </p:tav>
                                        <p:tav tm="100000">
                                          <p:val>
                                            <p:strVal val="#ppt_x"/>
                                          </p:val>
                                        </p:tav>
                                      </p:tavLst>
                                    </p:anim>
                                    <p:anim calcmode="lin" valueType="num">
                                      <p:cBhvr>
                                        <p:cTn id="249" dur="900" decel="100000" fill="hold"/>
                                        <p:tgtEl>
                                          <p:spTgt spid="127"/>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7" presetClass="entr" presetSubtype="0"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1000"/>
                                        <p:tgtEl>
                                          <p:spTgt spid="128"/>
                                        </p:tgtEl>
                                      </p:cBhvr>
                                    </p:animEffect>
                                    <p:anim calcmode="lin" valueType="num">
                                      <p:cBhvr>
                                        <p:cTn id="256" dur="1000" fill="hold"/>
                                        <p:tgtEl>
                                          <p:spTgt spid="128"/>
                                        </p:tgtEl>
                                        <p:attrNameLst>
                                          <p:attrName>ppt_x</p:attrName>
                                        </p:attrNameLst>
                                      </p:cBhvr>
                                      <p:tavLst>
                                        <p:tav tm="0">
                                          <p:val>
                                            <p:strVal val="#ppt_x"/>
                                          </p:val>
                                        </p:tav>
                                        <p:tav tm="100000">
                                          <p:val>
                                            <p:strVal val="#ppt_x"/>
                                          </p:val>
                                        </p:tav>
                                      </p:tavLst>
                                    </p:anim>
                                    <p:anim calcmode="lin" valueType="num">
                                      <p:cBhvr>
                                        <p:cTn id="257" dur="900" decel="100000" fill="hold"/>
                                        <p:tgtEl>
                                          <p:spTgt spid="128"/>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37" presetClass="entr" presetSubtype="0" fill="hold"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fade">
                                      <p:cBhvr>
                                        <p:cTn id="263" dur="1000"/>
                                        <p:tgtEl>
                                          <p:spTgt spid="129"/>
                                        </p:tgtEl>
                                      </p:cBhvr>
                                    </p:animEffect>
                                    <p:anim calcmode="lin" valueType="num">
                                      <p:cBhvr>
                                        <p:cTn id="264" dur="1000" fill="hold"/>
                                        <p:tgtEl>
                                          <p:spTgt spid="129"/>
                                        </p:tgtEl>
                                        <p:attrNameLst>
                                          <p:attrName>ppt_x</p:attrName>
                                        </p:attrNameLst>
                                      </p:cBhvr>
                                      <p:tavLst>
                                        <p:tav tm="0">
                                          <p:val>
                                            <p:strVal val="#ppt_x"/>
                                          </p:val>
                                        </p:tav>
                                        <p:tav tm="100000">
                                          <p:val>
                                            <p:strVal val="#ppt_x"/>
                                          </p:val>
                                        </p:tav>
                                      </p:tavLst>
                                    </p:anim>
                                    <p:anim calcmode="lin" valueType="num">
                                      <p:cBhvr>
                                        <p:cTn id="265" dur="900" decel="100000" fill="hold"/>
                                        <p:tgtEl>
                                          <p:spTgt spid="129"/>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7" presetClass="entr" presetSubtype="0" fill="hold" nodeType="clickEffect">
                                  <p:stCondLst>
                                    <p:cond delay="0"/>
                                  </p:stCondLst>
                                  <p:childTnLst>
                                    <p:set>
                                      <p:cBhvr>
                                        <p:cTn id="270" dur="1" fill="hold">
                                          <p:stCondLst>
                                            <p:cond delay="0"/>
                                          </p:stCondLst>
                                        </p:cTn>
                                        <p:tgtEl>
                                          <p:spTgt spid="130"/>
                                        </p:tgtEl>
                                        <p:attrNameLst>
                                          <p:attrName>style.visibility</p:attrName>
                                        </p:attrNameLst>
                                      </p:cBhvr>
                                      <p:to>
                                        <p:strVal val="visible"/>
                                      </p:to>
                                    </p:set>
                                    <p:animEffect transition="in" filter="fade">
                                      <p:cBhvr>
                                        <p:cTn id="271" dur="1000"/>
                                        <p:tgtEl>
                                          <p:spTgt spid="130"/>
                                        </p:tgtEl>
                                      </p:cBhvr>
                                    </p:animEffect>
                                    <p:anim calcmode="lin" valueType="num">
                                      <p:cBhvr>
                                        <p:cTn id="272" dur="1000" fill="hold"/>
                                        <p:tgtEl>
                                          <p:spTgt spid="130"/>
                                        </p:tgtEl>
                                        <p:attrNameLst>
                                          <p:attrName>ppt_x</p:attrName>
                                        </p:attrNameLst>
                                      </p:cBhvr>
                                      <p:tavLst>
                                        <p:tav tm="0">
                                          <p:val>
                                            <p:strVal val="#ppt_x"/>
                                          </p:val>
                                        </p:tav>
                                        <p:tav tm="100000">
                                          <p:val>
                                            <p:strVal val="#ppt_x"/>
                                          </p:val>
                                        </p:tav>
                                      </p:tavLst>
                                    </p:anim>
                                    <p:anim calcmode="lin" valueType="num">
                                      <p:cBhvr>
                                        <p:cTn id="273" dur="900" decel="100000" fill="hold"/>
                                        <p:tgtEl>
                                          <p:spTgt spid="130"/>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130"/>
                                        </p:tgtEl>
                                        <p:attrNameLst>
                                          <p:attrName>ppt_y</p:attrName>
                                        </p:attrNameLst>
                                      </p:cBhvr>
                                      <p:tavLst>
                                        <p:tav tm="0">
                                          <p:val>
                                            <p:strVal val="#ppt_y-.03"/>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7" presetClass="entr" presetSubtype="0" fill="hold" nodeType="clickEffect">
                                  <p:stCondLst>
                                    <p:cond delay="0"/>
                                  </p:stCondLst>
                                  <p:childTnLst>
                                    <p:set>
                                      <p:cBhvr>
                                        <p:cTn id="278" dur="1" fill="hold">
                                          <p:stCondLst>
                                            <p:cond delay="0"/>
                                          </p:stCondLst>
                                        </p:cTn>
                                        <p:tgtEl>
                                          <p:spTgt spid="131"/>
                                        </p:tgtEl>
                                        <p:attrNameLst>
                                          <p:attrName>style.visibility</p:attrName>
                                        </p:attrNameLst>
                                      </p:cBhvr>
                                      <p:to>
                                        <p:strVal val="visible"/>
                                      </p:to>
                                    </p:set>
                                    <p:animEffect transition="in" filter="fade">
                                      <p:cBhvr>
                                        <p:cTn id="279" dur="1000"/>
                                        <p:tgtEl>
                                          <p:spTgt spid="131"/>
                                        </p:tgtEl>
                                      </p:cBhvr>
                                    </p:animEffect>
                                    <p:anim calcmode="lin" valueType="num">
                                      <p:cBhvr>
                                        <p:cTn id="280" dur="1000" fill="hold"/>
                                        <p:tgtEl>
                                          <p:spTgt spid="131"/>
                                        </p:tgtEl>
                                        <p:attrNameLst>
                                          <p:attrName>ppt_x</p:attrName>
                                        </p:attrNameLst>
                                      </p:cBhvr>
                                      <p:tavLst>
                                        <p:tav tm="0">
                                          <p:val>
                                            <p:strVal val="#ppt_x"/>
                                          </p:val>
                                        </p:tav>
                                        <p:tav tm="100000">
                                          <p:val>
                                            <p:strVal val="#ppt_x"/>
                                          </p:val>
                                        </p:tav>
                                      </p:tavLst>
                                    </p:anim>
                                    <p:anim calcmode="lin" valueType="num">
                                      <p:cBhvr>
                                        <p:cTn id="281" dur="900" decel="100000" fill="hold"/>
                                        <p:tgtEl>
                                          <p:spTgt spid="131"/>
                                        </p:tgtEl>
                                        <p:attrNameLst>
                                          <p:attrName>ppt_y</p:attrName>
                                        </p:attrNameLst>
                                      </p:cBhvr>
                                      <p:tavLst>
                                        <p:tav tm="0">
                                          <p:val>
                                            <p:strVal val="#ppt_y+1"/>
                                          </p:val>
                                        </p:tav>
                                        <p:tav tm="100000">
                                          <p:val>
                                            <p:strVal val="#ppt_y-.03"/>
                                          </p:val>
                                        </p:tav>
                                      </p:tavLst>
                                    </p:anim>
                                    <p:anim calcmode="lin" valueType="num">
                                      <p:cBhvr>
                                        <p:cTn id="282" dur="100" accel="100000" fill="hold">
                                          <p:stCondLst>
                                            <p:cond delay="900"/>
                                          </p:stCondLst>
                                        </p:cTn>
                                        <p:tgtEl>
                                          <p:spTgt spid="1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02127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1402673" y="835687"/>
            <a:ext cx="6081514" cy="5021101"/>
          </a:xfrm>
          <a:prstGeom prst="rect">
            <a:avLst/>
          </a:prstGeom>
        </p:spPr>
      </p:pic>
    </p:spTree>
    <p:extLst>
      <p:ext uri="{BB962C8B-B14F-4D97-AF65-F5344CB8AC3E}">
        <p14:creationId xmlns:p14="http://schemas.microsoft.com/office/powerpoint/2010/main" val="56577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50750"/>
            <a:ext cx="49942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5027413"/>
            <a:ext cx="8485015" cy="923330"/>
          </a:xfrm>
          <a:prstGeom prst="rect">
            <a:avLst/>
          </a:prstGeom>
          <a:noFill/>
        </p:spPr>
        <p:txBody>
          <a:bodyPr wrap="none" rtlCol="0">
            <a:spAutoFit/>
          </a:bodyPr>
          <a:lstStyle/>
          <a:p>
            <a:r>
              <a:rPr lang="en-US" dirty="0"/>
              <a:t>P. Weill and J.W. Ross. IT Savvy: What Top Executives Must Know to Go from Pain to </a:t>
            </a:r>
            <a:r>
              <a:rPr lang="en-US" dirty="0" smtClean="0"/>
              <a:t>Gain.</a:t>
            </a:r>
          </a:p>
          <a:p>
            <a:r>
              <a:rPr lang="en-US" dirty="0" smtClean="0"/>
              <a:t>Harvard </a:t>
            </a:r>
            <a:r>
              <a:rPr lang="en-US" dirty="0"/>
              <a:t>Business Press, 2009. </a:t>
            </a:r>
            <a:endParaRPr lang="en-US" dirty="0"/>
          </a:p>
          <a:p>
            <a:endParaRPr lang="en-US" dirty="0"/>
          </a:p>
        </p:txBody>
      </p:sp>
    </p:spTree>
    <p:extLst>
      <p:ext uri="{BB962C8B-B14F-4D97-AF65-F5344CB8AC3E}">
        <p14:creationId xmlns:p14="http://schemas.microsoft.com/office/powerpoint/2010/main" val="184609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lstStyle/>
          <a:p>
            <a:r>
              <a:rPr lang="en-US" dirty="0" smtClean="0"/>
              <a:t>“Spaghetti Architecture”</a:t>
            </a:r>
          </a:p>
          <a:p>
            <a:pPr lvl="1"/>
            <a:r>
              <a:rPr lang="en-US" dirty="0" smtClean="0"/>
              <a:t>Each unit is trying to optimize locally.</a:t>
            </a:r>
          </a:p>
          <a:p>
            <a:pPr marL="457200" lvl="1" indent="0">
              <a:buNone/>
            </a:pPr>
            <a:endParaRPr lang="en-US" dirty="0" smtClean="0"/>
          </a:p>
          <a:p>
            <a:pPr lvl="1"/>
            <a:r>
              <a:rPr lang="en-US" dirty="0" smtClean="0"/>
              <a:t>Many unknown interdependencies are created.</a:t>
            </a:r>
            <a:endParaRPr lang="en-US" dirty="0" smtClean="0"/>
          </a:p>
          <a:p>
            <a:pPr lvl="2"/>
            <a:r>
              <a:rPr lang="en-US" dirty="0" smtClean="0"/>
              <a:t>Increased </a:t>
            </a:r>
            <a:r>
              <a:rPr lang="en-US" dirty="0" smtClean="0"/>
              <a:t>costs </a:t>
            </a:r>
            <a:r>
              <a:rPr lang="en-US" dirty="0" smtClean="0"/>
              <a:t>(to maintain)</a:t>
            </a:r>
          </a:p>
          <a:p>
            <a:pPr lvl="2"/>
            <a:r>
              <a:rPr lang="en-US" dirty="0" smtClean="0"/>
              <a:t>Increased </a:t>
            </a:r>
            <a:r>
              <a:rPr lang="en-US" dirty="0" smtClean="0"/>
              <a:t>risks (to change</a:t>
            </a:r>
            <a:r>
              <a:rPr lang="en-US" dirty="0" smtClean="0"/>
              <a:t>)</a:t>
            </a:r>
          </a:p>
          <a:p>
            <a:pPr marL="914400" lvl="2" indent="0">
              <a:buNone/>
            </a:pPr>
            <a:endParaRPr lang="en-US" dirty="0" smtClean="0"/>
          </a:p>
          <a:p>
            <a:pPr lvl="1"/>
            <a:r>
              <a:rPr lang="en-US" dirty="0" smtClean="0"/>
              <a:t>Local optima artificially constrain the search for global optima.</a:t>
            </a:r>
          </a:p>
          <a:p>
            <a:pPr lvl="2"/>
            <a:r>
              <a:rPr lang="en-US" dirty="0" smtClean="0"/>
              <a:t>This l</a:t>
            </a:r>
            <a:r>
              <a:rPr lang="en-US" dirty="0" smtClean="0"/>
              <a:t>imits the whole enterprise’s </a:t>
            </a:r>
            <a:r>
              <a:rPr lang="en-US" dirty="0"/>
              <a:t>ability to </a:t>
            </a:r>
            <a:r>
              <a:rPr lang="en-US" dirty="0" smtClean="0"/>
              <a:t>improve.</a:t>
            </a:r>
            <a:endParaRPr lang="en-US" dirty="0"/>
          </a:p>
        </p:txBody>
      </p:sp>
    </p:spTree>
    <p:extLst>
      <p:ext uri="{BB962C8B-B14F-4D97-AF65-F5344CB8AC3E}">
        <p14:creationId xmlns:p14="http://schemas.microsoft.com/office/powerpoint/2010/main" val="118101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a:xfrm>
            <a:off x="457200" y="2749694"/>
            <a:ext cx="8229600" cy="794760"/>
          </a:xfrm>
        </p:spPr>
        <p:txBody>
          <a:bodyPr>
            <a:normAutofit fontScale="92500"/>
          </a:bodyPr>
          <a:lstStyle/>
          <a:p>
            <a:pPr marL="0" indent="0" algn="ctr">
              <a:buNone/>
            </a:pPr>
            <a:r>
              <a:rPr lang="en-US" dirty="0" smtClean="0"/>
              <a:t>This is where </a:t>
            </a:r>
            <a:r>
              <a:rPr lang="en-US" dirty="0" smtClean="0"/>
              <a:t>Enterprise Architecture (EA) helps.</a:t>
            </a: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2299583" y="4117270"/>
            <a:ext cx="4544834" cy="646331"/>
          </a:xfrm>
          <a:prstGeom prst="rect">
            <a:avLst/>
          </a:prstGeom>
          <a:noFill/>
        </p:spPr>
        <p:txBody>
          <a:bodyPr wrap="none" rtlCol="0">
            <a:spAutoFit/>
          </a:bodyPr>
          <a:lstStyle/>
          <a:p>
            <a:r>
              <a:rPr lang="en-US" sz="3600" b="1" dirty="0" smtClean="0">
                <a:latin typeface="Arial" charset="0"/>
                <a:ea typeface="Arial" charset="0"/>
                <a:cs typeface="Arial" charset="0"/>
              </a:rPr>
              <a:t>Divide and Conquer</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47215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(EA)</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371888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Objective of </a:t>
            </a:r>
            <a:r>
              <a:rPr lang="en-US" dirty="0" smtClean="0"/>
              <a:t>Enterprise Architecture (EA):</a:t>
            </a:r>
            <a:endParaRPr lang="en-US" dirty="0"/>
          </a:p>
          <a:p>
            <a:r>
              <a:rPr lang="en-US" dirty="0" smtClean="0"/>
              <a:t>Document the whole enterprise to capture Business </a:t>
            </a:r>
            <a:r>
              <a:rPr lang="en-US" dirty="0"/>
              <a:t>need </a:t>
            </a:r>
            <a:r>
              <a:rPr lang="en-US" dirty="0" smtClean="0"/>
              <a:t>through to Technology.</a:t>
            </a:r>
            <a:endParaRPr lang="en-US" dirty="0"/>
          </a:p>
          <a:p>
            <a:r>
              <a:rPr lang="en-US" dirty="0"/>
              <a:t>Support </a:t>
            </a:r>
            <a:r>
              <a:rPr lang="en-US" dirty="0" smtClean="0"/>
              <a:t>planning and acquisition </a:t>
            </a:r>
            <a:r>
              <a:rPr lang="en-US" sz="2000" dirty="0" smtClean="0"/>
              <a:t>(buy or build)</a:t>
            </a:r>
            <a:r>
              <a:rPr lang="en-US" dirty="0" smtClean="0"/>
              <a:t> </a:t>
            </a:r>
            <a:r>
              <a:rPr lang="en-US" dirty="0"/>
              <a:t>of </a:t>
            </a:r>
            <a:r>
              <a:rPr lang="en-US" dirty="0" smtClean="0"/>
              <a:t>enterprise components </a:t>
            </a:r>
            <a:r>
              <a:rPr lang="en-US" dirty="0" smtClean="0"/>
              <a:t>that are</a:t>
            </a:r>
            <a:r>
              <a:rPr lang="en-US" dirty="0" smtClean="0"/>
              <a:t>:</a:t>
            </a:r>
            <a:endParaRPr lang="en-US" dirty="0"/>
          </a:p>
          <a:p>
            <a:pPr lvl="1"/>
            <a:r>
              <a:rPr lang="en-US" dirty="0"/>
              <a:t>Robust</a:t>
            </a:r>
          </a:p>
          <a:p>
            <a:pPr lvl="1"/>
            <a:r>
              <a:rPr lang="en-US" dirty="0"/>
              <a:t>Flexible</a:t>
            </a:r>
          </a:p>
          <a:p>
            <a:pPr lvl="1"/>
            <a:r>
              <a:rPr lang="en-US" dirty="0" smtClean="0"/>
              <a:t>Reusable</a:t>
            </a:r>
          </a:p>
          <a:p>
            <a:pPr lvl="1"/>
            <a:r>
              <a:rPr lang="en-US" dirty="0" smtClean="0"/>
              <a:t>Efficient (ordered)</a:t>
            </a:r>
          </a:p>
          <a:p>
            <a:pPr lvl="1"/>
            <a:r>
              <a:rPr lang="en-US" dirty="0" smtClean="0"/>
              <a:t>Effective (capable)</a:t>
            </a:r>
            <a:endParaRPr lang="en-US" dirty="0"/>
          </a:p>
        </p:txBody>
      </p:sp>
    </p:spTree>
    <p:extLst>
      <p:ext uri="{BB962C8B-B14F-4D97-AF65-F5344CB8AC3E}">
        <p14:creationId xmlns:p14="http://schemas.microsoft.com/office/powerpoint/2010/main" val="3247412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WHAT</a:t>
            </a:r>
            <a:r>
              <a:rPr lang="en-US" dirty="0" smtClean="0"/>
              <a:t>?</a:t>
            </a:r>
            <a:br>
              <a:rPr lang="en-US" dirty="0" smtClean="0"/>
            </a:br>
            <a:r>
              <a:rPr lang="en-US" dirty="0" smtClean="0"/>
              <a:t/>
            </a:r>
            <a:br>
              <a:rPr lang="en-US" dirty="0" smtClean="0"/>
            </a:br>
            <a:r>
              <a:rPr lang="en-US" dirty="0" smtClean="0"/>
              <a:t>The “Enterprise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a:t>
            </a:r>
            <a:r>
              <a:rPr lang="en-US" dirty="0" smtClean="0"/>
              <a:t>Enterprise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smtClean="0"/>
              <a:t>Multiple definitions and approaches exist.</a:t>
            </a:r>
          </a:p>
          <a:p>
            <a:r>
              <a:rPr lang="en-US" dirty="0"/>
              <a:t>E</a:t>
            </a:r>
            <a:r>
              <a:rPr lang="en-US" dirty="0" smtClean="0"/>
              <a:t>nterprises must reach consensus about what EA is to them </a:t>
            </a:r>
            <a:r>
              <a:rPr lang="en-US" dirty="0" smtClean="0"/>
              <a:t>(often captured in </a:t>
            </a:r>
            <a:r>
              <a:rPr lang="en-US" dirty="0" smtClean="0"/>
              <a:t>an “Enterprise Architecture </a:t>
            </a:r>
            <a:r>
              <a:rPr lang="en-US" dirty="0" smtClean="0"/>
              <a:t>Framework”)</a:t>
            </a:r>
            <a:endParaRPr lang="en-US" dirty="0" smtClean="0"/>
          </a:p>
          <a:p>
            <a:pPr lvl="1"/>
            <a:r>
              <a:rPr lang="en-US" dirty="0" smtClean="0"/>
              <a:t>Some ‘big’ EAFs exist: </a:t>
            </a:r>
            <a:r>
              <a:rPr lang="en-US" dirty="0" err="1" smtClean="0"/>
              <a:t>Zachman</a:t>
            </a:r>
            <a:r>
              <a:rPr lang="en-US" dirty="0" smtClean="0"/>
              <a:t>, TOGAF, FEAF</a:t>
            </a:r>
          </a:p>
          <a:p>
            <a:pPr lvl="1"/>
            <a:r>
              <a:rPr lang="en-US" dirty="0" smtClean="0"/>
              <a:t>Many enterprises build hybrids to fit their needs.</a:t>
            </a:r>
          </a:p>
          <a:p>
            <a:endParaRPr lang="en-US" b="1" dirty="0" smtClean="0"/>
          </a:p>
          <a:p>
            <a:r>
              <a:rPr lang="en-US" dirty="0" smtClean="0"/>
              <a:t>What is the </a:t>
            </a:r>
            <a:r>
              <a:rPr lang="en-US" b="1" dirty="0" smtClean="0"/>
              <a:t>“University of Waterloo </a:t>
            </a:r>
            <a:r>
              <a:rPr lang="en-US" b="1" dirty="0" smtClean="0"/>
              <a:t>Enterprise Architecture Framework</a:t>
            </a:r>
            <a:r>
              <a:rPr lang="en-US" b="1" dirty="0" smtClean="0"/>
              <a:t>” ?</a:t>
            </a:r>
            <a:endParaRPr lang="en-US" b="1"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 and Maturity Model</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are we today</a:t>
            </a:r>
            <a:endParaRPr lang="en-US" sz="1800" dirty="0" smtClean="0"/>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can you get involved</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chor="ctr"/>
          <a:lstStyle/>
          <a:p>
            <a:r>
              <a:rPr lang="en-US" dirty="0" smtClean="0"/>
              <a:t>Gartner</a:t>
            </a:r>
          </a:p>
          <a:p>
            <a:endParaRPr lang="en-US" dirty="0"/>
          </a:p>
          <a:p>
            <a:r>
              <a:rPr lang="en-US" dirty="0" smtClean="0"/>
              <a:t>Federation of Enterprise Architecture Professional Organizations (FEAPO)</a:t>
            </a:r>
            <a:endParaRPr lang="en-US" dirty="0" smtClean="0"/>
          </a:p>
          <a:p>
            <a:pPr marL="0" indent="0">
              <a:buNone/>
            </a:pPr>
            <a:endParaRPr lang="en-US" dirty="0"/>
          </a:p>
          <a:p>
            <a:r>
              <a:rPr lang="en-US" dirty="0" smtClean="0"/>
              <a:t>Maher’s definition in IST-EA’s 3-year Plan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83395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 </a:t>
            </a:r>
            <a:r>
              <a:rPr lang="en-US" dirty="0" smtClean="0"/>
              <a:t>framework </a:t>
            </a:r>
            <a:r>
              <a:rPr lang="en-US" dirty="0" smtClean="0"/>
              <a:t>definition:</a:t>
            </a:r>
          </a:p>
          <a:p>
            <a:pPr lvl="1"/>
            <a:r>
              <a:rPr lang="en-US" dirty="0" smtClean="0"/>
              <a:t>Whitehouse Common Approach to Federal Enterprise Architecture:</a:t>
            </a:r>
          </a:p>
          <a:p>
            <a:pPr marL="457200" lvl="1" indent="0">
              <a:buNone/>
            </a:pPr>
            <a:endParaRPr lang="en-US" dirty="0"/>
          </a:p>
          <a:p>
            <a:pPr marL="457200" lvl="1" indent="0">
              <a:buNone/>
            </a:pPr>
            <a:r>
              <a:rPr lang="en-US" dirty="0" smtClean="0"/>
              <a:t>“An Enterprise </a:t>
            </a:r>
            <a:r>
              <a:rPr lang="en-US" dirty="0"/>
              <a:t>Architecture </a:t>
            </a:r>
            <a:r>
              <a:rPr lang="en-US" dirty="0" smtClean="0"/>
              <a:t>is </a:t>
            </a:r>
            <a:r>
              <a:rPr lang="en-US" dirty="0"/>
              <a:t>a strategic information asset base, which defines the mission; the information necessary to perform the mission, the technologies necessary to perform the mission, and the transitional processes for implementing new technologies in response to changing mission </a:t>
            </a:r>
            <a:r>
              <a:rPr lang="en-US" dirty="0" smtClean="0"/>
              <a:t>needs. An EA includes </a:t>
            </a:r>
            <a:r>
              <a:rPr lang="en-US" dirty="0"/>
              <a:t>a baseline architecture, a target architecture, and a sequencing plan</a:t>
            </a:r>
            <a:r>
              <a:rPr lang="en-US" dirty="0" smtClean="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485257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741953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2862322"/>
          </a:xfrm>
          <a:prstGeom prst="rect">
            <a:avLst/>
          </a:prstGeom>
          <a:noFill/>
        </p:spPr>
        <p:txBody>
          <a:bodyPr wrap="square" rtlCol="0">
            <a:spAutoFit/>
          </a:bodyPr>
          <a:lstStyle/>
          <a:p>
            <a:r>
              <a:rPr lang="en-US" sz="2000" b="1" dirty="0"/>
              <a:t>Business Architecture (BA) </a:t>
            </a:r>
            <a:r>
              <a:rPr lang="en-US" sz="2000" dirty="0"/>
              <a:t>defines the business strategy, organization, business capabilities and key business processes which realize those business </a:t>
            </a:r>
            <a:r>
              <a:rPr lang="en-US" sz="2000" dirty="0" smtClean="0"/>
              <a:t>capabilities</a:t>
            </a:r>
          </a:p>
          <a:p>
            <a:endParaRPr lang="en-US" sz="2000" dirty="0" smtClean="0"/>
          </a:p>
          <a:p>
            <a:r>
              <a:rPr lang="en-US" sz="2000" b="1" dirty="0" smtClean="0"/>
              <a:t>Information </a:t>
            </a:r>
            <a:r>
              <a:rPr lang="en-US" sz="2000" b="1" dirty="0"/>
              <a:t>Architecture (IA) </a:t>
            </a:r>
            <a:r>
              <a:rPr lang="en-US" sz="2000" dirty="0"/>
              <a:t>describes the fundamental organization of the data assets and data management resources that support an enterprise’s business processes and enabling application systems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614532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3477875"/>
          </a:xfrm>
          <a:prstGeom prst="rect">
            <a:avLst/>
          </a:prstGeom>
          <a:noFill/>
        </p:spPr>
        <p:txBody>
          <a:bodyPr wrap="square" rtlCol="0">
            <a:spAutoFit/>
          </a:bodyPr>
          <a:lstStyle/>
          <a:p>
            <a:r>
              <a:rPr lang="en-US" sz="2000" b="1" dirty="0"/>
              <a:t>Applications Architecture (AA) </a:t>
            </a:r>
            <a:r>
              <a:rPr lang="en-US" sz="2000" dirty="0"/>
              <a:t>describes the structure and behavior of the major kinds of application systems, their key components, their interactions, and their relationships to the core business </a:t>
            </a:r>
            <a:r>
              <a:rPr lang="en-US" sz="2000" dirty="0" smtClean="0"/>
              <a:t>processes</a:t>
            </a:r>
          </a:p>
          <a:p>
            <a:endParaRPr lang="en-US" sz="2000" dirty="0" smtClean="0"/>
          </a:p>
          <a:p>
            <a:r>
              <a:rPr lang="en-US" sz="2000" b="1" dirty="0" smtClean="0"/>
              <a:t>Technology </a:t>
            </a:r>
            <a:r>
              <a:rPr lang="en-US" sz="2000" b="1" dirty="0"/>
              <a:t>Architecture (TA) </a:t>
            </a:r>
            <a:r>
              <a:rPr lang="en-US" sz="2000" dirty="0"/>
              <a:t>describes the logical software and hardware capabilities that are required to support the deployment of business, information, and application services. This includes IT infrastructure, middleware, networks, communications, processing, and standards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209289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4600"/>
            <a:ext cx="9144000" cy="4348334"/>
          </a:xfrm>
          <a:prstGeom prst="rect">
            <a:avLst/>
          </a:prstGeom>
        </p:spPr>
      </p:pic>
    </p:spTree>
    <p:extLst>
      <p:ext uri="{BB962C8B-B14F-4D97-AF65-F5344CB8AC3E}">
        <p14:creationId xmlns:p14="http://schemas.microsoft.com/office/powerpoint/2010/main" val="950429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90" y="858838"/>
            <a:ext cx="6660973" cy="5003698"/>
          </a:xfrm>
          <a:prstGeom prst="rect">
            <a:avLst/>
          </a:prstGeom>
        </p:spPr>
      </p:pic>
    </p:spTree>
    <p:extLst>
      <p:ext uri="{BB962C8B-B14F-4D97-AF65-F5344CB8AC3E}">
        <p14:creationId xmlns:p14="http://schemas.microsoft.com/office/powerpoint/2010/main" val="1410215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40859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858838"/>
            <a:ext cx="6426200" cy="4965700"/>
          </a:xfrm>
          <a:prstGeom prst="rect">
            <a:avLst/>
          </a:prstGeom>
        </p:spPr>
      </p:pic>
    </p:spTree>
    <p:extLst>
      <p:ext uri="{BB962C8B-B14F-4D97-AF65-F5344CB8AC3E}">
        <p14:creationId xmlns:p14="http://schemas.microsoft.com/office/powerpoint/2010/main" val="1526990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Hierarchy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3"/>
          <a:stretch>
            <a:fillRect/>
          </a:stretch>
        </p:blipFill>
        <p:spPr>
          <a:xfrm>
            <a:off x="1615311" y="1430338"/>
            <a:ext cx="5676739" cy="4361906"/>
          </a:xfrm>
          <a:prstGeom prst="rect">
            <a:avLst/>
          </a:prstGeom>
        </p:spPr>
      </p:pic>
    </p:spTree>
    <p:extLst>
      <p:ext uri="{BB962C8B-B14F-4D97-AF65-F5344CB8AC3E}">
        <p14:creationId xmlns:p14="http://schemas.microsoft.com/office/powerpoint/2010/main" val="1505291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WHO</a:t>
            </a:r>
            <a:r>
              <a:rPr lang="en-US" dirty="0" smtClean="0"/>
              <a:t>?</a:t>
            </a:r>
            <a:br>
              <a:rPr lang="en-US" dirty="0" smtClean="0"/>
            </a:br>
            <a:r>
              <a:rPr lang="en-US" dirty="0" smtClean="0"/>
              <a:t/>
            </a:r>
            <a:br>
              <a:rPr lang="en-US" dirty="0" smtClean="0"/>
            </a:br>
            <a:r>
              <a:rPr lang="en-US" dirty="0" smtClean="0"/>
              <a:t>Enterprise Architecture Group</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a:t>
            </a:r>
            <a:r>
              <a:rPr lang="en-US" dirty="0"/>
              <a:t>Domain </a:t>
            </a:r>
            <a:r>
              <a:rPr lang="en-US" dirty="0" smtClean="0"/>
              <a:t>Hierarchy MODEL</a:t>
            </a:r>
            <a:br>
              <a:rPr lang="en-US" dirty="0" smtClean="0"/>
            </a:br>
            <a:endParaRPr lang="en-US" dirty="0"/>
          </a:p>
        </p:txBody>
      </p:sp>
      <p:sp>
        <p:nvSpPr>
          <p:cNvPr id="3" name="Content Placeholder 2"/>
          <p:cNvSpPr>
            <a:spLocks noGrp="1"/>
          </p:cNvSpPr>
          <p:nvPr>
            <p:ph idx="1"/>
          </p:nvPr>
        </p:nvSpPr>
        <p:spPr/>
        <p:txBody>
          <a:bodyPr anchor="t"/>
          <a:lstStyle/>
          <a:p>
            <a:r>
              <a:rPr lang="en-US" dirty="0" smtClean="0"/>
              <a:t>It is not that “simple.”</a:t>
            </a:r>
          </a:p>
          <a:p>
            <a:endParaRPr lang="en-US" dirty="0"/>
          </a:p>
          <a:p>
            <a:r>
              <a:rPr lang="en-US" dirty="0" smtClean="0"/>
              <a:t>No single viewpoint works for all needs.</a:t>
            </a:r>
          </a:p>
          <a:p>
            <a:endParaRPr lang="en-US" dirty="0" smtClean="0"/>
          </a:p>
          <a:p>
            <a:r>
              <a:rPr lang="en-US" dirty="0" smtClean="0"/>
              <a:t>Many architecture documents (artifacts) can benefit the enterprise independent of documentation from other domains.</a:t>
            </a:r>
          </a:p>
          <a:p>
            <a:pPr lvl="1"/>
            <a:r>
              <a:rPr lang="en-US" dirty="0" smtClean="0"/>
              <a:t>EA is not a ‘stack’ of work.  We need another view.</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63858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Banded MODEL</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3" name="Picture 2"/>
          <p:cNvPicPr>
            <a:picLocks noChangeAspect="1"/>
          </p:cNvPicPr>
          <p:nvPr/>
        </p:nvPicPr>
        <p:blipFill>
          <a:blip r:embed="rId2"/>
          <a:stretch>
            <a:fillRect/>
          </a:stretch>
        </p:blipFill>
        <p:spPr>
          <a:xfrm>
            <a:off x="2025570" y="1337740"/>
            <a:ext cx="4872941" cy="4389230"/>
          </a:xfrm>
          <a:prstGeom prst="rect">
            <a:avLst/>
          </a:prstGeom>
        </p:spPr>
      </p:pic>
    </p:spTree>
    <p:extLst>
      <p:ext uri="{BB962C8B-B14F-4D97-AF65-F5344CB8AC3E}">
        <p14:creationId xmlns:p14="http://schemas.microsoft.com/office/powerpoint/2010/main" val="1506651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r>
              <a:rPr lang="en-US" dirty="0" smtClean="0"/>
              <a:t>–</a:t>
            </a:r>
            <a:br>
              <a:rPr lang="en-US" dirty="0" smtClean="0"/>
            </a:br>
            <a:r>
              <a:rPr lang="en-US" dirty="0" smtClean="0"/>
              <a:t>DOMAIN INTERCONNECTED </a:t>
            </a:r>
            <a:r>
              <a:rPr lang="en-US" dirty="0" smtClean="0"/>
              <a:t>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2342427" y="1430338"/>
            <a:ext cx="4162546" cy="4162546"/>
          </a:xfrm>
          <a:prstGeom prst="rect">
            <a:avLst/>
          </a:prstGeom>
        </p:spPr>
      </p:pic>
    </p:spTree>
    <p:extLst>
      <p:ext uri="{BB962C8B-B14F-4D97-AF65-F5344CB8AC3E}">
        <p14:creationId xmlns:p14="http://schemas.microsoft.com/office/powerpoint/2010/main" val="199518353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Governance Unpacked</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870" y="1871741"/>
            <a:ext cx="8250930" cy="34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674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HOW</a:t>
            </a:r>
            <a:r>
              <a:rPr lang="en-US" dirty="0" smtClean="0"/>
              <a:t>?</a:t>
            </a:r>
            <a:br>
              <a:rPr lang="en-US" dirty="0" smtClean="0"/>
            </a:br>
            <a:r>
              <a:rPr lang="en-US" dirty="0"/>
              <a:t/>
            </a:r>
            <a:br>
              <a:rPr lang="en-US" dirty="0"/>
            </a:br>
            <a:r>
              <a:rPr lang="en-US" dirty="0" smtClean="0"/>
              <a:t>EA Process and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a:t>
            </a:r>
            <a:r>
              <a:rPr lang="en-US" dirty="0" smtClean="0"/>
              <a:t>Process – GPS Analogy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a:t>
            </a:r>
            <a:r>
              <a:rPr lang="en-US" dirty="0" smtClean="0"/>
              <a:t>ture @ Waterloo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25" y="1430338"/>
            <a:ext cx="4677549" cy="3989674"/>
          </a:xfrm>
          <a:prstGeom prst="rect">
            <a:avLst/>
          </a:prstGeom>
        </p:spPr>
      </p:pic>
      <p:sp>
        <p:nvSpPr>
          <p:cNvPr id="8" name="TextBox 7"/>
          <p:cNvSpPr txBox="1"/>
          <p:nvPr/>
        </p:nvSpPr>
        <p:spPr>
          <a:xfrm>
            <a:off x="5655263" y="5420012"/>
            <a:ext cx="3031536" cy="369332"/>
          </a:xfrm>
          <a:prstGeom prst="rect">
            <a:avLst/>
          </a:prstGeom>
          <a:noFill/>
        </p:spPr>
        <p:txBody>
          <a:bodyPr wrap="none" rtlCol="0">
            <a:spAutoFit/>
          </a:bodyPr>
          <a:lstStyle/>
          <a:p>
            <a:r>
              <a:rPr lang="en-US" smtClean="0"/>
              <a:t>SOURCE: http</a:t>
            </a:r>
            <a:r>
              <a:rPr lang="en-US" dirty="0"/>
              <a:t>://</a:t>
            </a:r>
            <a:r>
              <a:rPr lang="en-US" dirty="0" err="1"/>
              <a:t>www.gps.gov</a:t>
            </a:r>
            <a:r>
              <a:rPr lang="en-US" dirty="0"/>
              <a:t>/</a:t>
            </a:r>
          </a:p>
        </p:txBody>
      </p:sp>
    </p:spTree>
    <p:extLst>
      <p:ext uri="{BB962C8B-B14F-4D97-AF65-F5344CB8AC3E}">
        <p14:creationId xmlns:p14="http://schemas.microsoft.com/office/powerpoint/2010/main" val="828387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Process</a:t>
            </a:r>
          </a:p>
        </p:txBody>
      </p:sp>
      <p:sp>
        <p:nvSpPr>
          <p:cNvPr id="4" name="Footer Placeholder 3"/>
          <p:cNvSpPr>
            <a:spLocks noGrp="1"/>
          </p:cNvSpPr>
          <p:nvPr>
            <p:ph type="ftr" sz="quarter" idx="10"/>
          </p:nvPr>
        </p:nvSpPr>
        <p:spPr/>
        <p:txBody>
          <a:bodyPr/>
          <a:lstStyle/>
          <a:p>
            <a:pPr>
              <a:defRPr/>
            </a:pPr>
            <a:r>
              <a:rPr lang="en-US" dirty="0" smtClean="0"/>
              <a:t>Enterprise Architec</a:t>
            </a:r>
            <a:r>
              <a:rPr lang="en-US" dirty="0" smtClean="0"/>
              <a:t>ture @ Waterloo</a:t>
            </a:r>
            <a:endParaRPr lang="en-US" dirty="0"/>
          </a:p>
        </p:txBody>
      </p:sp>
      <p:pic>
        <p:nvPicPr>
          <p:cNvPr id="5" name="Picture 4"/>
          <p:cNvPicPr>
            <a:picLocks noChangeAspect="1"/>
          </p:cNvPicPr>
          <p:nvPr/>
        </p:nvPicPr>
        <p:blipFill>
          <a:blip r:embed="rId2"/>
          <a:stretch>
            <a:fillRect/>
          </a:stretch>
        </p:blipFill>
        <p:spPr>
          <a:xfrm>
            <a:off x="0" y="1294871"/>
            <a:ext cx="9144000" cy="4471466"/>
          </a:xfrm>
          <a:prstGeom prst="rect">
            <a:avLst/>
          </a:prstGeom>
        </p:spPr>
      </p:pic>
    </p:spTree>
    <p:extLst>
      <p:ext uri="{BB962C8B-B14F-4D97-AF65-F5344CB8AC3E}">
        <p14:creationId xmlns:p14="http://schemas.microsoft.com/office/powerpoint/2010/main" val="1773892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Current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32" b="55864"/>
          <a:stretch/>
        </p:blipFill>
        <p:spPr>
          <a:xfrm>
            <a:off x="289983" y="1286932"/>
            <a:ext cx="8564033" cy="4542545"/>
          </a:xfrm>
          <a:prstGeom prst="rect">
            <a:avLst/>
          </a:prstGeom>
        </p:spPr>
      </p:pic>
    </p:spTree>
    <p:extLst>
      <p:ext uri="{BB962C8B-B14F-4D97-AF65-F5344CB8AC3E}">
        <p14:creationId xmlns:p14="http://schemas.microsoft.com/office/powerpoint/2010/main" val="1758239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Proposed Future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00" t="50190" r="9664" b="6135"/>
          <a:stretch/>
        </p:blipFill>
        <p:spPr>
          <a:xfrm>
            <a:off x="1676400" y="1286933"/>
            <a:ext cx="5757333" cy="4480944"/>
          </a:xfrm>
          <a:prstGeom prst="rect">
            <a:avLst/>
          </a:prstGeom>
        </p:spPr>
      </p:pic>
    </p:spTree>
    <p:extLst>
      <p:ext uri="{BB962C8B-B14F-4D97-AF65-F5344CB8AC3E}">
        <p14:creationId xmlns:p14="http://schemas.microsoft.com/office/powerpoint/2010/main" val="10282497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Process</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624651"/>
            <a:ext cx="9144000" cy="4163786"/>
          </a:xfrm>
          <a:prstGeom prst="rect">
            <a:avLst/>
          </a:prstGeom>
        </p:spPr>
      </p:pic>
    </p:spTree>
    <p:extLst>
      <p:ext uri="{BB962C8B-B14F-4D97-AF65-F5344CB8AC3E}">
        <p14:creationId xmlns:p14="http://schemas.microsoft.com/office/powerpoint/2010/main" val="1387244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Maturity Model</a:t>
            </a:r>
            <a:endParaRPr lang="en-US" dirty="0"/>
          </a:p>
        </p:txBody>
      </p:sp>
      <p:sp>
        <p:nvSpPr>
          <p:cNvPr id="4" name="Footer Placeholder 3"/>
          <p:cNvSpPr>
            <a:spLocks noGrp="1"/>
          </p:cNvSpPr>
          <p:nvPr>
            <p:ph type="ftr" sz="quarter" idx="10"/>
          </p:nvPr>
        </p:nvSpPr>
        <p:spPr/>
        <p:txBody>
          <a:bodyPr/>
          <a:lstStyle/>
          <a:p>
            <a:pPr>
              <a:defRPr/>
            </a:pP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17" y="1269419"/>
            <a:ext cx="6461166" cy="375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5027413"/>
            <a:ext cx="8423140" cy="923330"/>
          </a:xfrm>
          <a:prstGeom prst="rect">
            <a:avLst/>
          </a:prstGeom>
          <a:noFill/>
        </p:spPr>
        <p:txBody>
          <a:bodyPr wrap="none" rtlCol="0">
            <a:spAutoFit/>
          </a:bodyPr>
          <a:lstStyle/>
          <a:p>
            <a:r>
              <a:rPr lang="en-CA" altLang="en-US" dirty="0"/>
              <a:t>Source: Enterprise Architecture as Strategy: Creating Foundation for Business </a:t>
            </a:r>
            <a:r>
              <a:rPr lang="en-CA" altLang="en-US" dirty="0" smtClean="0"/>
              <a:t>Execution,</a:t>
            </a:r>
          </a:p>
          <a:p>
            <a:r>
              <a:rPr lang="en-CA" altLang="en-US" dirty="0" smtClean="0"/>
              <a:t>J</a:t>
            </a:r>
            <a:r>
              <a:rPr lang="en-CA" altLang="en-US" dirty="0"/>
              <a:t>. Ross, P Well, D. Robertson, HBS Press, </a:t>
            </a:r>
            <a:r>
              <a:rPr lang="en-CA" altLang="en-US" dirty="0" smtClean="0"/>
              <a:t>2006.</a:t>
            </a:r>
            <a:endParaRPr lang="en-CA" altLang="en-US" dirty="0"/>
          </a:p>
          <a:p>
            <a:endParaRPr lang="en-US" dirty="0"/>
          </a:p>
        </p:txBody>
      </p:sp>
    </p:spTree>
    <p:extLst>
      <p:ext uri="{BB962C8B-B14F-4D97-AF65-F5344CB8AC3E}">
        <p14:creationId xmlns:p14="http://schemas.microsoft.com/office/powerpoint/2010/main" val="1030570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WHERE</a:t>
            </a:r>
            <a:r>
              <a:rPr lang="en-US" dirty="0" smtClean="0"/>
              <a:t>?</a:t>
            </a:r>
            <a:br>
              <a:rPr lang="en-US" dirty="0" smtClean="0"/>
            </a:br>
            <a:r>
              <a:rPr lang="en-US" dirty="0"/>
              <a:t/>
            </a:r>
            <a:br>
              <a:rPr lang="en-US" dirty="0"/>
            </a:br>
            <a:r>
              <a:rPr lang="en-US" dirty="0" smtClean="0"/>
              <a:t>Are we today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Just starting.</a:t>
            </a:r>
            <a:endParaRPr lang="en-US" dirty="0"/>
          </a:p>
        </p:txBody>
      </p:sp>
      <p:sp>
        <p:nvSpPr>
          <p:cNvPr id="3" name="Content Placeholder 2"/>
          <p:cNvSpPr>
            <a:spLocks noGrp="1"/>
          </p:cNvSpPr>
          <p:nvPr>
            <p:ph idx="1"/>
          </p:nvPr>
        </p:nvSpPr>
        <p:spPr/>
        <p:txBody>
          <a:bodyPr/>
          <a:lstStyle/>
          <a:p>
            <a:r>
              <a:rPr lang="en-US" dirty="0" smtClean="0"/>
              <a:t>Less than 1 year with full architecture team.</a:t>
            </a:r>
          </a:p>
          <a:p>
            <a:pPr lvl="1"/>
            <a:r>
              <a:rPr lang="en-US" dirty="0" smtClean="0"/>
              <a:t>Foundational research amassed.</a:t>
            </a:r>
          </a:p>
          <a:p>
            <a:pPr lvl="1"/>
            <a:r>
              <a:rPr lang="en-US" dirty="0" smtClean="0"/>
              <a:t>Preparing release of </a:t>
            </a:r>
            <a:r>
              <a:rPr lang="en-US" i="1" dirty="0" smtClean="0"/>
              <a:t>University of Waterloo Enterprise Architecture Framework</a:t>
            </a:r>
            <a:r>
              <a:rPr lang="en-US" dirty="0" smtClean="0"/>
              <a:t>.</a:t>
            </a:r>
          </a:p>
          <a:p>
            <a:pPr lvl="2"/>
            <a:r>
              <a:rPr lang="en-US" b="1" dirty="0" smtClean="0"/>
              <a:t>Guide</a:t>
            </a:r>
            <a:r>
              <a:rPr lang="en-US" dirty="0" smtClean="0"/>
              <a:t> will provide the body of the University of Waterloo Enterprise Architecture Framework. Roles and responsibilities, definitions, etc.</a:t>
            </a:r>
          </a:p>
          <a:p>
            <a:pPr lvl="2"/>
            <a:r>
              <a:rPr lang="en-US" b="1" dirty="0" smtClean="0"/>
              <a:t>Manual</a:t>
            </a:r>
            <a:r>
              <a:rPr lang="en-US" dirty="0" smtClean="0"/>
              <a:t> will provide easy-to-follow guidance for EA users and contributors.</a:t>
            </a:r>
          </a:p>
          <a:p>
            <a:pPr lvl="2"/>
            <a:r>
              <a:rPr lang="en-US" b="1" dirty="0" smtClean="0"/>
              <a:t>Book</a:t>
            </a:r>
            <a:r>
              <a:rPr lang="en-US" dirty="0" smtClean="0"/>
              <a:t> will provide background research and lessons learned guidance to others attempting to develop a hybrid Enterprise Architecture Framework in their own enterprises.</a:t>
            </a:r>
          </a:p>
          <a:p>
            <a:pPr lvl="2"/>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90515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Building required skills.</a:t>
            </a:r>
            <a:endParaRPr lang="en-US" dirty="0"/>
          </a:p>
        </p:txBody>
      </p:sp>
      <p:sp>
        <p:nvSpPr>
          <p:cNvPr id="3" name="Content Placeholder 2"/>
          <p:cNvSpPr>
            <a:spLocks noGrp="1"/>
          </p:cNvSpPr>
          <p:nvPr>
            <p:ph idx="1"/>
          </p:nvPr>
        </p:nvSpPr>
        <p:spPr/>
        <p:txBody>
          <a:bodyPr/>
          <a:lstStyle/>
          <a:p>
            <a:r>
              <a:rPr lang="en-US" dirty="0" smtClean="0"/>
              <a:t>Developing Enterprise Information Management (EIM) capability to augment EA.</a:t>
            </a:r>
          </a:p>
          <a:p>
            <a:pPr lvl="1"/>
            <a:r>
              <a:rPr lang="en-US" dirty="0" smtClean="0"/>
              <a:t>Enterprise Data Management (EDM)</a:t>
            </a:r>
          </a:p>
          <a:p>
            <a:pPr lvl="2"/>
            <a:r>
              <a:rPr lang="en-US" dirty="0" smtClean="0"/>
              <a:t>Business Intelligence</a:t>
            </a:r>
          </a:p>
          <a:p>
            <a:pPr lvl="2"/>
            <a:r>
              <a:rPr lang="en-US" dirty="0" smtClean="0"/>
              <a:t>Data Warehousing</a:t>
            </a:r>
          </a:p>
          <a:p>
            <a:pPr lvl="2"/>
            <a:r>
              <a:rPr lang="en-US" dirty="0" smtClean="0"/>
              <a:t>Data Definitions</a:t>
            </a:r>
          </a:p>
          <a:p>
            <a:pPr lvl="2"/>
            <a:r>
              <a:rPr lang="en-US" dirty="0" smtClean="0"/>
              <a:t>Data Access</a:t>
            </a:r>
          </a:p>
          <a:p>
            <a:pPr lvl="1"/>
            <a:r>
              <a:rPr lang="en-US" dirty="0" smtClean="0"/>
              <a:t>Enterprise Content Management (ECM)</a:t>
            </a:r>
          </a:p>
          <a:p>
            <a:pPr lvl="2"/>
            <a:r>
              <a:rPr lang="en-US" dirty="0" smtClean="0"/>
              <a:t>Document and Records Management</a:t>
            </a:r>
          </a:p>
          <a:p>
            <a:pPr lvl="2"/>
            <a:r>
              <a:rPr lang="en-US" dirty="0" smtClean="0"/>
              <a:t>Standards and Procedures</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0646255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Architecture</a:t>
            </a:r>
            <a:endParaRPr lang="en-US" dirty="0"/>
          </a:p>
        </p:txBody>
      </p:sp>
      <p:sp>
        <p:nvSpPr>
          <p:cNvPr id="3" name="Content Placeholder 2"/>
          <p:cNvSpPr>
            <a:spLocks noGrp="1"/>
          </p:cNvSpPr>
          <p:nvPr>
            <p:ph idx="1"/>
          </p:nvPr>
        </p:nvSpPr>
        <p:spPr/>
        <p:txBody>
          <a:bodyPr anchor="ctr"/>
          <a:lstStyle/>
          <a:p>
            <a:r>
              <a:rPr lang="en-US" dirty="0" smtClean="0"/>
              <a:t>Finance Implementation</a:t>
            </a:r>
          </a:p>
          <a:p>
            <a:pPr marL="457200" lvl="1" indent="0">
              <a:buNone/>
            </a:pPr>
            <a:endParaRPr lang="en-US" dirty="0" smtClean="0"/>
          </a:p>
          <a:p>
            <a:r>
              <a:rPr lang="en-US" dirty="0" smtClean="0"/>
              <a:t>HR Re-Implementation</a:t>
            </a:r>
          </a:p>
          <a:p>
            <a:endParaRPr lang="en-US" dirty="0"/>
          </a:p>
          <a:p>
            <a:r>
              <a:rPr lang="en-US" dirty="0" smtClean="0"/>
              <a:t>WCMS ‘full-stack’ review</a:t>
            </a:r>
          </a:p>
          <a:p>
            <a:endParaRPr lang="en-US" dirty="0"/>
          </a:p>
          <a:p>
            <a:r>
              <a:rPr lang="en-US" dirty="0" smtClean="0"/>
              <a:t>Business Architecture Pilot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Strategic Innovations</a:t>
            </a:r>
            <a:endParaRPr lang="en-US" dirty="0"/>
          </a:p>
        </p:txBody>
      </p:sp>
      <p:sp>
        <p:nvSpPr>
          <p:cNvPr id="3" name="Content Placeholder 2"/>
          <p:cNvSpPr>
            <a:spLocks noGrp="1"/>
          </p:cNvSpPr>
          <p:nvPr>
            <p:ph idx="1"/>
          </p:nvPr>
        </p:nvSpPr>
        <p:spPr/>
        <p:txBody>
          <a:bodyPr anchor="ctr"/>
          <a:lstStyle/>
          <a:p>
            <a:r>
              <a:rPr lang="en-US" dirty="0" err="1" smtClean="0"/>
              <a:t>WatCACE</a:t>
            </a:r>
            <a:r>
              <a:rPr lang="en-US" dirty="0" smtClean="0"/>
              <a:t> Research Portal</a:t>
            </a:r>
          </a:p>
          <a:p>
            <a:endParaRPr lang="en-US" dirty="0"/>
          </a:p>
          <a:p>
            <a:r>
              <a:rPr lang="en-US" dirty="0" smtClean="0"/>
              <a:t>Policy 73 IP Metrics</a:t>
            </a:r>
          </a:p>
          <a:p>
            <a:endParaRPr lang="en-US" dirty="0"/>
          </a:p>
          <a:p>
            <a:r>
              <a:rPr lang="en-US" dirty="0" smtClean="0"/>
              <a:t>JIRA / Confluence Experimentation</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024354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INTEGRATIONS</a:t>
            </a:r>
            <a:endParaRPr lang="en-US" dirty="0"/>
          </a:p>
        </p:txBody>
      </p:sp>
      <p:sp>
        <p:nvSpPr>
          <p:cNvPr id="3" name="Content Placeholder 2"/>
          <p:cNvSpPr>
            <a:spLocks noGrp="1"/>
          </p:cNvSpPr>
          <p:nvPr>
            <p:ph idx="1"/>
          </p:nvPr>
        </p:nvSpPr>
        <p:spPr/>
        <p:txBody>
          <a:bodyPr anchor="ctr"/>
          <a:lstStyle/>
          <a:p>
            <a:r>
              <a:rPr lang="en-US" dirty="0" smtClean="0"/>
              <a:t>HR / Finance Integration Normalization</a:t>
            </a:r>
          </a:p>
          <a:p>
            <a:endParaRPr lang="en-US" dirty="0"/>
          </a:p>
          <a:p>
            <a:r>
              <a:rPr lang="en-US" dirty="0" smtClean="0"/>
              <a:t>Developing API Capabilities</a:t>
            </a:r>
            <a:endParaRPr lang="en-US" dirty="0"/>
          </a:p>
          <a:p>
            <a:endParaRPr lang="en-US" dirty="0" smtClean="0"/>
          </a:p>
          <a:p>
            <a:r>
              <a:rPr lang="en-US" dirty="0" smtClean="0"/>
              <a:t>Warehousing Student Data (QUEST)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729174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When?</a:t>
            </a:r>
            <a:br>
              <a:rPr lang="en-US" dirty="0" smtClean="0"/>
            </a:br>
            <a:r>
              <a:rPr lang="en-US" dirty="0"/>
              <a:t/>
            </a:r>
            <a:br>
              <a:rPr lang="en-US" dirty="0"/>
            </a:br>
            <a:r>
              <a:rPr lang="en-US" dirty="0" smtClean="0"/>
              <a:t>Can you get involved</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2969258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involved NOW!</a:t>
            </a:r>
            <a:endParaRPr lang="en-US" dirty="0"/>
          </a:p>
        </p:txBody>
      </p:sp>
      <p:sp>
        <p:nvSpPr>
          <p:cNvPr id="3" name="Content Placeholder 2"/>
          <p:cNvSpPr>
            <a:spLocks noGrp="1"/>
          </p:cNvSpPr>
          <p:nvPr>
            <p:ph idx="1"/>
          </p:nvPr>
        </p:nvSpPr>
        <p:spPr/>
        <p:txBody>
          <a:bodyPr/>
          <a:lstStyle/>
          <a:p>
            <a:r>
              <a:rPr lang="en-US" dirty="0" smtClean="0"/>
              <a:t>Many of you are creating architecture artifacts today.</a:t>
            </a:r>
          </a:p>
          <a:p>
            <a:endParaRPr lang="en-US" dirty="0"/>
          </a:p>
          <a:p>
            <a:r>
              <a:rPr lang="en-US" dirty="0" smtClean="0"/>
              <a:t>The EA team needs to know about your work to begin understanding how to leverage it towards a ‘strategic information asset base.’</a:t>
            </a:r>
          </a:p>
          <a:p>
            <a:endParaRPr lang="en-US" dirty="0"/>
          </a:p>
          <a:p>
            <a:r>
              <a:rPr lang="en-US" dirty="0" smtClean="0"/>
              <a:t>We are archeologists, ethnographers, and documenters.  You are the designers!</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27070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 you have expertise?</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21871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ready when you are!</a:t>
            </a:r>
            <a:endParaRPr lang="en-US" dirty="0"/>
          </a:p>
        </p:txBody>
      </p:sp>
      <p:sp>
        <p:nvSpPr>
          <p:cNvPr id="3" name="Content Placeholder 2"/>
          <p:cNvSpPr>
            <a:spLocks noGrp="1"/>
          </p:cNvSpPr>
          <p:nvPr>
            <p:ph idx="1"/>
          </p:nvPr>
        </p:nvSpPr>
        <p:spPr/>
        <p:txBody>
          <a:bodyPr/>
          <a:lstStyle/>
          <a:p>
            <a:r>
              <a:rPr lang="en-US" dirty="0" smtClean="0"/>
              <a:t>Website:</a:t>
            </a:r>
          </a:p>
          <a:p>
            <a:pPr lvl="1"/>
            <a:r>
              <a:rPr lang="en-US" dirty="0">
                <a:hlinkClick r:id="rId2"/>
              </a:rPr>
              <a:t>https://</a:t>
            </a:r>
            <a:r>
              <a:rPr lang="en-US" dirty="0" smtClean="0">
                <a:hlinkClick r:id="rId2"/>
              </a:rPr>
              <a:t>uwaterloo.ca/information-systems-technology/about/organizational-structure/enterprise-architecture-ea</a:t>
            </a:r>
            <a:endParaRPr lang="en-US" dirty="0" smtClean="0"/>
          </a:p>
          <a:p>
            <a:pPr lvl="1"/>
            <a:r>
              <a:rPr lang="en-US" dirty="0" smtClean="0"/>
              <a:t>Links to framework documentation will be released here.</a:t>
            </a:r>
          </a:p>
          <a:p>
            <a:pPr lvl="1"/>
            <a:endParaRPr lang="en-US" dirty="0"/>
          </a:p>
          <a:p>
            <a:r>
              <a:rPr lang="en-US" dirty="0" smtClean="0"/>
              <a:t>Contact:</a:t>
            </a:r>
          </a:p>
          <a:p>
            <a:pPr lvl="1"/>
            <a:r>
              <a:rPr lang="en-US" dirty="0" smtClean="0"/>
              <a:t>Direct email to </a:t>
            </a:r>
            <a:r>
              <a:rPr lang="en-US" dirty="0" smtClean="0">
                <a:hlinkClick r:id="rId3"/>
              </a:rPr>
              <a:t>ist-ea@uwaterloo.ca</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701884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
        <p:nvSpPr>
          <p:cNvPr id="10" name="TextBox 9" descr=" "/>
          <p:cNvSpPr txBox="1"/>
          <p:nvPr/>
        </p:nvSpPr>
        <p:spPr bwMode="auto">
          <a:xfrm>
            <a:off x="3838575" y="3846513"/>
            <a:ext cx="5335588" cy="1938992"/>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smtClean="0">
                <a:solidFill>
                  <a:schemeClr val="bg1"/>
                </a:solidFill>
                <a:latin typeface="Arial"/>
                <a:ea typeface="+mn-ea"/>
                <a:cs typeface="Arial"/>
              </a:rPr>
              <a:t>Contact the University of Waterloo Enterprise Architecture Group</a:t>
            </a:r>
          </a:p>
          <a:p>
            <a:pPr algn="ctr" fontAlgn="auto">
              <a:lnSpc>
                <a:spcPct val="150000"/>
              </a:lnSpc>
              <a:spcBef>
                <a:spcPts val="0"/>
              </a:spcBef>
              <a:spcAft>
                <a:spcPts val="0"/>
              </a:spcAft>
              <a:defRPr/>
            </a:pPr>
            <a:r>
              <a:rPr lang="en-US" sz="1600" spc="100" dirty="0" smtClean="0">
                <a:solidFill>
                  <a:schemeClr val="bg1"/>
                </a:solidFill>
                <a:latin typeface="Arial"/>
                <a:ea typeface="+mn-ea"/>
                <a:cs typeface="Arial"/>
              </a:rPr>
              <a:t>@</a:t>
            </a:r>
            <a:endParaRPr lang="en-US" sz="1600" spc="100" dirty="0">
              <a:solidFill>
                <a:schemeClr val="bg1"/>
              </a:solidFill>
              <a:latin typeface="Arial"/>
              <a:ea typeface="+mn-ea"/>
              <a:cs typeface="Arial"/>
              <a:hlinkClick r:id="rId3"/>
            </a:endParaRPr>
          </a:p>
          <a:p>
            <a:pPr fontAlgn="auto">
              <a:lnSpc>
                <a:spcPct val="150000"/>
              </a:lnSpc>
              <a:spcBef>
                <a:spcPts val="0"/>
              </a:spcBef>
              <a:spcAft>
                <a:spcPts val="0"/>
              </a:spcAft>
              <a:defRPr/>
            </a:pPr>
            <a:r>
              <a:rPr lang="en-US" sz="1600" spc="100" dirty="0" smtClean="0">
                <a:solidFill>
                  <a:schemeClr val="bg1"/>
                </a:solidFill>
                <a:latin typeface="Arial"/>
                <a:ea typeface="+mn-ea"/>
                <a:cs typeface="Arial"/>
                <a:hlinkClick r:id="rId3"/>
              </a:rPr>
              <a:t>ist-ea@uwaterloo.ca</a:t>
            </a:r>
            <a:endParaRPr lang="en-US" sz="1600" spc="100" dirty="0" smtClean="0">
              <a:solidFill>
                <a:schemeClr val="bg1"/>
              </a:solidFill>
              <a:latin typeface="Arial"/>
              <a:ea typeface="+mn-ea"/>
              <a:cs typeface="Arial"/>
            </a:endParaRPr>
          </a:p>
        </p:txBody>
      </p:sp>
      <p:pic>
        <p:nvPicPr>
          <p:cNvPr id="12292" name="Picture 8" descr=" "/>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WHY</a:t>
            </a:r>
            <a:r>
              <a:rPr lang="en-US" dirty="0" smtClean="0"/>
              <a:t>?</a:t>
            </a:r>
            <a:br>
              <a:rPr lang="en-US" dirty="0" smtClean="0"/>
            </a:br>
            <a:r>
              <a:rPr lang="en-US" dirty="0" smtClean="0"/>
              <a:t/>
            </a:r>
            <a:br>
              <a:rPr lang="en-US" dirty="0" smtClean="0"/>
            </a:br>
            <a:r>
              <a:rPr lang="en-US" dirty="0" smtClean="0"/>
              <a:t>Enterprise Architecture</a:t>
            </a:r>
            <a:br>
              <a:rPr lang="en-US" dirty="0" smtClean="0"/>
            </a:br>
            <a:r>
              <a:rPr lang="en-US" dirty="0" smtClean="0"/>
              <a:t>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pic>
        <p:nvPicPr>
          <p:cNvPr id="5" name="Content Placeholder 4"/>
          <p:cNvPicPr>
            <a:picLocks noGrp="1" noChangeAspect="1"/>
          </p:cNvPicPr>
          <p:nvPr>
            <p:ph idx="1"/>
          </p:nvPr>
        </p:nvPicPr>
        <p:blipFill rotWithShape="1">
          <a:blip r:embed="rId3"/>
          <a:srcRect l="-615" r="-960"/>
          <a:stretch/>
        </p:blipFill>
        <p:spPr>
          <a:xfrm>
            <a:off x="570346" y="706150"/>
            <a:ext cx="7989454" cy="5072386"/>
          </a:xfrm>
        </p:spPr>
      </p:pic>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4331</TotalTime>
  <Words>3937</Words>
  <Application>Microsoft Macintosh PowerPoint</Application>
  <PresentationFormat>On-screen Show (4:3)</PresentationFormat>
  <Paragraphs>383</Paragraphs>
  <Slides>51</Slides>
  <Notes>13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Calibri</vt:lpstr>
      <vt:lpstr>ＭＳ Ｐゴシック</vt:lpstr>
      <vt:lpstr>Times New Roman</vt:lpstr>
      <vt:lpstr>Arial</vt:lpstr>
      <vt:lpstr>Default Theme</vt:lpstr>
      <vt:lpstr>Enterprise Architecture (EA) at Waterloo: What's it all about? </vt:lpstr>
      <vt:lpstr>Outline</vt:lpstr>
      <vt:lpstr>WHO?  Enterprise Architecture Group</vt:lpstr>
      <vt:lpstr>Who – The enterprise architecture group</vt:lpstr>
      <vt:lpstr>Who – The enterprise architecture group</vt:lpstr>
      <vt:lpstr>Who – The enterprise architecture group</vt:lpstr>
      <vt:lpstr>Who – The enterprise architecture group</vt:lpstr>
      <vt:lpstr>WHY?  Enterprise Architecture value proposition</vt:lpstr>
      <vt:lpstr>Why – EA Value Proposition</vt:lpstr>
      <vt:lpstr>Why – EA Value Proposition</vt:lpstr>
      <vt:lpstr>Why – EA Value Proposition</vt:lpstr>
      <vt:lpstr>Why – EA Value Proposition</vt:lpstr>
      <vt:lpstr>Why – EA Value Proposition</vt:lpstr>
      <vt:lpstr>Why – EA Value Proposition</vt:lpstr>
      <vt:lpstr>Why – EA Value Proposition</vt:lpstr>
      <vt:lpstr>Enterprise Architecture (EA)</vt:lpstr>
      <vt:lpstr>Why – EA Value Proposition</vt:lpstr>
      <vt:lpstr>WHAT?  The “Enterprise Architecture”</vt:lpstr>
      <vt:lpstr>What IS Enterprise Architecture?</vt:lpstr>
      <vt:lpstr>Enterprise Architecture definitions</vt:lpstr>
      <vt:lpstr>Enterprise Architecture definitions</vt:lpstr>
      <vt:lpstr>Enterprise Architecture (EA) Domains </vt:lpstr>
      <vt:lpstr>Enterprise Architecture (EA) Domains </vt:lpstr>
      <vt:lpstr>Enterprise Architecture (EA) Domains </vt:lpstr>
      <vt:lpstr>Business Architecture</vt:lpstr>
      <vt:lpstr>Information Architecture</vt:lpstr>
      <vt:lpstr>Applications Architecture</vt:lpstr>
      <vt:lpstr>Technology Architecture</vt:lpstr>
      <vt:lpstr>Waterloo’s EA– SIMPLE Domain Hierarchy Model</vt:lpstr>
      <vt:lpstr>Waterloo’s EA– SIMPLE Domain Hierarchy MODEL </vt:lpstr>
      <vt:lpstr>Waterloo’s EA– SIMPLE Domain Banded MODEL </vt:lpstr>
      <vt:lpstr>Waterloo’s EA– DOMAIN INTERCONNECTED MODEL</vt:lpstr>
      <vt:lpstr>Waterloo’s EA- Governance Unpacked </vt:lpstr>
      <vt:lpstr>HOW?  EA Process and Maturity Model</vt:lpstr>
      <vt:lpstr>Enterprise Architecture Process – GPS Analogy</vt:lpstr>
      <vt:lpstr>Enterprise Architecture Process</vt:lpstr>
      <vt:lpstr>EA Artifact Repository – Current state</vt:lpstr>
      <vt:lpstr>EA Artifact Repository – Proposed Future state</vt:lpstr>
      <vt:lpstr>Enterprise Architecture Process</vt:lpstr>
      <vt:lpstr>Enterprise Architecture Maturity Model</vt:lpstr>
      <vt:lpstr>WHERE?  Are we today</vt:lpstr>
      <vt:lpstr>Along Maturity Model- Just starting.</vt:lpstr>
      <vt:lpstr>Along Maturity Model- Building required skills.</vt:lpstr>
      <vt:lpstr>Project Involvement – Architecture</vt:lpstr>
      <vt:lpstr>Project Involvement – Strategic Innovations</vt:lpstr>
      <vt:lpstr>Project Involvement – INTEGRATIONS</vt:lpstr>
      <vt:lpstr>When?  Can you get involved</vt:lpstr>
      <vt:lpstr>Get involved NOW!</vt:lpstr>
      <vt:lpstr>Where do you have expertise? </vt:lpstr>
      <vt:lpstr>We are ready when you are!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85</cp:revision>
  <dcterms:created xsi:type="dcterms:W3CDTF">2015-12-01T02:48:23Z</dcterms:created>
  <dcterms:modified xsi:type="dcterms:W3CDTF">2015-12-07T06:17:10Z</dcterms:modified>
</cp:coreProperties>
</file>