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2"/>
  </p:normalViewPr>
  <p:slideViewPr>
    <p:cSldViewPr snapToGrid="0" snapToObjects="1">
      <p:cViewPr varScale="1">
        <p:scale>
          <a:sx n="71" d="100"/>
          <a:sy n="71" d="100"/>
        </p:scale>
        <p:origin x="14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227837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cpbell@uwaterloo.ca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mcdonalds.wikia.com/wiki/McDLT" TargetMode="External"/><Relationship Id="rId3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mcdonalds.wikia.com/wiki/McDLT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bit.ly/1OfkUTo" TargetMode="External"/><Relationship Id="rId3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bit.ly/1fYrWQq" TargetMode="External"/><Relationship Id="rId3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s://commons.wikimedia.org/wiki/File:DIKW_Pyramid.svg#/media/File:DIKW_Pyramid.svg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bit.ly/1M9qaoC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hyperlink" Target="https://commons.wikimedia.org/wiki/File:DIKW_Pyramid.svg#/media/File:DIKW_Pyramid.svg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bit.ly/1M9qaoC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bit.ly/1KuHRV4" TargetMode="External"/><Relationship Id="rId3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bit.ly/1KuHRV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bit.ly/1KuHRV4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hyperlink" Target="http://5stardata.info/en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bit.ly/21MR3Zt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uwaterloo.ca/student-portal/" TargetMode="External"/><Relationship Id="rId3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3" Type="http://schemas.openxmlformats.org/officeDocument/2006/relationships/hyperlink" Target="http://bit.ly/1jDqgia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ipc.on.ca" TargetMode="External"/><Relationship Id="rId3" Type="http://schemas.openxmlformats.org/officeDocument/2006/relationships/hyperlink" Target="http://bit.ly/1FmppGD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hyperlink" Target="http://nvlpubs.nist.gov/nistpubs/ir/2015/NIST.IR.8053.pdf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hyperlink" Target="https://uwaterloo.ca/secretariat-general-counsel/policies-procedures-guidelines/policy-8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api.uwaterloo.ca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edmcouncil.org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hyperlink" Target="http://edmcouncil.org" TargetMode="External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hyperlink" Target="http://edmcouncil.org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jpeg"/><Relationship Id="rId5" Type="http://schemas.openxmlformats.org/officeDocument/2006/relationships/image" Target="../media/image25.jpe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r>
              <a:t>Data Management at the University of Waterloo</a:t>
            </a:r>
          </a:p>
        </p:txBody>
      </p:sp>
      <p:sp>
        <p:nvSpPr>
          <p:cNvPr id="120" name="Shape 120"/>
          <p:cNvSpPr>
            <a:spLocks noGrp="1"/>
          </p:cNvSpPr>
          <p:nvPr>
            <p:ph type="subTitle" sz="half" idx="1"/>
          </p:nvPr>
        </p:nvSpPr>
        <p:spPr>
          <a:xfrm>
            <a:off x="1270000" y="5435600"/>
            <a:ext cx="10464800" cy="3394141"/>
          </a:xfrm>
          <a:prstGeom prst="rect">
            <a:avLst/>
          </a:prstGeom>
        </p:spPr>
        <p:txBody>
          <a:bodyPr/>
          <a:lstStyle/>
          <a:p>
            <a:pPr defTabSz="432308">
              <a:defRPr sz="2368"/>
            </a:pPr>
            <a:r>
              <a:t>Colin Bell</a:t>
            </a:r>
          </a:p>
          <a:p>
            <a:pPr defTabSz="432308">
              <a:defRPr sz="2368"/>
            </a:pPr>
            <a:r>
              <a:t>Director, Enterprise Architecture</a:t>
            </a:r>
          </a:p>
          <a:p>
            <a:pPr defTabSz="432308">
              <a:defRPr sz="2368"/>
            </a:pPr>
            <a:r>
              <a:t>University of Waterloo</a:t>
            </a:r>
          </a:p>
          <a:p>
            <a:pPr defTabSz="432308">
              <a:defRPr sz="2368"/>
            </a:pPr>
            <a:endParaRPr/>
          </a:p>
          <a:p>
            <a:pPr defTabSz="432308">
              <a:defRPr sz="2368"/>
            </a:pPr>
            <a:r>
              <a:rPr u="sng">
                <a:hlinkClick r:id="rId2"/>
              </a:rPr>
              <a:t>cpbell@uwaterloo.ca</a:t>
            </a:r>
          </a:p>
          <a:p>
            <a:pPr defTabSz="432308">
              <a:defRPr sz="2368"/>
            </a:pPr>
            <a:endParaRPr u="sng">
              <a:hlinkClick r:id="rId2"/>
            </a:endParaRPr>
          </a:p>
          <a:p>
            <a:pPr defTabSz="432308">
              <a:defRPr sz="2368"/>
            </a:pPr>
            <a:r>
              <a:t>May 10, 2016</a:t>
            </a:r>
          </a:p>
          <a:p>
            <a:pPr defTabSz="432308">
              <a:defRPr sz="2368"/>
            </a:pPr>
            <a:endParaRPr/>
          </a:p>
          <a:p>
            <a:pPr defTabSz="432308">
              <a:defRPr sz="2368"/>
            </a:pPr>
            <a:r>
              <a:t>Presented at the 2016 Saskatchewan Connections Conference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Routine Disclosure</a:t>
            </a:r>
          </a:p>
        </p:txBody>
      </p:sp>
      <p:sp>
        <p:nvSpPr>
          <p:cNvPr id="167" name="Shape 16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549148">
              <a:spcBef>
                <a:spcPts val="3900"/>
              </a:spcBef>
              <a:buSzTx/>
              <a:buNone/>
              <a:defRPr sz="3384"/>
            </a:pPr>
            <a:endParaRPr/>
          </a:p>
          <a:p>
            <a:pPr marL="0" indent="0" defTabSz="549148">
              <a:spcBef>
                <a:spcPts val="3900"/>
              </a:spcBef>
              <a:buSzTx/>
              <a:buNone/>
              <a:defRPr sz="3384"/>
            </a:pPr>
            <a:r>
              <a:t>“In the spirit of the Act, unless there is a statutory requirement or reason not to release the information, routine disclosure should become the norm.”</a:t>
            </a:r>
          </a:p>
          <a:p>
            <a:pPr marL="0" indent="0" defTabSz="549148">
              <a:spcBef>
                <a:spcPts val="3900"/>
              </a:spcBef>
              <a:buSzTx/>
              <a:buNone/>
              <a:defRPr sz="3384"/>
            </a:pPr>
            <a:endParaRPr/>
          </a:p>
          <a:p>
            <a:pPr marL="0" indent="0" algn="r" defTabSz="549148">
              <a:spcBef>
                <a:spcPts val="3900"/>
              </a:spcBef>
              <a:buSzTx/>
              <a:buNone/>
              <a:defRPr sz="3384"/>
            </a:pPr>
            <a:r>
              <a:t>Information/Privacy Commissioner Guidelines on Routine Disclosure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>
                <a:solidFill>
                  <a:schemeClr val="accent5"/>
                </a:solidFill>
              </a:defRPr>
            </a:pPr>
            <a:r>
              <a:t>Hot Side Hot</a:t>
            </a:r>
          </a:p>
          <a:p>
            <a:pPr defTabSz="490727">
              <a:defRPr sz="6719">
                <a:solidFill>
                  <a:schemeClr val="accent1"/>
                </a:solidFill>
              </a:defRPr>
            </a:pPr>
            <a:r>
              <a:t>Cool Side Crisp</a:t>
            </a:r>
          </a:p>
        </p:txBody>
      </p:sp>
      <p:sp>
        <p:nvSpPr>
          <p:cNvPr id="170" name="Shape 170"/>
          <p:cNvSpPr/>
          <p:nvPr/>
        </p:nvSpPr>
        <p:spPr>
          <a:xfrm>
            <a:off x="9802126" y="9042399"/>
            <a:ext cx="83004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u="sng"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McDLT</a:t>
            </a:r>
          </a:p>
        </p:txBody>
      </p:sp>
      <p:pic>
        <p:nvPicPr>
          <p:cNvPr id="171" name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8003" y="3347746"/>
            <a:ext cx="9908794" cy="39772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>
                <a:solidFill>
                  <a:schemeClr val="accent5"/>
                </a:solidFill>
              </a:defRPr>
            </a:pPr>
            <a:r>
              <a:t>Hot Side Hot</a:t>
            </a:r>
          </a:p>
          <a:p>
            <a:pPr defTabSz="490727">
              <a:defRPr sz="6719">
                <a:solidFill>
                  <a:schemeClr val="accent1"/>
                </a:solidFill>
              </a:defRPr>
            </a:pPr>
            <a:r>
              <a:t>Cool Side Crisp</a:t>
            </a:r>
          </a:p>
        </p:txBody>
      </p:sp>
      <p:sp>
        <p:nvSpPr>
          <p:cNvPr id="174" name="Shape 174"/>
          <p:cNvSpPr/>
          <p:nvPr/>
        </p:nvSpPr>
        <p:spPr>
          <a:xfrm>
            <a:off x="9802126" y="9042399"/>
            <a:ext cx="83004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u="sng"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McDLT</a:t>
            </a:r>
          </a:p>
        </p:txBody>
      </p:sp>
      <p:pic>
        <p:nvPicPr>
          <p:cNvPr id="175" name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8003" y="3347746"/>
            <a:ext cx="9908794" cy="3977233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/>
        </p:nvSpPr>
        <p:spPr>
          <a:xfrm>
            <a:off x="9784968" y="736275"/>
            <a:ext cx="255346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Confidential</a:t>
            </a:r>
          </a:p>
        </p:txBody>
      </p:sp>
      <p:sp>
        <p:nvSpPr>
          <p:cNvPr id="177" name="Shape 177"/>
          <p:cNvSpPr/>
          <p:nvPr/>
        </p:nvSpPr>
        <p:spPr>
          <a:xfrm>
            <a:off x="10369499" y="1803724"/>
            <a:ext cx="13844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Public</a:t>
            </a:r>
          </a:p>
        </p:txBody>
      </p:sp>
      <p:pic>
        <p:nvPicPr>
          <p:cNvPr id="178" name="pasted-image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7790" y="7345488"/>
            <a:ext cx="2540001" cy="167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pasted-image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26580" y="7312322"/>
            <a:ext cx="2540001" cy="18376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IPC: Privacy by Design (PbD)</a:t>
            </a:r>
          </a:p>
        </p:txBody>
      </p:sp>
      <p:sp>
        <p:nvSpPr>
          <p:cNvPr id="182" name="Shape 18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58800" indent="-558800" defTabSz="514095">
              <a:spcBef>
                <a:spcPts val="3600"/>
              </a:spcBef>
              <a:buSzPct val="100000"/>
              <a:buAutoNum type="arabicPeriod"/>
              <a:defRPr sz="3168"/>
            </a:pP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Proactive</a:t>
            </a:r>
            <a:r>
              <a:rPr dirty="0"/>
              <a:t> not Reactive;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Preventative</a:t>
            </a:r>
            <a:r>
              <a:rPr dirty="0"/>
              <a:t> not Remedial</a:t>
            </a:r>
          </a:p>
          <a:p>
            <a:pPr marL="558800" indent="-558800" defTabSz="514095">
              <a:spcBef>
                <a:spcPts val="3600"/>
              </a:spcBef>
              <a:buSzPct val="100000"/>
              <a:buAutoNum type="arabicPeriod"/>
              <a:defRPr sz="3168"/>
            </a:pPr>
            <a:r>
              <a:rPr dirty="0"/>
              <a:t>Privacy as the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Default Setting</a:t>
            </a:r>
          </a:p>
          <a:p>
            <a:pPr marL="558800" indent="-558800" defTabSz="514095">
              <a:spcBef>
                <a:spcPts val="3600"/>
              </a:spcBef>
              <a:buSzPct val="100000"/>
              <a:buAutoNum type="arabicPeriod"/>
              <a:defRPr sz="3168"/>
            </a:pPr>
            <a:r>
              <a:rPr dirty="0"/>
              <a:t>Privacy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Embedded</a:t>
            </a:r>
            <a:r>
              <a:rPr dirty="0"/>
              <a:t> into Design</a:t>
            </a:r>
          </a:p>
          <a:p>
            <a:pPr marL="558800" indent="-558800" defTabSz="514095">
              <a:spcBef>
                <a:spcPts val="3600"/>
              </a:spcBef>
              <a:buSzPct val="100000"/>
              <a:buAutoNum type="arabicPeriod"/>
              <a:defRPr sz="3168"/>
            </a:pPr>
            <a:r>
              <a:rPr dirty="0"/>
              <a:t>Full Functionality —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Positive-Sum</a:t>
            </a:r>
            <a:r>
              <a:rPr dirty="0"/>
              <a:t>, not Zero-Sum</a:t>
            </a:r>
          </a:p>
          <a:p>
            <a:pPr marL="558800" indent="-558800" defTabSz="514095">
              <a:spcBef>
                <a:spcPts val="3600"/>
              </a:spcBef>
              <a:buSzPct val="100000"/>
              <a:buAutoNum type="arabicPeriod"/>
              <a:defRPr sz="3168"/>
            </a:pPr>
            <a:r>
              <a:rPr dirty="0"/>
              <a:t>End-to-End Security —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Full Lifecycle Protection</a:t>
            </a:r>
          </a:p>
          <a:p>
            <a:pPr marL="558800" indent="-558800" defTabSz="514095">
              <a:spcBef>
                <a:spcPts val="3600"/>
              </a:spcBef>
              <a:buSzPct val="100000"/>
              <a:buAutoNum type="arabicPeriod"/>
              <a:defRPr sz="3168"/>
            </a:pP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Visibility</a:t>
            </a:r>
            <a:r>
              <a:rPr dirty="0"/>
              <a:t> and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Transparency</a:t>
            </a:r>
            <a:r>
              <a:rPr dirty="0"/>
              <a:t> — Keep it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Open</a:t>
            </a:r>
          </a:p>
          <a:p>
            <a:pPr marL="558800" indent="-558800" defTabSz="514095">
              <a:spcBef>
                <a:spcPts val="3600"/>
              </a:spcBef>
              <a:buSzPct val="100000"/>
              <a:buAutoNum type="arabicPeriod"/>
              <a:defRPr sz="3168"/>
            </a:pP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Respect</a:t>
            </a:r>
            <a:r>
              <a:rPr dirty="0"/>
              <a:t> for User Privacy — Keep it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User-Centric</a:t>
            </a:r>
          </a:p>
        </p:txBody>
      </p:sp>
      <p:sp>
        <p:nvSpPr>
          <p:cNvPr id="183" name="Shape 183"/>
          <p:cNvSpPr/>
          <p:nvPr/>
        </p:nvSpPr>
        <p:spPr>
          <a:xfrm>
            <a:off x="9127108" y="9043104"/>
            <a:ext cx="2180084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u="sng">
                <a:hlinkClick r:id="rId2"/>
              </a:defRPr>
            </a:lvl1pPr>
          </a:lstStyle>
          <a:p>
            <a:pPr>
              <a:defRPr u="none"/>
            </a:pPr>
            <a:r>
              <a:rPr lang="en-US" u="none" dirty="0"/>
              <a:t>http://</a:t>
            </a:r>
            <a:r>
              <a:rPr lang="en-US" u="none" dirty="0" err="1"/>
              <a:t>bit.ly</a:t>
            </a:r>
            <a:r>
              <a:rPr lang="en-US" u="none" dirty="0"/>
              <a:t>/2cYsvwP</a:t>
            </a:r>
            <a:endParaRPr u="sng" dirty="0">
              <a:hlinkClick r:id="rId2"/>
            </a:endParaRPr>
          </a:p>
        </p:txBody>
      </p:sp>
      <p:pic>
        <p:nvPicPr>
          <p:cNvPr id="184" name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88390" y="8809839"/>
            <a:ext cx="1282001" cy="8461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IPC: Access by Design (AbD)</a:t>
            </a:r>
          </a:p>
        </p:txBody>
      </p:sp>
      <p:sp>
        <p:nvSpPr>
          <p:cNvPr id="187" name="Shape 18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58800" indent="-558800" defTabSz="514095">
              <a:spcBef>
                <a:spcPts val="3600"/>
              </a:spcBef>
              <a:buSzPct val="100000"/>
              <a:buAutoNum type="arabicPeriod"/>
              <a:defRPr sz="3168"/>
            </a:pP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Proactive</a:t>
            </a:r>
            <a:r>
              <a:rPr dirty="0"/>
              <a:t>, not Reactive</a:t>
            </a:r>
          </a:p>
          <a:p>
            <a:pPr marL="558800" indent="-558800" defTabSz="514095">
              <a:spcBef>
                <a:spcPts val="3600"/>
              </a:spcBef>
              <a:buSzPct val="100000"/>
              <a:buAutoNum type="arabicPeriod"/>
              <a:defRPr sz="3168"/>
            </a:pPr>
            <a:r>
              <a:rPr dirty="0"/>
              <a:t>Access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Embedded</a:t>
            </a:r>
            <a:r>
              <a:rPr dirty="0"/>
              <a:t> into Design</a:t>
            </a:r>
          </a:p>
          <a:p>
            <a:pPr marL="558800" indent="-558800" defTabSz="514095">
              <a:spcBef>
                <a:spcPts val="3600"/>
              </a:spcBef>
              <a:buSzPct val="100000"/>
              <a:buAutoNum type="arabicPeriod"/>
              <a:defRPr sz="3168"/>
            </a:pPr>
            <a:r>
              <a:rPr dirty="0"/>
              <a:t>Openness and Transparency =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Accountability</a:t>
            </a:r>
          </a:p>
          <a:p>
            <a:pPr marL="558800" indent="-558800" defTabSz="514095">
              <a:spcBef>
                <a:spcPts val="3600"/>
              </a:spcBef>
              <a:buSzPct val="100000"/>
              <a:buAutoNum type="arabicPeriod"/>
              <a:defRPr sz="3168"/>
            </a:pPr>
            <a:r>
              <a:rPr dirty="0"/>
              <a:t>Fosters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Collaboration</a:t>
            </a:r>
          </a:p>
          <a:p>
            <a:pPr marL="558800" indent="-558800" defTabSz="514095">
              <a:spcBef>
                <a:spcPts val="3600"/>
              </a:spcBef>
              <a:buSzPct val="100000"/>
              <a:buAutoNum type="arabicPeriod"/>
              <a:defRPr sz="3168"/>
            </a:pPr>
            <a:r>
              <a:rPr dirty="0"/>
              <a:t>Enhances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Efficient Government</a:t>
            </a:r>
          </a:p>
          <a:p>
            <a:pPr marL="558800" indent="-558800" defTabSz="514095">
              <a:spcBef>
                <a:spcPts val="3600"/>
              </a:spcBef>
              <a:buSzPct val="100000"/>
              <a:buAutoNum type="arabicPeriod"/>
              <a:defRPr sz="3168"/>
            </a:pPr>
            <a:r>
              <a:rPr dirty="0"/>
              <a:t>Makes Access Truly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Accessible</a:t>
            </a:r>
          </a:p>
          <a:p>
            <a:pPr marL="558800" indent="-558800" defTabSz="514095">
              <a:spcBef>
                <a:spcPts val="3600"/>
              </a:spcBef>
              <a:buSzPct val="100000"/>
              <a:buAutoNum type="arabicPeriod"/>
              <a:defRPr sz="3168"/>
            </a:pPr>
            <a:r>
              <a:rPr dirty="0"/>
              <a:t>Increases </a:t>
            </a:r>
            <a:r>
              <a:rPr b="1" dirty="0">
                <a:latin typeface="Helvetica"/>
                <a:ea typeface="Helvetica"/>
                <a:cs typeface="Helvetica"/>
                <a:sym typeface="Helvetica"/>
              </a:rPr>
              <a:t>Quality</a:t>
            </a:r>
            <a:r>
              <a:rPr dirty="0"/>
              <a:t> of Information</a:t>
            </a:r>
          </a:p>
        </p:txBody>
      </p:sp>
      <p:sp>
        <p:nvSpPr>
          <p:cNvPr id="188" name="Shape 188"/>
          <p:cNvSpPr/>
          <p:nvPr/>
        </p:nvSpPr>
        <p:spPr>
          <a:xfrm>
            <a:off x="9191228" y="9043104"/>
            <a:ext cx="2051844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u="sng">
                <a:hlinkClick r:id="rId2"/>
              </a:defRPr>
            </a:lvl1pPr>
          </a:lstStyle>
          <a:p>
            <a:pPr>
              <a:defRPr u="none"/>
            </a:pPr>
            <a:r>
              <a:rPr lang="en-US" u="none" dirty="0"/>
              <a:t>http://</a:t>
            </a:r>
            <a:r>
              <a:rPr lang="en-US" u="none" dirty="0" err="1"/>
              <a:t>bit.ly</a:t>
            </a:r>
            <a:r>
              <a:rPr lang="en-US" u="none" dirty="0"/>
              <a:t>/2cDrycI</a:t>
            </a:r>
            <a:endParaRPr u="sng" dirty="0">
              <a:hlinkClick r:id="rId2"/>
            </a:endParaRPr>
          </a:p>
        </p:txBody>
      </p:sp>
      <p:pic>
        <p:nvPicPr>
          <p:cNvPr id="189" name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76880" y="8782363"/>
            <a:ext cx="1245463" cy="9010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sp>
        <p:nvSpPr>
          <p:cNvPr id="192" name="Shape 19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7830" indent="-417830" defTabSz="549148">
              <a:spcBef>
                <a:spcPts val="3900"/>
              </a:spcBef>
              <a:defRPr sz="3384"/>
            </a:pPr>
            <a:r>
              <a:t>We are in control and custody of information.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Some of that information is confidential.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Some of that information is public.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The IPC recommends public information should be subject to routine disclosure.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The IPC provides design principles (PbD, AbD) to guide us as we design business processes and technology.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56362">
              <a:defRPr sz="5978" b="1">
                <a:latin typeface="Helvetica"/>
                <a:ea typeface="Helvetica"/>
                <a:cs typeface="Helvetica"/>
                <a:sym typeface="Helvetica"/>
              </a:defRPr>
            </a:pPr>
            <a:r>
              <a:t>DIKW</a:t>
            </a:r>
          </a:p>
          <a:p>
            <a:pPr defTabSz="356362">
              <a:defRPr sz="4880"/>
            </a:pPr>
            <a:r>
              <a:t>Data, Information, Knowledge, Wisdom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400080" cy="62865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264" indent="-342264" defTabSz="449833">
              <a:spcBef>
                <a:spcPts val="3200"/>
              </a:spcBef>
              <a:defRPr sz="277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Data</a:t>
            </a:r>
            <a:r>
              <a:t> – Facts without context.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Information</a:t>
            </a:r>
            <a:r>
              <a:t> – Data “in formation”, data in context.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Knowledge</a:t>
            </a:r>
            <a:r>
              <a:t> – Information in context. The ability to answer questions based on information; to know how something happens.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Wisdom</a:t>
            </a:r>
            <a:r>
              <a:t> – Being able to act (based on knowledge) to amplify positive/dampen negative outcomes.</a:t>
            </a:r>
          </a:p>
        </p:txBody>
      </p:sp>
      <p:sp>
        <p:nvSpPr>
          <p:cNvPr id="196" name="Shape 196"/>
          <p:cNvSpPr/>
          <p:nvPr/>
        </p:nvSpPr>
        <p:spPr>
          <a:xfrm>
            <a:off x="9092895" y="9042399"/>
            <a:ext cx="224851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u="sng"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http://bit.ly/1M9qaoC</a:t>
            </a:r>
          </a:p>
        </p:txBody>
      </p:sp>
      <p:pic>
        <p:nvPicPr>
          <p:cNvPr id="19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26200" y="3302000"/>
            <a:ext cx="6273800" cy="4889500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Shape 198"/>
          <p:cNvSpPr/>
          <p:nvPr/>
        </p:nvSpPr>
        <p:spPr>
          <a:xfrm>
            <a:off x="6905307" y="8153400"/>
            <a:ext cx="531558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000"/>
            </a:pPr>
            <a:r>
              <a:t>"DIKW Pyramid" by Longlivetheux - Own work. Licensed under CC BY-SA 4.0 via Commons</a:t>
            </a:r>
          </a:p>
          <a:p>
            <a:pPr>
              <a:defRPr sz="1000"/>
            </a:pPr>
            <a:r>
              <a:rPr u="sng">
                <a:hlinkClick r:id="rId4"/>
              </a:rPr>
              <a:t>https://commons.wikimedia.org/wiki/File:DIKW_Pyramid.svg#/media/File:DIKW_Pyramid.svg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56362">
              <a:defRPr sz="5978" b="1">
                <a:latin typeface="Helvetica"/>
                <a:ea typeface="Helvetica"/>
                <a:cs typeface="Helvetica"/>
                <a:sym typeface="Helvetica"/>
              </a:defRPr>
            </a:pPr>
            <a:r>
              <a:t>DIKW</a:t>
            </a:r>
          </a:p>
          <a:p>
            <a:pPr defTabSz="356362">
              <a:defRPr sz="4880"/>
            </a:pPr>
            <a:r>
              <a:t>Data, Information, Knowledge, Wisdom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sz="half" idx="1"/>
          </p:nvPr>
        </p:nvSpPr>
        <p:spPr>
          <a:xfrm>
            <a:off x="952500" y="2603500"/>
            <a:ext cx="5400080" cy="62865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91159" indent="-391159" defTabSz="514095">
              <a:spcBef>
                <a:spcPts val="3600"/>
              </a:spcBef>
              <a:defRPr sz="3168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Data</a:t>
            </a:r>
            <a:r>
              <a:t> – 24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Information</a:t>
            </a:r>
            <a:r>
              <a:t> – Temperature in office: 24°C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Knowledge</a:t>
            </a:r>
            <a:r>
              <a:t> – The air conditioner should prevent the temperature from rising over 21°C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Wisdom</a:t>
            </a:r>
            <a:r>
              <a:t> – The air conditioner requires maintenance.</a:t>
            </a:r>
          </a:p>
        </p:txBody>
      </p:sp>
      <p:sp>
        <p:nvSpPr>
          <p:cNvPr id="202" name="Shape 202"/>
          <p:cNvSpPr/>
          <p:nvPr/>
        </p:nvSpPr>
        <p:spPr>
          <a:xfrm>
            <a:off x="9092895" y="9042399"/>
            <a:ext cx="224851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u="sng"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http://bit.ly/1M9qaoC</a:t>
            </a:r>
          </a:p>
        </p:txBody>
      </p:sp>
      <p:pic>
        <p:nvPicPr>
          <p:cNvPr id="20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26200" y="3302000"/>
            <a:ext cx="6273800" cy="4889500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hape 204"/>
          <p:cNvSpPr/>
          <p:nvPr/>
        </p:nvSpPr>
        <p:spPr>
          <a:xfrm>
            <a:off x="6905307" y="8153400"/>
            <a:ext cx="531558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000"/>
            </a:pPr>
            <a:r>
              <a:t>"DIKW Pyramid" by Longlivetheux - Own work. Licensed under CC BY-SA 4.0 via Commons</a:t>
            </a:r>
          </a:p>
          <a:p>
            <a:pPr>
              <a:defRPr sz="1000"/>
            </a:pPr>
            <a:r>
              <a:rPr u="sng">
                <a:hlinkClick r:id="rId4"/>
              </a:rPr>
              <a:t>https://commons.wikimedia.org/wiki/File:DIKW_Pyramid.svg#/media/File:DIKW_Pyramid.svg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Management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0030" indent="-240030" defTabSz="315468">
              <a:spcBef>
                <a:spcPts val="2200"/>
              </a:spcBef>
              <a:defRPr sz="1944"/>
            </a:pPr>
            <a:r>
              <a:t>DAMA DMBOK</a:t>
            </a:r>
          </a:p>
          <a:p>
            <a:pPr marL="480060" lvl="1" indent="-240030" defTabSz="315468">
              <a:spcBef>
                <a:spcPts val="2200"/>
              </a:spcBef>
              <a:defRPr sz="1944"/>
            </a:pPr>
            <a:r>
              <a:t>Data Governance</a:t>
            </a:r>
          </a:p>
          <a:p>
            <a:pPr marL="480060" lvl="1" indent="-240030" defTabSz="315468">
              <a:spcBef>
                <a:spcPts val="2200"/>
              </a:spcBef>
              <a:defRPr sz="1944"/>
            </a:pPr>
            <a:r>
              <a:t>Data Architecture Management</a:t>
            </a:r>
          </a:p>
          <a:p>
            <a:pPr marL="480060" lvl="1" indent="-240030" defTabSz="315468">
              <a:spcBef>
                <a:spcPts val="2200"/>
              </a:spcBef>
              <a:defRPr sz="1944"/>
            </a:pPr>
            <a:r>
              <a:t>Data Development</a:t>
            </a:r>
          </a:p>
          <a:p>
            <a:pPr marL="480060" lvl="1" indent="-240030" defTabSz="315468">
              <a:spcBef>
                <a:spcPts val="2200"/>
              </a:spcBef>
              <a:defRPr sz="1944"/>
            </a:pPr>
            <a:r>
              <a:t>Data Operations Management</a:t>
            </a:r>
          </a:p>
          <a:p>
            <a:pPr marL="480060" lvl="1" indent="-240030" defTabSz="315468">
              <a:spcBef>
                <a:spcPts val="2200"/>
              </a:spcBef>
              <a:defRPr sz="1944"/>
            </a:pPr>
            <a:r>
              <a:t>Data Security Management</a:t>
            </a:r>
          </a:p>
          <a:p>
            <a:pPr marL="480060" lvl="1" indent="-240030" defTabSz="315468">
              <a:spcBef>
                <a:spcPts val="2200"/>
              </a:spcBef>
              <a:defRPr sz="1944"/>
            </a:pPr>
            <a:r>
              <a:t>Reference and Master Data Management</a:t>
            </a:r>
          </a:p>
          <a:p>
            <a:pPr marL="480060" lvl="1" indent="-240030" defTabSz="315468">
              <a:spcBef>
                <a:spcPts val="2200"/>
              </a:spcBef>
              <a:defRPr sz="1944"/>
            </a:pPr>
            <a:r>
              <a:t>Data Warehousing and Business Intelligence</a:t>
            </a:r>
          </a:p>
          <a:p>
            <a:pPr marL="480060" lvl="1" indent="-240030" defTabSz="315468">
              <a:spcBef>
                <a:spcPts val="2200"/>
              </a:spcBef>
              <a:defRPr sz="1944"/>
            </a:pPr>
            <a:r>
              <a:t>Document and Content Management</a:t>
            </a:r>
          </a:p>
          <a:p>
            <a:pPr marL="480060" lvl="1" indent="-240030" defTabSz="315468">
              <a:spcBef>
                <a:spcPts val="2200"/>
              </a:spcBef>
              <a:defRPr sz="1944"/>
            </a:pPr>
            <a:r>
              <a:t>Meta-data Management</a:t>
            </a:r>
          </a:p>
          <a:p>
            <a:pPr marL="480060" lvl="1" indent="-240030" defTabSz="315468">
              <a:spcBef>
                <a:spcPts val="2200"/>
              </a:spcBef>
              <a:defRPr sz="1944"/>
            </a:pPr>
            <a:r>
              <a:t>Data Quality Management</a:t>
            </a:r>
          </a:p>
        </p:txBody>
      </p:sp>
      <p:sp>
        <p:nvSpPr>
          <p:cNvPr id="208" name="Shape 208"/>
          <p:cNvSpPr/>
          <p:nvPr/>
        </p:nvSpPr>
        <p:spPr>
          <a:xfrm>
            <a:off x="9101239" y="9042399"/>
            <a:ext cx="223182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u="sng"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http://bit.ly/1KuHRV4</a:t>
            </a:r>
          </a:p>
        </p:txBody>
      </p:sp>
      <p:pic>
        <p:nvPicPr>
          <p:cNvPr id="20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13318" y="2832100"/>
            <a:ext cx="4774881" cy="52402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Management</a:t>
            </a:r>
          </a:p>
        </p:txBody>
      </p:sp>
      <p:sp>
        <p:nvSpPr>
          <p:cNvPr id="212" name="Shape 21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0045" indent="-360045" defTabSz="473201">
              <a:spcBef>
                <a:spcPts val="3400"/>
              </a:spcBef>
              <a:defRPr sz="2916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Data Governance</a:t>
            </a:r>
            <a:r>
              <a:t> – planning, supervision and control over data management and use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Data Architecture Management</a:t>
            </a:r>
            <a:r>
              <a:t> – connection of data to the larger Enterprise Architecture strategy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Data Development</a:t>
            </a:r>
            <a:r>
              <a:t> – analysis, design, building, testing, deployment and maintenance 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Database Operations Management</a:t>
            </a:r>
            <a:r>
              <a:t> – support for structured physical data assets 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Data Security Management </a:t>
            </a:r>
            <a:r>
              <a:t>– ensuring privacy, confidentiality and appropriate access </a:t>
            </a:r>
          </a:p>
        </p:txBody>
      </p:sp>
      <p:sp>
        <p:nvSpPr>
          <p:cNvPr id="213" name="Shape 213"/>
          <p:cNvSpPr/>
          <p:nvPr/>
        </p:nvSpPr>
        <p:spPr>
          <a:xfrm>
            <a:off x="9101239" y="9042399"/>
            <a:ext cx="223182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u="sng"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http://bit.ly/1KuHRV4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Legislation</a:t>
            </a:r>
          </a:p>
          <a:p>
            <a:r>
              <a:t>IPC Design Principles</a:t>
            </a:r>
          </a:p>
          <a:p>
            <a:r>
              <a:t>Data Management Principles</a:t>
            </a:r>
          </a:p>
          <a:p>
            <a:r>
              <a:t>Data Management at Waterloo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Data Management</a:t>
            </a:r>
          </a:p>
        </p:txBody>
      </p:sp>
      <p:sp>
        <p:nvSpPr>
          <p:cNvPr id="216" name="Shape 21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264" indent="-342264" defTabSz="449833">
              <a:spcBef>
                <a:spcPts val="3200"/>
              </a:spcBef>
              <a:defRPr sz="277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Reference &amp; Master Data Management</a:t>
            </a:r>
            <a:r>
              <a:t> – managing golden versions and replicas 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Data Warehousing &amp; Business Intelligence Management</a:t>
            </a:r>
            <a:r>
              <a:t> – enabling access to decision support data for reporting and analysis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Document &amp; Content Management</a:t>
            </a:r>
            <a:r>
              <a:t> – storing, protecting, indexing and enabling access to data found in unstructured sources (electronic files and physical records) 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Meta Data Management</a:t>
            </a:r>
            <a:r>
              <a:t> – integrating, controlling and delivering meta data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Data Quality Management</a:t>
            </a:r>
            <a:r>
              <a:t> – defining, monitoring and improving data quality</a:t>
            </a:r>
          </a:p>
        </p:txBody>
      </p:sp>
      <p:sp>
        <p:nvSpPr>
          <p:cNvPr id="217" name="Shape 217"/>
          <p:cNvSpPr/>
          <p:nvPr/>
        </p:nvSpPr>
        <p:spPr>
          <a:xfrm>
            <a:off x="9101239" y="9042399"/>
            <a:ext cx="223182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u="sng"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http://bit.ly/1KuHRV4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5-Star Data</a:t>
            </a:r>
          </a:p>
        </p:txBody>
      </p:sp>
      <p:sp>
        <p:nvSpPr>
          <p:cNvPr id="220" name="Shape 22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Tim Berners-Lee Open Data Model</a:t>
            </a:r>
          </a:p>
        </p:txBody>
      </p:sp>
      <p:pic>
        <p:nvPicPr>
          <p:cNvPr id="22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6576" y="3373387"/>
            <a:ext cx="8636001" cy="4902201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Shape 222"/>
          <p:cNvSpPr/>
          <p:nvPr/>
        </p:nvSpPr>
        <p:spPr>
          <a:xfrm>
            <a:off x="8980309" y="9042399"/>
            <a:ext cx="247368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u="sng">
                <a:hlinkClick r:id="rId3"/>
              </a:defRPr>
            </a:lvl1pPr>
          </a:lstStyle>
          <a:p>
            <a:pPr>
              <a:defRPr u="none"/>
            </a:pPr>
            <a:r>
              <a:rPr u="sng">
                <a:hlinkClick r:id="rId3"/>
              </a:rPr>
              <a:t>http://5stardata.info/en/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5-Star Data</a:t>
            </a:r>
          </a:p>
        </p:txBody>
      </p:sp>
      <p:graphicFrame>
        <p:nvGraphicFramePr>
          <p:cNvPr id="225" name="Table 225"/>
          <p:cNvGraphicFramePr/>
          <p:nvPr/>
        </p:nvGraphicFramePr>
        <p:xfrm>
          <a:off x="737553" y="2901950"/>
          <a:ext cx="11529692" cy="6604000"/>
        </p:xfrm>
        <a:graphic>
          <a:graphicData uri="http://schemas.openxmlformats.org/drawingml/2006/table">
            <a:tbl>
              <a:tblPr>
                <a:tableStyleId>{C7B018BB-80A7-4F77-B60F-C8B233D01FF8}</a:tableStyleId>
              </a:tblPr>
              <a:tblGrid>
                <a:gridCol w="2643122"/>
                <a:gridCol w="8886570"/>
              </a:tblGrid>
              <a:tr h="1140460">
                <a:tc>
                  <a:txBody>
                    <a:bodyPr/>
                    <a:lstStyle/>
                    <a:p>
                      <a:pPr algn="r" defTabSz="914400">
                        <a:lnSpc>
                          <a:spcPts val="5600"/>
                        </a:lnSpc>
                      </a:pPr>
                      <a:r>
                        <a:rPr sz="2400">
                          <a:solidFill>
                            <a:srgbClr val="FFD7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★</a:t>
                      </a:r>
                    </a:p>
                  </a:txBody>
                  <a:tcPr marL="304800" marR="304800" marT="304800" marB="304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3800"/>
                        </a:lnSpc>
                        <a:defRPr sz="2000" i="1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i="0"/>
                        <a:t>Available on the web (whatever format) </a:t>
                      </a:r>
                      <a:r>
                        <a:t>but with an open licence, to be Open Data</a:t>
                      </a:r>
                    </a:p>
                  </a:txBody>
                  <a:tcPr marL="152400" marR="152400" marT="152400" marB="1524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</a:tr>
              <a:tr h="1140460">
                <a:tc>
                  <a:txBody>
                    <a:bodyPr/>
                    <a:lstStyle/>
                    <a:p>
                      <a:pPr algn="r" defTabSz="914400">
                        <a:lnSpc>
                          <a:spcPts val="5600"/>
                        </a:lnSpc>
                      </a:pPr>
                      <a:r>
                        <a:rPr sz="2400">
                          <a:solidFill>
                            <a:srgbClr val="FFD7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★★</a:t>
                      </a:r>
                    </a:p>
                  </a:txBody>
                  <a:tcPr marL="304800" marR="304800" marT="304800" marB="304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3800"/>
                        </a:lnSpc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Available as machine-readable structured data (e.g. excel instead of image scan of a table)</a:t>
                      </a:r>
                    </a:p>
                  </a:txBody>
                  <a:tcPr marL="152400" marR="152400" marT="152400" marB="1524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</a:tr>
              <a:tr h="1140460">
                <a:tc>
                  <a:txBody>
                    <a:bodyPr/>
                    <a:lstStyle/>
                    <a:p>
                      <a:pPr algn="r" defTabSz="914400">
                        <a:lnSpc>
                          <a:spcPts val="5600"/>
                        </a:lnSpc>
                      </a:pPr>
                      <a:r>
                        <a:rPr sz="2400">
                          <a:solidFill>
                            <a:srgbClr val="FFD7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★★★</a:t>
                      </a:r>
                    </a:p>
                  </a:txBody>
                  <a:tcPr marL="304800" marR="304800" marT="304800" marB="304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3800"/>
                        </a:lnSpc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as (2) plus non-proprietary format (e.g. CSV instead of excel)</a:t>
                      </a:r>
                    </a:p>
                  </a:txBody>
                  <a:tcPr marL="152400" marR="152400" marT="152400" marB="1524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</a:tr>
              <a:tr h="1140460">
                <a:tc>
                  <a:txBody>
                    <a:bodyPr/>
                    <a:lstStyle/>
                    <a:p>
                      <a:pPr algn="r" defTabSz="914400">
                        <a:lnSpc>
                          <a:spcPts val="5600"/>
                        </a:lnSpc>
                      </a:pPr>
                      <a:r>
                        <a:rPr sz="2400">
                          <a:solidFill>
                            <a:srgbClr val="FFD7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★★★★</a:t>
                      </a:r>
                    </a:p>
                  </a:txBody>
                  <a:tcPr marL="304800" marR="304800" marT="304800" marB="304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3800"/>
                        </a:lnSpc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All the above plus, Use open standards from W3C (RDF and SPARQL) to identify things, so that people can point at your stuff</a:t>
                      </a:r>
                    </a:p>
                  </a:txBody>
                  <a:tcPr marL="152400" marR="152400" marT="152400" marB="1524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</a:tr>
              <a:tr h="1140460">
                <a:tc>
                  <a:txBody>
                    <a:bodyPr/>
                    <a:lstStyle/>
                    <a:p>
                      <a:pPr algn="r" defTabSz="914400">
                        <a:lnSpc>
                          <a:spcPts val="5600"/>
                        </a:lnSpc>
                      </a:pPr>
                      <a:r>
                        <a:rPr sz="2400">
                          <a:solidFill>
                            <a:srgbClr val="FFD7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★★★★★</a:t>
                      </a:r>
                    </a:p>
                  </a:txBody>
                  <a:tcPr marL="304800" marR="304800" marT="304800" marB="304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3800"/>
                        </a:lnSpc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All the above, plus: Link your data to other people’s data to provide context</a:t>
                      </a:r>
                    </a:p>
                  </a:txBody>
                  <a:tcPr marL="152400" marR="152400" marT="152400" marB="1524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6" name="Shape 226"/>
          <p:cNvSpPr/>
          <p:nvPr/>
        </p:nvSpPr>
        <p:spPr>
          <a:xfrm>
            <a:off x="9130957" y="9042399"/>
            <a:ext cx="217238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u="sng"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http://bit.ly/21MR3Zt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Example: Student Portal</a:t>
            </a:r>
          </a:p>
        </p:txBody>
      </p:sp>
      <p:sp>
        <p:nvSpPr>
          <p:cNvPr id="229" name="Shape 22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u="sng"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https://uwaterloo.ca/student-portal/</a:t>
            </a:r>
          </a:p>
        </p:txBody>
      </p:sp>
      <p:pic>
        <p:nvPicPr>
          <p:cNvPr id="23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49900" y="3068727"/>
            <a:ext cx="1905000" cy="190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27" y="0"/>
            <a:ext cx="12886945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Governance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154" y="97173"/>
            <a:ext cx="7262492" cy="9559254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Shape 237"/>
          <p:cNvSpPr/>
          <p:nvPr/>
        </p:nvSpPr>
        <p:spPr>
          <a:xfrm>
            <a:off x="9194622" y="9042399"/>
            <a:ext cx="204505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u="sng">
                <a:hlinkClick r:id="rId3"/>
              </a:defRPr>
            </a:lvl1pPr>
          </a:lstStyle>
          <a:p>
            <a:pPr>
              <a:defRPr u="none"/>
            </a:pPr>
            <a:r>
              <a:rPr u="sng">
                <a:hlinkClick r:id="rId3"/>
              </a:rPr>
              <a:t>http://bit.ly/1jDqgia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Data Management at Waterloo</a:t>
            </a:r>
          </a:p>
        </p:txBody>
      </p:sp>
      <p:sp>
        <p:nvSpPr>
          <p:cNvPr id="240" name="Shape 2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numCol="2" spcCol="554990"/>
          <a:lstStyle/>
          <a:p>
            <a:r>
              <a:t>Core “Business” Data</a:t>
            </a:r>
          </a:p>
          <a:p>
            <a:pPr lvl="1"/>
            <a:r>
              <a:t>Finance</a:t>
            </a:r>
          </a:p>
          <a:p>
            <a:pPr lvl="1"/>
            <a:r>
              <a:t>Human Resources</a:t>
            </a:r>
          </a:p>
          <a:p>
            <a:pPr lvl="1"/>
            <a:r>
              <a:t>Student Information</a:t>
            </a:r>
          </a:p>
          <a:p>
            <a:pPr lvl="1"/>
            <a:r>
              <a:t>Research Information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Data Management at Waterloo</a:t>
            </a:r>
          </a:p>
        </p:txBody>
      </p:sp>
      <p:sp>
        <p:nvSpPr>
          <p:cNvPr id="243" name="Shape 24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numCol="2" spcCol="554990"/>
          <a:lstStyle/>
          <a:p>
            <a:r>
              <a:t>Core “Business” Data</a:t>
            </a:r>
          </a:p>
          <a:p>
            <a:pPr lvl="1"/>
            <a:r>
              <a:t>Finance</a:t>
            </a:r>
          </a:p>
          <a:p>
            <a:pPr lvl="1"/>
            <a:r>
              <a:t>Human Resources</a:t>
            </a:r>
          </a:p>
          <a:p>
            <a:pPr lvl="1"/>
            <a:r>
              <a:t>Student Information</a:t>
            </a:r>
          </a:p>
          <a:p>
            <a:pPr lvl="1"/>
            <a:r>
              <a:t>Research Information</a:t>
            </a:r>
          </a:p>
          <a:p>
            <a:pPr lvl="1"/>
            <a:r>
              <a:t>Other Data</a:t>
            </a:r>
          </a:p>
          <a:p>
            <a:pPr lvl="2"/>
            <a:r>
              <a:t>Research Data</a:t>
            </a:r>
          </a:p>
          <a:p>
            <a:pPr lvl="3"/>
            <a:r>
              <a:t>On People</a:t>
            </a:r>
          </a:p>
          <a:p>
            <a:pPr lvl="3"/>
            <a:r>
              <a:t>Corporate Partner Owned</a:t>
            </a:r>
          </a:p>
          <a:p>
            <a:pPr lvl="2"/>
            <a:r>
              <a:t>Healthcare Data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Data Management at Waterloo</a:t>
            </a:r>
          </a:p>
        </p:txBody>
      </p:sp>
      <p:sp>
        <p:nvSpPr>
          <p:cNvPr id="246" name="Shape 24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numCol="2" spcCol="554990"/>
          <a:lstStyle/>
          <a:p>
            <a:r>
              <a:t>Core “Business” Data</a:t>
            </a:r>
          </a:p>
          <a:p>
            <a:pPr lvl="1"/>
            <a:r>
              <a:t>Finance</a:t>
            </a:r>
          </a:p>
          <a:p>
            <a:pPr lvl="1"/>
            <a:r>
              <a:t>Human Resources</a:t>
            </a:r>
          </a:p>
          <a:p>
            <a:pPr lvl="1"/>
            <a:r>
              <a:t>Student Information</a:t>
            </a:r>
          </a:p>
          <a:p>
            <a:pPr lvl="1"/>
            <a:r>
              <a:t>Research Information</a:t>
            </a:r>
          </a:p>
          <a:p>
            <a:pPr lvl="1">
              <a:defRPr strike="sngStrike">
                <a:solidFill>
                  <a:srgbClr val="A6AAA9"/>
                </a:solidFill>
              </a:defRPr>
            </a:pPr>
            <a:r>
              <a:t>Other Data</a:t>
            </a:r>
          </a:p>
          <a:p>
            <a:pPr lvl="2">
              <a:defRPr strike="sngStrike">
                <a:solidFill>
                  <a:srgbClr val="A6AAA9"/>
                </a:solidFill>
              </a:defRPr>
            </a:pPr>
            <a:r>
              <a:t>Research Data</a:t>
            </a:r>
          </a:p>
          <a:p>
            <a:pPr lvl="3">
              <a:defRPr strike="sngStrike">
                <a:solidFill>
                  <a:srgbClr val="A6AAA9"/>
                </a:solidFill>
              </a:defRPr>
            </a:pPr>
            <a:r>
              <a:t>On People</a:t>
            </a:r>
          </a:p>
          <a:p>
            <a:pPr lvl="3">
              <a:defRPr strike="sngStrike">
                <a:solidFill>
                  <a:srgbClr val="A6AAA9"/>
                </a:solidFill>
              </a:defRPr>
            </a:pPr>
            <a:r>
              <a:t>Corporate Partner Owned</a:t>
            </a:r>
          </a:p>
          <a:p>
            <a:pPr lvl="2">
              <a:defRPr strike="sngStrike">
                <a:solidFill>
                  <a:srgbClr val="A6AAA9"/>
                </a:solidFill>
              </a:defRPr>
            </a:pPr>
            <a:r>
              <a:t>Healthcare Data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Data Management in Ontario Higher Education</a:t>
            </a:r>
          </a:p>
        </p:txBody>
      </p:sp>
      <p:sp>
        <p:nvSpPr>
          <p:cNvPr id="126" name="Shape 12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Office of the Information and Privacy Commissioner (IPC) is responsible for ensuring compliance with Ontario’s access and privacy laws. </a:t>
            </a:r>
            <a:r>
              <a:rPr u="sng">
                <a:hlinkClick r:id="rId2"/>
              </a:rPr>
              <a:t>https://www.ipc.on.ca</a:t>
            </a:r>
          </a:p>
          <a:p>
            <a:r>
              <a:t>Freedom of Information and Protection of Privacy Act (FIPPA), R.S.O. 1990, c. F.31</a:t>
            </a:r>
          </a:p>
        </p:txBody>
      </p:sp>
      <p:sp>
        <p:nvSpPr>
          <p:cNvPr id="127" name="Shape 127"/>
          <p:cNvSpPr/>
          <p:nvPr/>
        </p:nvSpPr>
        <p:spPr>
          <a:xfrm>
            <a:off x="9061234" y="9042399"/>
            <a:ext cx="231183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u="sng">
                <a:hlinkClick r:id="rId3"/>
              </a:defRPr>
            </a:lvl1pPr>
          </a:lstStyle>
          <a:p>
            <a:pPr>
              <a:defRPr u="none"/>
            </a:pPr>
            <a:r>
              <a:rPr u="sng">
                <a:hlinkClick r:id="rId3"/>
              </a:rPr>
              <a:t>http://bit.ly/1FmppGD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Data Management at Waterloo</a:t>
            </a:r>
          </a:p>
        </p:txBody>
      </p:sp>
      <p:sp>
        <p:nvSpPr>
          <p:cNvPr id="249" name="Shape 249"/>
          <p:cNvSpPr/>
          <p:nvPr/>
        </p:nvSpPr>
        <p:spPr>
          <a:xfrm>
            <a:off x="929332" y="4673600"/>
            <a:ext cx="2159001" cy="2159000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r>
              <a:t>Business Data</a:t>
            </a:r>
          </a:p>
        </p:txBody>
      </p:sp>
      <p:sp>
        <p:nvSpPr>
          <p:cNvPr id="250" name="Shape 250"/>
          <p:cNvSpPr/>
          <p:nvPr/>
        </p:nvSpPr>
        <p:spPr>
          <a:xfrm>
            <a:off x="5541831" y="2980420"/>
            <a:ext cx="1270001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r>
              <a:t>OLTP</a:t>
            </a:r>
          </a:p>
        </p:txBody>
      </p:sp>
      <p:sp>
        <p:nvSpPr>
          <p:cNvPr id="251" name="Shape 251"/>
          <p:cNvSpPr/>
          <p:nvPr/>
        </p:nvSpPr>
        <p:spPr>
          <a:xfrm>
            <a:off x="7318490" y="3018520"/>
            <a:ext cx="403662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Online Transaction</a:t>
            </a:r>
          </a:p>
          <a:p>
            <a:r>
              <a:t>Processing</a:t>
            </a:r>
          </a:p>
        </p:txBody>
      </p:sp>
      <p:sp>
        <p:nvSpPr>
          <p:cNvPr id="252" name="Shape 252"/>
          <p:cNvSpPr/>
          <p:nvPr/>
        </p:nvSpPr>
        <p:spPr>
          <a:xfrm>
            <a:off x="5501431" y="7728337"/>
            <a:ext cx="1270001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r>
              <a:t>ANON</a:t>
            </a:r>
          </a:p>
          <a:p>
            <a:pPr>
              <a:defRPr sz="2400"/>
            </a:pPr>
            <a:r>
              <a:t>OLAP</a:t>
            </a:r>
          </a:p>
        </p:txBody>
      </p:sp>
      <p:sp>
        <p:nvSpPr>
          <p:cNvPr id="253" name="Shape 253"/>
          <p:cNvSpPr/>
          <p:nvPr/>
        </p:nvSpPr>
        <p:spPr>
          <a:xfrm>
            <a:off x="7219340" y="8039487"/>
            <a:ext cx="415412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Anonymized* OLAP</a:t>
            </a:r>
          </a:p>
        </p:txBody>
      </p:sp>
      <p:sp>
        <p:nvSpPr>
          <p:cNvPr id="254" name="Shape 254"/>
          <p:cNvSpPr/>
          <p:nvPr/>
        </p:nvSpPr>
        <p:spPr>
          <a:xfrm>
            <a:off x="5503731" y="4547745"/>
            <a:ext cx="1270001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r>
              <a:t>ODS</a:t>
            </a:r>
          </a:p>
        </p:txBody>
      </p:sp>
      <p:sp>
        <p:nvSpPr>
          <p:cNvPr id="255" name="Shape 255"/>
          <p:cNvSpPr/>
          <p:nvPr/>
        </p:nvSpPr>
        <p:spPr>
          <a:xfrm>
            <a:off x="7437438" y="4585845"/>
            <a:ext cx="372252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Operational Data</a:t>
            </a:r>
          </a:p>
          <a:p>
            <a:r>
              <a:t>Stores</a:t>
            </a:r>
          </a:p>
        </p:txBody>
      </p:sp>
      <p:sp>
        <p:nvSpPr>
          <p:cNvPr id="256" name="Shape 256"/>
          <p:cNvSpPr/>
          <p:nvPr/>
        </p:nvSpPr>
        <p:spPr>
          <a:xfrm rot="5400000">
            <a:off x="10870787" y="5746389"/>
            <a:ext cx="255346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Confidential</a:t>
            </a:r>
          </a:p>
        </p:txBody>
      </p:sp>
      <p:sp>
        <p:nvSpPr>
          <p:cNvPr id="257" name="Shape 257"/>
          <p:cNvSpPr/>
          <p:nvPr/>
        </p:nvSpPr>
        <p:spPr>
          <a:xfrm rot="5400000">
            <a:off x="11453017" y="8134787"/>
            <a:ext cx="138440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Public</a:t>
            </a:r>
          </a:p>
        </p:txBody>
      </p:sp>
      <p:pic>
        <p:nvPicPr>
          <p:cNvPr id="258" name="Picture 257"/>
          <p:cNvPicPr>
            <a:picLocks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49510" y="7518603"/>
            <a:ext cx="7327361" cy="76201"/>
          </a:xfrm>
          <a:prstGeom prst="rect">
            <a:avLst/>
          </a:prstGeom>
        </p:spPr>
      </p:pic>
      <p:sp>
        <p:nvSpPr>
          <p:cNvPr id="260" name="Shape 260"/>
          <p:cNvSpPr/>
          <p:nvPr/>
        </p:nvSpPr>
        <p:spPr>
          <a:xfrm>
            <a:off x="5508433" y="6115070"/>
            <a:ext cx="1270001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r>
              <a:t>OLAP</a:t>
            </a:r>
          </a:p>
        </p:txBody>
      </p:sp>
      <p:sp>
        <p:nvSpPr>
          <p:cNvPr id="261" name="Shape 261"/>
          <p:cNvSpPr/>
          <p:nvPr/>
        </p:nvSpPr>
        <p:spPr>
          <a:xfrm>
            <a:off x="7467515" y="6153170"/>
            <a:ext cx="367177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Online Analytical</a:t>
            </a:r>
          </a:p>
          <a:p>
            <a:r>
              <a:t>Processing</a:t>
            </a:r>
          </a:p>
        </p:txBody>
      </p:sp>
      <p:sp>
        <p:nvSpPr>
          <p:cNvPr id="262" name="Shape 262"/>
          <p:cNvSpPr/>
          <p:nvPr/>
        </p:nvSpPr>
        <p:spPr>
          <a:xfrm>
            <a:off x="7555240" y="9249721"/>
            <a:ext cx="5365598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t>* </a:t>
            </a:r>
            <a:r>
              <a:rPr u="sng">
                <a:hlinkClick r:id="rId3"/>
              </a:rPr>
              <a:t>http://nvlpubs.nist.gov/nistpubs/ir/2015/NIST.IR.8053.pdf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Data Management at Waterloo</a:t>
            </a:r>
          </a:p>
        </p:txBody>
      </p:sp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Strengths</a:t>
            </a:r>
          </a:p>
          <a:p>
            <a:r>
              <a:t>Weaknesses</a:t>
            </a:r>
          </a:p>
          <a:p>
            <a:r>
              <a:t>Opportunities</a:t>
            </a:r>
          </a:p>
          <a:p>
            <a:r>
              <a:t>Threats</a:t>
            </a: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Waterloo Strengths</a:t>
            </a:r>
          </a:p>
        </p:txBody>
      </p:sp>
      <p:sp>
        <p:nvSpPr>
          <p:cNvPr id="268" name="Shape 26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3200"/>
              </a:spcBef>
              <a:defRPr sz="2772"/>
            </a:pPr>
            <a:r>
              <a:rPr dirty="0"/>
              <a:t>Policy 8 - Information Security</a:t>
            </a:r>
          </a:p>
          <a:p>
            <a:pPr marL="684529" lvl="1" indent="-342264" defTabSz="449833">
              <a:spcBef>
                <a:spcPts val="3200"/>
              </a:spcBef>
              <a:defRPr sz="2772"/>
            </a:pPr>
            <a:r>
              <a:rPr dirty="0"/>
              <a:t>Roles + Responsibilities (Steward  &gt;&gt;  Custodian  &gt;&gt;  User)</a:t>
            </a:r>
          </a:p>
          <a:p>
            <a:pPr marL="684529" lvl="1" indent="-342264" defTabSz="449833">
              <a:spcBef>
                <a:spcPts val="3200"/>
              </a:spcBef>
              <a:defRPr sz="2772"/>
            </a:pPr>
            <a:r>
              <a:rPr dirty="0"/>
              <a:t>Information Security Classifications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endParaRPr dirty="0"/>
          </a:p>
          <a:p>
            <a:pPr marL="342264" indent="-342264" defTabSz="449833">
              <a:spcBef>
                <a:spcPts val="3200"/>
              </a:spcBef>
              <a:defRPr sz="2772"/>
            </a:pPr>
            <a:endParaRPr dirty="0"/>
          </a:p>
          <a:p>
            <a:pPr marL="342264" indent="-342264" defTabSz="449833">
              <a:spcBef>
                <a:spcPts val="3200"/>
              </a:spcBef>
              <a:defRPr sz="2772"/>
            </a:pPr>
            <a:endParaRPr dirty="0"/>
          </a:p>
          <a:p>
            <a:pPr marL="342264" indent="-342264" defTabSz="449833">
              <a:spcBef>
                <a:spcPts val="3200"/>
              </a:spcBef>
              <a:defRPr sz="2772"/>
            </a:pPr>
            <a:endParaRPr dirty="0"/>
          </a:p>
        </p:txBody>
      </p:sp>
      <p:pic>
        <p:nvPicPr>
          <p:cNvPr id="26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9829" y="5140771"/>
            <a:ext cx="7628217" cy="3876228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Shape 270"/>
          <p:cNvSpPr/>
          <p:nvPr/>
        </p:nvSpPr>
        <p:spPr>
          <a:xfrm>
            <a:off x="1954288" y="9016999"/>
            <a:ext cx="909622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u="sng">
                <a:hlinkClick r:id="rId3"/>
              </a:defRPr>
            </a:lvl1pPr>
          </a:lstStyle>
          <a:p>
            <a:pPr>
              <a:defRPr u="none"/>
            </a:pPr>
            <a:r>
              <a:rPr u="sng">
                <a:hlinkClick r:id="rId3"/>
              </a:rPr>
              <a:t>https://uwaterloo.ca/secretariat-general-counsel/policies-procedures-guidelines/policy-8</a:t>
            </a: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Waterloo Strengths</a:t>
            </a:r>
          </a:p>
        </p:txBody>
      </p:sp>
      <p:sp>
        <p:nvSpPr>
          <p:cNvPr id="273" name="Shape 27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Decentralized</a:t>
            </a:r>
          </a:p>
          <a:p>
            <a:r>
              <a:t>Federated Organization</a:t>
            </a:r>
          </a:p>
        </p:txBody>
      </p:sp>
      <p:pic>
        <p:nvPicPr>
          <p:cNvPr id="274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9950" y="2262875"/>
            <a:ext cx="5257059" cy="7247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Waterloo Strengths</a:t>
            </a:r>
          </a:p>
        </p:txBody>
      </p:sp>
      <p:sp>
        <p:nvSpPr>
          <p:cNvPr id="277" name="Shape 27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Statement on Information Management</a:t>
            </a:r>
          </a:p>
          <a:p>
            <a:pPr lvl="1"/>
            <a:r>
              <a:t>Information is “Vital Asset”</a:t>
            </a:r>
          </a:p>
          <a:p>
            <a:pPr lvl="1"/>
            <a:r>
              <a:t>Recognize information’s part in governance, administration, service planning and delivery, and performance management of University.</a:t>
            </a:r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Waterloo Strengths</a:t>
            </a:r>
          </a:p>
        </p:txBody>
      </p:sp>
      <p:sp>
        <p:nvSpPr>
          <p:cNvPr id="280" name="Shape 28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Open Data is well established and growing.</a:t>
            </a:r>
          </a:p>
          <a:p>
            <a:pPr lvl="1"/>
            <a:r>
              <a:rPr u="sng">
                <a:hlinkClick r:id="rId2"/>
              </a:rPr>
              <a:t>https://api.uwaterloo.ca</a:t>
            </a:r>
          </a:p>
          <a:p>
            <a:r>
              <a:t>Shift to Confidential Data is underway.</a:t>
            </a:r>
          </a:p>
          <a:p>
            <a:r>
              <a:t>Moving up the 5-Star Data Model.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Waterloo Weaknesses</a:t>
            </a:r>
          </a:p>
        </p:txBody>
      </p:sp>
      <p:sp>
        <p:nvSpPr>
          <p:cNvPr id="283" name="Shape 28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6715" indent="-386715" defTabSz="508254">
              <a:spcBef>
                <a:spcPts val="3600"/>
              </a:spcBef>
              <a:defRPr sz="3132"/>
            </a:pPr>
            <a:r>
              <a:t>Policy 8 - Information Security</a:t>
            </a:r>
          </a:p>
          <a:p>
            <a:pPr marL="386715" indent="-386715" defTabSz="508254">
              <a:spcBef>
                <a:spcPts val="3600"/>
              </a:spcBef>
              <a:defRPr sz="3132"/>
            </a:pPr>
            <a:r>
              <a:t>AND …</a:t>
            </a:r>
          </a:p>
          <a:p>
            <a:pPr marL="773430" lvl="1" indent="-386715" defTabSz="508254">
              <a:spcBef>
                <a:spcPts val="3600"/>
              </a:spcBef>
              <a:defRPr sz="3132"/>
            </a:pPr>
            <a:r>
              <a:t>Policy 11 - University Risk Management</a:t>
            </a:r>
          </a:p>
          <a:p>
            <a:pPr marL="773430" lvl="1" indent="-386715" defTabSz="508254">
              <a:spcBef>
                <a:spcPts val="3600"/>
              </a:spcBef>
              <a:defRPr sz="3132"/>
            </a:pPr>
            <a:r>
              <a:t>Policy 12 - Records Management</a:t>
            </a:r>
          </a:p>
          <a:p>
            <a:pPr marL="773430" lvl="1" indent="-386715" defTabSz="508254">
              <a:spcBef>
                <a:spcPts val="3600"/>
              </a:spcBef>
              <a:defRPr sz="3132"/>
            </a:pPr>
            <a:r>
              <a:t>Policy 13 - Archives</a:t>
            </a:r>
          </a:p>
          <a:p>
            <a:pPr marL="773430" lvl="1" indent="-386715" defTabSz="508254">
              <a:spcBef>
                <a:spcPts val="3600"/>
              </a:spcBef>
              <a:defRPr sz="3132"/>
            </a:pPr>
            <a:r>
              <a:t>Policy 19 - Access to and Release of Student Information</a:t>
            </a:r>
          </a:p>
          <a:p>
            <a:pPr marL="773430" lvl="1" indent="-386715" defTabSz="508254">
              <a:spcBef>
                <a:spcPts val="3600"/>
              </a:spcBef>
              <a:defRPr sz="3132"/>
            </a:pPr>
            <a:r>
              <a:t>Others?</a:t>
            </a: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Waterloo Weaknesses</a:t>
            </a:r>
          </a:p>
        </p:txBody>
      </p:sp>
      <p:sp>
        <p:nvSpPr>
          <p:cNvPr id="286" name="Shape 28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Decentralized</a:t>
            </a:r>
          </a:p>
          <a:p>
            <a:r>
              <a:t>Federated Organization</a:t>
            </a:r>
          </a:p>
        </p:txBody>
      </p:sp>
      <p:pic>
        <p:nvPicPr>
          <p:cNvPr id="287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9950" y="2262875"/>
            <a:ext cx="5257059" cy="7247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Waterloo Opportunities</a:t>
            </a:r>
          </a:p>
        </p:txBody>
      </p:sp>
      <p:sp>
        <p:nvSpPr>
          <p:cNvPr id="290" name="Shape 29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EDM Council (</a:t>
            </a:r>
            <a:r>
              <a:rPr u="sng">
                <a:hlinkClick r:id="rId2"/>
              </a:rPr>
              <a:t>http://edmcouncil.org</a:t>
            </a:r>
            <a:r>
              <a:t>) Membership</a:t>
            </a:r>
          </a:p>
          <a:p>
            <a:pPr lvl="1"/>
            <a:r>
              <a:t>Financial firms really care about their data.</a:t>
            </a:r>
          </a:p>
          <a:p>
            <a:pPr lvl="1"/>
            <a:r>
              <a:t>Data Management Capability Assessment Model (DCAM) provides tool to measure state.</a:t>
            </a:r>
          </a:p>
          <a:p>
            <a:pPr lvl="1"/>
            <a:r>
              <a:t>Not a perfect fit for Higher Ed, but we are using their tools as a starting point.</a:t>
            </a:r>
          </a:p>
        </p:txBody>
      </p:sp>
      <p:pic>
        <p:nvPicPr>
          <p:cNvPr id="29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08826" y="7656611"/>
            <a:ext cx="4572001" cy="2070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pasted-image.png">
            <a:hlinkClick r:id="rId2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0531" y="8229138"/>
            <a:ext cx="1993901" cy="1282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screensho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5327" y="2292283"/>
            <a:ext cx="8914146" cy="5589028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Shape 2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Waterloo Opportunities</a:t>
            </a:r>
          </a:p>
        </p:txBody>
      </p:sp>
      <p:pic>
        <p:nvPicPr>
          <p:cNvPr id="29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08826" y="7656611"/>
            <a:ext cx="4572001" cy="2070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pasted-image.png">
            <a:hlinkClick r:id="rId4"/>
          </p:cNvPr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0531" y="8229138"/>
            <a:ext cx="1993901" cy="1282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Privacy 101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Information Privacy is the right of an individual to exercise control over the collection, use, disclosure and retention of his or her personal information, including his or her student records. </a:t>
            </a:r>
          </a:p>
          <a:p>
            <a:r>
              <a:t>It is a legal matter.</a:t>
            </a:r>
          </a:p>
          <a:p>
            <a:r>
              <a:t>It is not an IT matter.</a:t>
            </a:r>
          </a:p>
          <a:p>
            <a:r>
              <a:t>Privacy ≠ Secrecy</a:t>
            </a:r>
          </a:p>
        </p:txBody>
      </p:sp>
      <p:pic>
        <p:nvPicPr>
          <p:cNvPr id="131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444500"/>
            <a:ext cx="1625600" cy="1625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Waterloo Opportunities</a:t>
            </a:r>
          </a:p>
        </p:txBody>
      </p:sp>
      <p:sp>
        <p:nvSpPr>
          <p:cNvPr id="300" name="Shape 30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Learning from EDM Council (</a:t>
            </a:r>
            <a:r>
              <a:rPr u="sng" dirty="0">
                <a:hlinkClick r:id="rId2"/>
              </a:rPr>
              <a:t>http://edmcouncil.org</a:t>
            </a:r>
            <a:r>
              <a:rPr dirty="0"/>
              <a:t>)</a:t>
            </a:r>
          </a:p>
          <a:p>
            <a:pPr lvl="1"/>
            <a:r>
              <a:rPr lang="en-US" dirty="0"/>
              <a:t>D</a:t>
            </a:r>
            <a:r>
              <a:rPr dirty="0" smtClean="0"/>
              <a:t>ata</a:t>
            </a:r>
            <a:r>
              <a:rPr lang="en-US" dirty="0" smtClean="0"/>
              <a:t> meaning,</a:t>
            </a:r>
            <a:r>
              <a:rPr dirty="0" smtClean="0"/>
              <a:t> quality</a:t>
            </a:r>
            <a:r>
              <a:rPr lang="en-US" dirty="0" smtClean="0"/>
              <a:t>,</a:t>
            </a:r>
            <a:r>
              <a:rPr dirty="0" smtClean="0"/>
              <a:t> </a:t>
            </a:r>
            <a:r>
              <a:rPr dirty="0"/>
              <a:t>and integration </a:t>
            </a:r>
            <a:r>
              <a:rPr lang="en-US" dirty="0" smtClean="0"/>
              <a:t>issues</a:t>
            </a:r>
            <a:r>
              <a:rPr dirty="0" smtClean="0"/>
              <a:t> </a:t>
            </a:r>
            <a:r>
              <a:rPr dirty="0"/>
              <a:t>are being solved with Web 3.0 “Semantic Web” technologies.</a:t>
            </a:r>
          </a:p>
          <a:p>
            <a:pPr lvl="1"/>
            <a:endParaRPr dirty="0"/>
          </a:p>
          <a:p>
            <a:pPr lvl="1"/>
            <a:endParaRPr dirty="0"/>
          </a:p>
          <a:p>
            <a:pPr lvl="1"/>
            <a:r>
              <a:rPr dirty="0"/>
              <a:t>d</a:t>
            </a:r>
          </a:p>
        </p:txBody>
      </p:sp>
      <p:pic>
        <p:nvPicPr>
          <p:cNvPr id="30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45342" y="7889153"/>
            <a:ext cx="4559301" cy="1739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pasted-image.png">
            <a:hlinkClick r:id="rId2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0531" y="8229138"/>
            <a:ext cx="1993901" cy="1282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83011" y="5865158"/>
            <a:ext cx="4707801" cy="3020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pasted-image.png"/>
          <p:cNvPicPr>
            <a:picLocks noChangeAspect="1"/>
          </p:cNvPicPr>
          <p:nvPr/>
        </p:nvPicPr>
        <p:blipFill>
          <a:blip r:embed="rId5">
            <a:extLst/>
          </a:blip>
          <a:srcRect l="7410" t="34589" r="58742" b="31564"/>
          <a:stretch>
            <a:fillRect/>
          </a:stretch>
        </p:blipFill>
        <p:spPr>
          <a:xfrm>
            <a:off x="7309388" y="5047173"/>
            <a:ext cx="4707801" cy="30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Shape 305"/>
          <p:cNvSpPr/>
          <p:nvPr/>
        </p:nvSpPr>
        <p:spPr>
          <a:xfrm>
            <a:off x="7182579" y="4961788"/>
            <a:ext cx="4961350" cy="3191386"/>
          </a:xfrm>
          <a:prstGeom prst="rect">
            <a:avLst/>
          </a:prstGeom>
          <a:ln w="25400">
            <a:solidFill>
              <a:srgbClr val="9411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06" name="Shape 306"/>
          <p:cNvSpPr/>
          <p:nvPr/>
        </p:nvSpPr>
        <p:spPr>
          <a:xfrm>
            <a:off x="2617112" y="6630088"/>
            <a:ext cx="1655425" cy="1257301"/>
          </a:xfrm>
          <a:prstGeom prst="rect">
            <a:avLst/>
          </a:prstGeom>
          <a:ln w="25400">
            <a:solidFill>
              <a:srgbClr val="9411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pic>
        <p:nvPicPr>
          <p:cNvPr id="307" name="Picture 306"/>
          <p:cNvPicPr>
            <a:picLocks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20636915">
            <a:off x="4305219" y="6628407"/>
            <a:ext cx="2848183" cy="35223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Waterloo Opportunities</a:t>
            </a:r>
          </a:p>
        </p:txBody>
      </p:sp>
      <p:sp>
        <p:nvSpPr>
          <p:cNvPr id="311" name="Shape 3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420"/>
            </a:pPr>
            <a:r>
              <a:rPr dirty="0"/>
              <a:t>Innovation in the decentralized areas brings multiple tools onto campus.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  <a:endParaRPr dirty="0"/>
          </a:p>
          <a:p>
            <a:pPr marL="422275" indent="-422275" defTabSz="554990">
              <a:spcBef>
                <a:spcPts val="3900"/>
              </a:spcBef>
              <a:defRPr sz="3420"/>
            </a:pPr>
            <a:endParaRPr dirty="0"/>
          </a:p>
          <a:p>
            <a:pPr marL="422275" indent="-422275" defTabSz="554990">
              <a:spcBef>
                <a:spcPts val="3900"/>
              </a:spcBef>
              <a:defRPr sz="3420"/>
            </a:pPr>
            <a:endParaRPr dirty="0"/>
          </a:p>
          <a:p>
            <a:pPr marL="422275" indent="-422275" defTabSz="554990">
              <a:spcBef>
                <a:spcPts val="3900"/>
              </a:spcBef>
              <a:defRPr sz="3420"/>
            </a:pPr>
            <a:endParaRPr dirty="0"/>
          </a:p>
        </p:txBody>
      </p:sp>
      <p:pic>
        <p:nvPicPr>
          <p:cNvPr id="31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28025" y="5342582"/>
            <a:ext cx="3886200" cy="146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05775" y="3813919"/>
            <a:ext cx="4076700" cy="149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pasted-image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27261" y="4177729"/>
            <a:ext cx="4626075" cy="2590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pasted-image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95109" y="8102401"/>
            <a:ext cx="3932116" cy="146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499050" y="6122689"/>
            <a:ext cx="2324235" cy="17607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Waterloo Threats</a:t>
            </a:r>
          </a:p>
        </p:txBody>
      </p:sp>
      <p:sp>
        <p:nvSpPr>
          <p:cNvPr id="319" name="Shape 3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dirty="0"/>
              <a:t>Multiple tools in distributed use lead to non-standard results.</a:t>
            </a:r>
          </a:p>
          <a:p>
            <a:pPr lvl="1"/>
            <a:r>
              <a:rPr dirty="0"/>
              <a:t>NEED: Accepted and shared data warehousing.</a:t>
            </a:r>
          </a:p>
          <a:p>
            <a:pPr lvl="1"/>
            <a:r>
              <a:rPr dirty="0"/>
              <a:t>NEED: </a:t>
            </a:r>
            <a:r>
              <a:rPr dirty="0" smtClean="0"/>
              <a:t>Documented</a:t>
            </a:r>
            <a:r>
              <a:rPr lang="en-US" dirty="0" smtClean="0"/>
              <a:t> meaning,</a:t>
            </a:r>
            <a:r>
              <a:rPr dirty="0" smtClean="0"/>
              <a:t> </a:t>
            </a:r>
            <a:r>
              <a:rPr dirty="0"/>
              <a:t>metadata + taxonomies</a:t>
            </a:r>
            <a:r>
              <a:rPr dirty="0" smtClean="0"/>
              <a:t>.</a:t>
            </a:r>
            <a:r>
              <a:rPr lang="en-US" dirty="0" smtClean="0"/>
              <a:t>  (ontology?)</a:t>
            </a:r>
            <a:endParaRPr dirty="0"/>
          </a:p>
          <a:p>
            <a:r>
              <a:rPr dirty="0"/>
              <a:t>More often than not data is ‘copied’ into local spreadsheets.  “It’s easier.”</a:t>
            </a:r>
          </a:p>
          <a:p>
            <a:r>
              <a:rPr dirty="0"/>
              <a:t>We need rock solid data to make decisions.</a:t>
            </a: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Questions + Answers</a:t>
            </a:r>
          </a:p>
        </p:txBody>
      </p:sp>
      <p:sp>
        <p:nvSpPr>
          <p:cNvPr id="322" name="Shape 32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Or comments… how do your organizations deal with data management?</a:t>
            </a: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 you!</a:t>
            </a:r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Injury Time:</a:t>
            </a:r>
          </a:p>
          <a:p>
            <a:pPr defTabSz="490727">
              <a:defRPr sz="6719"/>
            </a:pPr>
            <a:r>
              <a:t>Enterprise Architecture</a:t>
            </a:r>
          </a:p>
        </p:txBody>
      </p:sp>
      <p:pic>
        <p:nvPicPr>
          <p:cNvPr id="327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1353" y="3245186"/>
            <a:ext cx="10522094" cy="50158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Privacy Principles</a:t>
            </a:r>
          </a:p>
        </p:txBody>
      </p:sp>
      <p:pic>
        <p:nvPicPr>
          <p:cNvPr id="13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444500"/>
            <a:ext cx="1625600" cy="16256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35" name="Table 135"/>
          <p:cNvGraphicFramePr/>
          <p:nvPr/>
        </p:nvGraphicFramePr>
        <p:xfrm>
          <a:off x="3058554" y="2633389"/>
          <a:ext cx="6887690" cy="623942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1097854"/>
                <a:gridCol w="5789836"/>
              </a:tblGrid>
              <a:tr h="623942">
                <a:tc>
                  <a:txBody>
                    <a:bodyPr/>
                    <a:lstStyle/>
                    <a:p>
                      <a:pPr defTabSz="914400"/>
                      <a:r>
                        <a:rPr sz="20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Accountability</a:t>
                      </a:r>
                    </a:p>
                  </a:txBody>
                  <a:tcPr marL="63500" marR="63500" marT="0" marB="0" anchor="ctr" horzOverflow="overflow"/>
                </a:tc>
              </a:tr>
              <a:tr h="623942">
                <a:tc>
                  <a:txBody>
                    <a:bodyPr/>
                    <a:lstStyle/>
                    <a:p>
                      <a:pPr defTabSz="914400"/>
                      <a:r>
                        <a:rPr sz="20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Identifying Purposes</a:t>
                      </a:r>
                    </a:p>
                  </a:txBody>
                  <a:tcPr marL="63500" marR="63500" marT="0" marB="0" anchor="ctr" horzOverflow="overflow"/>
                </a:tc>
              </a:tr>
              <a:tr h="623942">
                <a:tc>
                  <a:txBody>
                    <a:bodyPr/>
                    <a:lstStyle/>
                    <a:p>
                      <a:pPr defTabSz="914400"/>
                      <a:r>
                        <a:rPr sz="20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Consent</a:t>
                      </a:r>
                    </a:p>
                  </a:txBody>
                  <a:tcPr marL="63500" marR="63500" marT="0" marB="0" anchor="ctr" horzOverflow="overflow"/>
                </a:tc>
              </a:tr>
              <a:tr h="623942">
                <a:tc>
                  <a:txBody>
                    <a:bodyPr/>
                    <a:lstStyle/>
                    <a:p>
                      <a:pPr defTabSz="914400"/>
                      <a:r>
                        <a:rPr sz="20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Limiting Collection</a:t>
                      </a:r>
                    </a:p>
                  </a:txBody>
                  <a:tcPr marL="63500" marR="63500" marT="0" marB="0" anchor="ctr" horzOverflow="overflow"/>
                </a:tc>
              </a:tr>
              <a:tr h="623942">
                <a:tc>
                  <a:txBody>
                    <a:bodyPr/>
                    <a:lstStyle/>
                    <a:p>
                      <a:pPr defTabSz="914400"/>
                      <a:r>
                        <a:rPr sz="20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Limiting Use, Disclosure and Retention</a:t>
                      </a:r>
                    </a:p>
                  </a:txBody>
                  <a:tcPr marL="63500" marR="63500" marT="0" marB="0" anchor="ctr" horzOverflow="overflow"/>
                </a:tc>
              </a:tr>
              <a:tr h="623942">
                <a:tc>
                  <a:txBody>
                    <a:bodyPr/>
                    <a:lstStyle/>
                    <a:p>
                      <a:pPr defTabSz="914400"/>
                      <a:r>
                        <a:rPr sz="20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</a:t>
                      </a:r>
                    </a:p>
                  </a:txBody>
                  <a:tcPr marL="63500" marR="63500" marT="0" marB="0" anchor="ctr" horzOverflow="overflow"/>
                </a:tc>
              </a:tr>
              <a:tr h="623942">
                <a:tc>
                  <a:txBody>
                    <a:bodyPr/>
                    <a:lstStyle/>
                    <a:p>
                      <a:pPr defTabSz="914400"/>
                      <a:r>
                        <a:rPr sz="20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Safeguards</a:t>
                      </a:r>
                    </a:p>
                  </a:txBody>
                  <a:tcPr marL="63500" marR="63500" marT="0" marB="0" anchor="ctr" horzOverflow="overflow"/>
                </a:tc>
              </a:tr>
              <a:tr h="623942">
                <a:tc>
                  <a:txBody>
                    <a:bodyPr/>
                    <a:lstStyle/>
                    <a:p>
                      <a:pPr defTabSz="914400"/>
                      <a:r>
                        <a:rPr sz="20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Openness</a:t>
                      </a:r>
                    </a:p>
                  </a:txBody>
                  <a:tcPr marL="63500" marR="63500" marT="0" marB="0" anchor="ctr" horzOverflow="overflow"/>
                </a:tc>
              </a:tr>
              <a:tr h="623942">
                <a:tc>
                  <a:txBody>
                    <a:bodyPr/>
                    <a:lstStyle/>
                    <a:p>
                      <a:pPr defTabSz="914400"/>
                      <a:r>
                        <a:rPr sz="20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Individual Access</a:t>
                      </a:r>
                    </a:p>
                  </a:txBody>
                  <a:tcPr marL="63500" marR="63500" marT="0" marB="0" anchor="ctr" horzOverflow="overflow"/>
                </a:tc>
              </a:tr>
              <a:tr h="623942">
                <a:tc>
                  <a:txBody>
                    <a:bodyPr/>
                    <a:lstStyle/>
                    <a:p>
                      <a:pPr defTabSz="914400"/>
                      <a:r>
                        <a:rPr sz="20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63500" marR="63500" marT="0" marB="0" anchor="ctr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20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Challenging Compliance</a:t>
                      </a:r>
                    </a:p>
                  </a:txBody>
                  <a:tcPr marL="63500" marR="63500" marT="0" marB="0" anchor="ctr" horzOverflow="overflow"/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r>
              <a:t>No Privacy without Security</a:t>
            </a:r>
          </a:p>
        </p:txBody>
      </p:sp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Information Security - CIA Triad:</a:t>
            </a:r>
          </a:p>
          <a:p>
            <a:pPr lvl="1"/>
            <a:r>
              <a:rPr b="1">
                <a:latin typeface="Helvetica"/>
                <a:ea typeface="Helvetica"/>
                <a:cs typeface="Helvetica"/>
                <a:sym typeface="Helvetica"/>
              </a:rPr>
              <a:t>Confidentiality</a:t>
            </a:r>
            <a:r>
              <a:t> - restricted access is enforced and maintained as expected.</a:t>
            </a:r>
          </a:p>
          <a:p>
            <a:pPr lvl="1"/>
            <a:r>
              <a:rPr b="1">
                <a:latin typeface="Helvetica"/>
                <a:ea typeface="Helvetica"/>
                <a:cs typeface="Helvetica"/>
                <a:sym typeface="Helvetica"/>
              </a:rPr>
              <a:t>Integrity</a:t>
            </a:r>
            <a:r>
              <a:t> - assurance information can be trusted.</a:t>
            </a:r>
          </a:p>
          <a:p>
            <a:pPr lvl="1"/>
            <a:r>
              <a:rPr b="1">
                <a:latin typeface="Helvetica"/>
                <a:ea typeface="Helvetica"/>
                <a:cs typeface="Helvetica"/>
                <a:sym typeface="Helvetica"/>
              </a:rPr>
              <a:t>Availability</a:t>
            </a:r>
            <a:r>
              <a:t> - access is possible when required.</a:t>
            </a:r>
          </a:p>
        </p:txBody>
      </p:sp>
      <p:grpSp>
        <p:nvGrpSpPr>
          <p:cNvPr id="150" name="Group 150"/>
          <p:cNvGrpSpPr/>
          <p:nvPr/>
        </p:nvGrpSpPr>
        <p:grpSpPr>
          <a:xfrm>
            <a:off x="9258850" y="2318618"/>
            <a:ext cx="2036953" cy="1785669"/>
            <a:chOff x="78779" y="0"/>
            <a:chExt cx="2036952" cy="1785667"/>
          </a:xfrm>
        </p:grpSpPr>
        <p:grpSp>
          <p:nvGrpSpPr>
            <p:cNvPr id="141" name="Group 141"/>
            <p:cNvGrpSpPr/>
            <p:nvPr/>
          </p:nvGrpSpPr>
          <p:grpSpPr>
            <a:xfrm>
              <a:off x="588017" y="0"/>
              <a:ext cx="1018478" cy="907672"/>
              <a:chOff x="78779" y="0"/>
              <a:chExt cx="1018476" cy="907671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78779" y="0"/>
                <a:ext cx="1018478" cy="877997"/>
              </a:xfrm>
              <a:prstGeom prst="triangle">
                <a:avLst/>
              </a:prstGeom>
              <a:gradFill flip="none" rotWithShape="1">
                <a:gsLst>
                  <a:gs pos="0">
                    <a:srgbClr val="000000"/>
                  </a:gs>
                  <a:gs pos="80000">
                    <a:srgbClr val="000000"/>
                  </a:gs>
                  <a:gs pos="100000">
                    <a:srgbClr val="000000"/>
                  </a:gs>
                </a:gsLst>
                <a:lin ang="16200000" scaled="0"/>
              </a:gradFill>
              <a:ln w="12700" cap="flat">
                <a:solidFill>
                  <a:srgbClr val="000000"/>
                </a:solidFill>
                <a:prstDash val="solid"/>
                <a:bevel/>
              </a:ln>
              <a:effectLst>
                <a:outerShdw blurRad="50800" dist="254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914400">
                  <a:lnSpc>
                    <a:spcPct val="50000"/>
                  </a:lnSpc>
                  <a:def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333398" y="409323"/>
                <a:ext cx="509239" cy="4983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5023" tIns="65023" rIns="65023" bIns="65023" numCol="1" anchor="ctr">
                <a:spAutoFit/>
              </a:bodyPr>
              <a:lstStyle>
                <a:lvl1pPr defTabSz="914400">
                  <a:lnSpc>
                    <a:spcPct val="50000"/>
                  </a:lnSpc>
                  <a:def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r>
                  <a:t>C</a:t>
                </a:r>
              </a:p>
            </p:txBody>
          </p:sp>
        </p:grpSp>
        <p:grpSp>
          <p:nvGrpSpPr>
            <p:cNvPr id="144" name="Group 144"/>
            <p:cNvGrpSpPr/>
            <p:nvPr/>
          </p:nvGrpSpPr>
          <p:grpSpPr>
            <a:xfrm>
              <a:off x="78779" y="877996"/>
              <a:ext cx="1018478" cy="907672"/>
              <a:chOff x="78779" y="0"/>
              <a:chExt cx="1018476" cy="907671"/>
            </a:xfrm>
          </p:grpSpPr>
          <p:sp>
            <p:nvSpPr>
              <p:cNvPr id="142" name="Shape 142"/>
              <p:cNvSpPr/>
              <p:nvPr/>
            </p:nvSpPr>
            <p:spPr>
              <a:xfrm>
                <a:off x="78779" y="0"/>
                <a:ext cx="1018478" cy="877997"/>
              </a:xfrm>
              <a:prstGeom prst="triangle">
                <a:avLst/>
              </a:prstGeom>
              <a:gradFill flip="none" rotWithShape="1">
                <a:gsLst>
                  <a:gs pos="0">
                    <a:srgbClr val="000000"/>
                  </a:gs>
                  <a:gs pos="80000">
                    <a:srgbClr val="000000"/>
                  </a:gs>
                  <a:gs pos="100000">
                    <a:srgbClr val="000000"/>
                  </a:gs>
                </a:gsLst>
                <a:lin ang="16200000" scaled="0"/>
              </a:gradFill>
              <a:ln w="12700" cap="flat">
                <a:solidFill>
                  <a:srgbClr val="000000"/>
                </a:solidFill>
                <a:prstDash val="solid"/>
                <a:bevel/>
              </a:ln>
              <a:effectLst>
                <a:outerShdw blurRad="50800" dist="254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914400">
                  <a:lnSpc>
                    <a:spcPct val="50000"/>
                  </a:lnSpc>
                  <a:def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3" name="Shape 143"/>
              <p:cNvSpPr/>
              <p:nvPr/>
            </p:nvSpPr>
            <p:spPr>
              <a:xfrm>
                <a:off x="333398" y="409323"/>
                <a:ext cx="509239" cy="4983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5023" tIns="65023" rIns="65023" bIns="65023" numCol="1" anchor="ctr">
                <a:spAutoFit/>
              </a:bodyPr>
              <a:lstStyle>
                <a:lvl1pPr defTabSz="914400">
                  <a:lnSpc>
                    <a:spcPct val="50000"/>
                  </a:lnSpc>
                  <a:def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r>
                  <a:t>I</a:t>
                </a:r>
              </a:p>
            </p:txBody>
          </p:sp>
        </p:grpSp>
        <p:grpSp>
          <p:nvGrpSpPr>
            <p:cNvPr id="147" name="Group 147"/>
            <p:cNvGrpSpPr/>
            <p:nvPr/>
          </p:nvGrpSpPr>
          <p:grpSpPr>
            <a:xfrm>
              <a:off x="1097255" y="877996"/>
              <a:ext cx="1018478" cy="907672"/>
              <a:chOff x="78779" y="0"/>
              <a:chExt cx="1018476" cy="907671"/>
            </a:xfrm>
          </p:grpSpPr>
          <p:sp>
            <p:nvSpPr>
              <p:cNvPr id="145" name="Shape 145"/>
              <p:cNvSpPr/>
              <p:nvPr/>
            </p:nvSpPr>
            <p:spPr>
              <a:xfrm>
                <a:off x="78779" y="0"/>
                <a:ext cx="1018478" cy="877997"/>
              </a:xfrm>
              <a:prstGeom prst="triangle">
                <a:avLst/>
              </a:prstGeom>
              <a:gradFill flip="none" rotWithShape="1">
                <a:gsLst>
                  <a:gs pos="0">
                    <a:srgbClr val="000000"/>
                  </a:gs>
                  <a:gs pos="80000">
                    <a:srgbClr val="000000"/>
                  </a:gs>
                  <a:gs pos="100000">
                    <a:srgbClr val="000000"/>
                  </a:gs>
                </a:gsLst>
                <a:lin ang="16200000" scaled="0"/>
              </a:gradFill>
              <a:ln w="12700" cap="flat">
                <a:solidFill>
                  <a:srgbClr val="000000"/>
                </a:solidFill>
                <a:prstDash val="solid"/>
                <a:bevel/>
              </a:ln>
              <a:effectLst>
                <a:outerShdw blurRad="50800" dist="254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914400">
                  <a:lnSpc>
                    <a:spcPct val="50000"/>
                  </a:lnSpc>
                  <a:def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6" name="Shape 146"/>
              <p:cNvSpPr/>
              <p:nvPr/>
            </p:nvSpPr>
            <p:spPr>
              <a:xfrm>
                <a:off x="333398" y="409323"/>
                <a:ext cx="509239" cy="4983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5023" tIns="65023" rIns="65023" bIns="65023" numCol="1" anchor="ctr">
                <a:spAutoFit/>
              </a:bodyPr>
              <a:lstStyle>
                <a:lvl1pPr defTabSz="914400">
                  <a:lnSpc>
                    <a:spcPct val="50000"/>
                  </a:lnSpc>
                  <a:def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r>
                  <a:t>A</a:t>
                </a:r>
              </a:p>
            </p:txBody>
          </p:sp>
        </p:grpSp>
        <p:sp>
          <p:nvSpPr>
            <p:cNvPr id="148" name="Shape 148"/>
            <p:cNvSpPr/>
            <p:nvPr/>
          </p:nvSpPr>
          <p:spPr>
            <a:xfrm rot="10800000">
              <a:off x="588017" y="877996"/>
              <a:ext cx="1018478" cy="877997"/>
            </a:xfrm>
            <a:prstGeom prst="triangle">
              <a:avLst/>
            </a:prstGeom>
            <a:gradFill flip="none" rotWithShape="1">
              <a:gsLst>
                <a:gs pos="0">
                  <a:srgbClr val="C96D20"/>
                </a:gs>
                <a:gs pos="80000">
                  <a:srgbClr val="FF9034"/>
                </a:gs>
                <a:gs pos="100000">
                  <a:srgbClr val="FF9035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blurRad="50800" dist="254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888029" y="903082"/>
              <a:ext cx="418453" cy="4856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/>
            <a:p>
              <a:pPr defTabSz="914400"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Info</a:t>
              </a:r>
            </a:p>
            <a:p>
              <a:pPr defTabSz="914400"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Sec</a:t>
              </a:r>
            </a:p>
          </p:txBody>
        </p:sp>
      </p:grp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Access 101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Underlying Concept:</a:t>
            </a:r>
          </a:p>
          <a:p>
            <a:pPr lvl="1"/>
            <a:r>
              <a:t>Citizens need information to take part in democratic process.</a:t>
            </a:r>
          </a:p>
          <a:p>
            <a:pPr lvl="1"/>
            <a:r>
              <a:t>Information should be shared widely to those who need access (while respecting privacy and confidentiality).</a:t>
            </a:r>
          </a:p>
          <a:p>
            <a:pPr lvl="1"/>
            <a:r>
              <a:t>Individual Privacy is a core value to the public.</a:t>
            </a:r>
          </a:p>
        </p:txBody>
      </p:sp>
      <p:pic>
        <p:nvPicPr>
          <p:cNvPr id="154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200" y="298450"/>
            <a:ext cx="1905000" cy="1917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Access 101</a:t>
            </a:r>
          </a:p>
        </p:txBody>
      </p:sp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Through Freedom of Information (FOI) Requests, the public has a right to access records in an institution’s custody or control unless:</a:t>
            </a:r>
          </a:p>
          <a:p>
            <a:pPr lvl="1"/>
            <a:r>
              <a:t>an exemption applies; or</a:t>
            </a:r>
          </a:p>
          <a:p>
            <a:pPr lvl="1"/>
            <a:r>
              <a:t>it is determined that the request is frivolous or vexatious; or</a:t>
            </a:r>
          </a:p>
          <a:p>
            <a:pPr lvl="1"/>
            <a:r>
              <a:t>the information is excluded from Legislation.</a:t>
            </a:r>
          </a:p>
        </p:txBody>
      </p:sp>
      <p:pic>
        <p:nvPicPr>
          <p:cNvPr id="158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200" y="298450"/>
            <a:ext cx="1905000" cy="1917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59"/>
          <p:cNvSpPr/>
          <p:nvPr/>
        </p:nvSpPr>
        <p:spPr>
          <a:xfrm>
            <a:off x="9582023" y="1200150"/>
            <a:ext cx="1689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(cont’d)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Access 101</a:t>
            </a:r>
          </a:p>
        </p:txBody>
      </p:sp>
      <p:sp>
        <p:nvSpPr>
          <p:cNvPr id="162" name="Shape 16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Must sever and release non-exempt portions and provide reasons for exemption.</a:t>
            </a:r>
          </a:p>
          <a:p>
            <a:r>
              <a:t>Directory of Records required to list all available records and personal information banks.</a:t>
            </a:r>
          </a:p>
          <a:p>
            <a:r>
              <a:t>All decisions made can be reviewed by the Information &amp; Privacy Commissioner (IPC).</a:t>
            </a:r>
          </a:p>
        </p:txBody>
      </p:sp>
      <p:pic>
        <p:nvPicPr>
          <p:cNvPr id="16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200" y="298450"/>
            <a:ext cx="1905000" cy="1917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hape 164"/>
          <p:cNvSpPr/>
          <p:nvPr/>
        </p:nvSpPr>
        <p:spPr>
          <a:xfrm>
            <a:off x="9582023" y="1200150"/>
            <a:ext cx="1689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(cont’d)</a:t>
            </a:r>
          </a:p>
        </p:txBody>
      </p:sp>
    </p:spTree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1440</Words>
  <Application>Microsoft Macintosh PowerPoint</Application>
  <PresentationFormat>Custom</PresentationFormat>
  <Paragraphs>279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Calibri</vt:lpstr>
      <vt:lpstr>Helvetica</vt:lpstr>
      <vt:lpstr>Helvetica Light</vt:lpstr>
      <vt:lpstr>Helvetica Neue</vt:lpstr>
      <vt:lpstr>Times</vt:lpstr>
      <vt:lpstr>Arial</vt:lpstr>
      <vt:lpstr>White</vt:lpstr>
      <vt:lpstr>Data Management at the University of Waterloo</vt:lpstr>
      <vt:lpstr>Agenda</vt:lpstr>
      <vt:lpstr>Data Management in Ontario Higher Education</vt:lpstr>
      <vt:lpstr>Privacy 101</vt:lpstr>
      <vt:lpstr>Privacy Principles</vt:lpstr>
      <vt:lpstr>No Privacy without Security</vt:lpstr>
      <vt:lpstr>Access 101</vt:lpstr>
      <vt:lpstr>Access 101</vt:lpstr>
      <vt:lpstr>Access 101</vt:lpstr>
      <vt:lpstr>Routine Disclosure</vt:lpstr>
      <vt:lpstr>Hot Side Hot Cool Side Crisp</vt:lpstr>
      <vt:lpstr>Hot Side Hot Cool Side Crisp</vt:lpstr>
      <vt:lpstr>IPC: Privacy by Design (PbD)</vt:lpstr>
      <vt:lpstr>IPC: Access by Design (AbD)</vt:lpstr>
      <vt:lpstr>Summary</vt:lpstr>
      <vt:lpstr>DIKW Data, Information, Knowledge, Wisdom</vt:lpstr>
      <vt:lpstr>DIKW Data, Information, Knowledge, Wisdom</vt:lpstr>
      <vt:lpstr>Data Management</vt:lpstr>
      <vt:lpstr>Data Management</vt:lpstr>
      <vt:lpstr>Data Management</vt:lpstr>
      <vt:lpstr>5-Star Data</vt:lpstr>
      <vt:lpstr>5-Star Data</vt:lpstr>
      <vt:lpstr>Example: Student Portal</vt:lpstr>
      <vt:lpstr>PowerPoint Presentation</vt:lpstr>
      <vt:lpstr>Governance</vt:lpstr>
      <vt:lpstr>PowerPoint Presentation</vt:lpstr>
      <vt:lpstr>Data Management at Waterloo</vt:lpstr>
      <vt:lpstr>Data Management at Waterloo</vt:lpstr>
      <vt:lpstr>Data Management at Waterloo</vt:lpstr>
      <vt:lpstr>Data Management at Waterloo</vt:lpstr>
      <vt:lpstr>Data Management at Waterloo</vt:lpstr>
      <vt:lpstr>Waterloo Strengths</vt:lpstr>
      <vt:lpstr>Waterloo Strengths</vt:lpstr>
      <vt:lpstr>Waterloo Strengths</vt:lpstr>
      <vt:lpstr>Waterloo Strengths</vt:lpstr>
      <vt:lpstr>Waterloo Weaknesses</vt:lpstr>
      <vt:lpstr>Waterloo Weaknesses</vt:lpstr>
      <vt:lpstr>Waterloo Opportunities</vt:lpstr>
      <vt:lpstr>Waterloo Opportunities</vt:lpstr>
      <vt:lpstr>Waterloo Opportunities</vt:lpstr>
      <vt:lpstr>Waterloo Opportunities</vt:lpstr>
      <vt:lpstr>Waterloo Threats</vt:lpstr>
      <vt:lpstr>Questions + Answers</vt:lpstr>
      <vt:lpstr>Thank you!</vt:lpstr>
      <vt:lpstr>Injury Time: Enterprise Architecture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at the University of Waterloo</dc:title>
  <cp:lastModifiedBy>Colin Bell</cp:lastModifiedBy>
  <cp:revision>3</cp:revision>
  <dcterms:modified xsi:type="dcterms:W3CDTF">2016-09-14T04:32:50Z</dcterms:modified>
</cp:coreProperties>
</file>