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36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 b="def" i="def"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 b="def" i="def"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Shape 12"/>
          <p:cNvSpPr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Shape 94"/>
          <p:cNvSpPr/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hape 95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hape 10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/>
          <p:nvPr>
            <p:ph type="pic" idx="13"/>
          </p:nvPr>
        </p:nvSpPr>
        <p:spPr>
          <a:xfrm>
            <a:off x="1606550" y="635000"/>
            <a:ext cx="9779000" cy="591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Shape 21"/>
          <p:cNvSpPr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Shape 22"/>
          <p:cNvSpPr/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/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hape 3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pic" sz="half" idx="13"/>
          </p:nvPr>
        </p:nvSpPr>
        <p:spPr>
          <a:xfrm>
            <a:off x="67183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Shape 39"/>
          <p:cNvSpPr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hape 49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Shape 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pic" sz="half" idx="13"/>
          </p:nvPr>
        </p:nvSpPr>
        <p:spPr>
          <a:xfrm>
            <a:off x="6718300" y="26035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Shape 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Shape 67"/>
          <p:cNvSpPr/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Shape 84"/>
          <p:cNvSpPr/>
          <p:nvPr>
            <p:ph type="pic" sz="quarter" idx="14"/>
          </p:nvPr>
        </p:nvSpPr>
        <p:spPr>
          <a:xfrm>
            <a:off x="6724518" y="889000"/>
            <a:ext cx="5334001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Shape 85"/>
          <p:cNvSpPr/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hape 86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b="0" baseline="0" cap="none" i="0" spc="0" strike="noStrike" sz="36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cpbell@uwaterloo.ca" TargetMode="Externa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cdonalds.wikia.com/wiki/McDLT" TargetMode="External"/><Relationship Id="rId3" Type="http://schemas.openxmlformats.org/officeDocument/2006/relationships/image" Target="../media/image1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mcdonalds.wikia.com/wiki/McDLT" TargetMode="External"/><Relationship Id="rId3" Type="http://schemas.openxmlformats.org/officeDocument/2006/relationships/image" Target="../media/image1.jpeg"/><Relationship Id="rId4" Type="http://schemas.openxmlformats.org/officeDocument/2006/relationships/image" Target="../media/image2.jpeg"/><Relationship Id="rId5" Type="http://schemas.openxmlformats.org/officeDocument/2006/relationships/image" Target="../media/image3.jpe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1OfkUTo" TargetMode="External"/><Relationship Id="rId3" Type="http://schemas.openxmlformats.org/officeDocument/2006/relationships/image" Target="../media/image2.jpe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1fYrWQq" TargetMode="External"/><Relationship Id="rId3" Type="http://schemas.openxmlformats.org/officeDocument/2006/relationships/image" Target="../media/image3.jpe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1M9qaoC" TargetMode="External"/><Relationship Id="rId3" Type="http://schemas.openxmlformats.org/officeDocument/2006/relationships/image" Target="../media/image3.png"/><Relationship Id="rId4" Type="http://schemas.openxmlformats.org/officeDocument/2006/relationships/hyperlink" Target="https://commons.wikimedia.org/wiki/File:DIKW_Pyramid.svg#/media/File:DIKW_Pyramid.svg" TargetMode="External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1M9qaoC" TargetMode="External"/><Relationship Id="rId3" Type="http://schemas.openxmlformats.org/officeDocument/2006/relationships/image" Target="../media/image3.png"/><Relationship Id="rId4" Type="http://schemas.openxmlformats.org/officeDocument/2006/relationships/hyperlink" Target="https://commons.wikimedia.org/wiki/File:DIKW_Pyramid.svg#/media/File:DIKW_Pyramid.svg" TargetMode="External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1KuHRV4" TargetMode="External"/><Relationship Id="rId3" Type="http://schemas.openxmlformats.org/officeDocument/2006/relationships/image" Target="../media/image4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1KuHRV4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1KuHRV4" TargetMode="External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Relationship Id="rId3" Type="http://schemas.openxmlformats.org/officeDocument/2006/relationships/hyperlink" Target="http://5stardata.info/en/" TargetMode="External"/></Relationships>
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bit.ly/21MR3Zt" TargetMode="External"/></Relationships>
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uwaterloo.ca/student-portal/" TargetMode="External"/><Relationship Id="rId3" Type="http://schemas.openxmlformats.org/officeDocument/2006/relationships/image" Target="../media/image6.png"/></Relationships>
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hyperlink" Target="http://bit.ly/1jDqgia" TargetMode="External"/></Relationships>
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www.ipc.on.ca" TargetMode="External"/><Relationship Id="rId3" Type="http://schemas.openxmlformats.org/officeDocument/2006/relationships/hyperlink" Target="http://bit.ly/1FmppGD" TargetMode="External"/></Relationships>

</file>

<file path=ppt/slides/_rels/slide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hyperlink" Target="http://nvlpubs.nist.gov/nistpubs/ir/2015/NIST.IR.8053.pdf" TargetMode="External"/></Relationships>

</file>

<file path=ppt/slides/_rels/slide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Relationship Id="rId3" Type="http://schemas.openxmlformats.org/officeDocument/2006/relationships/hyperlink" Target="https://uwaterloo.ca/secretariat-general-counsel/policies-procedures-guidelines/policy-8" TargetMode="External"/></Relationships>
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s://api.uwaterloo.ca" TargetMode="External"/></Relationships>

</file>

<file path=ppt/slides/_rels/slide3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edmcouncil.org" TargetMode="Externa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Relationship Id="rId3" Type="http://schemas.openxmlformats.org/officeDocument/2006/relationships/image" Target="../media/image12.png"/><Relationship Id="rId4" Type="http://schemas.openxmlformats.org/officeDocument/2006/relationships/hyperlink" Target="http://edmcouncil.org" TargetMode="External"/><Relationship Id="rId5" Type="http://schemas.openxmlformats.org/officeDocument/2006/relationships/image" Target="../media/image1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hyperlink" Target="http://edmcouncil.org" TargetMode="External"/><Relationship Id="rId3" Type="http://schemas.openxmlformats.org/officeDocument/2006/relationships/image" Target="../media/image15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4.jpeg"/><Relationship Id="rId5" Type="http://schemas.openxmlformats.org/officeDocument/2006/relationships/image" Target="../media/image5.jpeg"/><Relationship Id="rId6" Type="http://schemas.openxmlformats.org/officeDocument/2006/relationships/image" Target="../media/image20.png"/></Relationships>
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4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37463">
              <a:defRPr sz="7360"/>
            </a:lvl1pPr>
          </a:lstStyle>
          <a:p>
            <a:pPr/>
            <a:r>
              <a:t>Data Management at the University of Waterloo</a:t>
            </a:r>
          </a:p>
        </p:txBody>
      </p:sp>
      <p:sp>
        <p:nvSpPr>
          <p:cNvPr id="120" name="Shape 120"/>
          <p:cNvSpPr/>
          <p:nvPr>
            <p:ph type="subTitle" sz="half" idx="1"/>
          </p:nvPr>
        </p:nvSpPr>
        <p:spPr>
          <a:xfrm>
            <a:off x="1270000" y="5435600"/>
            <a:ext cx="10464800" cy="3394141"/>
          </a:xfrm>
          <a:prstGeom prst="rect">
            <a:avLst/>
          </a:prstGeom>
        </p:spPr>
        <p:txBody>
          <a:bodyPr/>
          <a:lstStyle/>
          <a:p>
            <a:pPr defTabSz="432308">
              <a:defRPr sz="2368"/>
            </a:pPr>
            <a:r>
              <a:t>Colin Bell</a:t>
            </a:r>
          </a:p>
          <a:p>
            <a:pPr defTabSz="432308">
              <a:defRPr sz="2368"/>
            </a:pPr>
            <a:r>
              <a:t>Director, Enterprise Architecture</a:t>
            </a:r>
          </a:p>
          <a:p>
            <a:pPr defTabSz="432308">
              <a:defRPr sz="2368"/>
            </a:pPr>
            <a:r>
              <a:t>University of Waterloo</a:t>
            </a:r>
          </a:p>
          <a:p>
            <a:pPr defTabSz="432308">
              <a:defRPr sz="2368"/>
            </a:pPr>
          </a:p>
          <a:p>
            <a:pPr defTabSz="432308">
              <a:defRPr sz="2368"/>
            </a:pPr>
            <a:r>
              <a:rPr u="sng">
                <a:hlinkClick r:id="rId2" invalidUrl="" action="" tgtFrame="" tooltip="" history="1" highlightClick="0" endSnd="0"/>
              </a:rPr>
              <a:t>cpbell@uwaterloo.ca</a:t>
            </a:r>
          </a:p>
          <a:p>
            <a:pPr defTabSz="432308">
              <a:defRPr sz="2368"/>
            </a:pPr>
          </a:p>
          <a:p>
            <a:pPr defTabSz="432308">
              <a:defRPr sz="2368"/>
            </a:pPr>
            <a:r>
              <a:t>May 10, 2016</a:t>
            </a:r>
          </a:p>
          <a:p>
            <a:pPr defTabSz="432308">
              <a:defRPr sz="2368"/>
            </a:pPr>
          </a:p>
          <a:p>
            <a:pPr defTabSz="432308">
              <a:defRPr sz="2368"/>
            </a:pPr>
            <a:r>
              <a:t>Presented at the 2016 Saskatchewan Connections Conference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Routine Disclosure</a:t>
            </a:r>
          </a:p>
        </p:txBody>
      </p:sp>
      <p:sp>
        <p:nvSpPr>
          <p:cNvPr id="167" name="Shape 16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549148">
              <a:spcBef>
                <a:spcPts val="3900"/>
              </a:spcBef>
              <a:buSzTx/>
              <a:buNone/>
              <a:defRPr sz="3384"/>
            </a:pPr>
          </a:p>
          <a:p>
            <a:pPr marL="0" indent="0" defTabSz="549148">
              <a:spcBef>
                <a:spcPts val="3900"/>
              </a:spcBef>
              <a:buSzTx/>
              <a:buNone/>
              <a:defRPr sz="3384"/>
            </a:pPr>
            <a:r>
              <a:t>“In the spirit of the Act, unless there is a statutory requirement or reason not to release the information, routine disclosure should become the norm.”</a:t>
            </a:r>
          </a:p>
          <a:p>
            <a:pPr marL="0" indent="0" defTabSz="549148">
              <a:spcBef>
                <a:spcPts val="3900"/>
              </a:spcBef>
              <a:buSzTx/>
              <a:buNone/>
              <a:defRPr sz="3384"/>
            </a:pPr>
          </a:p>
          <a:p>
            <a:pPr marL="0" indent="0" algn="r" defTabSz="549148">
              <a:spcBef>
                <a:spcPts val="3900"/>
              </a:spcBef>
              <a:buSzTx/>
              <a:buNone/>
              <a:defRPr sz="3384"/>
            </a:pPr>
            <a:r>
              <a:t>Information/Privacy Commissioner Guidelines on Routine Disclosure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>
                <a:solidFill>
                  <a:schemeClr val="accent5"/>
                </a:solidFill>
              </a:defRPr>
            </a:pPr>
            <a:r>
              <a:t>Hot Side Hot</a:t>
            </a:r>
          </a:p>
          <a:p>
            <a:pPr defTabSz="490727">
              <a:defRPr sz="6719">
                <a:solidFill>
                  <a:schemeClr val="accent1"/>
                </a:solidFill>
              </a:defRPr>
            </a:pPr>
            <a:r>
              <a:t>Cool Side Crisp</a:t>
            </a:r>
          </a:p>
        </p:txBody>
      </p:sp>
      <p:sp>
        <p:nvSpPr>
          <p:cNvPr id="170" name="Shape 170"/>
          <p:cNvSpPr/>
          <p:nvPr/>
        </p:nvSpPr>
        <p:spPr>
          <a:xfrm>
            <a:off x="9802126" y="9042399"/>
            <a:ext cx="83004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McDLT</a:t>
            </a:r>
          </a:p>
        </p:txBody>
      </p:sp>
      <p:pic>
        <p:nvPicPr>
          <p:cNvPr id="171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8003" y="3347746"/>
            <a:ext cx="9908794" cy="3977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>
                <a:solidFill>
                  <a:schemeClr val="accent5"/>
                </a:solidFill>
              </a:defRPr>
            </a:pPr>
            <a:r>
              <a:t>Hot Side Hot</a:t>
            </a:r>
          </a:p>
          <a:p>
            <a:pPr defTabSz="490727">
              <a:defRPr sz="6719">
                <a:solidFill>
                  <a:schemeClr val="accent1"/>
                </a:solidFill>
              </a:defRPr>
            </a:pPr>
            <a:r>
              <a:t>Cool Side Crisp</a:t>
            </a:r>
          </a:p>
        </p:txBody>
      </p:sp>
      <p:sp>
        <p:nvSpPr>
          <p:cNvPr id="174" name="Shape 174"/>
          <p:cNvSpPr/>
          <p:nvPr/>
        </p:nvSpPr>
        <p:spPr>
          <a:xfrm>
            <a:off x="9802126" y="9042399"/>
            <a:ext cx="83004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McDLT</a:t>
            </a:r>
          </a:p>
        </p:txBody>
      </p:sp>
      <p:pic>
        <p:nvPicPr>
          <p:cNvPr id="175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48003" y="3347746"/>
            <a:ext cx="9908794" cy="3977233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hape 176"/>
          <p:cNvSpPr/>
          <p:nvPr/>
        </p:nvSpPr>
        <p:spPr>
          <a:xfrm>
            <a:off x="9784968" y="736275"/>
            <a:ext cx="25534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Confidential</a:t>
            </a:r>
          </a:p>
        </p:txBody>
      </p:sp>
      <p:sp>
        <p:nvSpPr>
          <p:cNvPr id="177" name="Shape 177"/>
          <p:cNvSpPr/>
          <p:nvPr/>
        </p:nvSpPr>
        <p:spPr>
          <a:xfrm>
            <a:off x="10369499" y="1803724"/>
            <a:ext cx="1384402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Public</a:t>
            </a:r>
          </a:p>
        </p:txBody>
      </p:sp>
      <p:pic>
        <p:nvPicPr>
          <p:cNvPr id="178" name="pasted-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957790" y="7345488"/>
            <a:ext cx="2540001" cy="16764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asted-imag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26580" y="7312322"/>
            <a:ext cx="2540001" cy="18376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hape 18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IPC: Privacy by Design (PbD)</a:t>
            </a:r>
          </a:p>
        </p:txBody>
      </p:sp>
      <p:sp>
        <p:nvSpPr>
          <p:cNvPr id="182" name="Shape 18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Proactive</a:t>
            </a:r>
            <a:r>
              <a:t> not Reactive;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Preventative</a:t>
            </a:r>
            <a:r>
              <a:t> not Remedial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Privacy as the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Default Setting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Privacy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Embedded</a:t>
            </a:r>
            <a:r>
              <a:t> into Design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Full Functionality —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Positive-Sum</a:t>
            </a:r>
            <a:r>
              <a:t>, not Zero-Sum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End-to-End Security —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Full Lifecycle Protection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Visibility</a:t>
            </a:r>
            <a:r>
              <a:t> and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Transparency</a:t>
            </a:r>
            <a:r>
              <a:t> — Keep it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Open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Respect</a:t>
            </a:r>
            <a:r>
              <a:t> for User Privacy — Keep it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User-Centric</a:t>
            </a:r>
          </a:p>
        </p:txBody>
      </p:sp>
      <p:sp>
        <p:nvSpPr>
          <p:cNvPr id="183" name="Shape 183"/>
          <p:cNvSpPr/>
          <p:nvPr/>
        </p:nvSpPr>
        <p:spPr>
          <a:xfrm>
            <a:off x="9156331" y="9042399"/>
            <a:ext cx="212163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http://bit.ly/1OfkUTo</a:t>
            </a:r>
          </a:p>
        </p:txBody>
      </p:sp>
      <p:pic>
        <p:nvPicPr>
          <p:cNvPr id="184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88390" y="8809839"/>
            <a:ext cx="1282001" cy="846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IPC: Access by Design (AbD)</a:t>
            </a:r>
          </a:p>
        </p:txBody>
      </p:sp>
      <p:sp>
        <p:nvSpPr>
          <p:cNvPr id="187" name="Shape 18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Proactive</a:t>
            </a:r>
            <a:r>
              <a:t>, not Reactive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Access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Embedded</a:t>
            </a:r>
            <a:r>
              <a:t> into Design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Openness and Transparency =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Accountability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Fosters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Collaboration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Enhances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Efficient Government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Makes Access Truly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Accessible</a:t>
            </a:r>
          </a:p>
          <a:p>
            <a:pPr marL="558800" indent="-558800" defTabSz="514095">
              <a:spcBef>
                <a:spcPts val="3600"/>
              </a:spcBef>
              <a:buSzPct val="100000"/>
              <a:buAutoNum type="arabicPeriod" startAt="1"/>
              <a:defRPr sz="3168"/>
            </a:pPr>
            <a:r>
              <a:t>Increases </a:t>
            </a:r>
            <a:r>
              <a:rPr b="1">
                <a:latin typeface="Helvetica"/>
                <a:ea typeface="Helvetica"/>
                <a:cs typeface="Helvetica"/>
                <a:sym typeface="Helvetica"/>
              </a:rPr>
              <a:t>Quality</a:t>
            </a:r>
            <a:r>
              <a:t> of Information</a:t>
            </a:r>
          </a:p>
        </p:txBody>
      </p:sp>
      <p:sp>
        <p:nvSpPr>
          <p:cNvPr id="188" name="Shape 188"/>
          <p:cNvSpPr/>
          <p:nvPr/>
        </p:nvSpPr>
        <p:spPr>
          <a:xfrm>
            <a:off x="9131071" y="9042399"/>
            <a:ext cx="2172158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http://bit.ly/1fYrWQq</a:t>
            </a:r>
          </a:p>
        </p:txBody>
      </p:sp>
      <p:pic>
        <p:nvPicPr>
          <p:cNvPr id="189" name="pasted-image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476880" y="8782363"/>
            <a:ext cx="1245463" cy="9010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Summary</a:t>
            </a:r>
          </a:p>
        </p:txBody>
      </p:sp>
      <p:sp>
        <p:nvSpPr>
          <p:cNvPr id="192" name="Shape 19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17830" indent="-417830" defTabSz="549148">
              <a:spcBef>
                <a:spcPts val="3900"/>
              </a:spcBef>
              <a:defRPr sz="3384"/>
            </a:pPr>
            <a:r>
              <a:t>We are in control and custody of information.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Some of that information is confidential.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Some of that information is public.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The IPC recommends public information should be subject to routine disclosure.</a:t>
            </a:r>
          </a:p>
          <a:p>
            <a:pPr marL="417830" indent="-417830" defTabSz="549148">
              <a:spcBef>
                <a:spcPts val="3900"/>
              </a:spcBef>
              <a:defRPr sz="3384"/>
            </a:pPr>
            <a:r>
              <a:t>The IPC provides design principles (PbD, AbD) to guide us as we design business processes and technology.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56362">
              <a:defRPr b="1" sz="5978">
                <a:latin typeface="Helvetica"/>
                <a:ea typeface="Helvetica"/>
                <a:cs typeface="Helvetica"/>
                <a:sym typeface="Helvetica"/>
              </a:defRPr>
            </a:pPr>
            <a:r>
              <a:t>DIKW</a:t>
            </a:r>
          </a:p>
          <a:p>
            <a:pPr defTabSz="356362">
              <a:defRPr sz="4880"/>
            </a:pPr>
            <a:r>
              <a:t>Data, Information, Knowledge, Wisdom</a:t>
            </a:r>
          </a:p>
        </p:txBody>
      </p:sp>
      <p:sp>
        <p:nvSpPr>
          <p:cNvPr id="195" name="Shape 195"/>
          <p:cNvSpPr/>
          <p:nvPr>
            <p:ph type="body" sz="half" idx="1"/>
          </p:nvPr>
        </p:nvSpPr>
        <p:spPr>
          <a:xfrm>
            <a:off x="952500" y="2603500"/>
            <a:ext cx="5400080" cy="6286500"/>
          </a:xfrm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</a:t>
            </a:r>
            <a:r>
              <a:t> – Facts without context.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Information</a:t>
            </a:r>
            <a:r>
              <a:t> – Data “in formation”, data in context.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Knowledge</a:t>
            </a:r>
            <a:r>
              <a:t> – Information in context. The ability to answer questions based on information; to know how something happens.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Wisdom</a:t>
            </a:r>
            <a:r>
              <a:t> – Being able to act (based on knowledge) to amplify positive/dampen negative outcomes.</a:t>
            </a:r>
          </a:p>
        </p:txBody>
      </p:sp>
      <p:sp>
        <p:nvSpPr>
          <p:cNvPr id="196" name="Shape 196"/>
          <p:cNvSpPr/>
          <p:nvPr/>
        </p:nvSpPr>
        <p:spPr>
          <a:xfrm>
            <a:off x="9092895" y="9042399"/>
            <a:ext cx="224851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http://bit.ly/1M9qaoC</a:t>
            </a:r>
          </a:p>
        </p:txBody>
      </p:sp>
      <p:pic>
        <p:nvPicPr>
          <p:cNvPr id="197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6200" y="3302000"/>
            <a:ext cx="6273800" cy="4889500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Shape 198"/>
          <p:cNvSpPr/>
          <p:nvPr/>
        </p:nvSpPr>
        <p:spPr>
          <a:xfrm>
            <a:off x="6905307" y="8153400"/>
            <a:ext cx="531558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"/>
            </a:pPr>
            <a:r>
              <a:t>"DIKW Pyramid" by Longlivetheux - Own work. Licensed under CC BY-SA 4.0 via Commons</a:t>
            </a:r>
          </a:p>
          <a:p>
            <a:pPr>
              <a:defRPr sz="1000"/>
            </a:pPr>
            <a:r>
              <a:rPr u="sng">
                <a:hlinkClick r:id="rId4" invalidUrl="" action="" tgtFrame="" tooltip="" history="1" highlightClick="0" endSnd="0"/>
              </a:rPr>
              <a:t>https://commons.wikimedia.org/wiki/File:DIKW_Pyramid.svg#/media/File:DIKW_Pyramid.svg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356362">
              <a:defRPr b="1" sz="5978">
                <a:latin typeface="Helvetica"/>
                <a:ea typeface="Helvetica"/>
                <a:cs typeface="Helvetica"/>
                <a:sym typeface="Helvetica"/>
              </a:defRPr>
            </a:pPr>
            <a:r>
              <a:t>DIKW</a:t>
            </a:r>
          </a:p>
          <a:p>
            <a:pPr defTabSz="356362">
              <a:defRPr sz="4880"/>
            </a:pPr>
            <a:r>
              <a:t>Data, Information, Knowledge, Wisdom</a:t>
            </a:r>
          </a:p>
        </p:txBody>
      </p:sp>
      <p:sp>
        <p:nvSpPr>
          <p:cNvPr id="201" name="Shape 201"/>
          <p:cNvSpPr/>
          <p:nvPr>
            <p:ph type="body" sz="half" idx="1"/>
          </p:nvPr>
        </p:nvSpPr>
        <p:spPr>
          <a:xfrm>
            <a:off x="952500" y="2603500"/>
            <a:ext cx="5400080" cy="6286500"/>
          </a:xfrm>
          <a:prstGeom prst="rect">
            <a:avLst/>
          </a:prstGeom>
        </p:spPr>
        <p:txBody>
          <a:bodyPr/>
          <a:lstStyle/>
          <a:p>
            <a:pPr marL="391159" indent="-391159" defTabSz="514095">
              <a:spcBef>
                <a:spcPts val="3600"/>
              </a:spcBef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</a:t>
            </a:r>
            <a:r>
              <a:t> – 24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Information</a:t>
            </a:r>
            <a:r>
              <a:t> – Temperature in office: 24°C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Knowledge</a:t>
            </a:r>
            <a:r>
              <a:t> – The air conditioner should prevent the temperature from rising over 21°C</a:t>
            </a:r>
          </a:p>
          <a:p>
            <a:pPr marL="391159" indent="-391159" defTabSz="514095">
              <a:spcBef>
                <a:spcPts val="3600"/>
              </a:spcBef>
              <a:defRPr sz="3168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Wisdom</a:t>
            </a:r>
            <a:r>
              <a:t> – The air conditioner requires maintenance.</a:t>
            </a:r>
          </a:p>
        </p:txBody>
      </p:sp>
      <p:sp>
        <p:nvSpPr>
          <p:cNvPr id="202" name="Shape 202"/>
          <p:cNvSpPr/>
          <p:nvPr/>
        </p:nvSpPr>
        <p:spPr>
          <a:xfrm>
            <a:off x="9092895" y="9042399"/>
            <a:ext cx="2248510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http://bit.ly/1M9qaoC</a:t>
            </a:r>
          </a:p>
        </p:txBody>
      </p:sp>
      <p:pic>
        <p:nvPicPr>
          <p:cNvPr id="20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426200" y="3302000"/>
            <a:ext cx="6273800" cy="4889500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Shape 204"/>
          <p:cNvSpPr/>
          <p:nvPr/>
        </p:nvSpPr>
        <p:spPr>
          <a:xfrm>
            <a:off x="6905307" y="8153400"/>
            <a:ext cx="5315586" cy="40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000"/>
            </a:pPr>
            <a:r>
              <a:t>"DIKW Pyramid" by Longlivetheux - Own work. Licensed under CC BY-SA 4.0 via Commons</a:t>
            </a:r>
          </a:p>
          <a:p>
            <a:pPr>
              <a:defRPr sz="1000"/>
            </a:pPr>
            <a:r>
              <a:rPr u="sng">
                <a:hlinkClick r:id="rId4" invalidUrl="" action="" tgtFrame="" tooltip="" history="1" highlightClick="0" endSnd="0"/>
              </a:rPr>
              <a:t>https://commons.wikimedia.org/wiki/File:DIKW_Pyramid.svg#/media/File:DIKW_Pyramid.svg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Management</a:t>
            </a:r>
          </a:p>
        </p:txBody>
      </p:sp>
      <p:sp>
        <p:nvSpPr>
          <p:cNvPr id="207" name="Shape 20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240030" indent="-240030" defTabSz="315468">
              <a:spcBef>
                <a:spcPts val="2200"/>
              </a:spcBef>
              <a:defRPr sz="1944"/>
            </a:pPr>
            <a:r>
              <a:t>DAMA DMBOK</a:t>
            </a:r>
          </a:p>
          <a:p>
            <a:pPr lvl="1" marL="480060" indent="-240030" defTabSz="315468">
              <a:spcBef>
                <a:spcPts val="2200"/>
              </a:spcBef>
              <a:defRPr sz="1944"/>
            </a:pPr>
            <a:r>
              <a:t>Data Governance</a:t>
            </a:r>
          </a:p>
          <a:p>
            <a:pPr lvl="1" marL="480060" indent="-240030" defTabSz="315468">
              <a:spcBef>
                <a:spcPts val="2200"/>
              </a:spcBef>
              <a:defRPr sz="1944"/>
            </a:pPr>
            <a:r>
              <a:t>Data Architecture Management</a:t>
            </a:r>
          </a:p>
          <a:p>
            <a:pPr lvl="1" marL="480060" indent="-240030" defTabSz="315468">
              <a:spcBef>
                <a:spcPts val="2200"/>
              </a:spcBef>
              <a:defRPr sz="1944"/>
            </a:pPr>
            <a:r>
              <a:t>Data Development</a:t>
            </a:r>
          </a:p>
          <a:p>
            <a:pPr lvl="1" marL="480060" indent="-240030" defTabSz="315468">
              <a:spcBef>
                <a:spcPts val="2200"/>
              </a:spcBef>
              <a:defRPr sz="1944"/>
            </a:pPr>
            <a:r>
              <a:t>Data Operations Management</a:t>
            </a:r>
          </a:p>
          <a:p>
            <a:pPr lvl="1" marL="480060" indent="-240030" defTabSz="315468">
              <a:spcBef>
                <a:spcPts val="2200"/>
              </a:spcBef>
              <a:defRPr sz="1944"/>
            </a:pPr>
            <a:r>
              <a:t>Data Security Management</a:t>
            </a:r>
          </a:p>
          <a:p>
            <a:pPr lvl="1" marL="480060" indent="-240030" defTabSz="315468">
              <a:spcBef>
                <a:spcPts val="2200"/>
              </a:spcBef>
              <a:defRPr sz="1944"/>
            </a:pPr>
            <a:r>
              <a:t>Reference and Master Data Management</a:t>
            </a:r>
          </a:p>
          <a:p>
            <a:pPr lvl="1" marL="480060" indent="-240030" defTabSz="315468">
              <a:spcBef>
                <a:spcPts val="2200"/>
              </a:spcBef>
              <a:defRPr sz="1944"/>
            </a:pPr>
            <a:r>
              <a:t>Data Warehousing and Business Intelligence</a:t>
            </a:r>
          </a:p>
          <a:p>
            <a:pPr lvl="1" marL="480060" indent="-240030" defTabSz="315468">
              <a:spcBef>
                <a:spcPts val="2200"/>
              </a:spcBef>
              <a:defRPr sz="1944"/>
            </a:pPr>
            <a:r>
              <a:t>Document and Content Management</a:t>
            </a:r>
          </a:p>
          <a:p>
            <a:pPr lvl="1" marL="480060" indent="-240030" defTabSz="315468">
              <a:spcBef>
                <a:spcPts val="2200"/>
              </a:spcBef>
              <a:defRPr sz="1944"/>
            </a:pPr>
            <a:r>
              <a:t>Meta-data Management</a:t>
            </a:r>
          </a:p>
          <a:p>
            <a:pPr lvl="1" marL="480060" indent="-240030" defTabSz="315468">
              <a:spcBef>
                <a:spcPts val="2200"/>
              </a:spcBef>
              <a:defRPr sz="1944"/>
            </a:pPr>
            <a:r>
              <a:t>Data Quality Management</a:t>
            </a:r>
          </a:p>
        </p:txBody>
      </p:sp>
      <p:sp>
        <p:nvSpPr>
          <p:cNvPr id="208" name="Shape 208"/>
          <p:cNvSpPr/>
          <p:nvPr/>
        </p:nvSpPr>
        <p:spPr>
          <a:xfrm>
            <a:off x="9101239" y="9042399"/>
            <a:ext cx="223182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http://bit.ly/1KuHRV4</a:t>
            </a:r>
          </a:p>
        </p:txBody>
      </p:sp>
      <p:pic>
        <p:nvPicPr>
          <p:cNvPr id="209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13318" y="2832100"/>
            <a:ext cx="4774881" cy="52402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Management</a:t>
            </a:r>
          </a:p>
        </p:txBody>
      </p:sp>
      <p:sp>
        <p:nvSpPr>
          <p:cNvPr id="212" name="Shape 21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0045" indent="-360045" defTabSz="473201">
              <a:spcBef>
                <a:spcPts val="3400"/>
              </a:spcBef>
              <a:defRPr sz="291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 Governance</a:t>
            </a:r>
            <a:r>
              <a:t> – planning, supervision and control over data management and use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 Architecture Management</a:t>
            </a:r>
            <a:r>
              <a:t> – connection of data to the larger Enterprise Architecture strategy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 Development</a:t>
            </a:r>
            <a:r>
              <a:t> – analysis, design, building, testing, deployment and maintenance 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Database Operations Management</a:t>
            </a:r>
            <a:r>
              <a:t> – support for structured physical data assets </a:t>
            </a:r>
          </a:p>
          <a:p>
            <a:pPr marL="360045" indent="-360045" defTabSz="473201">
              <a:spcBef>
                <a:spcPts val="3400"/>
              </a:spcBef>
              <a:defRPr sz="2916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 Security Management </a:t>
            </a:r>
            <a:r>
              <a:t>– ensuring privacy, confidentiality and appropriate access </a:t>
            </a:r>
          </a:p>
        </p:txBody>
      </p:sp>
      <p:sp>
        <p:nvSpPr>
          <p:cNvPr id="213" name="Shape 213"/>
          <p:cNvSpPr/>
          <p:nvPr/>
        </p:nvSpPr>
        <p:spPr>
          <a:xfrm>
            <a:off x="9101239" y="9042399"/>
            <a:ext cx="223182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http://bit.ly/1KuHRV4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</a:t>
            </a:r>
          </a:p>
        </p:txBody>
      </p:sp>
      <p:sp>
        <p:nvSpPr>
          <p:cNvPr id="123" name="Shape 12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Legislation</a:t>
            </a:r>
          </a:p>
          <a:p>
            <a:pPr/>
            <a:r>
              <a:t>IPC Design Principles</a:t>
            </a:r>
          </a:p>
          <a:p>
            <a:pPr/>
            <a:r>
              <a:t>Data Management Principles</a:t>
            </a:r>
          </a:p>
          <a:p>
            <a:pPr/>
            <a:r>
              <a:t>Data Management at Waterloo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Management</a:t>
            </a:r>
          </a:p>
        </p:txBody>
      </p:sp>
      <p:sp>
        <p:nvSpPr>
          <p:cNvPr id="216" name="Shape 21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Reference &amp; Master Data Management</a:t>
            </a:r>
            <a:r>
              <a:t> – managing golden versions and replicas 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 Warehousing &amp; Business Intelligence Management</a:t>
            </a:r>
            <a:r>
              <a:t> – enabling access to decision support data for reporting and analysis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Document &amp; Content Management</a:t>
            </a:r>
            <a:r>
              <a:t> – storing, protecting, indexing and enabling access to data found in unstructured sources (electronic files and physical records) 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Meta Data Management</a:t>
            </a:r>
            <a:r>
              <a:t> – integrating, controlling and delivering meta data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  <a:r>
              <a:rPr b="1">
                <a:latin typeface="Helvetica"/>
                <a:ea typeface="Helvetica"/>
                <a:cs typeface="Helvetica"/>
                <a:sym typeface="Helvetica"/>
              </a:rPr>
              <a:t>Data Quality Management</a:t>
            </a:r>
            <a:r>
              <a:t> – defining, monitoring and improving data quality</a:t>
            </a:r>
          </a:p>
        </p:txBody>
      </p:sp>
      <p:sp>
        <p:nvSpPr>
          <p:cNvPr id="217" name="Shape 217"/>
          <p:cNvSpPr/>
          <p:nvPr/>
        </p:nvSpPr>
        <p:spPr>
          <a:xfrm>
            <a:off x="9101239" y="9042399"/>
            <a:ext cx="223182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http://bit.ly/1KuHRV4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5-Star Data</a:t>
            </a:r>
          </a:p>
        </p:txBody>
      </p:sp>
      <p:sp>
        <p:nvSpPr>
          <p:cNvPr id="220" name="Shape 22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/>
            <a:r>
              <a:t>Tim Berners-Lee Open Data Model</a:t>
            </a:r>
          </a:p>
        </p:txBody>
      </p:sp>
      <p:pic>
        <p:nvPicPr>
          <p:cNvPr id="221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36576" y="3373387"/>
            <a:ext cx="8636001" cy="4902201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Shape 222"/>
          <p:cNvSpPr/>
          <p:nvPr/>
        </p:nvSpPr>
        <p:spPr>
          <a:xfrm>
            <a:off x="8980309" y="9042399"/>
            <a:ext cx="247368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http://5stardata.info/en/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5-Star Data</a:t>
            </a:r>
          </a:p>
        </p:txBody>
      </p:sp>
      <p:graphicFrame>
        <p:nvGraphicFramePr>
          <p:cNvPr id="225" name="Table 225"/>
          <p:cNvGraphicFramePr/>
          <p:nvPr/>
        </p:nvGraphicFramePr>
        <p:xfrm>
          <a:off x="737553" y="2901950"/>
          <a:ext cx="11542394" cy="571500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{C7B018BB-80A7-4F77-B60F-C8B233D01FF8}</a:tableStyleId>
              </a:tblPr>
              <a:tblGrid>
                <a:gridCol w="2643122"/>
                <a:gridCol w="8886570"/>
              </a:tblGrid>
              <a:tr h="1140460">
                <a:tc>
                  <a:txBody>
                    <a:bodyPr/>
                    <a:lstStyle/>
                    <a:p>
                      <a:pPr algn="r" defTabSz="914400">
                        <a:lnSpc>
                          <a:spcPts val="5600"/>
                        </a:lnSpc>
                      </a:pPr>
                      <a:r>
                        <a:rPr sz="2400">
                          <a:solidFill>
                            <a:srgbClr val="FFD7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★</a:t>
                      </a:r>
                    </a:p>
                  </a:txBody>
                  <a:tcPr marL="304800" marR="304800" marT="304800" marB="304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800"/>
                        </a:lnSpc>
                        <a:defRPr i="1" sz="2000">
                          <a:latin typeface="Helvetica"/>
                          <a:ea typeface="Helvetica"/>
                          <a:cs typeface="Helvetica"/>
                          <a:sym typeface="Helvetica"/>
                        </a:defRPr>
                      </a:pPr>
                      <a:r>
                        <a:rPr i="0"/>
                        <a:t>Available on the web (whatever format) </a:t>
                      </a:r>
                      <a:r>
                        <a:t>but with an open licence, to be Open Data</a:t>
                      </a:r>
                    </a:p>
                  </a:txBody>
                  <a:tcPr marL="152400" marR="152400" marT="152400" marB="1524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T w="12700">
                      <a:solidFill>
                        <a:srgbClr val="606060"/>
                      </a:solidFill>
                      <a:miter lim="400000"/>
                    </a:lnT>
                    <a:solidFill>
                      <a:srgbClr val="FFFFFF"/>
                    </a:solidFill>
                  </a:tcPr>
                </a:tc>
              </a:tr>
              <a:tr h="1140460">
                <a:tc>
                  <a:txBody>
                    <a:bodyPr/>
                    <a:lstStyle/>
                    <a:p>
                      <a:pPr algn="r" defTabSz="914400">
                        <a:lnSpc>
                          <a:spcPts val="5600"/>
                        </a:lnSpc>
                      </a:pPr>
                      <a:r>
                        <a:rPr sz="2400">
                          <a:solidFill>
                            <a:srgbClr val="FFD7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★★</a:t>
                      </a:r>
                    </a:p>
                  </a:txBody>
                  <a:tcPr marL="304800" marR="304800" marT="304800" marB="304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800"/>
                        </a:lnSpc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Available as machine-readable structured data (e.g. excel instead of image scan of a table)</a:t>
                      </a:r>
                    </a:p>
                  </a:txBody>
                  <a:tcPr marL="152400" marR="152400" marT="152400" marB="1524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</a:tr>
              <a:tr h="1140460">
                <a:tc>
                  <a:txBody>
                    <a:bodyPr/>
                    <a:lstStyle/>
                    <a:p>
                      <a:pPr algn="r" defTabSz="914400">
                        <a:lnSpc>
                          <a:spcPts val="5600"/>
                        </a:lnSpc>
                      </a:pPr>
                      <a:r>
                        <a:rPr sz="2400">
                          <a:solidFill>
                            <a:srgbClr val="FFD7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★★★</a:t>
                      </a:r>
                    </a:p>
                  </a:txBody>
                  <a:tcPr marL="304800" marR="304800" marT="304800" marB="304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800"/>
                        </a:lnSpc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as (2) plus non-proprietary format (e.g. CSV instead of excel)</a:t>
                      </a:r>
                    </a:p>
                  </a:txBody>
                  <a:tcPr marL="152400" marR="152400" marT="152400" marB="1524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</a:tr>
              <a:tr h="1140460">
                <a:tc>
                  <a:txBody>
                    <a:bodyPr/>
                    <a:lstStyle/>
                    <a:p>
                      <a:pPr algn="r" defTabSz="914400">
                        <a:lnSpc>
                          <a:spcPts val="5600"/>
                        </a:lnSpc>
                      </a:pPr>
                      <a:r>
                        <a:rPr sz="2400">
                          <a:solidFill>
                            <a:srgbClr val="FFD7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★★★★</a:t>
                      </a:r>
                    </a:p>
                  </a:txBody>
                  <a:tcPr marL="304800" marR="304800" marT="304800" marB="304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800"/>
                        </a:lnSpc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All the above plus, Use open standards from W3C (RDF and SPARQL) to identify things, so that people can point at your stuff</a:t>
                      </a:r>
                    </a:p>
                  </a:txBody>
                  <a:tcPr marL="152400" marR="152400" marT="152400" marB="1524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solidFill>
                      <a:srgbClr val="FFFFFF"/>
                    </a:solidFill>
                  </a:tcPr>
                </a:tc>
              </a:tr>
              <a:tr h="1140460">
                <a:tc>
                  <a:txBody>
                    <a:bodyPr/>
                    <a:lstStyle/>
                    <a:p>
                      <a:pPr algn="r" defTabSz="914400">
                        <a:lnSpc>
                          <a:spcPts val="5600"/>
                        </a:lnSpc>
                      </a:pPr>
                      <a:r>
                        <a:rPr sz="2400">
                          <a:solidFill>
                            <a:srgbClr val="FFD700"/>
                          </a:solidFill>
                          <a:latin typeface="Times"/>
                          <a:ea typeface="Times"/>
                          <a:cs typeface="Times"/>
                          <a:sym typeface="Times"/>
                        </a:rPr>
                        <a:t>★★★★★</a:t>
                      </a:r>
                    </a:p>
                  </a:txBody>
                  <a:tcPr marL="304800" marR="304800" marT="304800" marB="304800" anchor="ctr" anchorCtr="0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defTabSz="914400">
                        <a:lnSpc>
                          <a:spcPts val="3800"/>
                        </a:lnSpc>
                      </a:pPr>
                      <a:r>
                        <a:rPr sz="2000">
                          <a:latin typeface="Helvetica"/>
                          <a:ea typeface="Helvetica"/>
                          <a:cs typeface="Helvetica"/>
                          <a:sym typeface="Helvetica"/>
                        </a:rPr>
                        <a:t>All the above, plus: Link your data to other people’s data to provide context</a:t>
                      </a:r>
                    </a:p>
                  </a:txBody>
                  <a:tcPr marL="152400" marR="152400" marT="152400" marB="152400" anchor="ctr" anchorCtr="0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26" name="Shape 226"/>
          <p:cNvSpPr/>
          <p:nvPr/>
        </p:nvSpPr>
        <p:spPr>
          <a:xfrm>
            <a:off x="9130957" y="9042399"/>
            <a:ext cx="217238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http://bit.ly/21MR3Zt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Example: Student Portal</a:t>
            </a:r>
          </a:p>
        </p:txBody>
      </p:sp>
      <p:sp>
        <p:nvSpPr>
          <p:cNvPr id="229" name="Shape 22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  <a:defRPr u="sng">
                <a:hlinkClick r:id="rId2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2" invalidUrl="" action="" tgtFrame="" tooltip="" history="1" highlightClick="0" endSnd="0"/>
              </a:rPr>
              <a:t>https://uwaterloo.ca/student-portal/</a:t>
            </a:r>
          </a:p>
        </p:txBody>
      </p:sp>
      <p:pic>
        <p:nvPicPr>
          <p:cNvPr id="230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549900" y="3068727"/>
            <a:ext cx="1905000" cy="190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927" y="0"/>
            <a:ext cx="12886945" cy="9753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hape 23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Governance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1154" y="97173"/>
            <a:ext cx="7262492" cy="9559254"/>
          </a:xfrm>
          <a:prstGeom prst="rect">
            <a:avLst/>
          </a:prstGeom>
          <a:ln w="12700">
            <a:miter lim="400000"/>
          </a:ln>
        </p:spPr>
      </p:pic>
      <p:sp>
        <p:nvSpPr>
          <p:cNvPr id="237" name="Shape 237"/>
          <p:cNvSpPr/>
          <p:nvPr/>
        </p:nvSpPr>
        <p:spPr>
          <a:xfrm>
            <a:off x="9194622" y="9042399"/>
            <a:ext cx="2045056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http://bit.ly/1jDqgia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Data Management at Waterloo</a:t>
            </a:r>
          </a:p>
        </p:txBody>
      </p:sp>
      <p:sp>
        <p:nvSpPr>
          <p:cNvPr id="240" name="Shape 24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pPr/>
            <a:r>
              <a:t>Core “Business” Data</a:t>
            </a:r>
          </a:p>
          <a:p>
            <a:pPr lvl="1"/>
            <a:r>
              <a:t>Finance</a:t>
            </a:r>
          </a:p>
          <a:p>
            <a:pPr lvl="1"/>
            <a:r>
              <a:t>Human Resources</a:t>
            </a:r>
          </a:p>
          <a:p>
            <a:pPr lvl="1"/>
            <a:r>
              <a:t>Student Information</a:t>
            </a:r>
          </a:p>
          <a:p>
            <a:pPr lvl="1"/>
            <a:r>
              <a:t>Research Information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Data Management at Waterloo</a:t>
            </a:r>
          </a:p>
        </p:txBody>
      </p:sp>
      <p:sp>
        <p:nvSpPr>
          <p:cNvPr id="243" name="Shape 24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pPr/>
            <a:r>
              <a:t>Core “Business” Data</a:t>
            </a:r>
          </a:p>
          <a:p>
            <a:pPr lvl="1"/>
            <a:r>
              <a:t>Finance</a:t>
            </a:r>
          </a:p>
          <a:p>
            <a:pPr lvl="1"/>
            <a:r>
              <a:t>Human Resources</a:t>
            </a:r>
          </a:p>
          <a:p>
            <a:pPr lvl="1"/>
            <a:r>
              <a:t>Student Information</a:t>
            </a:r>
          </a:p>
          <a:p>
            <a:pPr lvl="1"/>
            <a:r>
              <a:t>Research Information</a:t>
            </a:r>
          </a:p>
          <a:p>
            <a:pPr lvl="1"/>
            <a:r>
              <a:t>Other Data</a:t>
            </a:r>
          </a:p>
          <a:p>
            <a:pPr lvl="2"/>
            <a:r>
              <a:t>Research Data</a:t>
            </a:r>
          </a:p>
          <a:p>
            <a:pPr lvl="3"/>
            <a:r>
              <a:t>On People</a:t>
            </a:r>
          </a:p>
          <a:p>
            <a:pPr lvl="3"/>
            <a:r>
              <a:t>Corporate Partner Owned</a:t>
            </a:r>
          </a:p>
          <a:p>
            <a:pPr lvl="2"/>
            <a:r>
              <a:t>Healthcare Data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Shape 24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Data Management at Waterloo</a:t>
            </a:r>
          </a:p>
        </p:txBody>
      </p:sp>
      <p:sp>
        <p:nvSpPr>
          <p:cNvPr id="246" name="Shape 24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 numCol="2" spcCol="554990"/>
          <a:lstStyle/>
          <a:p>
            <a:pPr/>
            <a:r>
              <a:t>Core “Business” Data</a:t>
            </a:r>
          </a:p>
          <a:p>
            <a:pPr lvl="1"/>
            <a:r>
              <a:t>Finance</a:t>
            </a:r>
          </a:p>
          <a:p>
            <a:pPr lvl="1"/>
            <a:r>
              <a:t>Human Resources</a:t>
            </a:r>
          </a:p>
          <a:p>
            <a:pPr lvl="1"/>
            <a:r>
              <a:t>Student Information</a:t>
            </a:r>
          </a:p>
          <a:p>
            <a:pPr lvl="1"/>
            <a:r>
              <a:t>Research Information</a:t>
            </a:r>
          </a:p>
          <a:p>
            <a:pPr lvl="1">
              <a:defRPr strike="sngStrike">
                <a:solidFill>
                  <a:srgbClr val="A6AAA9"/>
                </a:solidFill>
              </a:defRPr>
            </a:pPr>
            <a:r>
              <a:t>Other Data</a:t>
            </a:r>
          </a:p>
          <a:p>
            <a:pPr lvl="2">
              <a:defRPr strike="sngStrike">
                <a:solidFill>
                  <a:srgbClr val="A6AAA9"/>
                </a:solidFill>
              </a:defRPr>
            </a:pPr>
            <a:r>
              <a:t>Research Data</a:t>
            </a:r>
          </a:p>
          <a:p>
            <a:pPr lvl="3">
              <a:defRPr strike="sngStrike">
                <a:solidFill>
                  <a:srgbClr val="A6AAA9"/>
                </a:solidFill>
              </a:defRPr>
            </a:pPr>
            <a:r>
              <a:t>On People</a:t>
            </a:r>
          </a:p>
          <a:p>
            <a:pPr lvl="3">
              <a:defRPr strike="sngStrike">
                <a:solidFill>
                  <a:srgbClr val="A6AAA9"/>
                </a:solidFill>
              </a:defRPr>
            </a:pPr>
            <a:r>
              <a:t>Corporate Partner Owned</a:t>
            </a:r>
          </a:p>
          <a:p>
            <a:pPr lvl="2">
              <a:defRPr strike="sngStrike">
                <a:solidFill>
                  <a:srgbClr val="A6AAA9"/>
                </a:solidFill>
              </a:defRPr>
            </a:pPr>
            <a:r>
              <a:t>Healthcare Data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Data Management in Ontario Higher Education</a:t>
            </a:r>
          </a:p>
        </p:txBody>
      </p:sp>
      <p:sp>
        <p:nvSpPr>
          <p:cNvPr id="126" name="Shape 12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Office of the Information and Privacy Commissioner (IPC) is responsible for ensuring compliance with Ontario’s access and privacy laws. </a:t>
            </a:r>
            <a:r>
              <a:rPr u="sng">
                <a:hlinkClick r:id="rId2" invalidUrl="" action="" tgtFrame="" tooltip="" history="1" highlightClick="0" endSnd="0"/>
              </a:rPr>
              <a:t>https://www.ipc.on.ca</a:t>
            </a:r>
          </a:p>
          <a:p>
            <a:pPr/>
            <a:r>
              <a:t>Freedom of Information and Protection of Privacy Act (FIPPA), R.S.O. 1990, c. F.31</a:t>
            </a:r>
          </a:p>
        </p:txBody>
      </p:sp>
      <p:sp>
        <p:nvSpPr>
          <p:cNvPr id="127" name="Shape 127"/>
          <p:cNvSpPr/>
          <p:nvPr/>
        </p:nvSpPr>
        <p:spPr>
          <a:xfrm>
            <a:off x="9061234" y="9042399"/>
            <a:ext cx="2311832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http://bit.ly/1FmppGD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Shape 24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Data Management at Waterloo</a:t>
            </a:r>
          </a:p>
        </p:txBody>
      </p:sp>
      <p:sp>
        <p:nvSpPr>
          <p:cNvPr id="249" name="Shape 249"/>
          <p:cNvSpPr/>
          <p:nvPr/>
        </p:nvSpPr>
        <p:spPr>
          <a:xfrm>
            <a:off x="929332" y="4673600"/>
            <a:ext cx="2159001" cy="2159000"/>
          </a:xfrm>
          <a:prstGeom prst="rect">
            <a:avLst/>
          </a:prstGeom>
          <a:solidFill>
            <a:srgbClr val="A6AAA9"/>
          </a:soli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Business Data</a:t>
            </a:r>
          </a:p>
        </p:txBody>
      </p:sp>
      <p:sp>
        <p:nvSpPr>
          <p:cNvPr id="250" name="Shape 250"/>
          <p:cNvSpPr/>
          <p:nvPr/>
        </p:nvSpPr>
        <p:spPr>
          <a:xfrm>
            <a:off x="5541831" y="2980420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OLTP</a:t>
            </a:r>
          </a:p>
        </p:txBody>
      </p:sp>
      <p:sp>
        <p:nvSpPr>
          <p:cNvPr id="251" name="Shape 251"/>
          <p:cNvSpPr/>
          <p:nvPr/>
        </p:nvSpPr>
        <p:spPr>
          <a:xfrm>
            <a:off x="7318490" y="3018520"/>
            <a:ext cx="403662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Online Transaction</a:t>
            </a:r>
          </a:p>
          <a:p>
            <a:pPr/>
            <a:r>
              <a:t>Processing</a:t>
            </a:r>
          </a:p>
        </p:txBody>
      </p:sp>
      <p:sp>
        <p:nvSpPr>
          <p:cNvPr id="252" name="Shape 252"/>
          <p:cNvSpPr/>
          <p:nvPr/>
        </p:nvSpPr>
        <p:spPr>
          <a:xfrm>
            <a:off x="5501431" y="7728337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400"/>
            </a:pPr>
            <a:r>
              <a:t>ANON</a:t>
            </a:r>
          </a:p>
          <a:p>
            <a:pPr>
              <a:defRPr sz="2400"/>
            </a:pPr>
            <a:r>
              <a:t>OLAP</a:t>
            </a:r>
          </a:p>
        </p:txBody>
      </p:sp>
      <p:sp>
        <p:nvSpPr>
          <p:cNvPr id="253" name="Shape 253"/>
          <p:cNvSpPr/>
          <p:nvPr/>
        </p:nvSpPr>
        <p:spPr>
          <a:xfrm>
            <a:off x="7219340" y="8039487"/>
            <a:ext cx="41541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Anonymized* OLAP</a:t>
            </a:r>
          </a:p>
        </p:txBody>
      </p:sp>
      <p:sp>
        <p:nvSpPr>
          <p:cNvPr id="254" name="Shape 254"/>
          <p:cNvSpPr/>
          <p:nvPr/>
        </p:nvSpPr>
        <p:spPr>
          <a:xfrm>
            <a:off x="5503731" y="4547745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ODS</a:t>
            </a:r>
          </a:p>
        </p:txBody>
      </p:sp>
      <p:sp>
        <p:nvSpPr>
          <p:cNvPr id="255" name="Shape 255"/>
          <p:cNvSpPr/>
          <p:nvPr/>
        </p:nvSpPr>
        <p:spPr>
          <a:xfrm>
            <a:off x="7437438" y="4585845"/>
            <a:ext cx="372252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Operational Data</a:t>
            </a:r>
          </a:p>
          <a:p>
            <a:pPr/>
            <a:r>
              <a:t>Stores</a:t>
            </a:r>
          </a:p>
        </p:txBody>
      </p:sp>
      <p:sp>
        <p:nvSpPr>
          <p:cNvPr id="256" name="Shape 256"/>
          <p:cNvSpPr/>
          <p:nvPr/>
        </p:nvSpPr>
        <p:spPr>
          <a:xfrm rot="5400000">
            <a:off x="10870787" y="5746389"/>
            <a:ext cx="255346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Confidential</a:t>
            </a:r>
          </a:p>
        </p:txBody>
      </p:sp>
      <p:sp>
        <p:nvSpPr>
          <p:cNvPr id="257" name="Shape 257"/>
          <p:cNvSpPr/>
          <p:nvPr/>
        </p:nvSpPr>
        <p:spPr>
          <a:xfrm rot="5400000">
            <a:off x="11453017" y="8134787"/>
            <a:ext cx="13844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Public</a:t>
            </a:r>
          </a:p>
        </p:txBody>
      </p:sp>
      <p:pic>
        <p:nvPicPr>
          <p:cNvPr id="258" name="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49510" y="7518603"/>
            <a:ext cx="7327361" cy="76201"/>
          </a:xfrm>
          <a:prstGeom prst="rect">
            <a:avLst/>
          </a:prstGeom>
        </p:spPr>
      </p:pic>
      <p:sp>
        <p:nvSpPr>
          <p:cNvPr id="260" name="Shape 260"/>
          <p:cNvSpPr/>
          <p:nvPr/>
        </p:nvSpPr>
        <p:spPr>
          <a:xfrm>
            <a:off x="5508433" y="6115070"/>
            <a:ext cx="1270001" cy="1270001"/>
          </a:xfrm>
          <a:prstGeom prst="roundRect">
            <a:avLst>
              <a:gd name="adj" fmla="val 15000"/>
            </a:avLst>
          </a:prstGeom>
          <a:gradFill>
            <a:gsLst>
              <a:gs pos="0">
                <a:srgbClr val="FBFBFB"/>
              </a:gs>
              <a:gs pos="100000">
                <a:srgbClr val="BEBEBE"/>
              </a:gs>
            </a:gsLst>
            <a:lin ang="5400000"/>
          </a:gradFill>
          <a:ln w="12700">
            <a:miter lim="400000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2400"/>
            </a:lvl1pPr>
          </a:lstStyle>
          <a:p>
            <a:pPr/>
            <a:r>
              <a:t>OLAP</a:t>
            </a:r>
          </a:p>
        </p:txBody>
      </p:sp>
      <p:sp>
        <p:nvSpPr>
          <p:cNvPr id="261" name="Shape 261"/>
          <p:cNvSpPr/>
          <p:nvPr/>
        </p:nvSpPr>
        <p:spPr>
          <a:xfrm>
            <a:off x="7467515" y="6153170"/>
            <a:ext cx="3671774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Online Analytical</a:t>
            </a:r>
          </a:p>
          <a:p>
            <a:pPr/>
            <a:r>
              <a:t>Processing</a:t>
            </a:r>
          </a:p>
        </p:txBody>
      </p:sp>
      <p:sp>
        <p:nvSpPr>
          <p:cNvPr id="262" name="Shape 262"/>
          <p:cNvSpPr/>
          <p:nvPr/>
        </p:nvSpPr>
        <p:spPr>
          <a:xfrm>
            <a:off x="7555240" y="9249721"/>
            <a:ext cx="5365598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600"/>
            </a:pPr>
            <a:r>
              <a:t>* </a:t>
            </a:r>
            <a:r>
              <a:rPr u="sng">
                <a:hlinkClick r:id="rId3" invalidUrl="" action="" tgtFrame="" tooltip="" history="1" highlightClick="0" endSnd="0"/>
              </a:rPr>
              <a:t>http://nvlpubs.nist.gov/nistpubs/ir/2015/NIST.IR.8053.pdf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Shape 26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pPr/>
            <a:r>
              <a:t>Data Management at Waterloo</a:t>
            </a:r>
          </a:p>
        </p:txBody>
      </p:sp>
      <p:sp>
        <p:nvSpPr>
          <p:cNvPr id="265" name="Shape 265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Strengths</a:t>
            </a:r>
          </a:p>
          <a:p>
            <a:pPr/>
            <a:r>
              <a:t>Weaknesses</a:t>
            </a:r>
          </a:p>
          <a:p>
            <a:pPr/>
            <a:r>
              <a:t>Opportunities</a:t>
            </a:r>
          </a:p>
          <a:p>
            <a:pPr/>
            <a:r>
              <a:t>Threats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Shape 26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Waterloo Strengths</a:t>
            </a:r>
          </a:p>
        </p:txBody>
      </p:sp>
      <p:sp>
        <p:nvSpPr>
          <p:cNvPr id="268" name="Shape 26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264" indent="-342264" defTabSz="449833">
              <a:spcBef>
                <a:spcPts val="3200"/>
              </a:spcBef>
              <a:defRPr sz="2772"/>
            </a:pPr>
            <a:r>
              <a:t>Policy 8 - Information Security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Roles + Responsibilities (Steward  &gt;&gt;  Custodian  &gt;&gt;  User)</a:t>
            </a:r>
          </a:p>
          <a:p>
            <a:pPr lvl="1" marL="684529" indent="-342264" defTabSz="449833">
              <a:spcBef>
                <a:spcPts val="3200"/>
              </a:spcBef>
              <a:defRPr sz="2772"/>
            </a:pPr>
            <a:r>
              <a:t>Information Security Classifications</a:t>
            </a:r>
          </a:p>
          <a:p>
            <a:pPr marL="342264" indent="-342264" defTabSz="449833">
              <a:spcBef>
                <a:spcPts val="3200"/>
              </a:spcBef>
              <a:defRPr sz="2772"/>
            </a:pPr>
          </a:p>
          <a:p>
            <a:pPr marL="342264" indent="-342264" defTabSz="449833">
              <a:spcBef>
                <a:spcPts val="3200"/>
              </a:spcBef>
              <a:defRPr sz="2772"/>
            </a:pPr>
          </a:p>
          <a:p>
            <a:pPr marL="342264" indent="-342264" defTabSz="449833">
              <a:spcBef>
                <a:spcPts val="3200"/>
              </a:spcBef>
              <a:defRPr sz="2772"/>
            </a:pPr>
          </a:p>
          <a:p>
            <a:pPr marL="342264" indent="-342264" defTabSz="449833">
              <a:spcBef>
                <a:spcPts val="3200"/>
              </a:spcBef>
              <a:defRPr sz="2772"/>
            </a:pPr>
          </a:p>
        </p:txBody>
      </p:sp>
      <p:pic>
        <p:nvPicPr>
          <p:cNvPr id="269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01900" y="4870450"/>
            <a:ext cx="7797800" cy="3962400"/>
          </a:xfrm>
          <a:prstGeom prst="rect">
            <a:avLst/>
          </a:prstGeom>
          <a:ln w="12700">
            <a:miter lim="400000"/>
          </a:ln>
        </p:spPr>
      </p:pic>
      <p:sp>
        <p:nvSpPr>
          <p:cNvPr id="270" name="Shape 270"/>
          <p:cNvSpPr/>
          <p:nvPr/>
        </p:nvSpPr>
        <p:spPr>
          <a:xfrm>
            <a:off x="1954288" y="9016999"/>
            <a:ext cx="9096224" cy="381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 u="sng">
                <a:hlinkClick r:id="rId3" invalidUrl="" action="" tgtFrame="" tooltip="" history="1" highlightClick="0" endSnd="0"/>
              </a:defRPr>
            </a:lvl1pPr>
          </a:lstStyle>
          <a:p>
            <a:pPr>
              <a:defRPr u="none"/>
            </a:pPr>
            <a:r>
              <a:rPr u="sng">
                <a:hlinkClick r:id="rId3" invalidUrl="" action="" tgtFrame="" tooltip="" history="1" highlightClick="0" endSnd="0"/>
              </a:rPr>
              <a:t>https://uwaterloo.ca/secretariat-general-counsel/policies-procedures-guidelines/policy-8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hape 27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Waterloo Strengths</a:t>
            </a:r>
          </a:p>
        </p:txBody>
      </p:sp>
      <p:sp>
        <p:nvSpPr>
          <p:cNvPr id="273" name="Shape 27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Decentralized</a:t>
            </a:r>
          </a:p>
          <a:p>
            <a:pPr/>
            <a:r>
              <a:t>Federated Organization</a:t>
            </a:r>
          </a:p>
        </p:txBody>
      </p:sp>
      <p:pic>
        <p:nvPicPr>
          <p:cNvPr id="27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9950" y="2262875"/>
            <a:ext cx="5257059" cy="7247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Waterloo Strengths</a:t>
            </a:r>
          </a:p>
        </p:txBody>
      </p:sp>
      <p:sp>
        <p:nvSpPr>
          <p:cNvPr id="277" name="Shape 27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Statement on Information Management</a:t>
            </a:r>
          </a:p>
          <a:p>
            <a:pPr lvl="1"/>
            <a:r>
              <a:t>Information is “Vital Asset”</a:t>
            </a:r>
          </a:p>
          <a:p>
            <a:pPr lvl="1"/>
            <a:r>
              <a:t>Recognize information’s part in governance, administration, service planning and delivery, and performance management of University.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Waterloo Strengths</a:t>
            </a:r>
          </a:p>
        </p:txBody>
      </p:sp>
      <p:sp>
        <p:nvSpPr>
          <p:cNvPr id="280" name="Shape 28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Open Data is well established and growing.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https://api.uwaterloo.ca</a:t>
            </a:r>
          </a:p>
          <a:p>
            <a:pPr/>
            <a:r>
              <a:t>Shift to Confidential Data is underway.</a:t>
            </a:r>
          </a:p>
          <a:p>
            <a:pPr/>
            <a:r>
              <a:t>Moving up the 5-Star Data Model.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Waterloo Weaknesses</a:t>
            </a:r>
          </a:p>
        </p:txBody>
      </p:sp>
      <p:sp>
        <p:nvSpPr>
          <p:cNvPr id="283" name="Shape 28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86715" indent="-386715" defTabSz="508254">
              <a:spcBef>
                <a:spcPts val="3600"/>
              </a:spcBef>
              <a:defRPr sz="3132"/>
            </a:pPr>
            <a:r>
              <a:t>Policy 8 - Information Security</a:t>
            </a:r>
          </a:p>
          <a:p>
            <a:pPr marL="386715" indent="-386715" defTabSz="508254">
              <a:spcBef>
                <a:spcPts val="3600"/>
              </a:spcBef>
              <a:defRPr sz="3132"/>
            </a:pPr>
            <a:r>
              <a:t>AND …</a:t>
            </a:r>
          </a:p>
          <a:p>
            <a:pPr lvl="1" marL="773430" indent="-386715" defTabSz="508254">
              <a:spcBef>
                <a:spcPts val="3600"/>
              </a:spcBef>
              <a:defRPr sz="3132"/>
            </a:pPr>
            <a:r>
              <a:t>Policy 11 - University Risk Management</a:t>
            </a:r>
          </a:p>
          <a:p>
            <a:pPr lvl="1" marL="773430" indent="-386715" defTabSz="508254">
              <a:spcBef>
                <a:spcPts val="3600"/>
              </a:spcBef>
              <a:defRPr sz="3132"/>
            </a:pPr>
            <a:r>
              <a:t>Policy 12 - Records Management</a:t>
            </a:r>
          </a:p>
          <a:p>
            <a:pPr lvl="1" marL="773430" indent="-386715" defTabSz="508254">
              <a:spcBef>
                <a:spcPts val="3600"/>
              </a:spcBef>
              <a:defRPr sz="3132"/>
            </a:pPr>
            <a:r>
              <a:t>Policy 13 - Archives</a:t>
            </a:r>
          </a:p>
          <a:p>
            <a:pPr lvl="1" marL="773430" indent="-386715" defTabSz="508254">
              <a:spcBef>
                <a:spcPts val="3600"/>
              </a:spcBef>
              <a:defRPr sz="3132"/>
            </a:pPr>
            <a:r>
              <a:t>Policy 19 - Access to and Release of Student Information</a:t>
            </a:r>
          </a:p>
          <a:p>
            <a:pPr lvl="1" marL="773430" indent="-386715" defTabSz="508254">
              <a:spcBef>
                <a:spcPts val="3600"/>
              </a:spcBef>
              <a:defRPr sz="3132"/>
            </a:pPr>
            <a:r>
              <a:t>Others?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Waterloo Weaknesses</a:t>
            </a:r>
          </a:p>
        </p:txBody>
      </p:sp>
      <p:sp>
        <p:nvSpPr>
          <p:cNvPr id="286" name="Shape 286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Decentralized</a:t>
            </a:r>
          </a:p>
          <a:p>
            <a:pPr/>
            <a:r>
              <a:t>Federated Organization</a:t>
            </a:r>
          </a:p>
        </p:txBody>
      </p:sp>
      <p:pic>
        <p:nvPicPr>
          <p:cNvPr id="28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219950" y="2262875"/>
            <a:ext cx="5257059" cy="7247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Waterloo Opportunities</a:t>
            </a:r>
          </a:p>
        </p:txBody>
      </p:sp>
      <p:sp>
        <p:nvSpPr>
          <p:cNvPr id="290" name="Shape 29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EDM Council (</a:t>
            </a:r>
            <a:r>
              <a:rPr u="sng">
                <a:hlinkClick r:id="rId2" invalidUrl="" action="" tgtFrame="" tooltip="" history="1" highlightClick="0" endSnd="0"/>
              </a:rPr>
              <a:t>http://edmcouncil.org</a:t>
            </a:r>
            <a:r>
              <a:t>) Membership</a:t>
            </a:r>
          </a:p>
          <a:p>
            <a:pPr lvl="1"/>
            <a:r>
              <a:t>Financial firms really care about their data.</a:t>
            </a:r>
          </a:p>
          <a:p>
            <a:pPr lvl="1"/>
            <a:r>
              <a:t>Data Management Capability Assessment Model (DCAM) provides tool to measure state.</a:t>
            </a:r>
          </a:p>
          <a:p>
            <a:pPr lvl="1"/>
            <a:r>
              <a:t>Not a perfect fit for Higher Ed, but we are using their tools as a starting point.</a:t>
            </a:r>
          </a:p>
        </p:txBody>
      </p:sp>
      <p:pic>
        <p:nvPicPr>
          <p:cNvPr id="29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08826" y="7656611"/>
            <a:ext cx="4572001" cy="207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2" name="pasted-image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0531" y="8229138"/>
            <a:ext cx="1993901" cy="128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screensh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45327" y="2292283"/>
            <a:ext cx="8914146" cy="5589028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Shape 295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Waterloo Opportunities</a:t>
            </a:r>
          </a:p>
        </p:txBody>
      </p:sp>
      <p:pic>
        <p:nvPicPr>
          <p:cNvPr id="296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08826" y="7656611"/>
            <a:ext cx="4572001" cy="2070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7" name="pasted-image.png">
            <a:hlinkClick r:id="rId4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80531" y="8229138"/>
            <a:ext cx="1993901" cy="1282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Privacy 101</a:t>
            </a:r>
          </a:p>
        </p:txBody>
      </p:sp>
      <p:sp>
        <p:nvSpPr>
          <p:cNvPr id="130" name="Shape 13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Information Privacy is the right of an individual to exercise control over the collection, use, disclosure and retention of his or her personal information, including his or her student records. </a:t>
            </a:r>
          </a:p>
          <a:p>
            <a:pPr/>
            <a:r>
              <a:t>It is a legal matter.</a:t>
            </a:r>
          </a:p>
          <a:p>
            <a:pPr/>
            <a:r>
              <a:t>It is not an IT matter.</a:t>
            </a:r>
          </a:p>
          <a:p>
            <a:pPr/>
            <a:r>
              <a:t>Privacy ≠ Secrecy</a:t>
            </a:r>
          </a:p>
        </p:txBody>
      </p:sp>
      <p:pic>
        <p:nvPicPr>
          <p:cNvPr id="131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444500"/>
            <a:ext cx="1625600" cy="16256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Waterloo Opportunities</a:t>
            </a:r>
          </a:p>
        </p:txBody>
      </p:sp>
      <p:sp>
        <p:nvSpPr>
          <p:cNvPr id="300" name="Shape 300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Learning from EDM Council (</a:t>
            </a:r>
            <a:r>
              <a:rPr u="sng">
                <a:hlinkClick r:id="rId2" invalidUrl="" action="" tgtFrame="" tooltip="" history="1" highlightClick="0" endSnd="0"/>
              </a:rPr>
              <a:t>http://edmcouncil.org</a:t>
            </a:r>
            <a:r>
              <a:t>)</a:t>
            </a:r>
          </a:p>
          <a:p>
            <a:pPr lvl="1"/>
            <a:r>
              <a:t>“Big Data” data quality and integration problems are being solved with Web 3.0 “Semantic Web” technologies.</a:t>
            </a:r>
          </a:p>
          <a:p>
            <a:pPr lvl="1"/>
          </a:p>
          <a:p>
            <a:pPr lvl="1"/>
          </a:p>
          <a:p>
            <a:pPr lvl="1"/>
            <a:r>
              <a:t>d</a:t>
            </a:r>
          </a:p>
        </p:txBody>
      </p:sp>
      <p:pic>
        <p:nvPicPr>
          <p:cNvPr id="301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45342" y="7889153"/>
            <a:ext cx="4559301" cy="1739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2" name="pasted-image.png">
            <a:hlinkClick r:id="rId2" invalidUrl="" action="" tgtFrame="" tooltip="" history="1" highlightClick="0" endSnd="0"/>
          </p:cNvPr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80531" y="8229138"/>
            <a:ext cx="1993901" cy="1282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03" name="pasted-image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283011" y="5865158"/>
            <a:ext cx="4707801" cy="3020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4" name="pasted-image.png"/>
          <p:cNvPicPr>
            <a:picLocks noChangeAspect="1"/>
          </p:cNvPicPr>
          <p:nvPr/>
        </p:nvPicPr>
        <p:blipFill>
          <a:blip r:embed="rId5">
            <a:extLst/>
          </a:blip>
          <a:srcRect l="7410" t="34589" r="58742" b="31564"/>
          <a:stretch>
            <a:fillRect/>
          </a:stretch>
        </p:blipFill>
        <p:spPr>
          <a:xfrm>
            <a:off x="7309388" y="5047173"/>
            <a:ext cx="4707801" cy="30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305" name="Shape 305"/>
          <p:cNvSpPr/>
          <p:nvPr/>
        </p:nvSpPr>
        <p:spPr>
          <a:xfrm>
            <a:off x="7182579" y="4961788"/>
            <a:ext cx="4961350" cy="3191386"/>
          </a:xfrm>
          <a:prstGeom prst="rect">
            <a:avLst/>
          </a:prstGeom>
          <a:ln w="25400">
            <a:solidFill>
              <a:srgbClr val="9411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sp>
        <p:nvSpPr>
          <p:cNvPr id="306" name="Shape 306"/>
          <p:cNvSpPr/>
          <p:nvPr/>
        </p:nvSpPr>
        <p:spPr>
          <a:xfrm>
            <a:off x="2617112" y="6630088"/>
            <a:ext cx="1655425" cy="1257301"/>
          </a:xfrm>
          <a:prstGeom prst="rect">
            <a:avLst/>
          </a:prstGeom>
          <a:ln w="25400">
            <a:solidFill>
              <a:srgbClr val="9411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</a:p>
        </p:txBody>
      </p:sp>
      <p:pic>
        <p:nvPicPr>
          <p:cNvPr id="307" name=""/>
          <p:cNvPicPr>
            <a:picLocks noChangeAspect="0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 rot="20636915">
            <a:off x="4305219" y="6628407"/>
            <a:ext cx="2848183" cy="35223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Waterloo Opportunities</a:t>
            </a:r>
          </a:p>
        </p:txBody>
      </p:sp>
      <p:sp>
        <p:nvSpPr>
          <p:cNvPr id="311" name="Shape 311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554990">
              <a:spcBef>
                <a:spcPts val="3900"/>
              </a:spcBef>
              <a:defRPr sz="3420"/>
            </a:pPr>
            <a:r>
              <a:t>Innovation in the decentralized areas brings multiple tools onto campus.</a:t>
            </a:r>
          </a:p>
          <a:p>
            <a:pPr marL="422275" indent="-422275" defTabSz="554990">
              <a:spcBef>
                <a:spcPts val="3900"/>
              </a:spcBef>
              <a:defRPr sz="3420"/>
            </a:pPr>
          </a:p>
          <a:p>
            <a:pPr marL="422275" indent="-422275" defTabSz="554990">
              <a:spcBef>
                <a:spcPts val="3900"/>
              </a:spcBef>
              <a:defRPr sz="3420"/>
            </a:pPr>
          </a:p>
          <a:p>
            <a:pPr marL="422275" indent="-422275" defTabSz="554990">
              <a:spcBef>
                <a:spcPts val="3900"/>
              </a:spcBef>
              <a:defRPr sz="3420"/>
            </a:pPr>
          </a:p>
          <a:p>
            <a:pPr marL="422275" indent="-422275" defTabSz="554990">
              <a:spcBef>
                <a:spcPts val="3900"/>
              </a:spcBef>
              <a:defRPr sz="3420"/>
            </a:pPr>
          </a:p>
        </p:txBody>
      </p:sp>
      <p:pic>
        <p:nvPicPr>
          <p:cNvPr id="312" name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328025" y="5342582"/>
            <a:ext cx="3886200" cy="146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3" name="pasted-imag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05775" y="3813919"/>
            <a:ext cx="4076700" cy="1498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4" name="pasted-image.jp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427261" y="4013200"/>
            <a:ext cx="4626075" cy="25906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15" name="pasted-image.jp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695109" y="8102401"/>
            <a:ext cx="3932116" cy="1460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16" name="pasted-image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499050" y="6122689"/>
            <a:ext cx="2324235" cy="17607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Waterloo Threats</a:t>
            </a:r>
          </a:p>
        </p:txBody>
      </p:sp>
      <p:sp>
        <p:nvSpPr>
          <p:cNvPr id="319" name="Shape 319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Multiple tools in distributed use lead to non-standard results.</a:t>
            </a:r>
          </a:p>
          <a:p>
            <a:pPr lvl="1"/>
            <a:r>
              <a:t>NEED: Accepted and shared data warehousing.</a:t>
            </a:r>
          </a:p>
          <a:p>
            <a:pPr lvl="1"/>
            <a:r>
              <a:t>NEED: Documented metadata + taxonomies.</a:t>
            </a:r>
          </a:p>
          <a:p>
            <a:pPr/>
            <a:r>
              <a:t>More often than not data is ‘copied’ into local spreadsheets.  “It’s easier.”</a:t>
            </a:r>
          </a:p>
          <a:p>
            <a:pPr/>
            <a:r>
              <a:t>We need rock solid data to make decisions.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Questions + Answers</a:t>
            </a:r>
          </a:p>
        </p:txBody>
      </p:sp>
      <p:sp>
        <p:nvSpPr>
          <p:cNvPr id="322" name="Shape 32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Or comments… how do your organizations deal with data management?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490727">
              <a:defRPr sz="6719"/>
            </a:pPr>
            <a:r>
              <a:t>Injury Time:</a:t>
            </a:r>
          </a:p>
          <a:p>
            <a:pPr defTabSz="490727">
              <a:defRPr sz="6719"/>
            </a:pPr>
            <a:r>
              <a:t>Enterprise Architecture</a:t>
            </a:r>
          </a:p>
        </p:txBody>
      </p:sp>
      <p:pic>
        <p:nvPicPr>
          <p:cNvPr id="327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1353" y="3245186"/>
            <a:ext cx="10522094" cy="50158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Privacy Principles</a:t>
            </a:r>
          </a:p>
        </p:txBody>
      </p:sp>
      <p:pic>
        <p:nvPicPr>
          <p:cNvPr id="134" name="pasted-image.tif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81000" y="444500"/>
            <a:ext cx="1625600" cy="162560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5" name="Table 135"/>
          <p:cNvGraphicFramePr/>
          <p:nvPr/>
        </p:nvGraphicFramePr>
        <p:xfrm>
          <a:off x="3058554" y="2633389"/>
          <a:ext cx="6887692" cy="623942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97854"/>
                <a:gridCol w="5789836"/>
              </a:tblGrid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Accountability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Identifying Purposes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Consent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Limiting Collection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Limiting Use, Disclosure and Retention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Accuracy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Safeguards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Openness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Individual Access</a:t>
                      </a:r>
                    </a:p>
                  </a:txBody>
                  <a:tcPr marL="63500" marR="63500" marT="0" marB="0" anchor="ctr" anchorCtr="0" horzOverflow="overflow"/>
                </a:tc>
              </a:tr>
              <a:tr h="623942">
                <a:tc>
                  <a:txBody>
                    <a:bodyPr/>
                    <a:lstStyle/>
                    <a:p>
                      <a:pPr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</a:p>
                  </a:txBody>
                  <a:tcPr marL="63500" marR="63500" marT="0" marB="0" anchor="ctr" anchorCtr="0"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b="1" sz="2000">
                          <a:latin typeface="Arial"/>
                          <a:ea typeface="Arial"/>
                          <a:cs typeface="Arial"/>
                          <a:sym typeface="Arial"/>
                        </a:rPr>
                        <a:t>Challenging Compliance</a:t>
                      </a:r>
                    </a:p>
                  </a:txBody>
                  <a:tcPr marL="63500" marR="63500" marT="0" marB="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 p14:dur="1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pPr/>
            <a:r>
              <a:t>No Privacy without Security</a:t>
            </a:r>
          </a:p>
        </p:txBody>
      </p:sp>
      <p:sp>
        <p:nvSpPr>
          <p:cNvPr id="138" name="Shape 138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Information Security - CIA Triad:</a:t>
            </a:r>
          </a:p>
          <a:p>
            <a:pPr lvl="1"/>
            <a:r>
              <a:rPr b="1">
                <a:latin typeface="Helvetica"/>
                <a:ea typeface="Helvetica"/>
                <a:cs typeface="Helvetica"/>
                <a:sym typeface="Helvetica"/>
              </a:rPr>
              <a:t>Confidentiality</a:t>
            </a:r>
            <a:r>
              <a:t> - restricted access is enforced and maintained as expected.</a:t>
            </a:r>
          </a:p>
          <a:p>
            <a:pPr lvl="1"/>
            <a:r>
              <a:rPr b="1">
                <a:latin typeface="Helvetica"/>
                <a:ea typeface="Helvetica"/>
                <a:cs typeface="Helvetica"/>
                <a:sym typeface="Helvetica"/>
              </a:rPr>
              <a:t>Integrity</a:t>
            </a:r>
            <a:r>
              <a:t> - assurance information can be trusted.</a:t>
            </a:r>
          </a:p>
          <a:p>
            <a:pPr lvl="1"/>
            <a:r>
              <a:rPr b="1">
                <a:latin typeface="Helvetica"/>
                <a:ea typeface="Helvetica"/>
                <a:cs typeface="Helvetica"/>
                <a:sym typeface="Helvetica"/>
              </a:rPr>
              <a:t>Availability</a:t>
            </a:r>
            <a:r>
              <a:t> - access is possible when required.</a:t>
            </a:r>
          </a:p>
        </p:txBody>
      </p:sp>
      <p:grpSp>
        <p:nvGrpSpPr>
          <p:cNvPr id="150" name="Group 150"/>
          <p:cNvGrpSpPr/>
          <p:nvPr/>
        </p:nvGrpSpPr>
        <p:grpSpPr>
          <a:xfrm>
            <a:off x="9258850" y="2318618"/>
            <a:ext cx="2036953" cy="1785669"/>
            <a:chOff x="78779" y="0"/>
            <a:chExt cx="2036952" cy="1785667"/>
          </a:xfrm>
        </p:grpSpPr>
        <p:grpSp>
          <p:nvGrpSpPr>
            <p:cNvPr id="141" name="Group 141"/>
            <p:cNvGrpSpPr/>
            <p:nvPr/>
          </p:nvGrpSpPr>
          <p:grpSpPr>
            <a:xfrm>
              <a:off x="588017" y="0"/>
              <a:ext cx="1018478" cy="907672"/>
              <a:chOff x="78779" y="0"/>
              <a:chExt cx="1018476" cy="907671"/>
            </a:xfrm>
          </p:grpSpPr>
          <p:sp>
            <p:nvSpPr>
              <p:cNvPr id="139" name="Shape 139"/>
              <p:cNvSpPr/>
              <p:nvPr/>
            </p:nvSpPr>
            <p:spPr>
              <a:xfrm>
                <a:off x="78779" y="0"/>
                <a:ext cx="1018478" cy="877997"/>
              </a:xfrm>
              <a:prstGeom prst="triangle">
                <a:avLst/>
              </a:prstGeom>
              <a:gradFill flip="none" rotWithShape="1">
                <a:gsLst>
                  <a:gs pos="0">
                    <a:srgbClr val="000000"/>
                  </a:gs>
                  <a:gs pos="80000">
                    <a:srgbClr val="000000"/>
                  </a:gs>
                  <a:gs pos="100000">
                    <a:srgbClr val="000000"/>
                  </a:gs>
                </a:gsLst>
                <a:lin ang="16200000" scaled="0"/>
              </a:gradFill>
              <a:ln w="12700" cap="flat">
                <a:solidFill>
                  <a:srgbClr val="000000"/>
                </a:solidFill>
                <a:prstDash val="solid"/>
                <a:bevel/>
              </a:ln>
              <a:effectLst>
                <a:outerShdw sx="100000" sy="100000" kx="0" ky="0" algn="b" rotWithShape="0" blurRad="50800" dist="254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914400">
                  <a:lnSpc>
                    <a:spcPct val="50000"/>
                  </a:lnSpc>
                  <a:def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40" name="Shape 140"/>
              <p:cNvSpPr/>
              <p:nvPr/>
            </p:nvSpPr>
            <p:spPr>
              <a:xfrm>
                <a:off x="333398" y="409323"/>
                <a:ext cx="509239" cy="4983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ctr">
                <a:spAutoFit/>
              </a:bodyPr>
              <a:lstStyle>
                <a:lvl1pPr defTabSz="914400">
                  <a:lnSpc>
                    <a:spcPct val="50000"/>
                  </a:lnSpc>
                  <a:def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C</a:t>
                </a:r>
              </a:p>
            </p:txBody>
          </p:sp>
        </p:grpSp>
        <p:grpSp>
          <p:nvGrpSpPr>
            <p:cNvPr id="144" name="Group 144"/>
            <p:cNvGrpSpPr/>
            <p:nvPr/>
          </p:nvGrpSpPr>
          <p:grpSpPr>
            <a:xfrm>
              <a:off x="78779" y="877996"/>
              <a:ext cx="1018478" cy="907672"/>
              <a:chOff x="78779" y="0"/>
              <a:chExt cx="1018476" cy="907671"/>
            </a:xfrm>
          </p:grpSpPr>
          <p:sp>
            <p:nvSpPr>
              <p:cNvPr id="142" name="Shape 142"/>
              <p:cNvSpPr/>
              <p:nvPr/>
            </p:nvSpPr>
            <p:spPr>
              <a:xfrm>
                <a:off x="78779" y="0"/>
                <a:ext cx="1018478" cy="877997"/>
              </a:xfrm>
              <a:prstGeom prst="triangle">
                <a:avLst/>
              </a:prstGeom>
              <a:gradFill flip="none" rotWithShape="1">
                <a:gsLst>
                  <a:gs pos="0">
                    <a:srgbClr val="000000"/>
                  </a:gs>
                  <a:gs pos="80000">
                    <a:srgbClr val="000000"/>
                  </a:gs>
                  <a:gs pos="100000">
                    <a:srgbClr val="000000"/>
                  </a:gs>
                </a:gsLst>
                <a:lin ang="16200000" scaled="0"/>
              </a:gradFill>
              <a:ln w="12700" cap="flat">
                <a:solidFill>
                  <a:srgbClr val="000000"/>
                </a:solidFill>
                <a:prstDash val="solid"/>
                <a:bevel/>
              </a:ln>
              <a:effectLst>
                <a:outerShdw sx="100000" sy="100000" kx="0" ky="0" algn="b" rotWithShape="0" blurRad="50800" dist="254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914400">
                  <a:lnSpc>
                    <a:spcPct val="50000"/>
                  </a:lnSpc>
                  <a:def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43" name="Shape 143"/>
              <p:cNvSpPr/>
              <p:nvPr/>
            </p:nvSpPr>
            <p:spPr>
              <a:xfrm>
                <a:off x="333398" y="409323"/>
                <a:ext cx="509239" cy="4983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ctr">
                <a:spAutoFit/>
              </a:bodyPr>
              <a:lstStyle>
                <a:lvl1pPr defTabSz="914400">
                  <a:lnSpc>
                    <a:spcPct val="50000"/>
                  </a:lnSpc>
                  <a:def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I</a:t>
                </a:r>
              </a:p>
            </p:txBody>
          </p:sp>
        </p:grpSp>
        <p:grpSp>
          <p:nvGrpSpPr>
            <p:cNvPr id="147" name="Group 147"/>
            <p:cNvGrpSpPr/>
            <p:nvPr/>
          </p:nvGrpSpPr>
          <p:grpSpPr>
            <a:xfrm>
              <a:off x="1097255" y="877996"/>
              <a:ext cx="1018478" cy="907672"/>
              <a:chOff x="78779" y="0"/>
              <a:chExt cx="1018476" cy="907671"/>
            </a:xfrm>
          </p:grpSpPr>
          <p:sp>
            <p:nvSpPr>
              <p:cNvPr id="145" name="Shape 145"/>
              <p:cNvSpPr/>
              <p:nvPr/>
            </p:nvSpPr>
            <p:spPr>
              <a:xfrm>
                <a:off x="78779" y="0"/>
                <a:ext cx="1018478" cy="877997"/>
              </a:xfrm>
              <a:prstGeom prst="triangle">
                <a:avLst/>
              </a:prstGeom>
              <a:gradFill flip="none" rotWithShape="1">
                <a:gsLst>
                  <a:gs pos="0">
                    <a:srgbClr val="000000"/>
                  </a:gs>
                  <a:gs pos="80000">
                    <a:srgbClr val="000000"/>
                  </a:gs>
                  <a:gs pos="100000">
                    <a:srgbClr val="000000"/>
                  </a:gs>
                </a:gsLst>
                <a:lin ang="16200000" scaled="0"/>
              </a:gradFill>
              <a:ln w="12700" cap="flat">
                <a:solidFill>
                  <a:srgbClr val="000000"/>
                </a:solidFill>
                <a:prstDash val="solid"/>
                <a:bevel/>
              </a:ln>
              <a:effectLst>
                <a:outerShdw sx="100000" sy="100000" kx="0" ky="0" algn="b" rotWithShape="0" blurRad="50800" dist="25400" dir="5400000">
                  <a:srgbClr val="000000">
                    <a:alpha val="35000"/>
                  </a:srgbClr>
                </a:outerShdw>
              </a:effectLst>
            </p:spPr>
            <p:txBody>
              <a:bodyPr wrap="square" lIns="65023" tIns="65023" rIns="65023" bIns="65023" numCol="1" anchor="ctr">
                <a:noAutofit/>
              </a:bodyPr>
              <a:lstStyle/>
              <a:p>
                <a:pPr defTabSz="914400">
                  <a:lnSpc>
                    <a:spcPct val="50000"/>
                  </a:lnSpc>
                  <a:def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146" name="Shape 146"/>
              <p:cNvSpPr/>
              <p:nvPr/>
            </p:nvSpPr>
            <p:spPr>
              <a:xfrm>
                <a:off x="333398" y="409323"/>
                <a:ext cx="509239" cy="4983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65023" tIns="65023" rIns="65023" bIns="65023" numCol="1" anchor="ctr">
                <a:spAutoFit/>
              </a:bodyPr>
              <a:lstStyle>
                <a:lvl1pPr defTabSz="914400">
                  <a:lnSpc>
                    <a:spcPct val="50000"/>
                  </a:lnSpc>
                  <a:defRPr sz="24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</a:lstStyle>
              <a:p>
                <a:pPr/>
                <a:r>
                  <a:t>A</a:t>
                </a:r>
              </a:p>
            </p:txBody>
          </p:sp>
        </p:grpSp>
        <p:sp>
          <p:nvSpPr>
            <p:cNvPr id="148" name="Shape 148"/>
            <p:cNvSpPr/>
            <p:nvPr/>
          </p:nvSpPr>
          <p:spPr>
            <a:xfrm rot="10800000">
              <a:off x="588017" y="877996"/>
              <a:ext cx="1018478" cy="877997"/>
            </a:xfrm>
            <a:prstGeom prst="triangle">
              <a:avLst/>
            </a:prstGeom>
            <a:gradFill flip="none" rotWithShape="1">
              <a:gsLst>
                <a:gs pos="0">
                  <a:srgbClr val="C96D20"/>
                </a:gs>
                <a:gs pos="80000">
                  <a:srgbClr val="FF9034"/>
                </a:gs>
                <a:gs pos="100000">
                  <a:srgbClr val="FF9035"/>
                </a:gs>
              </a:gsLst>
              <a:lin ang="16200000" scaled="0"/>
            </a:gradFill>
            <a:ln w="12700" cap="flat">
              <a:noFill/>
              <a:miter lim="400000"/>
            </a:ln>
            <a:effectLst>
              <a:outerShdw sx="100000" sy="100000" kx="0" ky="0" algn="b" rotWithShape="0" blurRad="50800" dist="25400" dir="5400000">
                <a:srgbClr val="000000">
                  <a:alpha val="35000"/>
                </a:srgbClr>
              </a:outerShdw>
            </a:effectLst>
          </p:spPr>
          <p:txBody>
            <a:bodyPr wrap="square" lIns="65023" tIns="65023" rIns="65023" bIns="65023" numCol="1" anchor="ctr">
              <a:noAutofit/>
            </a:bodyPr>
            <a:lstStyle/>
            <a:p>
              <a:pPr defTabSz="914400">
                <a:defRPr sz="2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149" name="Shape 149"/>
            <p:cNvSpPr/>
            <p:nvPr/>
          </p:nvSpPr>
          <p:spPr>
            <a:xfrm>
              <a:off x="888029" y="903082"/>
              <a:ext cx="418453" cy="485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65023" tIns="65023" rIns="65023" bIns="65023" numCol="1" anchor="t">
              <a:spAutoFit/>
            </a:bodyPr>
            <a:lstStyle/>
            <a:p>
              <a:pPr defTabSz="914400"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Info</a:t>
              </a:r>
            </a:p>
            <a:p>
              <a:pPr defTabSz="914400">
                <a:defRPr sz="1200">
                  <a:latin typeface="Calibri"/>
                  <a:ea typeface="Calibri"/>
                  <a:cs typeface="Calibri"/>
                  <a:sym typeface="Calibri"/>
                </a:defRPr>
              </a:pPr>
              <a:r>
                <a:t>Sec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 p14:dur="1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Access 101</a:t>
            </a:r>
          </a:p>
        </p:txBody>
      </p:sp>
      <p:sp>
        <p:nvSpPr>
          <p:cNvPr id="153" name="Shape 153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Underlying Concept:</a:t>
            </a:r>
          </a:p>
          <a:p>
            <a:pPr lvl="1"/>
            <a:r>
              <a:t>Citizens need information to take part in democratic process.</a:t>
            </a:r>
          </a:p>
          <a:p>
            <a:pPr lvl="1"/>
            <a:r>
              <a:t>Information should be shared widely to those who need access (while respecting privacy and confidentiality).</a:t>
            </a:r>
          </a:p>
          <a:p>
            <a:pPr lvl="1"/>
            <a:r>
              <a:t>Individual Privacy is a core value to the public.</a:t>
            </a:r>
          </a:p>
        </p:txBody>
      </p:sp>
      <p:pic>
        <p:nvPicPr>
          <p:cNvPr id="154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298450"/>
            <a:ext cx="1905000" cy="1917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 p14:dur="1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Access 101</a:t>
            </a:r>
          </a:p>
        </p:txBody>
      </p:sp>
      <p:sp>
        <p:nvSpPr>
          <p:cNvPr id="157" name="Shape 157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Through Freedom of Information (FOI) Requests, the public has a right to access records in an institution’s custody or control unless:</a:t>
            </a:r>
          </a:p>
          <a:p>
            <a:pPr lvl="1"/>
            <a:r>
              <a:t>an exemption applies; or</a:t>
            </a:r>
          </a:p>
          <a:p>
            <a:pPr lvl="1"/>
            <a:r>
              <a:t>it is determined that the request is frivolous or vexatious; or</a:t>
            </a:r>
          </a:p>
          <a:p>
            <a:pPr lvl="1"/>
            <a:r>
              <a:t>the information is excluded from Legislation.</a:t>
            </a:r>
          </a:p>
        </p:txBody>
      </p:sp>
      <p:pic>
        <p:nvPicPr>
          <p:cNvPr id="158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298450"/>
            <a:ext cx="1905000" cy="1917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9" name="Shape 159"/>
          <p:cNvSpPr/>
          <p:nvPr/>
        </p:nvSpPr>
        <p:spPr>
          <a:xfrm>
            <a:off x="9582023" y="1200150"/>
            <a:ext cx="1689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(cont’d)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Access 101</a:t>
            </a:r>
          </a:p>
        </p:txBody>
      </p:sp>
      <p:sp>
        <p:nvSpPr>
          <p:cNvPr id="162" name="Shape 16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Must sever and release non-exempt portions and provide reasons for exemption.</a:t>
            </a:r>
          </a:p>
          <a:p>
            <a:pPr/>
            <a:r>
              <a:t>Directory of Records required to list all available records and personal information banks.</a:t>
            </a:r>
          </a:p>
          <a:p>
            <a:pPr/>
            <a:r>
              <a:t>All decisions made can be reviewed by the Information &amp; Privacy Commissioner (IPC).</a:t>
            </a:r>
          </a:p>
        </p:txBody>
      </p:sp>
      <p:pic>
        <p:nvPicPr>
          <p:cNvPr id="163" name="pasted-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4200" y="298450"/>
            <a:ext cx="1905000" cy="1917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4" name="Shape 164"/>
          <p:cNvSpPr/>
          <p:nvPr/>
        </p:nvSpPr>
        <p:spPr>
          <a:xfrm>
            <a:off x="9582023" y="1200150"/>
            <a:ext cx="1689355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(cont’d)</a:t>
            </a:r>
          </a:p>
        </p:txBody>
      </p:sp>
    </p:spTree>
  </p:cSld>
  <p:clrMapOvr>
    <a:masterClrMapping/>
  </p:clrMapOvr>
  <p:transition xmlns:p14="http://schemas.microsoft.com/office/powerpoint/2010/main" spd="med" advClick="1" p14:dur="1000"/>
</p:sld>
</file>

<file path=ppt/theme/_rels/theme1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_rels/theme2.xml.rels><?xml version="1.0" encoding="UTF-8" standalone="yes"?><Relationships xmlns="http://schemas.openxmlformats.org/package/2006/relationships"><Relationship Id="rId1" Type="http://schemas.openxmlformats.org/officeDocument/2006/relationships/image" Target="../media/image1.png"/></Relationships>
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50800" dist="12700" dir="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r:embed="rId1"/>
          <a:srcRect l="0" t="0" r="0" b="0"/>
          <a:tile tx="0" ty="0" sx="100000" sy="100000" flip="none" algn="tl"/>
        </a:blipFill>
        <a:ln w="12700" cap="flat">
          <a:noFill/>
          <a:miter lim="400000"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