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pbell@uwaterloo.ca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cdonalds.wikia.com/wiki/McDLT" TargetMode="External"/><Relationship Id="rId3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cdonalds.wikia.com/wiki/McDLT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OfkUTo" TargetMode="External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fYrWQq" TargetMode="External"/><Relationship Id="rId3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M9qaoC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commons.wikimedia.org/wiki/File:DIKW_Pyramid.svg#/media/File:DIKW_Pyramid.svg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M9qaoC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commons.wikimedia.org/wiki/File:DIKW_Pyramid.svg#/media/File:DIKW_Pyramid.svg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KuHRV4" TargetMode="External"/><Relationship Id="rId3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KuHRV4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KuHRV4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://5stardata.info/en/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21MR3Zt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uwaterloo.ca/student-portal/" TargetMode="External"/><Relationship Id="rId3" Type="http://schemas.openxmlformats.org/officeDocument/2006/relationships/image" Target="../media/image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hyperlink" Target="http://bit.ly/1jDqgia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ipc.on.ca" TargetMode="External"/><Relationship Id="rId3" Type="http://schemas.openxmlformats.org/officeDocument/2006/relationships/hyperlink" Target="http://bit.ly/1FmppGD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hyperlink" Target="https://uwaterloo.ca/secretariat-general-counsel/policies-procedures-guidelines/policy-8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i.uwaterloo.ca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dmcouncil.org" TargetMode="External"/><Relationship Id="rId3" Type="http://schemas.openxmlformats.org/officeDocument/2006/relationships/image" Target="../media/image12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15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Data Management at the University of Waterloo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1270000" y="5435600"/>
            <a:ext cx="10464800" cy="3394141"/>
          </a:xfrm>
          <a:prstGeom prst="rect">
            <a:avLst/>
          </a:prstGeom>
        </p:spPr>
        <p:txBody>
          <a:bodyPr/>
          <a:lstStyle/>
          <a:p>
            <a:pPr defTabSz="432308">
              <a:defRPr sz="2368"/>
            </a:pPr>
            <a:r>
              <a:t>Colin Bell</a:t>
            </a:r>
          </a:p>
          <a:p>
            <a:pPr defTabSz="432308">
              <a:defRPr sz="2368"/>
            </a:pPr>
            <a:r>
              <a:t>Director, Enterprise Architecture</a:t>
            </a:r>
          </a:p>
          <a:p>
            <a:pPr defTabSz="432308">
              <a:defRPr sz="2368"/>
            </a:pPr>
            <a:r>
              <a:t>University of Waterloo</a:t>
            </a:r>
          </a:p>
          <a:p>
            <a:pPr defTabSz="432308">
              <a:defRPr sz="2368"/>
            </a:pPr>
          </a:p>
          <a:p>
            <a:pPr defTabSz="432308">
              <a:defRPr sz="2368"/>
            </a:pPr>
            <a:r>
              <a:rPr u="sng">
                <a:hlinkClick r:id="rId2" invalidUrl="" action="" tgtFrame="" tooltip="" history="1" highlightClick="0" endSnd="0"/>
              </a:rPr>
              <a:t>cpbell@uwaterloo.ca</a:t>
            </a:r>
          </a:p>
          <a:p>
            <a:pPr defTabSz="432308">
              <a:defRPr sz="2368"/>
            </a:pPr>
          </a:p>
          <a:p>
            <a:pPr defTabSz="432308">
              <a:defRPr sz="2368"/>
            </a:pPr>
            <a:r>
              <a:t>May 10, 2016</a:t>
            </a:r>
          </a:p>
          <a:p>
            <a:pPr defTabSz="432308">
              <a:defRPr sz="2368"/>
            </a:pPr>
          </a:p>
          <a:p>
            <a:pPr defTabSz="432308">
              <a:defRPr sz="2368"/>
            </a:pPr>
            <a:r>
              <a:t>Presented at the 2016 Saskatchewan Connections Conference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Routine Disclosure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r>
              <a:t>“In the spirit of the Act, unless there is a statutory requirement or reason not to release the information, routine disclosure should become the norm.”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</a:p>
          <a:p>
            <a:pPr marL="0" indent="0" algn="r" defTabSz="549148">
              <a:spcBef>
                <a:spcPts val="3900"/>
              </a:spcBef>
              <a:buSzTx/>
              <a:buNone/>
              <a:defRPr sz="3384"/>
            </a:pPr>
            <a:r>
              <a:t>Information/Privacy Commissioner Guidelines on Routine Disclosure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>
                <a:solidFill>
                  <a:schemeClr val="accent5"/>
                </a:solidFill>
              </a:defRPr>
            </a:pPr>
            <a:r>
              <a:t>Hot Side Hot</a:t>
            </a:r>
          </a:p>
          <a:p>
            <a:pPr defTabSz="490727">
              <a:defRPr sz="6719">
                <a:solidFill>
                  <a:schemeClr val="accent1"/>
                </a:solidFill>
              </a:defRPr>
            </a:pPr>
            <a:r>
              <a:t>Cool Side Crisp</a:t>
            </a:r>
          </a:p>
        </p:txBody>
      </p:sp>
      <p:sp>
        <p:nvSpPr>
          <p:cNvPr id="170" name="Shape 170"/>
          <p:cNvSpPr/>
          <p:nvPr/>
        </p:nvSpPr>
        <p:spPr>
          <a:xfrm>
            <a:off x="9802126" y="9042399"/>
            <a:ext cx="8300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McDLT</a:t>
            </a:r>
          </a:p>
        </p:txBody>
      </p:sp>
      <p:pic>
        <p:nvPicPr>
          <p:cNvPr id="171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003" y="3347746"/>
            <a:ext cx="9908794" cy="3977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>
                <a:solidFill>
                  <a:schemeClr val="accent5"/>
                </a:solidFill>
              </a:defRPr>
            </a:pPr>
            <a:r>
              <a:t>Hot Side Hot</a:t>
            </a:r>
          </a:p>
          <a:p>
            <a:pPr defTabSz="490727">
              <a:defRPr sz="6719">
                <a:solidFill>
                  <a:schemeClr val="accent1"/>
                </a:solidFill>
              </a:defRPr>
            </a:pPr>
            <a:r>
              <a:t>Cool Side Crisp</a:t>
            </a:r>
          </a:p>
        </p:txBody>
      </p:sp>
      <p:sp>
        <p:nvSpPr>
          <p:cNvPr id="174" name="Shape 174"/>
          <p:cNvSpPr/>
          <p:nvPr/>
        </p:nvSpPr>
        <p:spPr>
          <a:xfrm>
            <a:off x="9802126" y="9042399"/>
            <a:ext cx="8300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McDLT</a:t>
            </a:r>
          </a:p>
        </p:txBody>
      </p:sp>
      <p:pic>
        <p:nvPicPr>
          <p:cNvPr id="175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003" y="3347746"/>
            <a:ext cx="9908794" cy="397723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784968" y="736275"/>
            <a:ext cx="25534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Confidential</a:t>
            </a:r>
          </a:p>
        </p:txBody>
      </p:sp>
      <p:sp>
        <p:nvSpPr>
          <p:cNvPr id="177" name="Shape 177"/>
          <p:cNvSpPr/>
          <p:nvPr/>
        </p:nvSpPr>
        <p:spPr>
          <a:xfrm>
            <a:off x="10369499" y="1803724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Public</a:t>
            </a:r>
          </a:p>
        </p:txBody>
      </p:sp>
      <p:pic>
        <p:nvPicPr>
          <p:cNvPr id="178" name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7790" y="7345488"/>
            <a:ext cx="25400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26580" y="7312322"/>
            <a:ext cx="2540001" cy="1837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IPC: Privacy by Design (PbD)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Proactive</a:t>
            </a:r>
            <a:r>
              <a:t> not Reactive;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Preventative</a:t>
            </a:r>
            <a:r>
              <a:t> not Remedial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Privacy as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Default Setting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Privacy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Embedded</a:t>
            </a:r>
            <a:r>
              <a:t> into Design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Full Functionality —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Positive-Sum</a:t>
            </a:r>
            <a:r>
              <a:t>, not Zero-Sum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End-to-End Security —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Full Lifecycle Protection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Visibility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Transparency</a:t>
            </a:r>
            <a:r>
              <a:t> — Keep it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Open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Respect</a:t>
            </a:r>
            <a:r>
              <a:t> for User Privacy — Keep it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User-Centric</a:t>
            </a:r>
          </a:p>
        </p:txBody>
      </p:sp>
      <p:sp>
        <p:nvSpPr>
          <p:cNvPr id="183" name="Shape 183"/>
          <p:cNvSpPr/>
          <p:nvPr/>
        </p:nvSpPr>
        <p:spPr>
          <a:xfrm>
            <a:off x="9156331" y="9042399"/>
            <a:ext cx="212163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http://bit.ly/1OfkUTo</a:t>
            </a:r>
          </a:p>
        </p:txBody>
      </p:sp>
      <p:pic>
        <p:nvPicPr>
          <p:cNvPr id="184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88390" y="8809839"/>
            <a:ext cx="1282001" cy="846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IPC: Access by Design (AbD)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Proactive</a:t>
            </a:r>
            <a:r>
              <a:t>, not Reactive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Access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Embedded</a:t>
            </a:r>
            <a:r>
              <a:t> into Design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Openness and Transparency =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Accountability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Fosters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Collaboration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Enhances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Efficient Government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Makes Access Truly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Accessible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Increases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Quality</a:t>
            </a:r>
            <a:r>
              <a:t> of Information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9131071" y="9042399"/>
            <a:ext cx="217215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http://bit.ly/1fYrWQq</a:t>
            </a:r>
          </a:p>
        </p:txBody>
      </p:sp>
      <p:pic>
        <p:nvPicPr>
          <p:cNvPr id="189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6880" y="8782363"/>
            <a:ext cx="1245463" cy="901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We are in control and custody of information.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Some of that information is confidential.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Some of that information is public.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The IPC recommends public information should be subject to routine disclosure.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The IPC provides design principles (PbD, AbD) to guide us as we design business processes and technology.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6362">
              <a:defRPr b="1" sz="5978">
                <a:latin typeface="Helvetica"/>
                <a:ea typeface="Helvetica"/>
                <a:cs typeface="Helvetica"/>
                <a:sym typeface="Helvetica"/>
              </a:defRPr>
            </a:pPr>
            <a:r>
              <a:t>DIKW</a:t>
            </a:r>
          </a:p>
          <a:p>
            <a:pPr defTabSz="356362">
              <a:defRPr sz="4880"/>
            </a:pPr>
            <a:r>
              <a:t>Data, Information, Knowledge, Wisdom</a:t>
            </a:r>
          </a:p>
        </p:txBody>
      </p:sp>
      <p:sp>
        <p:nvSpPr>
          <p:cNvPr id="195" name="Shape 195"/>
          <p:cNvSpPr/>
          <p:nvPr>
            <p:ph type="body" sz="half" idx="1"/>
          </p:nvPr>
        </p:nvSpPr>
        <p:spPr>
          <a:xfrm>
            <a:off x="952500" y="2603500"/>
            <a:ext cx="5400080" cy="6286500"/>
          </a:xfrm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t> – Facts without context.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Information</a:t>
            </a:r>
            <a:r>
              <a:t> – Data “in formation”, data in context.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Knowledge</a:t>
            </a:r>
            <a:r>
              <a:t> – Information in context. The ability to answer questions based on information; to know how something happens.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Wisdom</a:t>
            </a:r>
            <a:r>
              <a:t> – Being able to act (based on knowledge) to amplify positive/dampen negative outcomes.</a:t>
            </a:r>
          </a:p>
        </p:txBody>
      </p:sp>
      <p:sp>
        <p:nvSpPr>
          <p:cNvPr id="196" name="Shape 196"/>
          <p:cNvSpPr/>
          <p:nvPr/>
        </p:nvSpPr>
        <p:spPr>
          <a:xfrm>
            <a:off x="9092895" y="9042399"/>
            <a:ext cx="224851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http://bit.ly/1M9qaoC</a:t>
            </a:r>
          </a:p>
        </p:txBody>
      </p:sp>
      <p:pic>
        <p:nvPicPr>
          <p:cNvPr id="19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3302000"/>
            <a:ext cx="6273800" cy="488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6905307" y="8153400"/>
            <a:ext cx="5315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/>
            </a:pPr>
            <a:r>
              <a:t>"DIKW Pyramid" by Longlivetheux - Own work. Licensed under CC BY-SA 4.0 via Commons</a:t>
            </a:r>
          </a:p>
          <a:p>
            <a:pPr>
              <a:defRPr sz="1000"/>
            </a:pPr>
            <a:r>
              <a:rPr u="sng">
                <a:hlinkClick r:id="rId4" invalidUrl="" action="" tgtFrame="" tooltip="" history="1" highlightClick="0" endSnd="0"/>
              </a:rPr>
              <a:t>https://commons.wikimedia.org/wiki/File:DIKW_Pyramid.svg#/media/File:DIKW_Pyramid.svg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6362">
              <a:defRPr b="1" sz="5978">
                <a:latin typeface="Helvetica"/>
                <a:ea typeface="Helvetica"/>
                <a:cs typeface="Helvetica"/>
                <a:sym typeface="Helvetica"/>
              </a:defRPr>
            </a:pPr>
            <a:r>
              <a:t>DIKW</a:t>
            </a:r>
          </a:p>
          <a:p>
            <a:pPr defTabSz="356362">
              <a:defRPr sz="4880"/>
            </a:pPr>
            <a:r>
              <a:t>Data, Information, Knowledge, Wisdom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952500" y="2603500"/>
            <a:ext cx="5400080" cy="6286500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t> – 24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Information</a:t>
            </a:r>
            <a:r>
              <a:t> – Temperature in office: 24°C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Knowledge</a:t>
            </a:r>
            <a:r>
              <a:t> – The air conditioner should prevent the temperature from rising over 21°C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Wisdom</a:t>
            </a:r>
            <a:r>
              <a:t> – The air conditioner requires maintenance.</a:t>
            </a:r>
          </a:p>
        </p:txBody>
      </p:sp>
      <p:sp>
        <p:nvSpPr>
          <p:cNvPr id="202" name="Shape 202"/>
          <p:cNvSpPr/>
          <p:nvPr/>
        </p:nvSpPr>
        <p:spPr>
          <a:xfrm>
            <a:off x="9092895" y="9042399"/>
            <a:ext cx="224851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http://bit.ly/1M9qaoC</a:t>
            </a:r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3302000"/>
            <a:ext cx="6273800" cy="488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6905307" y="8153400"/>
            <a:ext cx="5315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/>
            </a:pPr>
            <a:r>
              <a:t>"DIKW Pyramid" by Longlivetheux - Own work. Licensed under CC BY-SA 4.0 via Commons</a:t>
            </a:r>
          </a:p>
          <a:p>
            <a:pPr>
              <a:defRPr sz="1000"/>
            </a:pPr>
            <a:r>
              <a:rPr u="sng">
                <a:hlinkClick r:id="rId4" invalidUrl="" action="" tgtFrame="" tooltip="" history="1" highlightClick="0" endSnd="0"/>
              </a:rPr>
              <a:t>https://commons.wikimedia.org/wiki/File:DIKW_Pyramid.svg#/media/File:DIKW_Pyramid.svg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Management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944"/>
            </a:pPr>
            <a:r>
              <a:t>DAMA DMBOK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Governance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Architecture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Development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Operations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Security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Reference and Master Data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Warehousing and Business Intelligence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Document and Content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Meta-data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Quality Management</a:t>
            </a:r>
          </a:p>
        </p:txBody>
      </p:sp>
      <p:sp>
        <p:nvSpPr>
          <p:cNvPr id="208" name="Shape 208"/>
          <p:cNvSpPr/>
          <p:nvPr/>
        </p:nvSpPr>
        <p:spPr>
          <a:xfrm>
            <a:off x="9101239" y="9042399"/>
            <a:ext cx="22318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http://bit.ly/1KuHRV4</a:t>
            </a:r>
          </a:p>
        </p:txBody>
      </p:sp>
      <p:pic>
        <p:nvPicPr>
          <p:cNvPr id="20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3318" y="2832100"/>
            <a:ext cx="4774881" cy="5240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Management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Governance</a:t>
            </a:r>
            <a:r>
              <a:t> – planning, supervision and control over data management and use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Architecture Management</a:t>
            </a:r>
            <a:r>
              <a:t> – connection of data to the larger Enterprise Architecture strategy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Development</a:t>
            </a:r>
            <a:r>
              <a:t> – analysis, design, building, testing, deployment and maintenance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Database Operations Management</a:t>
            </a:r>
            <a:r>
              <a:t> – support for structured physical data assets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Security Management </a:t>
            </a:r>
            <a:r>
              <a:t>– ensuring privacy, confidentiality and appropriate access </a:t>
            </a:r>
          </a:p>
        </p:txBody>
      </p:sp>
      <p:sp>
        <p:nvSpPr>
          <p:cNvPr id="213" name="Shape 213"/>
          <p:cNvSpPr/>
          <p:nvPr/>
        </p:nvSpPr>
        <p:spPr>
          <a:xfrm>
            <a:off x="9101239" y="9042399"/>
            <a:ext cx="22318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http://bit.ly/1KuHRV4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Legislation</a:t>
            </a:r>
          </a:p>
          <a:p>
            <a:pPr/>
            <a:r>
              <a:t>IPC Design Principles</a:t>
            </a:r>
          </a:p>
          <a:p>
            <a:pPr/>
            <a:r>
              <a:t>Data Management Principles</a:t>
            </a:r>
          </a:p>
          <a:p>
            <a:pPr/>
            <a:r>
              <a:t>Data Management at Waterloo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Management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Reference &amp; Master Data Management</a:t>
            </a:r>
            <a:r>
              <a:t> – managing golden versions and replicas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Warehousing &amp; Business Intelligence Management</a:t>
            </a:r>
            <a:r>
              <a:t> – enabling access to decision support data for reporting and analysis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Document &amp; Content Management</a:t>
            </a:r>
            <a:r>
              <a:t> – storing, protecting, indexing and enabling access to data found in unstructured sources (electronic files and physical records)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Meta Data Management</a:t>
            </a:r>
            <a:r>
              <a:t> – integrating, controlling and delivering meta data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Quality Management</a:t>
            </a:r>
            <a:r>
              <a:t> – defining, monitoring and improving data quality</a:t>
            </a:r>
          </a:p>
        </p:txBody>
      </p:sp>
      <p:sp>
        <p:nvSpPr>
          <p:cNvPr id="217" name="Shape 217"/>
          <p:cNvSpPr/>
          <p:nvPr/>
        </p:nvSpPr>
        <p:spPr>
          <a:xfrm>
            <a:off x="9101239" y="9042399"/>
            <a:ext cx="22318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http://bit.ly/1KuHRV4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5-Star Data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Tim Berners-Lee Open Data Model</a:t>
            </a:r>
          </a:p>
        </p:txBody>
      </p:sp>
      <p:pic>
        <p:nvPicPr>
          <p:cNvPr id="2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576" y="3373387"/>
            <a:ext cx="8636001" cy="4902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8980309" y="9042399"/>
            <a:ext cx="2473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http://5stardata.info/en/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5-Star Data</a:t>
            </a:r>
          </a:p>
        </p:txBody>
      </p:sp>
      <p:graphicFrame>
        <p:nvGraphicFramePr>
          <p:cNvPr id="225" name="Table 225"/>
          <p:cNvGraphicFramePr/>
          <p:nvPr/>
        </p:nvGraphicFramePr>
        <p:xfrm>
          <a:off x="737553" y="2901950"/>
          <a:ext cx="11542394" cy="5715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643122"/>
                <a:gridCol w="8886570"/>
              </a:tblGrid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  <a:defRPr i="1"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i="0"/>
                        <a:t>Available on the web (whatever format) </a:t>
                      </a:r>
                      <a:r>
                        <a:t>but with an open licence, to be Open Data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Available as machine-readable structured data (e.g. excel instead of image scan of a table)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as (2) plus non-proprietary format (e.g. CSV instead of excel)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★★★★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 the above plus, Use open standards from W3C (RDF and SPARQL) to identify things, so that people can point at your stuff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★★★★★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 the above, plus: Link your data to other people’s data to provide context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6" name="Shape 226"/>
          <p:cNvSpPr/>
          <p:nvPr/>
        </p:nvSpPr>
        <p:spPr>
          <a:xfrm>
            <a:off x="9130957" y="9042399"/>
            <a:ext cx="217238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http://bit.ly/21MR3Zt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Student Portal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https://uwaterloo.ca/student-portal/</a:t>
            </a:r>
          </a:p>
        </p:txBody>
      </p:sp>
      <p:pic>
        <p:nvPicPr>
          <p:cNvPr id="23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9900" y="3068727"/>
            <a:ext cx="1905000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8" y="0"/>
            <a:ext cx="12886944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154" y="97173"/>
            <a:ext cx="7262492" cy="955925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9194622" y="9042399"/>
            <a:ext cx="20450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http://bit.ly/1jDqgia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/>
            <a:r>
              <a:t>Core “Business” Data</a:t>
            </a:r>
          </a:p>
          <a:p>
            <a:pPr lvl="1"/>
            <a:r>
              <a:t>Finance</a:t>
            </a:r>
          </a:p>
          <a:p>
            <a:pPr lvl="1"/>
            <a:r>
              <a:t>Human Resources</a:t>
            </a:r>
          </a:p>
          <a:p>
            <a:pPr lvl="1"/>
            <a:r>
              <a:t>Student Information</a:t>
            </a:r>
          </a:p>
          <a:p>
            <a:pPr lvl="1"/>
            <a:r>
              <a:t>Research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/>
            <a:r>
              <a:t>Core “Business” Data</a:t>
            </a:r>
          </a:p>
          <a:p>
            <a:pPr lvl="1"/>
            <a:r>
              <a:t>Finance</a:t>
            </a:r>
          </a:p>
          <a:p>
            <a:pPr lvl="1"/>
            <a:r>
              <a:t>Human Resources</a:t>
            </a:r>
          </a:p>
          <a:p>
            <a:pPr lvl="1"/>
            <a:r>
              <a:t>Student Information</a:t>
            </a:r>
          </a:p>
          <a:p>
            <a:pPr lvl="1"/>
            <a:r>
              <a:t>Research Information</a:t>
            </a:r>
          </a:p>
          <a:p>
            <a:pPr lvl="1"/>
            <a:r>
              <a:t>Other Data</a:t>
            </a:r>
          </a:p>
          <a:p>
            <a:pPr lvl="2"/>
            <a:r>
              <a:t>Research Data</a:t>
            </a:r>
          </a:p>
          <a:p>
            <a:pPr lvl="3"/>
            <a:r>
              <a:t>On People</a:t>
            </a:r>
          </a:p>
          <a:p>
            <a:pPr lvl="3"/>
            <a:r>
              <a:t>Corporate Partner Owned</a:t>
            </a:r>
          </a:p>
          <a:p>
            <a:pPr lvl="2"/>
            <a:r>
              <a:t>Healthcare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/>
            <a:r>
              <a:t>Core “Business” Data</a:t>
            </a:r>
          </a:p>
          <a:p>
            <a:pPr lvl="1"/>
            <a:r>
              <a:t>Finance</a:t>
            </a:r>
          </a:p>
          <a:p>
            <a:pPr lvl="1"/>
            <a:r>
              <a:t>Human Resources</a:t>
            </a:r>
          </a:p>
          <a:p>
            <a:pPr lvl="1"/>
            <a:r>
              <a:t>Student Information</a:t>
            </a:r>
          </a:p>
          <a:p>
            <a:pPr lvl="1"/>
            <a:r>
              <a:t>Research Information</a:t>
            </a:r>
          </a:p>
          <a:p>
            <a:pPr lvl="1">
              <a:defRPr strike="sngStrike">
                <a:solidFill>
                  <a:srgbClr val="A6AAA9"/>
                </a:solidFill>
              </a:defRPr>
            </a:pPr>
            <a:r>
              <a:t>Other Data</a:t>
            </a:r>
          </a:p>
          <a:p>
            <a:pPr lvl="2">
              <a:defRPr strike="sngStrike">
                <a:solidFill>
                  <a:srgbClr val="A6AAA9"/>
                </a:solidFill>
              </a:defRPr>
            </a:pPr>
            <a:r>
              <a:t>Research Data</a:t>
            </a:r>
          </a:p>
          <a:p>
            <a:pPr lvl="3">
              <a:defRPr strike="sngStrike">
                <a:solidFill>
                  <a:srgbClr val="A6AAA9"/>
                </a:solidFill>
              </a:defRPr>
            </a:pPr>
            <a:r>
              <a:t>On People</a:t>
            </a:r>
          </a:p>
          <a:p>
            <a:pPr lvl="3">
              <a:defRPr strike="sngStrike">
                <a:solidFill>
                  <a:srgbClr val="A6AAA9"/>
                </a:solidFill>
              </a:defRPr>
            </a:pPr>
            <a:r>
              <a:t>Corporate Partner Owned</a:t>
            </a:r>
          </a:p>
          <a:p>
            <a:pPr lvl="2">
              <a:defRPr strike="sngStrike">
                <a:solidFill>
                  <a:srgbClr val="A6AAA9"/>
                </a:solidFill>
              </a:defRPr>
            </a:pPr>
            <a:r>
              <a:t>Healthcare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in Ontario Higher Education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Office of the Information and Privacy Commissioner (IPC) is responsible for ensuring compliance with Ontario’s access and privacy laws. </a:t>
            </a:r>
            <a:r>
              <a:rPr u="sng">
                <a:hlinkClick r:id="rId2" invalidUrl="" action="" tgtFrame="" tooltip="" history="1" highlightClick="0" endSnd="0"/>
              </a:rPr>
              <a:t>https://www.ipc.on.ca</a:t>
            </a:r>
          </a:p>
          <a:p>
            <a:pPr/>
            <a:r>
              <a:t>Freedom of Information and Protection of Privacy Act (FIPPA), R.S.O. 1990, c. F.31</a:t>
            </a:r>
          </a:p>
        </p:txBody>
      </p:sp>
      <p:sp>
        <p:nvSpPr>
          <p:cNvPr id="127" name="Shape 127"/>
          <p:cNvSpPr/>
          <p:nvPr/>
        </p:nvSpPr>
        <p:spPr>
          <a:xfrm>
            <a:off x="9061234" y="9042399"/>
            <a:ext cx="23118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http://bit.ly/1FmppGD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49" name="Shape 249"/>
          <p:cNvSpPr/>
          <p:nvPr/>
        </p:nvSpPr>
        <p:spPr>
          <a:xfrm>
            <a:off x="929332" y="4673600"/>
            <a:ext cx="2159001" cy="2159000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Business Data</a:t>
            </a:r>
          </a:p>
        </p:txBody>
      </p:sp>
      <p:sp>
        <p:nvSpPr>
          <p:cNvPr id="250" name="Shape 250"/>
          <p:cNvSpPr/>
          <p:nvPr/>
        </p:nvSpPr>
        <p:spPr>
          <a:xfrm>
            <a:off x="5541831" y="2980420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OLTP</a:t>
            </a:r>
          </a:p>
        </p:txBody>
      </p:sp>
      <p:sp>
        <p:nvSpPr>
          <p:cNvPr id="251" name="Shape 251"/>
          <p:cNvSpPr/>
          <p:nvPr/>
        </p:nvSpPr>
        <p:spPr>
          <a:xfrm>
            <a:off x="7318490" y="3018520"/>
            <a:ext cx="403662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Online Transaction</a:t>
            </a:r>
          </a:p>
          <a:p>
            <a:pPr/>
            <a:r>
              <a:t>Processing</a:t>
            </a:r>
          </a:p>
        </p:txBody>
      </p:sp>
      <p:sp>
        <p:nvSpPr>
          <p:cNvPr id="252" name="Shape 252"/>
          <p:cNvSpPr/>
          <p:nvPr/>
        </p:nvSpPr>
        <p:spPr>
          <a:xfrm>
            <a:off x="5501431" y="7728337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ANON</a:t>
            </a:r>
          </a:p>
          <a:p>
            <a:pPr>
              <a:defRPr sz="2400"/>
            </a:pPr>
            <a:r>
              <a:t>OLAP</a:t>
            </a:r>
          </a:p>
        </p:txBody>
      </p:sp>
      <p:sp>
        <p:nvSpPr>
          <p:cNvPr id="253" name="Shape 253"/>
          <p:cNvSpPr/>
          <p:nvPr/>
        </p:nvSpPr>
        <p:spPr>
          <a:xfrm>
            <a:off x="7308265" y="8039487"/>
            <a:ext cx="397627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Anonymized OLAP</a:t>
            </a:r>
          </a:p>
        </p:txBody>
      </p:sp>
      <p:sp>
        <p:nvSpPr>
          <p:cNvPr id="254" name="Shape 254"/>
          <p:cNvSpPr/>
          <p:nvPr/>
        </p:nvSpPr>
        <p:spPr>
          <a:xfrm>
            <a:off x="5503731" y="4547745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ODS</a:t>
            </a:r>
          </a:p>
        </p:txBody>
      </p:sp>
      <p:sp>
        <p:nvSpPr>
          <p:cNvPr id="255" name="Shape 255"/>
          <p:cNvSpPr/>
          <p:nvPr/>
        </p:nvSpPr>
        <p:spPr>
          <a:xfrm>
            <a:off x="7437438" y="4585845"/>
            <a:ext cx="37225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Operational Data</a:t>
            </a:r>
          </a:p>
          <a:p>
            <a:pPr/>
            <a:r>
              <a:t>Stores</a:t>
            </a:r>
          </a:p>
        </p:txBody>
      </p:sp>
      <p:sp>
        <p:nvSpPr>
          <p:cNvPr id="256" name="Shape 256"/>
          <p:cNvSpPr/>
          <p:nvPr/>
        </p:nvSpPr>
        <p:spPr>
          <a:xfrm rot="5400000">
            <a:off x="10870787" y="5746389"/>
            <a:ext cx="25534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Confidential</a:t>
            </a:r>
          </a:p>
        </p:txBody>
      </p:sp>
      <p:sp>
        <p:nvSpPr>
          <p:cNvPr id="257" name="Shape 257"/>
          <p:cNvSpPr/>
          <p:nvPr/>
        </p:nvSpPr>
        <p:spPr>
          <a:xfrm rot="5400000">
            <a:off x="11453017" y="8134787"/>
            <a:ext cx="13844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Public</a:t>
            </a:r>
          </a:p>
        </p:txBody>
      </p:sp>
      <p:pic>
        <p:nvPicPr>
          <p:cNvPr id="25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9510" y="7518603"/>
            <a:ext cx="7327361" cy="76201"/>
          </a:xfrm>
          <a:prstGeom prst="rect">
            <a:avLst/>
          </a:prstGeom>
        </p:spPr>
      </p:pic>
      <p:sp>
        <p:nvSpPr>
          <p:cNvPr id="260" name="Shape 260"/>
          <p:cNvSpPr/>
          <p:nvPr/>
        </p:nvSpPr>
        <p:spPr>
          <a:xfrm>
            <a:off x="5508433" y="6115070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OLAP</a:t>
            </a:r>
          </a:p>
        </p:txBody>
      </p:sp>
      <p:sp>
        <p:nvSpPr>
          <p:cNvPr id="261" name="Shape 261"/>
          <p:cNvSpPr/>
          <p:nvPr/>
        </p:nvSpPr>
        <p:spPr>
          <a:xfrm>
            <a:off x="7467515" y="6153170"/>
            <a:ext cx="36717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Online Analytical</a:t>
            </a:r>
          </a:p>
          <a:p>
            <a:pPr/>
            <a:r>
              <a:t>Processing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64" name="Shape 26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Strengths</a:t>
            </a:r>
          </a:p>
          <a:p>
            <a:pPr/>
            <a:r>
              <a:t>Weaknesses</a:t>
            </a:r>
          </a:p>
          <a:p>
            <a:pPr/>
            <a:r>
              <a:t>Opportunities</a:t>
            </a:r>
          </a:p>
          <a:p>
            <a:pPr/>
            <a:r>
              <a:t>Threats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Strengths</a:t>
            </a:r>
          </a:p>
        </p:txBody>
      </p:sp>
      <p:sp>
        <p:nvSpPr>
          <p:cNvPr id="267" name="Shape 2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Policy 8 - Information Security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Roles + Responsibilities (Steward  &gt;&gt;  Custodian  &gt;&gt;  User)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Information Security Classifications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</p:txBody>
      </p:sp>
      <p:pic>
        <p:nvPicPr>
          <p:cNvPr id="26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4870450"/>
            <a:ext cx="7797800" cy="396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Shape 269"/>
          <p:cNvSpPr/>
          <p:nvPr/>
        </p:nvSpPr>
        <p:spPr>
          <a:xfrm>
            <a:off x="1954288" y="9016999"/>
            <a:ext cx="909622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https://uwaterloo.ca/secretariat-general-counsel/policies-procedures-guidelines/policy-8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Strengths</a:t>
            </a:r>
          </a:p>
        </p:txBody>
      </p:sp>
      <p:sp>
        <p:nvSpPr>
          <p:cNvPr id="272" name="Shape 27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Decentralized</a:t>
            </a:r>
          </a:p>
          <a:p>
            <a:pPr/>
            <a:r>
              <a:t>Federated Organization</a:t>
            </a:r>
          </a:p>
        </p:txBody>
      </p:sp>
      <p:pic>
        <p:nvPicPr>
          <p:cNvPr id="27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9950" y="2262875"/>
            <a:ext cx="5257059" cy="724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Strengths</a:t>
            </a:r>
          </a:p>
        </p:txBody>
      </p:sp>
      <p:sp>
        <p:nvSpPr>
          <p:cNvPr id="276" name="Shape 27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Statement on Information Management</a:t>
            </a:r>
          </a:p>
          <a:p>
            <a:pPr lvl="1"/>
            <a:r>
              <a:t>Information is “Vital Asset”</a:t>
            </a:r>
          </a:p>
          <a:p>
            <a:pPr lvl="1"/>
            <a:r>
              <a:t>Recognize information’s part in governance, administration, service planning and delivery, and performance management of University.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Strengths</a:t>
            </a:r>
          </a:p>
        </p:txBody>
      </p:sp>
      <p:sp>
        <p:nvSpPr>
          <p:cNvPr id="279" name="Shape 27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is well established and growing.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https://api.uwaterloo.ca</a:t>
            </a:r>
          </a:p>
          <a:p>
            <a:pPr/>
            <a:r>
              <a:t>Shift to Confidential Data is underway.</a:t>
            </a:r>
          </a:p>
          <a:p>
            <a:pPr/>
            <a:r>
              <a:t>Moving up the 5-Star Data Model.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Weaknesses</a:t>
            </a:r>
          </a:p>
        </p:txBody>
      </p:sp>
      <p:sp>
        <p:nvSpPr>
          <p:cNvPr id="282" name="Shape 2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t>Policy 8 - Information Security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AND …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Policy 11 - University Risk Management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Policy 12 - Records Management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Policy 13 - Archives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Policy 19 - Access to and Release of Student Information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Others?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Weaknesses</a:t>
            </a:r>
          </a:p>
        </p:txBody>
      </p:sp>
      <p:sp>
        <p:nvSpPr>
          <p:cNvPr id="285" name="Shape 28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Decentralized</a:t>
            </a:r>
          </a:p>
          <a:p>
            <a:pPr/>
            <a:r>
              <a:t>Federated Organization</a:t>
            </a:r>
          </a:p>
        </p:txBody>
      </p:sp>
      <p:pic>
        <p:nvPicPr>
          <p:cNvPr id="286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9950" y="2262875"/>
            <a:ext cx="5257059" cy="724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Opportunities</a:t>
            </a:r>
          </a:p>
        </p:txBody>
      </p:sp>
      <p:sp>
        <p:nvSpPr>
          <p:cNvPr id="289" name="Shape 28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EDM Council (</a:t>
            </a:r>
            <a:r>
              <a:rPr u="sng">
                <a:hlinkClick r:id="rId2" invalidUrl="" action="" tgtFrame="" tooltip="" history="1" highlightClick="0" endSnd="0"/>
              </a:rPr>
              <a:t>http://edmcouncil.org</a:t>
            </a:r>
            <a:r>
              <a:t>) Membership</a:t>
            </a:r>
          </a:p>
          <a:p>
            <a:pPr lvl="1"/>
            <a:r>
              <a:t>Financial firms really care about their data.</a:t>
            </a:r>
          </a:p>
          <a:p>
            <a:pPr lvl="1"/>
            <a:r>
              <a:t>Data Management Capability Assessment Model (DCAM) provides tool to measure state.</a:t>
            </a:r>
          </a:p>
          <a:p>
            <a:pPr lvl="1"/>
            <a:r>
              <a:t>Not a perfect fit for Higher Ed, but we are using their tools as a starting point.</a:t>
            </a:r>
          </a:p>
        </p:txBody>
      </p:sp>
      <p:pic>
        <p:nvPicPr>
          <p:cNvPr id="29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8826" y="7656611"/>
            <a:ext cx="4572001" cy="207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Opportunities</a:t>
            </a:r>
          </a:p>
        </p:txBody>
      </p:sp>
      <p:sp>
        <p:nvSpPr>
          <p:cNvPr id="293" name="Shape 29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Innovation in the decentralized areas brings multiple tools onto campus.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</a:p>
          <a:p>
            <a:pPr marL="422275" indent="-422275" defTabSz="554990">
              <a:spcBef>
                <a:spcPts val="3900"/>
              </a:spcBef>
              <a:defRPr sz="3420"/>
            </a:pPr>
          </a:p>
          <a:p>
            <a:pPr marL="422275" indent="-422275" defTabSz="554990">
              <a:spcBef>
                <a:spcPts val="3900"/>
              </a:spcBef>
              <a:defRPr sz="3420"/>
            </a:pPr>
          </a:p>
          <a:p>
            <a:pPr marL="422275" indent="-422275" defTabSz="554990">
              <a:spcBef>
                <a:spcPts val="3900"/>
              </a:spcBef>
              <a:defRPr sz="3420"/>
            </a:pPr>
          </a:p>
        </p:txBody>
      </p:sp>
      <p:pic>
        <p:nvPicPr>
          <p:cNvPr id="294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28025" y="5342582"/>
            <a:ext cx="3886200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5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5775" y="3813919"/>
            <a:ext cx="4076700" cy="149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7261" y="4013200"/>
            <a:ext cx="4626075" cy="25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5109" y="8102401"/>
            <a:ext cx="3932116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99050" y="6122689"/>
            <a:ext cx="2324235" cy="176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Privacy 101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Privacy is the right of an individual to exercise control over the collection, use, disclosure and retention of his or her personal information, including his or her student records. </a:t>
            </a:r>
          </a:p>
          <a:p>
            <a:pPr/>
            <a:r>
              <a:t>It is a legal matter.</a:t>
            </a:r>
          </a:p>
          <a:p>
            <a:pPr/>
            <a:r>
              <a:t>It is not an IT matter.</a:t>
            </a:r>
          </a:p>
          <a:p>
            <a:pPr/>
            <a:r>
              <a:t>Privacy ≠ Secrecy</a:t>
            </a:r>
          </a:p>
        </p:txBody>
      </p:sp>
      <p:pic>
        <p:nvPicPr>
          <p:cNvPr id="13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444500"/>
            <a:ext cx="1625600" cy="162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Threats</a:t>
            </a:r>
          </a:p>
        </p:txBody>
      </p:sp>
      <p:sp>
        <p:nvSpPr>
          <p:cNvPr id="301" name="Shape 30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tools in distributed use lead to non-standard results.</a:t>
            </a:r>
          </a:p>
          <a:p>
            <a:pPr lvl="1"/>
            <a:r>
              <a:t>NEED: Accepted and shared data warehousing.</a:t>
            </a:r>
          </a:p>
          <a:p>
            <a:pPr lvl="1"/>
            <a:r>
              <a:t>NEED: Documented metadata + taxonomies.</a:t>
            </a:r>
          </a:p>
          <a:p>
            <a:pPr/>
            <a:r>
              <a:t>Often times data is ‘copied’ into local spreadsheets.  “It’s easier.”</a:t>
            </a:r>
          </a:p>
          <a:p>
            <a:pPr/>
            <a:r>
              <a:t>We need rock solid data to make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+ Answers</a:t>
            </a:r>
          </a:p>
        </p:txBody>
      </p:sp>
      <p:sp>
        <p:nvSpPr>
          <p:cNvPr id="304" name="Shape 30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 discussion… how do your organizations deal with data management?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Injury Time:</a:t>
            </a:r>
          </a:p>
          <a:p>
            <a:pPr defTabSz="490727">
              <a:defRPr sz="6719"/>
            </a:pPr>
            <a:r>
              <a:t>Enterprise Architecture</a:t>
            </a:r>
          </a:p>
        </p:txBody>
      </p:sp>
      <p:pic>
        <p:nvPicPr>
          <p:cNvPr id="30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1353" y="3245186"/>
            <a:ext cx="10522094" cy="5015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Privacy Principles</a:t>
            </a:r>
          </a:p>
        </p:txBody>
      </p:sp>
      <p:pic>
        <p:nvPicPr>
          <p:cNvPr id="13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4445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5" name="Table 135"/>
          <p:cNvGraphicFramePr/>
          <p:nvPr/>
        </p:nvGraphicFramePr>
        <p:xfrm>
          <a:off x="3058554" y="2633389"/>
          <a:ext cx="6887692" cy="62394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97854"/>
                <a:gridCol w="5789836"/>
              </a:tblGrid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Accountability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Purposes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Consent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Limiting Collection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Limiting Use, Disclosure and Retention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Safeguards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Openness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Access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Challenging Compliance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No Privacy without Security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Security - CIA Triad:</a:t>
            </a:r>
          </a:p>
          <a:p>
            <a:pPr lvl="1"/>
            <a:r>
              <a:rPr b="1">
                <a:latin typeface="Helvetica"/>
                <a:ea typeface="Helvetica"/>
                <a:cs typeface="Helvetica"/>
                <a:sym typeface="Helvetica"/>
              </a:rPr>
              <a:t>Confidentiality</a:t>
            </a:r>
            <a:r>
              <a:t> - restricted access is enforced and maintained as expected.</a:t>
            </a:r>
          </a:p>
          <a:p>
            <a:pPr lvl="1"/>
            <a:r>
              <a:rPr b="1">
                <a:latin typeface="Helvetica"/>
                <a:ea typeface="Helvetica"/>
                <a:cs typeface="Helvetica"/>
                <a:sym typeface="Helvetica"/>
              </a:rPr>
              <a:t>Integrity</a:t>
            </a:r>
            <a:r>
              <a:t> - assurance information can be trusted.</a:t>
            </a:r>
          </a:p>
          <a:p>
            <a:pPr lvl="1"/>
            <a:r>
              <a:rPr b="1">
                <a:latin typeface="Helvetica"/>
                <a:ea typeface="Helvetica"/>
                <a:cs typeface="Helvetica"/>
                <a:sym typeface="Helvetica"/>
              </a:rPr>
              <a:t>Availability</a:t>
            </a:r>
            <a:r>
              <a:t> - access is possible when required.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9258850" y="2318618"/>
            <a:ext cx="2036953" cy="1785669"/>
            <a:chOff x="78779" y="0"/>
            <a:chExt cx="2036952" cy="1785667"/>
          </a:xfrm>
        </p:grpSpPr>
        <p:grpSp>
          <p:nvGrpSpPr>
            <p:cNvPr id="141" name="Group 141"/>
            <p:cNvGrpSpPr/>
            <p:nvPr/>
          </p:nvGrpSpPr>
          <p:grpSpPr>
            <a:xfrm>
              <a:off x="588017" y="0"/>
              <a:ext cx="1018478" cy="907672"/>
              <a:chOff x="78779" y="0"/>
              <a:chExt cx="1018476" cy="907671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78779" y="0"/>
                <a:ext cx="1018478" cy="877997"/>
              </a:xfrm>
              <a:prstGeom prst="triangle">
                <a:avLst/>
              </a:prstGeom>
              <a:gradFill flip="none" rotWithShape="1">
                <a:gsLst>
                  <a:gs pos="0">
                    <a:srgbClr val="000000"/>
                  </a:gs>
                  <a:gs pos="80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50800" dist="254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333398" y="409323"/>
                <a:ext cx="509239" cy="4983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44" name="Group 144"/>
            <p:cNvGrpSpPr/>
            <p:nvPr/>
          </p:nvGrpSpPr>
          <p:grpSpPr>
            <a:xfrm>
              <a:off x="78779" y="877996"/>
              <a:ext cx="1018478" cy="907672"/>
              <a:chOff x="78779" y="0"/>
              <a:chExt cx="1018476" cy="907671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78779" y="0"/>
                <a:ext cx="1018478" cy="877997"/>
              </a:xfrm>
              <a:prstGeom prst="triangle">
                <a:avLst/>
              </a:prstGeom>
              <a:gradFill flip="none" rotWithShape="1">
                <a:gsLst>
                  <a:gs pos="0">
                    <a:srgbClr val="000000"/>
                  </a:gs>
                  <a:gs pos="80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50800" dist="254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333398" y="409323"/>
                <a:ext cx="509239" cy="4983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grpSp>
          <p:nvGrpSpPr>
            <p:cNvPr id="147" name="Group 147"/>
            <p:cNvGrpSpPr/>
            <p:nvPr/>
          </p:nvGrpSpPr>
          <p:grpSpPr>
            <a:xfrm>
              <a:off x="1097255" y="877996"/>
              <a:ext cx="1018478" cy="907672"/>
              <a:chOff x="78779" y="0"/>
              <a:chExt cx="1018476" cy="907671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78779" y="0"/>
                <a:ext cx="1018478" cy="877997"/>
              </a:xfrm>
              <a:prstGeom prst="triangle">
                <a:avLst/>
              </a:prstGeom>
              <a:gradFill flip="none" rotWithShape="1">
                <a:gsLst>
                  <a:gs pos="0">
                    <a:srgbClr val="000000"/>
                  </a:gs>
                  <a:gs pos="80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50800" dist="254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333398" y="409323"/>
                <a:ext cx="509239" cy="4983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48" name="Shape 148"/>
            <p:cNvSpPr/>
            <p:nvPr/>
          </p:nvSpPr>
          <p:spPr>
            <a:xfrm rot="10800000">
              <a:off x="588017" y="877996"/>
              <a:ext cx="1018478" cy="877997"/>
            </a:xfrm>
            <a:prstGeom prst="triangle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88029" y="903082"/>
              <a:ext cx="418453" cy="48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defTabSz="914400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Info</a:t>
              </a:r>
            </a:p>
            <a:p>
              <a:pPr defTabSz="914400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Sec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 101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Underlying Concept:</a:t>
            </a:r>
          </a:p>
          <a:p>
            <a:pPr lvl="1"/>
            <a:r>
              <a:t>Citizens need information to take part in democratic process.</a:t>
            </a:r>
          </a:p>
          <a:p>
            <a:pPr lvl="1"/>
            <a:r>
              <a:t>Information should be shared widely to those who need access (while respecting privacy and confidentiality).</a:t>
            </a:r>
          </a:p>
          <a:p>
            <a:pPr lvl="1"/>
            <a:r>
              <a:t>Individual Privacy is a core value to the public.</a:t>
            </a:r>
          </a:p>
        </p:txBody>
      </p:sp>
      <p:pic>
        <p:nvPicPr>
          <p:cNvPr id="1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98450"/>
            <a:ext cx="1905000" cy="191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 101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Through Freedom of Information (FOI) Requests, the public has a right to access records in an institution’s custody or control unless:</a:t>
            </a:r>
          </a:p>
          <a:p>
            <a:pPr lvl="1"/>
            <a:r>
              <a:t>an exemption applies; or</a:t>
            </a:r>
          </a:p>
          <a:p>
            <a:pPr lvl="1"/>
            <a:r>
              <a:t>it is determined that the request is frivolous or vexatious; or</a:t>
            </a:r>
          </a:p>
          <a:p>
            <a:pPr lvl="1"/>
            <a:r>
              <a:t>the information is excluded from Legislation.</a:t>
            </a:r>
          </a:p>
        </p:txBody>
      </p:sp>
      <p:pic>
        <p:nvPicPr>
          <p:cNvPr id="15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98450"/>
            <a:ext cx="1905000" cy="191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9582023" y="1200150"/>
            <a:ext cx="1689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(cont’d)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 101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Must sever and release non-exempt portions and provide reasons for exemption.</a:t>
            </a:r>
          </a:p>
          <a:p>
            <a:pPr/>
            <a:r>
              <a:t>Directory of Records required to list all available records and personal information banks.</a:t>
            </a:r>
          </a:p>
          <a:p>
            <a:pPr/>
            <a:r>
              <a:t>All decisions made can be reviewed by the Information &amp; Privacy Commissioner (IPC).</a:t>
            </a:r>
          </a:p>
        </p:txBody>
      </p:sp>
      <p:pic>
        <p:nvPicPr>
          <p:cNvPr id="16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98450"/>
            <a:ext cx="1905000" cy="191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9582023" y="1200150"/>
            <a:ext cx="1689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(cont’d)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