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81" r:id="rId3"/>
    <p:sldId id="303" r:id="rId4"/>
    <p:sldId id="301" r:id="rId5"/>
    <p:sldId id="302"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276" r:id="rId37"/>
    <p:sldId id="2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autoAdjust="0"/>
    <p:restoredTop sz="67052" autoAdjust="0"/>
  </p:normalViewPr>
  <p:slideViewPr>
    <p:cSldViewPr>
      <p:cViewPr>
        <p:scale>
          <a:sx n="66" d="100"/>
          <a:sy n="66" d="100"/>
        </p:scale>
        <p:origin x="-1692" y="-6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EEF71E-C75A-4204-B727-BDF6A5952369}"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CA"/>
        </a:p>
      </dgm:t>
    </dgm:pt>
    <dgm:pt modelId="{3F9F3D71-83AD-49CB-A82C-1F96E5E67732}">
      <dgm:prSet custT="1"/>
      <dgm:spPr/>
      <dgm:t>
        <a:bodyPr/>
        <a:lstStyle/>
        <a:p>
          <a:r>
            <a:rPr lang="en-CA" sz="2000" dirty="0" smtClean="0"/>
            <a:t>to aid an investigation undertaken with a view to a law enforcement proceeding or from which a law enforcement proceeding is likely to result</a:t>
          </a:r>
          <a:endParaRPr lang="en-CA" sz="2000" dirty="0"/>
        </a:p>
      </dgm:t>
    </dgm:pt>
    <dgm:pt modelId="{A2717AA6-8C16-42A0-9EE9-A69055691BC1}" type="parTrans" cxnId="{04A542A8-6CF0-4184-91FB-5EB14DE2790B}">
      <dgm:prSet/>
      <dgm:spPr/>
      <dgm:t>
        <a:bodyPr/>
        <a:lstStyle/>
        <a:p>
          <a:endParaRPr lang="en-CA" sz="1600"/>
        </a:p>
      </dgm:t>
    </dgm:pt>
    <dgm:pt modelId="{8C4C3C0B-D461-4B72-B16A-8C7B9635977F}" type="sibTrans" cxnId="{04A542A8-6CF0-4184-91FB-5EB14DE2790B}">
      <dgm:prSet/>
      <dgm:spPr/>
      <dgm:t>
        <a:bodyPr/>
        <a:lstStyle/>
        <a:p>
          <a:endParaRPr lang="en-CA" sz="1600"/>
        </a:p>
      </dgm:t>
    </dgm:pt>
    <dgm:pt modelId="{577383E5-7A62-40A9-8D0C-EDAA18E026EA}">
      <dgm:prSet custT="1"/>
      <dgm:spPr/>
      <dgm:t>
        <a:bodyPr/>
        <a:lstStyle/>
        <a:p>
          <a:r>
            <a:rPr lang="en-CA" sz="2000" dirty="0" smtClean="0"/>
            <a:t>the disclosure is made to an </a:t>
          </a:r>
          <a:r>
            <a:rPr lang="en-CA" sz="2000" u="sng" dirty="0" smtClean="0"/>
            <a:t>officer or employee</a:t>
          </a:r>
          <a:r>
            <a:rPr lang="en-CA" sz="2000" dirty="0" smtClean="0"/>
            <a:t> of the institution who </a:t>
          </a:r>
          <a:r>
            <a:rPr lang="en-CA" sz="2000" u="sng" dirty="0" smtClean="0"/>
            <a:t>needs</a:t>
          </a:r>
          <a:r>
            <a:rPr lang="en-CA" sz="2000" dirty="0" smtClean="0"/>
            <a:t> the record in the </a:t>
          </a:r>
          <a:r>
            <a:rPr lang="en-CA" sz="2000" u="sng" dirty="0" smtClean="0"/>
            <a:t>performance of his or her duties</a:t>
          </a:r>
          <a:r>
            <a:rPr lang="en-CA" sz="2000" dirty="0" smtClean="0"/>
            <a:t> and if the disclosure is </a:t>
          </a:r>
          <a:r>
            <a:rPr lang="en-CA" sz="2000" u="sng" dirty="0" smtClean="0"/>
            <a:t>necessary and proper in the discharge of the institution’s functions</a:t>
          </a:r>
          <a:r>
            <a:rPr lang="en-CA" sz="2000" dirty="0" smtClean="0"/>
            <a:t>;</a:t>
          </a:r>
          <a:endParaRPr lang="en-CA" sz="2000" dirty="0"/>
        </a:p>
      </dgm:t>
    </dgm:pt>
    <dgm:pt modelId="{36626159-4E28-4486-83A5-1291DD4A119A}" type="parTrans" cxnId="{B30B21AE-54E3-4CA3-AD6B-00941836DA10}">
      <dgm:prSet/>
      <dgm:spPr/>
      <dgm:t>
        <a:bodyPr/>
        <a:lstStyle/>
        <a:p>
          <a:endParaRPr lang="en-CA" sz="1600"/>
        </a:p>
      </dgm:t>
    </dgm:pt>
    <dgm:pt modelId="{3F863A3A-BD47-47BF-AD8B-D5021E217A99}" type="sibTrans" cxnId="{B30B21AE-54E3-4CA3-AD6B-00941836DA10}">
      <dgm:prSet/>
      <dgm:spPr/>
      <dgm:t>
        <a:bodyPr/>
        <a:lstStyle/>
        <a:p>
          <a:endParaRPr lang="en-CA" sz="1600"/>
        </a:p>
      </dgm:t>
    </dgm:pt>
    <dgm:pt modelId="{090035BA-2004-43E2-8582-CA9D485237C0}">
      <dgm:prSet custT="1"/>
      <dgm:spPr/>
      <dgm:t>
        <a:bodyPr/>
        <a:lstStyle/>
        <a:p>
          <a:r>
            <a:rPr lang="en-CA" sz="2000" dirty="0" smtClean="0"/>
            <a:t>if the person to whom the information relates has identified that information in particular and consented to its disclosure;</a:t>
          </a:r>
          <a:endParaRPr lang="en-CA" sz="2000" dirty="0"/>
        </a:p>
      </dgm:t>
    </dgm:pt>
    <dgm:pt modelId="{BB1ABAC5-AE7A-4272-9385-33B0BCC70C86}" type="sibTrans" cxnId="{DA3070AE-14E8-4E3D-85DD-5B5E560A1D22}">
      <dgm:prSet/>
      <dgm:spPr/>
      <dgm:t>
        <a:bodyPr/>
        <a:lstStyle/>
        <a:p>
          <a:endParaRPr lang="en-CA" sz="1600"/>
        </a:p>
      </dgm:t>
    </dgm:pt>
    <dgm:pt modelId="{0CB4D50D-E093-48D1-B878-6942493EB6A7}" type="parTrans" cxnId="{DA3070AE-14E8-4E3D-85DD-5B5E560A1D22}">
      <dgm:prSet/>
      <dgm:spPr/>
      <dgm:t>
        <a:bodyPr/>
        <a:lstStyle/>
        <a:p>
          <a:endParaRPr lang="en-CA" sz="1600"/>
        </a:p>
      </dgm:t>
    </dgm:pt>
    <dgm:pt modelId="{BE922B4F-48DC-4D76-B5BF-E1BF5FC7D0E7}" type="pres">
      <dgm:prSet presAssocID="{F0EEF71E-C75A-4204-B727-BDF6A5952369}" presName="linear" presStyleCnt="0">
        <dgm:presLayoutVars>
          <dgm:animLvl val="lvl"/>
          <dgm:resizeHandles val="exact"/>
        </dgm:presLayoutVars>
      </dgm:prSet>
      <dgm:spPr/>
      <dgm:t>
        <a:bodyPr/>
        <a:lstStyle/>
        <a:p>
          <a:endParaRPr lang="en-CA"/>
        </a:p>
      </dgm:t>
    </dgm:pt>
    <dgm:pt modelId="{12ECCC30-17DD-462E-80E4-F93823D79072}" type="pres">
      <dgm:prSet presAssocID="{090035BA-2004-43E2-8582-CA9D485237C0}" presName="parentText" presStyleLbl="node1" presStyleIdx="0" presStyleCnt="3" custLinFactY="-21075" custLinFactNeighborY="-100000">
        <dgm:presLayoutVars>
          <dgm:chMax val="0"/>
          <dgm:bulletEnabled val="1"/>
        </dgm:presLayoutVars>
      </dgm:prSet>
      <dgm:spPr/>
      <dgm:t>
        <a:bodyPr/>
        <a:lstStyle/>
        <a:p>
          <a:endParaRPr lang="en-CA"/>
        </a:p>
      </dgm:t>
    </dgm:pt>
    <dgm:pt modelId="{3827F1D5-ED34-4510-9CF9-5671242241F6}" type="pres">
      <dgm:prSet presAssocID="{BB1ABAC5-AE7A-4272-9385-33B0BCC70C86}" presName="spacer" presStyleCnt="0"/>
      <dgm:spPr/>
      <dgm:t>
        <a:bodyPr/>
        <a:lstStyle/>
        <a:p>
          <a:endParaRPr lang="en-CA"/>
        </a:p>
      </dgm:t>
    </dgm:pt>
    <dgm:pt modelId="{14992470-0B0F-43AA-BE2E-040B8275263F}" type="pres">
      <dgm:prSet presAssocID="{577383E5-7A62-40A9-8D0C-EDAA18E026EA}" presName="parentText" presStyleLbl="node1" presStyleIdx="1" presStyleCnt="3" custLinFactY="-36892" custLinFactNeighborY="-100000">
        <dgm:presLayoutVars>
          <dgm:chMax val="0"/>
          <dgm:bulletEnabled val="1"/>
        </dgm:presLayoutVars>
      </dgm:prSet>
      <dgm:spPr/>
      <dgm:t>
        <a:bodyPr/>
        <a:lstStyle/>
        <a:p>
          <a:endParaRPr lang="en-CA"/>
        </a:p>
      </dgm:t>
    </dgm:pt>
    <dgm:pt modelId="{39C7BC2D-B904-4DE6-B312-E3327CAF27B5}" type="pres">
      <dgm:prSet presAssocID="{3F863A3A-BD47-47BF-AD8B-D5021E217A99}" presName="spacer" presStyleCnt="0"/>
      <dgm:spPr/>
      <dgm:t>
        <a:bodyPr/>
        <a:lstStyle/>
        <a:p>
          <a:endParaRPr lang="en-CA"/>
        </a:p>
      </dgm:t>
    </dgm:pt>
    <dgm:pt modelId="{20F16D65-2D4B-4D58-8F69-CA041CA28F3D}" type="pres">
      <dgm:prSet presAssocID="{3F9F3D71-83AD-49CB-A82C-1F96E5E67732}" presName="parentText" presStyleLbl="node1" presStyleIdx="2" presStyleCnt="3" custLinFactY="-47292" custLinFactNeighborY="-100000">
        <dgm:presLayoutVars>
          <dgm:chMax val="0"/>
          <dgm:bulletEnabled val="1"/>
        </dgm:presLayoutVars>
      </dgm:prSet>
      <dgm:spPr/>
      <dgm:t>
        <a:bodyPr/>
        <a:lstStyle/>
        <a:p>
          <a:endParaRPr lang="en-CA"/>
        </a:p>
      </dgm:t>
    </dgm:pt>
  </dgm:ptLst>
  <dgm:cxnLst>
    <dgm:cxn modelId="{229A0CE4-D25A-47FD-9BFE-FE3BE9610522}" type="presOf" srcId="{090035BA-2004-43E2-8582-CA9D485237C0}" destId="{12ECCC30-17DD-462E-80E4-F93823D79072}" srcOrd="0" destOrd="0" presId="urn:microsoft.com/office/officeart/2005/8/layout/vList2"/>
    <dgm:cxn modelId="{B30B21AE-54E3-4CA3-AD6B-00941836DA10}" srcId="{F0EEF71E-C75A-4204-B727-BDF6A5952369}" destId="{577383E5-7A62-40A9-8D0C-EDAA18E026EA}" srcOrd="1" destOrd="0" parTransId="{36626159-4E28-4486-83A5-1291DD4A119A}" sibTransId="{3F863A3A-BD47-47BF-AD8B-D5021E217A99}"/>
    <dgm:cxn modelId="{8C0FB501-C1BC-42BE-9C4F-F38CE2C8B56F}" type="presOf" srcId="{F0EEF71E-C75A-4204-B727-BDF6A5952369}" destId="{BE922B4F-48DC-4D76-B5BF-E1BF5FC7D0E7}" srcOrd="0" destOrd="0" presId="urn:microsoft.com/office/officeart/2005/8/layout/vList2"/>
    <dgm:cxn modelId="{0A3816E8-0EC0-459B-A8BC-A70C6316DF84}" type="presOf" srcId="{577383E5-7A62-40A9-8D0C-EDAA18E026EA}" destId="{14992470-0B0F-43AA-BE2E-040B8275263F}" srcOrd="0" destOrd="0" presId="urn:microsoft.com/office/officeart/2005/8/layout/vList2"/>
    <dgm:cxn modelId="{699F11E3-2BE6-41E6-979D-A885D622B55C}" type="presOf" srcId="{3F9F3D71-83AD-49CB-A82C-1F96E5E67732}" destId="{20F16D65-2D4B-4D58-8F69-CA041CA28F3D}" srcOrd="0" destOrd="0" presId="urn:microsoft.com/office/officeart/2005/8/layout/vList2"/>
    <dgm:cxn modelId="{04A542A8-6CF0-4184-91FB-5EB14DE2790B}" srcId="{F0EEF71E-C75A-4204-B727-BDF6A5952369}" destId="{3F9F3D71-83AD-49CB-A82C-1F96E5E67732}" srcOrd="2" destOrd="0" parTransId="{A2717AA6-8C16-42A0-9EE9-A69055691BC1}" sibTransId="{8C4C3C0B-D461-4B72-B16A-8C7B9635977F}"/>
    <dgm:cxn modelId="{DA3070AE-14E8-4E3D-85DD-5B5E560A1D22}" srcId="{F0EEF71E-C75A-4204-B727-BDF6A5952369}" destId="{090035BA-2004-43E2-8582-CA9D485237C0}" srcOrd="0" destOrd="0" parTransId="{0CB4D50D-E093-48D1-B878-6942493EB6A7}" sibTransId="{BB1ABAC5-AE7A-4272-9385-33B0BCC70C86}"/>
    <dgm:cxn modelId="{0CE7CA8A-B13F-4F57-A5D5-01661848FEE6}" type="presParOf" srcId="{BE922B4F-48DC-4D76-B5BF-E1BF5FC7D0E7}" destId="{12ECCC30-17DD-462E-80E4-F93823D79072}" srcOrd="0" destOrd="0" presId="urn:microsoft.com/office/officeart/2005/8/layout/vList2"/>
    <dgm:cxn modelId="{A77407D1-FD0D-429D-BD83-3FD66B1983B8}" type="presParOf" srcId="{BE922B4F-48DC-4D76-B5BF-E1BF5FC7D0E7}" destId="{3827F1D5-ED34-4510-9CF9-5671242241F6}" srcOrd="1" destOrd="0" presId="urn:microsoft.com/office/officeart/2005/8/layout/vList2"/>
    <dgm:cxn modelId="{6B046A0F-FD1C-45CD-B3E8-ACFBFEED6A4D}" type="presParOf" srcId="{BE922B4F-48DC-4D76-B5BF-E1BF5FC7D0E7}" destId="{14992470-0B0F-43AA-BE2E-040B8275263F}" srcOrd="2" destOrd="0" presId="urn:microsoft.com/office/officeart/2005/8/layout/vList2"/>
    <dgm:cxn modelId="{89E5FB30-990B-4123-975C-B7CA4BDC63BF}" type="presParOf" srcId="{BE922B4F-48DC-4D76-B5BF-E1BF5FC7D0E7}" destId="{39C7BC2D-B904-4DE6-B312-E3327CAF27B5}" srcOrd="3" destOrd="0" presId="urn:microsoft.com/office/officeart/2005/8/layout/vList2"/>
    <dgm:cxn modelId="{82207375-9CC7-41FA-90FC-7EAF0011B706}" type="presParOf" srcId="{BE922B4F-48DC-4D76-B5BF-E1BF5FC7D0E7}" destId="{20F16D65-2D4B-4D58-8F69-CA041CA28F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CC30-17DD-462E-80E4-F93823D79072}">
      <dsp:nvSpPr>
        <dsp:cNvPr id="0" name=""/>
        <dsp:cNvSpPr/>
      </dsp:nvSpPr>
      <dsp:spPr>
        <a:xfrm>
          <a:off x="0" y="76203"/>
          <a:ext cx="7486650" cy="1406924"/>
        </a:xfrm>
        <a:prstGeom prst="roundRect">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CA" sz="2000" kern="1200" dirty="0" smtClean="0"/>
            <a:t>if the person to whom the information relates has identified that information in particular and consented to its disclosure;</a:t>
          </a:r>
          <a:endParaRPr lang="en-CA" sz="2000" kern="1200" dirty="0"/>
        </a:p>
      </dsp:txBody>
      <dsp:txXfrm>
        <a:off x="68680" y="144883"/>
        <a:ext cx="7349290" cy="1269564"/>
      </dsp:txXfrm>
    </dsp:sp>
    <dsp:sp modelId="{14992470-0B0F-43AA-BE2E-040B8275263F}">
      <dsp:nvSpPr>
        <dsp:cNvPr id="0" name=""/>
        <dsp:cNvSpPr/>
      </dsp:nvSpPr>
      <dsp:spPr>
        <a:xfrm>
          <a:off x="0" y="1447794"/>
          <a:ext cx="7486650" cy="1406924"/>
        </a:xfrm>
        <a:prstGeom prst="roundRect">
          <a:avLst/>
        </a:prstGeom>
        <a:solidFill>
          <a:schemeClr val="accent3">
            <a:shade val="80000"/>
            <a:hueOff val="109454"/>
            <a:satOff val="-716"/>
            <a:lumOff val="12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CA" sz="2000" kern="1200" dirty="0" smtClean="0"/>
            <a:t>the disclosure is made to an </a:t>
          </a:r>
          <a:r>
            <a:rPr lang="en-CA" sz="2000" u="sng" kern="1200" dirty="0" smtClean="0"/>
            <a:t>officer or employee</a:t>
          </a:r>
          <a:r>
            <a:rPr lang="en-CA" sz="2000" kern="1200" dirty="0" smtClean="0"/>
            <a:t> of the institution who </a:t>
          </a:r>
          <a:r>
            <a:rPr lang="en-CA" sz="2000" u="sng" kern="1200" dirty="0" smtClean="0"/>
            <a:t>needs</a:t>
          </a:r>
          <a:r>
            <a:rPr lang="en-CA" sz="2000" kern="1200" dirty="0" smtClean="0"/>
            <a:t> the record in the </a:t>
          </a:r>
          <a:r>
            <a:rPr lang="en-CA" sz="2000" u="sng" kern="1200" dirty="0" smtClean="0"/>
            <a:t>performance of his or her duties</a:t>
          </a:r>
          <a:r>
            <a:rPr lang="en-CA" sz="2000" kern="1200" dirty="0" smtClean="0"/>
            <a:t> and if the disclosure is </a:t>
          </a:r>
          <a:r>
            <a:rPr lang="en-CA" sz="2000" u="sng" kern="1200" dirty="0" smtClean="0"/>
            <a:t>necessary and proper in the discharge of the institution’s functions</a:t>
          </a:r>
          <a:r>
            <a:rPr lang="en-CA" sz="2000" kern="1200" dirty="0" smtClean="0"/>
            <a:t>;</a:t>
          </a:r>
          <a:endParaRPr lang="en-CA" sz="2000" kern="1200" dirty="0"/>
        </a:p>
      </dsp:txBody>
      <dsp:txXfrm>
        <a:off x="68680" y="1516474"/>
        <a:ext cx="7349290" cy="1269564"/>
      </dsp:txXfrm>
    </dsp:sp>
    <dsp:sp modelId="{20F16D65-2D4B-4D58-8F69-CA041CA28F3D}">
      <dsp:nvSpPr>
        <dsp:cNvPr id="0" name=""/>
        <dsp:cNvSpPr/>
      </dsp:nvSpPr>
      <dsp:spPr>
        <a:xfrm>
          <a:off x="0" y="2895599"/>
          <a:ext cx="7486650" cy="1406924"/>
        </a:xfrm>
        <a:prstGeom prst="roundRect">
          <a:avLst/>
        </a:prstGeom>
        <a:solidFill>
          <a:schemeClr val="accent3">
            <a:shade val="80000"/>
            <a:hueOff val="218909"/>
            <a:satOff val="-1431"/>
            <a:lumOff val="245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CA" sz="2000" kern="1200" dirty="0" smtClean="0"/>
            <a:t>to aid an investigation undertaken with a view to a law enforcement proceeding or from which a law enforcement proceeding is likely to result</a:t>
          </a:r>
          <a:endParaRPr lang="en-CA" sz="2000" kern="1200" dirty="0"/>
        </a:p>
      </dsp:txBody>
      <dsp:txXfrm>
        <a:off x="68680" y="2964279"/>
        <a:ext cx="7349290" cy="12695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9D80D1-C161-4619-8195-CCAC30B1E4ED}" type="datetimeFigureOut">
              <a:rPr lang="en-CA" smtClean="0"/>
              <a:pPr/>
              <a:t>05/19/2015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6D3C27-0847-40D3-9023-593765EB8686}" type="slidenum">
              <a:rPr lang="en-CA" smtClean="0"/>
              <a:pPr/>
              <a:t>‹#›</a:t>
            </a:fld>
            <a:endParaRPr lang="en-CA"/>
          </a:p>
        </p:txBody>
      </p:sp>
    </p:spTree>
    <p:extLst>
      <p:ext uri="{BB962C8B-B14F-4D97-AF65-F5344CB8AC3E}">
        <p14:creationId xmlns:p14="http://schemas.microsoft.com/office/powerpoint/2010/main" val="3875510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en.wikipedia.org/wiki/Surveillance" TargetMode="External"/><Relationship Id="rId3" Type="http://schemas.openxmlformats.org/officeDocument/2006/relationships/hyperlink" Target="http://en.wikipedia.org/wiki/Intrinsic" TargetMode="External"/><Relationship Id="rId7" Type="http://schemas.openxmlformats.org/officeDocument/2006/relationships/hyperlink" Target="http://en.wikipedia.org/wiki/Access_control"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en.wikipedia.org/wiki/Identity_access_management" TargetMode="External"/><Relationship Id="rId5" Type="http://schemas.openxmlformats.org/officeDocument/2006/relationships/hyperlink" Target="http://en.wikipedia.org/wiki/Computer_science" TargetMode="External"/><Relationship Id="rId4" Type="http://schemas.openxmlformats.org/officeDocument/2006/relationships/hyperlink" Target="http://en.wikipedia.org/wiki/Trait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6A5095-AD0D-4E52-AF18-39AAA3D6B7BC}" type="slidenum">
              <a:rPr lang="en-CA"/>
              <a:pPr/>
              <a:t>1</a:t>
            </a:fld>
            <a:endParaRPr lang="en-CA"/>
          </a:p>
        </p:txBody>
      </p:sp>
      <p:sp>
        <p:nvSpPr>
          <p:cNvPr id="105474" name="Rectangle 2"/>
          <p:cNvSpPr>
            <a:spLocks noGrp="1" noRot="1" noChangeAspect="1" noChangeArrowheads="1" noTextEdit="1"/>
          </p:cNvSpPr>
          <p:nvPr>
            <p:ph type="sldImg"/>
          </p:nvPr>
        </p:nvSpPr>
        <p:spPr>
          <a:ln/>
        </p:spPr>
      </p:sp>
      <p:sp>
        <p:nvSpPr>
          <p:cNvPr id="105476" name="Rectangle 4"/>
          <p:cNvSpPr>
            <a:spLocks noGrp="1" noChangeArrowheads="1"/>
          </p:cNvSpPr>
          <p:nvPr>
            <p:ph type="body" idx="1"/>
          </p:nvPr>
        </p:nvSpPr>
        <p:spPr>
          <a:noFill/>
          <a:ln/>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S39</a:t>
            </a:r>
          </a:p>
          <a:p>
            <a:pPr>
              <a:spcBef>
                <a:spcPct val="0"/>
              </a:spcBef>
            </a:pPr>
            <a:r>
              <a:rPr lang="en-US" sz="1200" dirty="0" smtClean="0"/>
              <a:t>MFIPPA – S29</a:t>
            </a:r>
            <a:endParaRPr lang="en-CA" sz="1200" dirty="0" smtClean="0"/>
          </a:p>
          <a:p>
            <a:endParaRPr lang="en-US"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12</a:t>
            </a:fld>
            <a:endParaRPr lang="en-CA"/>
          </a:p>
        </p:txBody>
      </p:sp>
    </p:spTree>
    <p:extLst>
      <p:ext uri="{BB962C8B-B14F-4D97-AF65-F5344CB8AC3E}">
        <p14:creationId xmlns:p14="http://schemas.microsoft.com/office/powerpoint/2010/main" val="1708620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org</a:t>
            </a:r>
            <a:r>
              <a:rPr lang="en-US" baseline="0" dirty="0" smtClean="0"/>
              <a:t> that has control decides when a given record has to be disposed of and the org that has custody does it.</a:t>
            </a:r>
          </a:p>
          <a:p>
            <a:endParaRPr lang="en-US" baseline="0" dirty="0" smtClean="0"/>
          </a:p>
          <a:p>
            <a:pPr marL="0" indent="0">
              <a:spcBef>
                <a:spcPct val="0"/>
              </a:spcBef>
              <a:buNone/>
            </a:pPr>
            <a:r>
              <a:rPr lang="en-US" sz="1200" u="sng" dirty="0" smtClean="0"/>
              <a:t>Section:</a:t>
            </a:r>
          </a:p>
          <a:p>
            <a:pPr>
              <a:spcBef>
                <a:spcPct val="0"/>
              </a:spcBef>
            </a:pPr>
            <a:r>
              <a:rPr lang="en-US" sz="1200" baseline="0" dirty="0" smtClean="0"/>
              <a:t>Use</a:t>
            </a:r>
          </a:p>
          <a:p>
            <a:pPr>
              <a:spcBef>
                <a:spcPct val="0"/>
              </a:spcBef>
            </a:pPr>
            <a:r>
              <a:rPr lang="en-US" sz="1200" baseline="0" dirty="0" smtClean="0"/>
              <a:t>	FIPPA: S41</a:t>
            </a:r>
          </a:p>
          <a:p>
            <a:pPr>
              <a:spcBef>
                <a:spcPct val="0"/>
              </a:spcBef>
            </a:pPr>
            <a:r>
              <a:rPr lang="en-US" sz="1200" baseline="0" dirty="0" smtClean="0"/>
              <a:t>	MFIPPA: S31</a:t>
            </a:r>
          </a:p>
          <a:p>
            <a:pPr>
              <a:spcBef>
                <a:spcPct val="0"/>
              </a:spcBef>
            </a:pPr>
            <a:endParaRPr lang="en-US" sz="1200" baseline="0" dirty="0" smtClean="0"/>
          </a:p>
          <a:p>
            <a:pPr>
              <a:spcBef>
                <a:spcPct val="0"/>
              </a:spcBef>
            </a:pPr>
            <a:r>
              <a:rPr lang="en-US" sz="1200" baseline="0" dirty="0" smtClean="0"/>
              <a:t>disclosure:</a:t>
            </a:r>
          </a:p>
          <a:p>
            <a:pPr>
              <a:spcBef>
                <a:spcPct val="0"/>
              </a:spcBef>
            </a:pPr>
            <a:r>
              <a:rPr lang="en-US" sz="1200" baseline="0" dirty="0" smtClean="0"/>
              <a:t>	FIPPA: S17.(3), S21, S42</a:t>
            </a:r>
          </a:p>
          <a:p>
            <a:pPr>
              <a:spcBef>
                <a:spcPct val="0"/>
              </a:spcBef>
            </a:pPr>
            <a:r>
              <a:rPr lang="en-US" sz="1200" baseline="0" dirty="0" smtClean="0"/>
              <a:t>	</a:t>
            </a:r>
            <a:r>
              <a:rPr lang="en-US" sz="1200" dirty="0" smtClean="0"/>
              <a:t>MFIPPA: S9.(2), 10.(2), 14.(1), S32</a:t>
            </a:r>
          </a:p>
          <a:p>
            <a:endParaRPr lang="en-US"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13</a:t>
            </a:fld>
            <a:endParaRPr lang="en-CA"/>
          </a:p>
        </p:txBody>
      </p:sp>
    </p:spTree>
    <p:extLst>
      <p:ext uri="{BB962C8B-B14F-4D97-AF65-F5344CB8AC3E}">
        <p14:creationId xmlns:p14="http://schemas.microsoft.com/office/powerpoint/2010/main" val="232642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S40.(2)</a:t>
            </a:r>
          </a:p>
          <a:p>
            <a:pPr>
              <a:spcBef>
                <a:spcPct val="0"/>
              </a:spcBef>
            </a:pPr>
            <a:r>
              <a:rPr lang="en-US" sz="1200" dirty="0" smtClean="0"/>
              <a:t>MFIPPA – S30. (2)</a:t>
            </a:r>
            <a:endParaRPr lang="en-CA" sz="1200" dirty="0" smtClean="0"/>
          </a:p>
          <a:p>
            <a:endParaRPr lang="en-CA" dirty="0"/>
          </a:p>
        </p:txBody>
      </p:sp>
      <p:sp>
        <p:nvSpPr>
          <p:cNvPr id="4" name="Slide Number Placeholder 3"/>
          <p:cNvSpPr>
            <a:spLocks noGrp="1"/>
          </p:cNvSpPr>
          <p:nvPr>
            <p:ph type="sldNum" sz="quarter" idx="10"/>
          </p:nvPr>
        </p:nvSpPr>
        <p:spPr/>
        <p:txBody>
          <a:bodyPr/>
          <a:lstStyle/>
          <a:p>
            <a:fld id="{A36D3C27-0847-40D3-9023-593765EB8686}" type="slidenum">
              <a:rPr lang="en-CA" smtClean="0"/>
              <a:pPr/>
              <a:t>14</a:t>
            </a:fld>
            <a:endParaRPr lang="en-CA"/>
          </a:p>
        </p:txBody>
      </p:sp>
    </p:spTree>
    <p:extLst>
      <p:ext uri="{BB962C8B-B14F-4D97-AF65-F5344CB8AC3E}">
        <p14:creationId xmlns:p14="http://schemas.microsoft.com/office/powerpoint/2010/main" val="78082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RRO 1990, </a:t>
            </a:r>
            <a:r>
              <a:rPr lang="en-US" sz="1200" dirty="0" err="1" smtClean="0"/>
              <a:t>Reg</a:t>
            </a:r>
            <a:r>
              <a:rPr lang="en-US" sz="1200" dirty="0" smtClean="0"/>
              <a:t> 459 Disposal of Personal</a:t>
            </a:r>
            <a:r>
              <a:rPr lang="en-US" sz="1200" baseline="0" dirty="0" smtClean="0"/>
              <a:t> Information</a:t>
            </a:r>
            <a:endParaRPr lang="en-US" sz="1200" dirty="0" smtClean="0"/>
          </a:p>
          <a:p>
            <a:pPr>
              <a:spcBef>
                <a:spcPct val="0"/>
              </a:spcBef>
            </a:pPr>
            <a:r>
              <a:rPr lang="en-US" sz="1200" dirty="0" smtClean="0"/>
              <a:t>MFIPPA – </a:t>
            </a:r>
            <a:endParaRPr lang="en-CA" sz="1200" dirty="0" smtClean="0"/>
          </a:p>
          <a:p>
            <a:endParaRPr lang="en-CA"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15</a:t>
            </a:fld>
            <a:endParaRPr lang="en-CA"/>
          </a:p>
        </p:txBody>
      </p:sp>
    </p:spTree>
    <p:extLst>
      <p:ext uri="{BB962C8B-B14F-4D97-AF65-F5344CB8AC3E}">
        <p14:creationId xmlns:p14="http://schemas.microsoft.com/office/powerpoint/2010/main" val="3825666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Openness - Section:</a:t>
            </a:r>
          </a:p>
          <a:p>
            <a:pPr>
              <a:spcBef>
                <a:spcPct val="0"/>
              </a:spcBef>
            </a:pPr>
            <a:r>
              <a:rPr lang="en-US" sz="1200" dirty="0" smtClean="0"/>
              <a:t>FIPPA – S39</a:t>
            </a:r>
          </a:p>
          <a:p>
            <a:pPr>
              <a:spcBef>
                <a:spcPct val="0"/>
              </a:spcBef>
            </a:pPr>
            <a:r>
              <a:rPr lang="en-US" sz="1200" dirty="0" smtClean="0"/>
              <a:t>MFIPPA – S29</a:t>
            </a:r>
            <a:endParaRPr lang="en-CA" sz="1200" dirty="0" smtClean="0"/>
          </a:p>
          <a:p>
            <a:endParaRPr lang="en-US" dirty="0" smtClean="0"/>
          </a:p>
          <a:p>
            <a:endParaRPr lang="en-CA" dirty="0"/>
          </a:p>
        </p:txBody>
      </p:sp>
      <p:sp>
        <p:nvSpPr>
          <p:cNvPr id="4" name="Slide Number Placeholder 3"/>
          <p:cNvSpPr>
            <a:spLocks noGrp="1"/>
          </p:cNvSpPr>
          <p:nvPr>
            <p:ph type="sldNum" sz="quarter" idx="10"/>
          </p:nvPr>
        </p:nvSpPr>
        <p:spPr/>
        <p:txBody>
          <a:bodyPr/>
          <a:lstStyle/>
          <a:p>
            <a:fld id="{A36D3C27-0847-40D3-9023-593765EB8686}" type="slidenum">
              <a:rPr lang="en-CA" smtClean="0"/>
              <a:pPr/>
              <a:t>16</a:t>
            </a:fld>
            <a:endParaRPr lang="en-CA"/>
          </a:p>
        </p:txBody>
      </p:sp>
    </p:spTree>
    <p:extLst>
      <p:ext uri="{BB962C8B-B14F-4D97-AF65-F5344CB8AC3E}">
        <p14:creationId xmlns:p14="http://schemas.microsoft.com/office/powerpoint/2010/main" val="2598748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S29</a:t>
            </a:r>
          </a:p>
          <a:p>
            <a:pPr>
              <a:spcBef>
                <a:spcPct val="0"/>
              </a:spcBef>
            </a:pPr>
            <a:r>
              <a:rPr lang="en-US" sz="1200" dirty="0" smtClean="0"/>
              <a:t>MFIPPA – S22</a:t>
            </a:r>
            <a:endParaRPr lang="en-CA" sz="1200" dirty="0" smtClean="0"/>
          </a:p>
        </p:txBody>
      </p:sp>
      <p:sp>
        <p:nvSpPr>
          <p:cNvPr id="4" name="Slide Number Placeholder 3"/>
          <p:cNvSpPr>
            <a:spLocks noGrp="1"/>
          </p:cNvSpPr>
          <p:nvPr>
            <p:ph type="sldNum" sz="quarter" idx="10"/>
          </p:nvPr>
        </p:nvSpPr>
        <p:spPr/>
        <p:txBody>
          <a:bodyPr/>
          <a:lstStyle/>
          <a:p>
            <a:fld id="{A36D3C27-0847-40D3-9023-593765EB8686}" type="slidenum">
              <a:rPr lang="en-CA" smtClean="0"/>
              <a:pPr/>
              <a:t>17</a:t>
            </a:fld>
            <a:endParaRPr lang="en-CA"/>
          </a:p>
        </p:txBody>
      </p:sp>
    </p:spTree>
    <p:extLst>
      <p:ext uri="{BB962C8B-B14F-4D97-AF65-F5344CB8AC3E}">
        <p14:creationId xmlns:p14="http://schemas.microsoft.com/office/powerpoint/2010/main" val="3031098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998E7-EB00-4226-A67B-5DC9A0505797}" type="slidenum">
              <a:rPr lang="en-CA"/>
              <a:pPr/>
              <a:t>18</a:t>
            </a:fld>
            <a:endParaRPr lang="en-CA"/>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-universal, portable, store a lot </a:t>
            </a:r>
          </a:p>
          <a:p>
            <a:r>
              <a:rPr lang="en-US" smtClean="0"/>
              <a:t>-password, encryption</a:t>
            </a:r>
            <a:endParaRPr lang="en-CA" smtClean="0"/>
          </a:p>
        </p:txBody>
      </p:sp>
      <p:sp>
        <p:nvSpPr>
          <p:cNvPr id="4" name="Slide Number Placeholder 3"/>
          <p:cNvSpPr>
            <a:spLocks noGrp="1"/>
          </p:cNvSpPr>
          <p:nvPr>
            <p:ph type="sldNum" sz="quarter" idx="5"/>
          </p:nvPr>
        </p:nvSpPr>
        <p:spPr/>
        <p:txBody>
          <a:bodyPr/>
          <a:lstStyle/>
          <a:p>
            <a:pPr>
              <a:defRPr/>
            </a:pPr>
            <a:fld id="{D864628A-A556-4274-AE7C-21C50E073C6D}" type="slidenum">
              <a:rPr lang="en-CA" smtClean="0"/>
              <a:pPr>
                <a:defRPr/>
              </a:pPr>
              <a:t>19</a:t>
            </a:fld>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-name@toronto.ca </a:t>
            </a:r>
            <a:r>
              <a:rPr lang="en-CA" smtClean="0">
                <a:sym typeface="Wingdings" pitchFamily="2" charset="2"/>
              </a:rPr>
              <a:t>name@toronto.ca SAFE</a:t>
            </a:r>
          </a:p>
          <a:p>
            <a:r>
              <a:rPr lang="en-CA" smtClean="0">
                <a:sym typeface="Wingdings" pitchFamily="2" charset="2"/>
              </a:rPr>
              <a:t>-name@toronto.ca -&gt; @yahoo.ca  NOT SAFE</a:t>
            </a:r>
          </a:p>
          <a:p>
            <a:r>
              <a:rPr lang="en-CA" smtClean="0">
                <a:sym typeface="Wingdings" pitchFamily="2" charset="2"/>
              </a:rPr>
              <a:t>-like sending a post card</a:t>
            </a:r>
            <a:endParaRPr lang="en-CA" smtClean="0"/>
          </a:p>
        </p:txBody>
      </p:sp>
      <p:sp>
        <p:nvSpPr>
          <p:cNvPr id="4" name="Slide Number Placeholder 3"/>
          <p:cNvSpPr>
            <a:spLocks noGrp="1"/>
          </p:cNvSpPr>
          <p:nvPr>
            <p:ph type="sldNum" sz="quarter" idx="5"/>
          </p:nvPr>
        </p:nvSpPr>
        <p:spPr/>
        <p:txBody>
          <a:bodyPr/>
          <a:lstStyle/>
          <a:p>
            <a:pPr>
              <a:defRPr/>
            </a:pPr>
            <a:fld id="{445E6058-0F6D-4EBD-A004-7B03FE735243}" type="slidenum">
              <a:rPr lang="en-CA" smtClean="0"/>
              <a:pPr>
                <a:defRPr/>
              </a:pPr>
              <a:t>20</a:t>
            </a:fld>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9A625132-0267-4D07-A670-B3A0C99391A3}" type="slidenum">
              <a:rPr lang="en-CA" smtClean="0"/>
              <a:pPr>
                <a:defRPr/>
              </a:pPr>
              <a:t>21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Really</a:t>
            </a:r>
            <a:r>
              <a:rPr lang="en-US" baseline="0" dirty="0" smtClean="0"/>
              <a:t> quick introduction to “Information Security” concepts.</a:t>
            </a:r>
          </a:p>
        </p:txBody>
      </p:sp>
      <p:sp>
        <p:nvSpPr>
          <p:cNvPr id="4" name="Slide Number Placeholder 3"/>
          <p:cNvSpPr>
            <a:spLocks noGrp="1"/>
          </p:cNvSpPr>
          <p:nvPr>
            <p:ph type="sldNum" sz="quarter" idx="10"/>
          </p:nvPr>
        </p:nvSpPr>
        <p:spPr/>
        <p:txBody>
          <a:bodyPr/>
          <a:lstStyle/>
          <a:p>
            <a:fld id="{A36D3C27-0847-40D3-9023-593765EB8686}" type="slidenum">
              <a:rPr lang="en-CA" smtClean="0"/>
              <a:pPr/>
              <a:t>4</a:t>
            </a:fld>
            <a:endParaRPr lang="en-CA"/>
          </a:p>
        </p:txBody>
      </p:sp>
    </p:spTree>
    <p:extLst>
      <p:ext uri="{BB962C8B-B14F-4D97-AF65-F5344CB8AC3E}">
        <p14:creationId xmlns:p14="http://schemas.microsoft.com/office/powerpoint/2010/main" val="24380753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 </a:t>
            </a:r>
            <a:r>
              <a:rPr lang="en-CA" u="sng" smtClean="0"/>
              <a:t>Biometrics: </a:t>
            </a:r>
            <a:r>
              <a:rPr lang="en-CA" smtClean="0"/>
              <a:t>consists of methods for uniquely recognizing humans based upon one or more </a:t>
            </a:r>
            <a:r>
              <a:rPr lang="en-CA" smtClean="0">
                <a:hlinkClick r:id="rId3" action="ppaction://hlinkfile" tooltip="Intrinsic"/>
              </a:rPr>
              <a:t>intrinsic</a:t>
            </a:r>
            <a:r>
              <a:rPr lang="en-CA" smtClean="0"/>
              <a:t> physical or behavioral </a:t>
            </a:r>
            <a:r>
              <a:rPr lang="en-CA" smtClean="0">
                <a:hlinkClick r:id="rId4" action="ppaction://hlinkfile" tooltip="Traits"/>
              </a:rPr>
              <a:t>traits</a:t>
            </a:r>
            <a:r>
              <a:rPr lang="en-CA" smtClean="0"/>
              <a:t>. In </a:t>
            </a:r>
            <a:r>
              <a:rPr lang="en-CA" smtClean="0">
                <a:hlinkClick r:id="rId5" action="ppaction://hlinkfile" tooltip="Computer science"/>
              </a:rPr>
              <a:t>computer science</a:t>
            </a:r>
            <a:r>
              <a:rPr lang="en-CA" smtClean="0"/>
              <a:t>, in particular, biometrics is used as a form of </a:t>
            </a:r>
            <a:r>
              <a:rPr lang="en-CA" smtClean="0">
                <a:hlinkClick r:id="rId6" action="ppaction://hlinkfile" tooltip="Identity access management"/>
              </a:rPr>
              <a:t>identity access management</a:t>
            </a:r>
            <a:r>
              <a:rPr lang="en-CA" smtClean="0"/>
              <a:t> and </a:t>
            </a:r>
            <a:r>
              <a:rPr lang="en-CA" smtClean="0">
                <a:hlinkClick r:id="rId7" action="ppaction://hlinkfile" tooltip="Access control"/>
              </a:rPr>
              <a:t>access control</a:t>
            </a:r>
            <a:r>
              <a:rPr lang="en-CA" smtClean="0"/>
              <a:t>. It is also used to identify individuals in groups that are under </a:t>
            </a:r>
            <a:r>
              <a:rPr lang="en-CA" smtClean="0">
                <a:hlinkClick r:id="rId8" action="ppaction://hlinkfile" tooltip="Surveillance"/>
              </a:rPr>
              <a:t>surveillance</a:t>
            </a:r>
            <a:r>
              <a:rPr lang="en-CA" smtClean="0"/>
              <a:t>.</a:t>
            </a:r>
          </a:p>
          <a:p>
            <a:endParaRPr lang="en-CA" smtClean="0"/>
          </a:p>
          <a:p>
            <a:r>
              <a:rPr lang="en-CA" u="sng" smtClean="0"/>
              <a:t>Question: </a:t>
            </a:r>
            <a:r>
              <a:rPr lang="en-CA" smtClean="0"/>
              <a:t>vault full of silver, does it make sense to make the door out of gold?</a:t>
            </a:r>
          </a:p>
          <a:p>
            <a:r>
              <a:rPr lang="en-CA" smtClean="0"/>
              <a:t>-eg. finger print reader on a laptop</a:t>
            </a:r>
          </a:p>
        </p:txBody>
      </p:sp>
      <p:sp>
        <p:nvSpPr>
          <p:cNvPr id="4" name="Slide Number Placeholder 3"/>
          <p:cNvSpPr>
            <a:spLocks noGrp="1"/>
          </p:cNvSpPr>
          <p:nvPr>
            <p:ph type="sldNum" sz="quarter" idx="5"/>
          </p:nvPr>
        </p:nvSpPr>
        <p:spPr/>
        <p:txBody>
          <a:bodyPr/>
          <a:lstStyle/>
          <a:p>
            <a:pPr>
              <a:defRPr/>
            </a:pPr>
            <a:fld id="{04F27E9D-A8F5-4D34-9F77-13B1793EEA42}" type="slidenum">
              <a:rPr lang="en-CA" smtClean="0"/>
              <a:pPr>
                <a:defRPr/>
              </a:pPr>
              <a:t>22</a:t>
            </a:fld>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u="sng" smtClean="0"/>
              <a:t>Question: </a:t>
            </a:r>
            <a:r>
              <a:rPr lang="en-CA" smtClean="0"/>
              <a:t>vault full of silver, does it make sense to make the door out of gold?</a:t>
            </a:r>
          </a:p>
          <a:p>
            <a:endParaRPr lang="en-CA" smtClean="0"/>
          </a:p>
          <a:p>
            <a:r>
              <a:rPr lang="en-CA" smtClean="0"/>
              <a:t>-lose credit card – cancel it</a:t>
            </a:r>
          </a:p>
          <a:p>
            <a:r>
              <a:rPr lang="en-CA" smtClean="0"/>
              <a:t>-forget pin # - change it</a:t>
            </a:r>
          </a:p>
          <a:p>
            <a:r>
              <a:rPr lang="en-CA" smtClean="0"/>
              <a:t>-finger print theft - ???</a:t>
            </a:r>
          </a:p>
          <a:p>
            <a:endParaRPr lang="en-CA" smtClean="0"/>
          </a:p>
        </p:txBody>
      </p:sp>
      <p:sp>
        <p:nvSpPr>
          <p:cNvPr id="4" name="Slide Number Placeholder 3"/>
          <p:cNvSpPr>
            <a:spLocks noGrp="1"/>
          </p:cNvSpPr>
          <p:nvPr>
            <p:ph type="sldNum" sz="quarter" idx="5"/>
          </p:nvPr>
        </p:nvSpPr>
        <p:spPr/>
        <p:txBody>
          <a:bodyPr/>
          <a:lstStyle/>
          <a:p>
            <a:pPr>
              <a:defRPr/>
            </a:pPr>
            <a:fld id="{806640C2-DD32-4975-BD5A-21FAA65B2599}" type="slidenum">
              <a:rPr lang="en-CA" smtClean="0"/>
              <a:pPr>
                <a:defRPr/>
              </a:pPr>
              <a:t>23</a:t>
            </a:fld>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91139" name="Notes Placeholder 2"/>
          <p:cNvSpPr>
            <a:spLocks noGrp="1"/>
          </p:cNvSpPr>
          <p:nvPr>
            <p:ph type="body" idx="1"/>
          </p:nvPr>
        </p:nvSpPr>
        <p:spPr bwMode="auto"/>
        <p:txBody>
          <a:bodyPr wrap="square" numCol="1" anchor="t" anchorCtr="0" compatLnSpc="1">
            <a:prstTxWarp prst="textNoShape">
              <a:avLst/>
            </a:prstTxWarp>
          </a:bodyPr>
          <a:lstStyle/>
          <a:p>
            <a:pPr>
              <a:defRPr/>
            </a:pPr>
            <a:r>
              <a:rPr lang="en-CA" dirty="0" smtClean="0"/>
              <a:t>-statute – authority</a:t>
            </a:r>
          </a:p>
          <a:p>
            <a:pPr>
              <a:defRPr/>
            </a:pPr>
            <a:r>
              <a:rPr lang="en-CA" dirty="0" smtClean="0"/>
              <a:t>-law enforcement</a:t>
            </a:r>
          </a:p>
          <a:p>
            <a:pPr>
              <a:defRPr/>
            </a:pPr>
            <a:r>
              <a:rPr lang="en-CA" dirty="0" smtClean="0"/>
              <a:t>-administration - law</a:t>
            </a:r>
          </a:p>
          <a:p>
            <a:pPr>
              <a:defRPr/>
            </a:pPr>
            <a:endParaRPr lang="en-CA" dirty="0" smtClean="0"/>
          </a:p>
          <a:p>
            <a:pPr>
              <a:defRPr/>
            </a:pPr>
            <a:r>
              <a:rPr lang="en-US" dirty="0" smtClean="0">
                <a:solidFill>
                  <a:schemeClr val="tx2">
                    <a:satMod val="130000"/>
                  </a:schemeClr>
                </a:solidFill>
              </a:rPr>
              <a:t>Direct Collection</a:t>
            </a:r>
          </a:p>
          <a:p>
            <a:pPr eaLnBrk="1" hangingPunct="1">
              <a:lnSpc>
                <a:spcPct val="80000"/>
              </a:lnSpc>
              <a:defRPr/>
            </a:pPr>
            <a:r>
              <a:rPr lang="en-US" dirty="0" smtClean="0"/>
              <a:t>An institution shall collect personal information only </a:t>
            </a:r>
            <a:r>
              <a:rPr lang="en-US" u="sng" dirty="0" smtClean="0"/>
              <a:t>directly</a:t>
            </a:r>
            <a:r>
              <a:rPr lang="en-US" dirty="0" smtClean="0"/>
              <a:t> from the individual to whom the information relates</a:t>
            </a:r>
          </a:p>
          <a:p>
            <a:pPr eaLnBrk="1" hangingPunct="1">
              <a:lnSpc>
                <a:spcPct val="80000"/>
              </a:lnSpc>
              <a:defRPr/>
            </a:pPr>
            <a:endParaRPr lang="en-US" dirty="0" smtClean="0"/>
          </a:p>
          <a:p>
            <a:pPr>
              <a:defRPr/>
            </a:pPr>
            <a:r>
              <a:rPr lang="en-CA" dirty="0" smtClean="0"/>
              <a:t>-</a:t>
            </a:r>
            <a:r>
              <a:rPr lang="en-CA" dirty="0" err="1" smtClean="0"/>
              <a:t>eg</a:t>
            </a:r>
            <a:r>
              <a:rPr lang="en-CA" dirty="0" smtClean="0"/>
              <a:t>. Former Metro – “Metro Counts” mandatory equity survey asked for – country of origin, ethnicity, aboriginal, physically challenged</a:t>
            </a:r>
          </a:p>
          <a:p>
            <a:pPr>
              <a:defRPr/>
            </a:pPr>
            <a:r>
              <a:rPr lang="en-CA" dirty="0" smtClean="0"/>
              <a:t>-managers asked to complete forms (? Accuracy, consent)</a:t>
            </a:r>
            <a:r>
              <a:rPr lang="en-CA" dirty="0" smtClean="0">
                <a:sym typeface="Wingdings" pitchFamily="2" charset="2"/>
              </a:rPr>
              <a:t>IPC</a:t>
            </a:r>
          </a:p>
          <a:p>
            <a:pPr>
              <a:defRPr/>
            </a:pPr>
            <a:r>
              <a:rPr lang="en-CA" dirty="0" smtClean="0">
                <a:sym typeface="Wingdings" pitchFamily="2" charset="2"/>
              </a:rPr>
              <a:t>-Outcome: never have a mandatory equity survey, destroy data base, head of HR to explain why.</a:t>
            </a:r>
          </a:p>
          <a:p>
            <a:pPr eaLnBrk="1" hangingPunct="1">
              <a:lnSpc>
                <a:spcPct val="80000"/>
              </a:lnSpc>
              <a:defRPr/>
            </a:pPr>
            <a:endParaRPr lang="en-US" dirty="0" smtClean="0"/>
          </a:p>
          <a:p>
            <a:pPr eaLnBrk="1" hangingPunct="1">
              <a:lnSpc>
                <a:spcPct val="80000"/>
              </a:lnSpc>
              <a:defRPr/>
            </a:pPr>
            <a:endParaRPr lang="en-CA" dirty="0" smtClean="0"/>
          </a:p>
        </p:txBody>
      </p:sp>
      <p:sp>
        <p:nvSpPr>
          <p:cNvPr id="4" name="Slide Number Placeholder 3"/>
          <p:cNvSpPr>
            <a:spLocks noGrp="1"/>
          </p:cNvSpPr>
          <p:nvPr>
            <p:ph type="sldNum" sz="quarter" idx="5"/>
          </p:nvPr>
        </p:nvSpPr>
        <p:spPr/>
        <p:txBody>
          <a:bodyPr/>
          <a:lstStyle/>
          <a:p>
            <a:pPr>
              <a:defRPr/>
            </a:pPr>
            <a:fld id="{96D6B64B-6867-4B2F-B739-EB1CFCA92473}" type="slidenum">
              <a:rPr lang="en-CA" smtClean="0"/>
              <a:pPr>
                <a:defRPr/>
              </a:pPr>
              <a:t>24</a:t>
            </a:fld>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-sample</a:t>
            </a:r>
          </a:p>
          <a:p>
            <a:endParaRPr lang="en-CA" smtClean="0"/>
          </a:p>
        </p:txBody>
      </p:sp>
      <p:sp>
        <p:nvSpPr>
          <p:cNvPr id="4" name="Slide Number Placeholder 3"/>
          <p:cNvSpPr>
            <a:spLocks noGrp="1"/>
          </p:cNvSpPr>
          <p:nvPr>
            <p:ph type="sldNum" sz="quarter" idx="5"/>
          </p:nvPr>
        </p:nvSpPr>
        <p:spPr/>
        <p:txBody>
          <a:bodyPr/>
          <a:lstStyle/>
          <a:p>
            <a:pPr>
              <a:defRPr/>
            </a:pPr>
            <a:fld id="{29E673CB-DF8E-4E86-8559-FB1A71F8CF0B}" type="slidenum">
              <a:rPr lang="en-CA" smtClean="0"/>
              <a:pPr>
                <a:defRPr/>
              </a:pPr>
              <a:t>25</a:t>
            </a:fld>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CA" smtClean="0"/>
              <a:t>Do you need it to do your job?</a:t>
            </a:r>
          </a:p>
          <a:p>
            <a:pPr>
              <a:buFontTx/>
              <a:buChar char="-"/>
            </a:pPr>
            <a:endParaRPr lang="en-CA" smtClean="0"/>
          </a:p>
          <a:p>
            <a:pPr eaLnBrk="1" hangingPunct="1">
              <a:spcBef>
                <a:spcPct val="0"/>
              </a:spcBef>
            </a:pPr>
            <a:r>
              <a:rPr lang="en-CA" smtClean="0"/>
              <a:t>-is not FOI</a:t>
            </a:r>
          </a:p>
          <a:p>
            <a:pPr eaLnBrk="1" hangingPunct="1">
              <a:spcBef>
                <a:spcPct val="0"/>
              </a:spcBef>
            </a:pPr>
            <a:r>
              <a:rPr lang="en-CA" smtClean="0"/>
              <a:t>-someone approaches you on the job “I need this file”, your answer is NO</a:t>
            </a:r>
          </a:p>
          <a:p>
            <a:pPr eaLnBrk="1" hangingPunct="1">
              <a:spcBef>
                <a:spcPct val="0"/>
              </a:spcBef>
            </a:pPr>
            <a:r>
              <a:rPr lang="en-CA" smtClean="0"/>
              <a:t>-person receiving the information is not braking the law</a:t>
            </a:r>
          </a:p>
          <a:p>
            <a:pPr eaLnBrk="1" hangingPunct="1">
              <a:spcBef>
                <a:spcPct val="0"/>
              </a:spcBef>
            </a:pPr>
            <a:r>
              <a:rPr lang="en-CA" smtClean="0"/>
              <a:t>-person giving the information can get into trouble</a:t>
            </a:r>
          </a:p>
          <a:p>
            <a:pPr eaLnBrk="1" hangingPunct="1">
              <a:spcBef>
                <a:spcPct val="0"/>
              </a:spcBef>
            </a:pPr>
            <a:endParaRPr lang="en-CA" smtClean="0"/>
          </a:p>
          <a:p>
            <a:pPr eaLnBrk="1" hangingPunct="1">
              <a:spcBef>
                <a:spcPct val="0"/>
              </a:spcBef>
            </a:pPr>
            <a:r>
              <a:rPr lang="en-CA" smtClean="0"/>
              <a:t>-An institution shall not disclose personal information in its custody or under its control</a:t>
            </a:r>
          </a:p>
          <a:p>
            <a:pPr eaLnBrk="1" hangingPunct="1">
              <a:spcBef>
                <a:spcPct val="0"/>
              </a:spcBef>
            </a:pPr>
            <a:endParaRPr lang="en-CA" smtClean="0"/>
          </a:p>
          <a:p>
            <a:pPr eaLnBrk="1" hangingPunct="1">
              <a:spcBef>
                <a:spcPct val="0"/>
              </a:spcBef>
            </a:pPr>
            <a:endParaRPr lang="en-CA" smtClean="0"/>
          </a:p>
          <a:p>
            <a:pPr eaLnBrk="1" hangingPunct="1">
              <a:spcBef>
                <a:spcPct val="0"/>
              </a:spcBef>
            </a:pPr>
            <a:endParaRPr lang="en-CA" smtClean="0"/>
          </a:p>
          <a:p>
            <a:pPr>
              <a:buFontTx/>
              <a:buChar char="-"/>
            </a:pPr>
            <a:endParaRPr lang="en-CA" smtClean="0"/>
          </a:p>
        </p:txBody>
      </p:sp>
      <p:sp>
        <p:nvSpPr>
          <p:cNvPr id="4" name="Slide Number Placeholder 3"/>
          <p:cNvSpPr>
            <a:spLocks noGrp="1"/>
          </p:cNvSpPr>
          <p:nvPr>
            <p:ph type="sldNum" sz="quarter" idx="5"/>
          </p:nvPr>
        </p:nvSpPr>
        <p:spPr/>
        <p:txBody>
          <a:bodyPr/>
          <a:lstStyle/>
          <a:p>
            <a:pPr>
              <a:defRPr/>
            </a:pPr>
            <a:fld id="{363B52CD-250F-49CC-A89E-D8EEB184BEF4}" type="slidenum">
              <a:rPr lang="en-CA" smtClean="0"/>
              <a:pPr>
                <a:defRPr/>
              </a:pPr>
              <a:t>26</a:t>
            </a:fld>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-eg. Old City Hall, 2007  garbage bags filled with personal information (names, addresses, DL#, violations)</a:t>
            </a:r>
          </a:p>
          <a:p>
            <a:r>
              <a:rPr lang="en-CA" smtClean="0"/>
              <a:t>-eg. Person with TB tested false positive, sent to wrong address, posted at place of work</a:t>
            </a:r>
          </a:p>
          <a:p>
            <a:r>
              <a:rPr lang="en-CA" smtClean="0"/>
              <a:t>-eg. Email example</a:t>
            </a:r>
          </a:p>
          <a:p>
            <a:endParaRPr lang="en-CA" smtClean="0"/>
          </a:p>
        </p:txBody>
      </p:sp>
      <p:sp>
        <p:nvSpPr>
          <p:cNvPr id="4" name="Slide Number Placeholder 3"/>
          <p:cNvSpPr>
            <a:spLocks noGrp="1"/>
          </p:cNvSpPr>
          <p:nvPr>
            <p:ph type="sldNum" sz="quarter" idx="5"/>
          </p:nvPr>
        </p:nvSpPr>
        <p:spPr/>
        <p:txBody>
          <a:bodyPr/>
          <a:lstStyle/>
          <a:p>
            <a:pPr>
              <a:defRPr/>
            </a:pPr>
            <a:fld id="{658885B0-3643-48EC-A552-5154D09CD483}" type="slidenum">
              <a:rPr lang="en-CA" smtClean="0"/>
              <a:pPr>
                <a:defRPr/>
              </a:pPr>
              <a:t>27</a:t>
            </a:fld>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EF3443DD-C4CE-491F-ACDE-71C74BAFFE1D}" type="slidenum">
              <a:rPr lang="en-CA" smtClean="0"/>
              <a:pPr>
                <a:defRPr/>
              </a:pPr>
              <a:t>28</a:t>
            </a:fld>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smtClean="0"/>
          </a:p>
        </p:txBody>
      </p:sp>
      <p:sp>
        <p:nvSpPr>
          <p:cNvPr id="4" name="Slide Number Placeholder 3"/>
          <p:cNvSpPr>
            <a:spLocks noGrp="1"/>
          </p:cNvSpPr>
          <p:nvPr>
            <p:ph type="sldNum" sz="quarter" idx="5"/>
          </p:nvPr>
        </p:nvSpPr>
        <p:spPr/>
        <p:txBody>
          <a:bodyPr/>
          <a:lstStyle/>
          <a:p>
            <a:pPr>
              <a:defRPr/>
            </a:pPr>
            <a:fld id="{08D218F1-C0D4-4004-ADC0-510528D0D358}" type="slidenum">
              <a:rPr lang="en-CA" smtClean="0"/>
              <a:pPr>
                <a:defRPr/>
              </a:pPr>
              <a:t>29</a:t>
            </a:fld>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-not illegal to have someone's credit card #, photo</a:t>
            </a:r>
          </a:p>
          <a:p>
            <a:r>
              <a:rPr lang="en-CA" smtClean="0"/>
              <a:t>-illegal when you use the information to defraud</a:t>
            </a:r>
          </a:p>
          <a:p>
            <a:r>
              <a:rPr lang="en-CA" smtClean="0"/>
              <a:t>-confidence to report a complaint</a:t>
            </a:r>
          </a:p>
        </p:txBody>
      </p:sp>
      <p:sp>
        <p:nvSpPr>
          <p:cNvPr id="4" name="Slide Number Placeholder 3"/>
          <p:cNvSpPr>
            <a:spLocks noGrp="1"/>
          </p:cNvSpPr>
          <p:nvPr>
            <p:ph type="sldNum" sz="quarter" idx="5"/>
          </p:nvPr>
        </p:nvSpPr>
        <p:spPr/>
        <p:txBody>
          <a:bodyPr/>
          <a:lstStyle/>
          <a:p>
            <a:pPr>
              <a:defRPr/>
            </a:pPr>
            <a:fld id="{8B2EC520-E486-49B3-BBC1-75B4E1FE56BD}" type="slidenum">
              <a:rPr lang="en-CA" smtClean="0"/>
              <a:pPr>
                <a:defRPr/>
              </a:pPr>
              <a:t>30</a:t>
            </a:fld>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-not let it happen in the first place</a:t>
            </a:r>
          </a:p>
          <a:p>
            <a:r>
              <a:rPr lang="en-CA" smtClean="0"/>
              <a:t>- Look to policies and standards</a:t>
            </a:r>
          </a:p>
          <a:p>
            <a:endParaRPr lang="en-CA" smtClean="0"/>
          </a:p>
        </p:txBody>
      </p:sp>
      <p:sp>
        <p:nvSpPr>
          <p:cNvPr id="4" name="Slide Number Placeholder 3"/>
          <p:cNvSpPr>
            <a:spLocks noGrp="1"/>
          </p:cNvSpPr>
          <p:nvPr>
            <p:ph type="sldNum" sz="quarter" idx="5"/>
          </p:nvPr>
        </p:nvSpPr>
        <p:spPr/>
        <p:txBody>
          <a:bodyPr/>
          <a:lstStyle/>
          <a:p>
            <a:pPr>
              <a:defRPr/>
            </a:pPr>
            <a:fld id="{190B1586-50AF-4F3F-8C99-E9DE6F06EC8F}" type="slidenum">
              <a:rPr lang="en-CA" smtClean="0"/>
              <a:pPr>
                <a:defRPr/>
              </a:pPr>
              <a:t>31</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a:t>
            </a:r>
            <a:r>
              <a:rPr lang="en-US" baseline="0" dirty="0" smtClean="0"/>
              <a:t> future of Security 101 program.  We would like to see “Access, Privacy, and Security 101” courses made available in recurring fashion through the connections events.</a:t>
            </a:r>
          </a:p>
          <a:p>
            <a:endParaRPr lang="en-US" baseline="0" dirty="0" smtClean="0"/>
          </a:p>
          <a:p>
            <a:r>
              <a:rPr lang="en-US" baseline="0" dirty="0" smtClean="0"/>
              <a:t>In this, state that ‘privacy’ requirements for our </a:t>
            </a:r>
            <a:r>
              <a:rPr lang="en-US" baseline="0" dirty="0" err="1" smtClean="0"/>
              <a:t>Secuirt</a:t>
            </a:r>
            <a:r>
              <a:rPr lang="en-US" baseline="0" dirty="0" smtClean="0"/>
              <a:t> with constraints and context at the Business layer.   Information, Applications, and Technology design all come on the back of how we are governed within a particular business context (legislation).</a:t>
            </a:r>
            <a:endParaRPr lang="en-US" dirty="0"/>
          </a:p>
        </p:txBody>
      </p:sp>
      <p:sp>
        <p:nvSpPr>
          <p:cNvPr id="4" name="Slide Number Placeholder 3"/>
          <p:cNvSpPr>
            <a:spLocks noGrp="1"/>
          </p:cNvSpPr>
          <p:nvPr>
            <p:ph type="sldNum" sz="quarter" idx="10"/>
          </p:nvPr>
        </p:nvSpPr>
        <p:spPr/>
        <p:txBody>
          <a:bodyPr/>
          <a:lstStyle/>
          <a:p>
            <a:fld id="{A5F1A007-A81F-1A43-83D4-674D7C8D1BCC}" type="slidenum">
              <a:rPr lang="en-US" smtClean="0"/>
              <a:t>5</a:t>
            </a:fld>
            <a:endParaRPr lang="en-US"/>
          </a:p>
        </p:txBody>
      </p:sp>
    </p:spTree>
    <p:extLst>
      <p:ext uri="{BB962C8B-B14F-4D97-AF65-F5344CB8AC3E}">
        <p14:creationId xmlns:p14="http://schemas.microsoft.com/office/powerpoint/2010/main" val="189149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Link to policy and guidelines (only not specific)</a:t>
            </a:r>
          </a:p>
          <a:p>
            <a:endParaRPr lang="en-CA" smtClean="0"/>
          </a:p>
          <a:p>
            <a:r>
              <a:rPr lang="en-CA" smtClean="0"/>
              <a:t>-law is the ground floor</a:t>
            </a:r>
          </a:p>
          <a:p>
            <a:r>
              <a:rPr lang="en-CA" smtClean="0"/>
              <a:t>-need to enforce through guidelines</a:t>
            </a:r>
          </a:p>
          <a:p>
            <a:endParaRPr lang="en-CA" smtClean="0"/>
          </a:p>
          <a:p>
            <a:r>
              <a:rPr lang="en-CA" smtClean="0"/>
              <a:t>-clean desk: lock it up</a:t>
            </a:r>
          </a:p>
          <a:p>
            <a:r>
              <a:rPr lang="en-CA" smtClean="0"/>
              <a:t>-secure disposal: red bins, next slide</a:t>
            </a:r>
          </a:p>
          <a:p>
            <a:r>
              <a:rPr lang="en-CA" smtClean="0"/>
              <a:t>-password: next slide</a:t>
            </a:r>
          </a:p>
          <a:p>
            <a:endParaRPr lang="en-CA" smtClean="0"/>
          </a:p>
        </p:txBody>
      </p:sp>
      <p:sp>
        <p:nvSpPr>
          <p:cNvPr id="4" name="Slide Number Placeholder 3"/>
          <p:cNvSpPr>
            <a:spLocks noGrp="1"/>
          </p:cNvSpPr>
          <p:nvPr>
            <p:ph type="sldNum" sz="quarter" idx="5"/>
          </p:nvPr>
        </p:nvSpPr>
        <p:spPr/>
        <p:txBody>
          <a:bodyPr/>
          <a:lstStyle/>
          <a:p>
            <a:pPr>
              <a:defRPr/>
            </a:pPr>
            <a:fld id="{BE81E726-47AA-47DC-8A02-674E3BAF0C91}" type="slidenum">
              <a:rPr lang="en-CA" smtClean="0"/>
              <a:pPr>
                <a:defRPr/>
              </a:pPr>
              <a:t>32</a:t>
            </a:fld>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-name on it -&gt; red bin</a:t>
            </a:r>
          </a:p>
          <a:p>
            <a:endParaRPr lang="en-CA" smtClean="0"/>
          </a:p>
        </p:txBody>
      </p:sp>
      <p:sp>
        <p:nvSpPr>
          <p:cNvPr id="4" name="Slide Number Placeholder 3"/>
          <p:cNvSpPr>
            <a:spLocks noGrp="1"/>
          </p:cNvSpPr>
          <p:nvPr>
            <p:ph type="sldNum" sz="quarter" idx="5"/>
          </p:nvPr>
        </p:nvSpPr>
        <p:spPr/>
        <p:txBody>
          <a:bodyPr/>
          <a:lstStyle/>
          <a:p>
            <a:pPr>
              <a:defRPr/>
            </a:pPr>
            <a:fld id="{A480C521-A5FA-4C92-A8AD-D1EE8C674C23}" type="slidenum">
              <a:rPr lang="en-CA" smtClean="0"/>
              <a:pPr>
                <a:defRPr/>
              </a:pPr>
              <a:t>33</a:t>
            </a:fld>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r>
              <a:rPr lang="en-CA" smtClean="0"/>
              <a:t>-put it down – take it</a:t>
            </a:r>
          </a:p>
          <a:p>
            <a:r>
              <a:rPr lang="en-CA" smtClean="0"/>
              <a:t>-? Work at home use a SECURE ACCESS TOKEN</a:t>
            </a:r>
          </a:p>
        </p:txBody>
      </p:sp>
      <p:sp>
        <p:nvSpPr>
          <p:cNvPr id="4" name="Slide Number Placeholder 3"/>
          <p:cNvSpPr>
            <a:spLocks noGrp="1"/>
          </p:cNvSpPr>
          <p:nvPr>
            <p:ph type="sldNum" sz="quarter" idx="5"/>
          </p:nvPr>
        </p:nvSpPr>
        <p:spPr/>
        <p:txBody>
          <a:bodyPr/>
          <a:lstStyle/>
          <a:p>
            <a:pPr>
              <a:defRPr/>
            </a:pPr>
            <a:fld id="{F1FCE462-BB15-4887-B72D-D85D1CBD12EA}" type="slidenum">
              <a:rPr lang="en-CA" smtClean="0"/>
              <a:pPr>
                <a:defRPr/>
              </a:pPr>
              <a:t>35</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6</a:t>
            </a:fld>
            <a:endParaRPr lang="en-CA"/>
          </a:p>
        </p:txBody>
      </p:sp>
    </p:spTree>
    <p:extLst>
      <p:ext uri="{BB962C8B-B14F-4D97-AF65-F5344CB8AC3E}">
        <p14:creationId xmlns:p14="http://schemas.microsoft.com/office/powerpoint/2010/main" val="4067759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7</a:t>
            </a:fld>
            <a:endParaRPr lang="en-CA"/>
          </a:p>
        </p:txBody>
      </p:sp>
    </p:spTree>
    <p:extLst>
      <p:ext uri="{BB962C8B-B14F-4D97-AF65-F5344CB8AC3E}">
        <p14:creationId xmlns:p14="http://schemas.microsoft.com/office/powerpoint/2010/main" val="4067759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5998E7-EB00-4226-A67B-5DC9A0505797}" type="slidenum">
              <a:rPr lang="en-CA"/>
              <a:pPr/>
              <a:t>8</a:t>
            </a:fld>
            <a:endParaRPr lang="en-CA"/>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S10</a:t>
            </a:r>
          </a:p>
          <a:p>
            <a:pPr>
              <a:spcBef>
                <a:spcPct val="0"/>
              </a:spcBef>
            </a:pPr>
            <a:r>
              <a:rPr lang="en-US" sz="1200" dirty="0" smtClean="0"/>
              <a:t>MFIPPA – S3, S4</a:t>
            </a:r>
            <a:endParaRPr lang="en-CA" sz="1200" dirty="0" smtClean="0"/>
          </a:p>
          <a:p>
            <a:endParaRPr lang="en-US" dirty="0"/>
          </a:p>
        </p:txBody>
      </p:sp>
      <p:sp>
        <p:nvSpPr>
          <p:cNvPr id="4" name="Slide Number Placeholder 3"/>
          <p:cNvSpPr>
            <a:spLocks noGrp="1"/>
          </p:cNvSpPr>
          <p:nvPr>
            <p:ph type="sldNum" sz="quarter" idx="10"/>
          </p:nvPr>
        </p:nvSpPr>
        <p:spPr/>
        <p:txBody>
          <a:bodyPr/>
          <a:lstStyle/>
          <a:p>
            <a:fld id="{3CEA4D97-7417-45FA-822E-1252BF24D81E}" type="slidenum">
              <a:rPr lang="en-CA" smtClean="0"/>
              <a:pPr/>
              <a:t>9</a:t>
            </a:fld>
            <a:endParaRPr lang="en-CA"/>
          </a:p>
        </p:txBody>
      </p:sp>
    </p:spTree>
    <p:extLst>
      <p:ext uri="{BB962C8B-B14F-4D97-AF65-F5344CB8AC3E}">
        <p14:creationId xmlns:p14="http://schemas.microsoft.com/office/powerpoint/2010/main" val="144537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FIPPA – S39, </a:t>
            </a:r>
            <a:r>
              <a:rPr lang="en-US" sz="1200" baseline="0" dirty="0" smtClean="0"/>
              <a:t>S65.1(4) (collection by provider for the purpose of a designated service)</a:t>
            </a:r>
            <a:endParaRPr lang="en-US" sz="1200" dirty="0" smtClean="0"/>
          </a:p>
          <a:p>
            <a:pPr>
              <a:spcBef>
                <a:spcPct val="0"/>
              </a:spcBef>
            </a:pPr>
            <a:r>
              <a:rPr lang="en-US" sz="1200" dirty="0" smtClean="0"/>
              <a:t>MFIPPA – S29</a:t>
            </a:r>
            <a:endParaRPr lang="en-CA" sz="1200" dirty="0" smtClean="0"/>
          </a:p>
          <a:p>
            <a:endParaRPr lang="en-CA" dirty="0"/>
          </a:p>
        </p:txBody>
      </p:sp>
      <p:sp>
        <p:nvSpPr>
          <p:cNvPr id="4" name="Slide Number Placeholder 3"/>
          <p:cNvSpPr>
            <a:spLocks noGrp="1"/>
          </p:cNvSpPr>
          <p:nvPr>
            <p:ph type="sldNum" sz="quarter" idx="10"/>
          </p:nvPr>
        </p:nvSpPr>
        <p:spPr/>
        <p:txBody>
          <a:bodyPr/>
          <a:lstStyle/>
          <a:p>
            <a:fld id="{A36D3C27-0847-40D3-9023-593765EB8686}" type="slidenum">
              <a:rPr lang="en-CA" smtClean="0"/>
              <a:pPr/>
              <a:t>10</a:t>
            </a:fld>
            <a:endParaRPr lang="en-CA"/>
          </a:p>
        </p:txBody>
      </p:sp>
    </p:spTree>
    <p:extLst>
      <p:ext uri="{BB962C8B-B14F-4D97-AF65-F5344CB8AC3E}">
        <p14:creationId xmlns:p14="http://schemas.microsoft.com/office/powerpoint/2010/main" val="2900722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r>
              <a:rPr lang="en-US" sz="1200" u="sng" dirty="0" smtClean="0"/>
              <a:t>Section:</a:t>
            </a:r>
          </a:p>
          <a:p>
            <a:pPr>
              <a:spcBef>
                <a:spcPct val="0"/>
              </a:spcBef>
            </a:pPr>
            <a:r>
              <a:rPr lang="en-US" sz="1200" dirty="0" smtClean="0"/>
              <a:t>Collection</a:t>
            </a:r>
          </a:p>
          <a:p>
            <a:pPr>
              <a:spcBef>
                <a:spcPct val="0"/>
              </a:spcBef>
            </a:pPr>
            <a:r>
              <a:rPr lang="en-US" sz="1200" dirty="0" smtClean="0"/>
              <a:t>	FIPPA - </a:t>
            </a:r>
            <a:r>
              <a:rPr lang="en-US" sz="1200" baseline="0" dirty="0" smtClean="0"/>
              <a:t>S65.1(4) (collection by provider for the purpose of a designated service)</a:t>
            </a:r>
          </a:p>
          <a:p>
            <a:pPr>
              <a:spcBef>
                <a:spcPct val="0"/>
              </a:spcBef>
            </a:pPr>
            <a:r>
              <a:rPr lang="en-US" sz="1200" baseline="0" dirty="0" smtClean="0"/>
              <a:t>	MFIPPA – </a:t>
            </a:r>
          </a:p>
          <a:p>
            <a:pPr>
              <a:spcBef>
                <a:spcPct val="0"/>
              </a:spcBef>
            </a:pPr>
            <a:endParaRPr lang="en-US" sz="1200" baseline="0" dirty="0" smtClean="0"/>
          </a:p>
          <a:p>
            <a:pPr>
              <a:spcBef>
                <a:spcPct val="0"/>
              </a:spcBef>
            </a:pPr>
            <a:r>
              <a:rPr lang="en-US" sz="1200" baseline="0" dirty="0" smtClean="0"/>
              <a:t>Use</a:t>
            </a:r>
          </a:p>
          <a:p>
            <a:pPr>
              <a:spcBef>
                <a:spcPct val="0"/>
              </a:spcBef>
            </a:pPr>
            <a:r>
              <a:rPr lang="en-US" sz="1200" baseline="0" dirty="0" smtClean="0"/>
              <a:t>	FIPPA: S41</a:t>
            </a:r>
          </a:p>
          <a:p>
            <a:pPr>
              <a:spcBef>
                <a:spcPct val="0"/>
              </a:spcBef>
            </a:pPr>
            <a:r>
              <a:rPr lang="en-US" sz="1200" baseline="0" dirty="0" smtClean="0"/>
              <a:t>	MFIPPA: S31</a:t>
            </a:r>
          </a:p>
          <a:p>
            <a:pPr>
              <a:spcBef>
                <a:spcPct val="0"/>
              </a:spcBef>
            </a:pPr>
            <a:endParaRPr lang="en-US" sz="1200" baseline="0" dirty="0" smtClean="0"/>
          </a:p>
          <a:p>
            <a:pPr>
              <a:spcBef>
                <a:spcPct val="0"/>
              </a:spcBef>
            </a:pPr>
            <a:r>
              <a:rPr lang="en-US" sz="1200" baseline="0" dirty="0" smtClean="0"/>
              <a:t>disclosure:</a:t>
            </a:r>
          </a:p>
          <a:p>
            <a:pPr>
              <a:spcBef>
                <a:spcPct val="0"/>
              </a:spcBef>
            </a:pPr>
            <a:r>
              <a:rPr lang="en-US" sz="1200" baseline="0" dirty="0" smtClean="0"/>
              <a:t>	FIPPA: S17.(3), S21, S42</a:t>
            </a:r>
          </a:p>
          <a:p>
            <a:pPr>
              <a:spcBef>
                <a:spcPct val="0"/>
              </a:spcBef>
            </a:pPr>
            <a:r>
              <a:rPr lang="en-US" sz="1200" baseline="0" dirty="0" smtClean="0"/>
              <a:t>	</a:t>
            </a:r>
            <a:r>
              <a:rPr lang="en-US" sz="1200" dirty="0" smtClean="0"/>
              <a:t>MFIPPA: S9.(2), 10.(2), 14.(1), S32</a:t>
            </a:r>
          </a:p>
          <a:p>
            <a:pPr>
              <a:spcBef>
                <a:spcPct val="0"/>
              </a:spcBef>
            </a:pPr>
            <a:endParaRPr lang="en-CA" sz="1200" dirty="0" smtClean="0"/>
          </a:p>
        </p:txBody>
      </p:sp>
      <p:sp>
        <p:nvSpPr>
          <p:cNvPr id="4" name="Slide Number Placeholder 3"/>
          <p:cNvSpPr>
            <a:spLocks noGrp="1"/>
          </p:cNvSpPr>
          <p:nvPr>
            <p:ph type="sldNum" sz="quarter" idx="10"/>
          </p:nvPr>
        </p:nvSpPr>
        <p:spPr/>
        <p:txBody>
          <a:bodyPr/>
          <a:lstStyle/>
          <a:p>
            <a:fld id="{3CEA4D97-7417-45FA-822E-1252BF24D81E}" type="slidenum">
              <a:rPr lang="en-CA" smtClean="0"/>
              <a:pPr/>
              <a:t>11</a:t>
            </a:fld>
            <a:endParaRPr lang="en-CA"/>
          </a:p>
        </p:txBody>
      </p:sp>
    </p:spTree>
    <p:extLst>
      <p:ext uri="{BB962C8B-B14F-4D97-AF65-F5344CB8AC3E}">
        <p14:creationId xmlns:p14="http://schemas.microsoft.com/office/powerpoint/2010/main" val="372529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D8B9FA2-BF88-47A7-956B-E8451075E8B6}" type="datetime1">
              <a:rPr lang="en-CA" smtClean="0"/>
              <a:t>05/19/2015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414169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C97F395-2792-42C7-AF84-5D06979C3171}" type="datetime1">
              <a:rPr lang="en-CA" smtClean="0"/>
              <a:t>05/19/2015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294846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3A78025-479B-4CC1-8F0C-8E2F2A0E559A}" type="datetime1">
              <a:rPr lang="en-CA" smtClean="0"/>
              <a:t>05/19/2015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3803848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2"/>
          <p:cNvSpPr>
            <a:spLocks noGrp="1" noChangeArrowheads="1"/>
          </p:cNvSpPr>
          <p:nvPr>
            <p:ph type="dt" sz="half" idx="10"/>
          </p:nvPr>
        </p:nvSpPr>
        <p:spPr/>
        <p:txBody>
          <a:bodyPr/>
          <a:lstStyle>
            <a:lvl1pPr>
              <a:defRPr/>
            </a:lvl1pPr>
          </a:lstStyle>
          <a:p>
            <a:pPr>
              <a:defRPr/>
            </a:pPr>
            <a:fld id="{64467CA2-9746-4D24-8E4E-8AD54CBB6DC9}" type="datetime1">
              <a:rPr lang="en-CA" smtClean="0"/>
              <a:t>05/19/2015</a:t>
            </a:fld>
            <a:endParaRPr lang="en-US"/>
          </a:p>
        </p:txBody>
      </p:sp>
      <p:sp>
        <p:nvSpPr>
          <p:cNvPr id="7" name="Rectangle 3"/>
          <p:cNvSpPr>
            <a:spLocks noGrp="1" noChangeArrowheads="1"/>
          </p:cNvSpPr>
          <p:nvPr>
            <p:ph type="sldNum" sz="quarter" idx="11"/>
          </p:nvPr>
        </p:nvSpPr>
        <p:spPr/>
        <p:txBody>
          <a:bodyPr/>
          <a:lstStyle>
            <a:lvl1pPr>
              <a:defRPr/>
            </a:lvl1pPr>
          </a:lstStyle>
          <a:p>
            <a:pPr>
              <a:defRPr/>
            </a:pPr>
            <a:fld id="{DEF5A0CD-A842-4318-A404-DAA1411989DC}" type="slidenum">
              <a:rPr lang="en-US"/>
              <a:pPr>
                <a:defRPr/>
              </a:pPr>
              <a:t>‹#›</a:t>
            </a:fld>
            <a:endParaRPr lang="en-US"/>
          </a:p>
        </p:txBody>
      </p:sp>
      <p:sp>
        <p:nvSpPr>
          <p:cNvPr id="8"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CA"/>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quarter" idx="2"/>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Content Placeholder 4"/>
          <p:cNvSpPr>
            <a:spLocks noGrp="1"/>
          </p:cNvSpPr>
          <p:nvPr>
            <p:ph sz="half" idx="3"/>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Rectangle 2"/>
          <p:cNvSpPr>
            <a:spLocks noGrp="1" noChangeArrowheads="1"/>
          </p:cNvSpPr>
          <p:nvPr>
            <p:ph type="dt" sz="half" idx="10"/>
          </p:nvPr>
        </p:nvSpPr>
        <p:spPr/>
        <p:txBody>
          <a:bodyPr/>
          <a:lstStyle>
            <a:lvl1pPr>
              <a:defRPr/>
            </a:lvl1pPr>
          </a:lstStyle>
          <a:p>
            <a:pPr>
              <a:defRPr/>
            </a:pPr>
            <a:fld id="{233382FC-74FE-44ED-898A-2DC131170341}" type="datetime1">
              <a:rPr lang="en-CA" smtClean="0"/>
              <a:t>05/19/2015</a:t>
            </a:fld>
            <a:endParaRPr lang="en-US"/>
          </a:p>
        </p:txBody>
      </p:sp>
      <p:sp>
        <p:nvSpPr>
          <p:cNvPr id="7" name="Rectangle 3"/>
          <p:cNvSpPr>
            <a:spLocks noGrp="1" noChangeArrowheads="1"/>
          </p:cNvSpPr>
          <p:nvPr>
            <p:ph type="sldNum" sz="quarter" idx="11"/>
          </p:nvPr>
        </p:nvSpPr>
        <p:spPr/>
        <p:txBody>
          <a:bodyPr/>
          <a:lstStyle>
            <a:lvl1pPr>
              <a:defRPr/>
            </a:lvl1pPr>
          </a:lstStyle>
          <a:p>
            <a:pPr>
              <a:defRPr/>
            </a:pPr>
            <a:fld id="{02116F69-0DE7-466D-A309-C682685E76E7}" type="slidenum">
              <a:rPr lang="en-US"/>
              <a:pPr>
                <a:defRPr/>
              </a:pPr>
              <a:t>‹#›</a:t>
            </a:fld>
            <a:endParaRPr lang="en-US"/>
          </a:p>
        </p:txBody>
      </p:sp>
      <p:sp>
        <p:nvSpPr>
          <p:cNvPr id="8" name="Rectangle 14"/>
          <p:cNvSpPr>
            <a:spLocks noGrp="1" noChangeArrowheads="1"/>
          </p:cNvSpPr>
          <p:nvPr>
            <p:ph type="ftr" sz="quarter" idx="12"/>
          </p:nvPr>
        </p:nvSpPr>
        <p:spPr/>
        <p:txBody>
          <a:bodyPr/>
          <a:lstStyle>
            <a:lvl1pPr>
              <a:defRPr/>
            </a:lvl1pPr>
          </a:lstStyle>
          <a:p>
            <a:pPr>
              <a:defRPr/>
            </a:pP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6699FB4-A8C7-45D4-9FE3-0440C36C4E72}" type="datetime1">
              <a:rPr lang="en-CA" smtClean="0"/>
              <a:t>05/19/2015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9417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BC3A15-C066-4596-9656-36337FD53831}" type="datetime1">
              <a:rPr lang="en-CA" smtClean="0"/>
              <a:t>05/19/2015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118610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F0EDA224-B906-41FD-AFDC-39F5FA01F9DA}" type="datetime1">
              <a:rPr lang="en-CA" smtClean="0"/>
              <a:t>05/19/2015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261073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44E0288D-335D-407C-A872-BEDC4EAB6037}" type="datetime1">
              <a:rPr lang="en-CA" smtClean="0"/>
              <a:t>05/19/2015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368472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B2A79F4D-261F-464A-A4FC-D3762B5D1CE0}" type="datetime1">
              <a:rPr lang="en-CA" smtClean="0"/>
              <a:t>05/19/2015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9571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A5979B-FD23-44E5-8B63-D799BFA7F40B}" type="datetime1">
              <a:rPr lang="en-CA" smtClean="0"/>
              <a:t>05/19/2015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20604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B885C-CC96-4B1B-AC10-14F3C911DBCA}" type="datetime1">
              <a:rPr lang="en-CA" smtClean="0"/>
              <a:t>05/19/2015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184513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E47AC-C925-4F3B-94AD-7D4A452ED53C}" type="datetime1">
              <a:rPr lang="en-CA" smtClean="0"/>
              <a:t>05/19/2015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54ADB0C-2994-4270-B8F2-D2F2B27B6E1C}" type="slidenum">
              <a:rPr lang="en-CA" smtClean="0"/>
              <a:pPr/>
              <a:t>‹#›</a:t>
            </a:fld>
            <a:endParaRPr lang="en-CA"/>
          </a:p>
        </p:txBody>
      </p:sp>
    </p:spTree>
    <p:extLst>
      <p:ext uri="{BB962C8B-B14F-4D97-AF65-F5344CB8AC3E}">
        <p14:creationId xmlns:p14="http://schemas.microsoft.com/office/powerpoint/2010/main" val="131662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8225A-EB20-4B15-B7EC-D5256C6B57F7}" type="datetime1">
              <a:rPr lang="en-CA" smtClean="0"/>
              <a:t>05/19/2015</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ADB0C-2994-4270-B8F2-D2F2B27B6E1C}" type="slidenum">
              <a:rPr lang="en-CA" smtClean="0"/>
              <a:pPr/>
              <a:t>‹#›</a:t>
            </a:fld>
            <a:endParaRPr lang="en-CA"/>
          </a:p>
        </p:txBody>
      </p:sp>
    </p:spTree>
    <p:extLst>
      <p:ext uri="{BB962C8B-B14F-4D97-AF65-F5344CB8AC3E}">
        <p14:creationId xmlns:p14="http://schemas.microsoft.com/office/powerpoint/2010/main" val="392143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wi.toronto.ca/intra/clerks/cco_policies.nsf/5265D87A35D36BE5852578A000493505/$file/Secure%20Use%20of%20Email.pd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i.toronto.ca/intra/clerks/cco_policies.nsf/7DC7D005E354F5D7852578F8005D906F/$file/forms_policy.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i.toronto.ca/intra/clerks/cco_policies.nsf/5265D87A35D36BE5852578A000493505/$file/Secure%20Use%20of%20Email.pdf" TargetMode="External"/><Relationship Id="rId5" Type="http://schemas.openxmlformats.org/officeDocument/2006/relationships/hyperlink" Target="http://wi.toronto.ca/intra/clerks/cco_policies.nsf/66A5B9881C8825F7852578A000488764/$file/Guidelines%20for%20the%20Secure%20Use%20of%20Mobile%20Devices.pdf" TargetMode="External"/><Relationship Id="rId4" Type="http://schemas.openxmlformats.org/officeDocument/2006/relationships/hyperlink" Target="http://wi.toronto.ca/intra/clerks/cco_policies.nsf/E1C043F492D364A4852578A00047B9E1/$file/Conducting%20Surveys.Guidelines.pd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i.toronto.ca/intra/clerks/cco_policies.nsf/IntranetBrowse?OpenView"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wi.toronto.ca/intra/clerks/cco_policies.nsf/CD4DA255EA190D4B852578D100481D8A/$file/routine_disclosure.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01" name="Rectangle 9"/>
          <p:cNvSpPr>
            <a:spLocks noGrp="1" noChangeArrowheads="1"/>
          </p:cNvSpPr>
          <p:nvPr>
            <p:ph type="ctrTitle"/>
          </p:nvPr>
        </p:nvSpPr>
        <p:spPr>
          <a:xfrm>
            <a:off x="611560" y="836712"/>
            <a:ext cx="7772400" cy="1368152"/>
          </a:xfrm>
        </p:spPr>
        <p:txBody>
          <a:bodyPr>
            <a:noAutofit/>
          </a:bodyPr>
          <a:lstStyle/>
          <a:p>
            <a:r>
              <a:rPr lang="en-CA" b="1" dirty="0"/>
              <a:t>Privacy Basics under FIPPA and MFIPPA</a:t>
            </a:r>
            <a:endParaRPr lang="en-CA" dirty="0"/>
          </a:p>
        </p:txBody>
      </p:sp>
      <p:sp>
        <p:nvSpPr>
          <p:cNvPr id="85005" name="Rectangle 13"/>
          <p:cNvSpPr>
            <a:spLocks noGrp="1" noChangeArrowheads="1"/>
          </p:cNvSpPr>
          <p:nvPr>
            <p:ph type="subTitle" idx="1"/>
          </p:nvPr>
        </p:nvSpPr>
        <p:spPr>
          <a:xfrm>
            <a:off x="665109" y="2636912"/>
            <a:ext cx="7937085" cy="1008112"/>
          </a:xfrm>
        </p:spPr>
        <p:txBody>
          <a:bodyPr>
            <a:noAutofit/>
          </a:bodyPr>
          <a:lstStyle/>
          <a:p>
            <a:r>
              <a:rPr lang="en-CA" sz="2400" dirty="0" smtClean="0"/>
              <a:t>Ontario Connections 2015</a:t>
            </a:r>
            <a:endParaRPr lang="en-CA" sz="2400" dirty="0"/>
          </a:p>
          <a:p>
            <a:r>
              <a:rPr lang="en-CA" sz="2400" dirty="0" smtClean="0"/>
              <a:t>May 21, 2015</a:t>
            </a:r>
            <a:endParaRPr lang="en-CA" sz="2400" dirty="0"/>
          </a:p>
        </p:txBody>
      </p:sp>
      <p:sp>
        <p:nvSpPr>
          <p:cNvPr id="5" name="Rectangle 13"/>
          <p:cNvSpPr txBox="1">
            <a:spLocks noChangeArrowheads="1"/>
          </p:cNvSpPr>
          <p:nvPr/>
        </p:nvSpPr>
        <p:spPr>
          <a:xfrm>
            <a:off x="667363" y="4077072"/>
            <a:ext cx="7848872" cy="223224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sz="2400" b="1" dirty="0" smtClean="0">
                <a:solidFill>
                  <a:schemeClr val="tx1"/>
                </a:solidFill>
              </a:rPr>
              <a:t>Rob </a:t>
            </a:r>
            <a:r>
              <a:rPr lang="en-CA" sz="2400" b="1" dirty="0">
                <a:solidFill>
                  <a:schemeClr val="tx1"/>
                </a:solidFill>
              </a:rPr>
              <a:t>Candy</a:t>
            </a:r>
            <a:r>
              <a:rPr lang="en-CA" sz="2400" dirty="0">
                <a:solidFill>
                  <a:schemeClr val="tx1"/>
                </a:solidFill>
              </a:rPr>
              <a:t>, Manager, </a:t>
            </a:r>
            <a:r>
              <a:rPr lang="en-CA" sz="2400" dirty="0" smtClean="0">
                <a:solidFill>
                  <a:schemeClr val="tx1"/>
                </a:solidFill>
              </a:rPr>
              <a:t>Privacy and Open Information, City </a:t>
            </a:r>
            <a:r>
              <a:rPr lang="en-CA" sz="2400" dirty="0">
                <a:solidFill>
                  <a:schemeClr val="tx1"/>
                </a:solidFill>
              </a:rPr>
              <a:t>of </a:t>
            </a:r>
            <a:r>
              <a:rPr lang="en-CA" sz="2400" dirty="0" smtClean="0">
                <a:solidFill>
                  <a:schemeClr val="tx1"/>
                </a:solidFill>
              </a:rPr>
              <a:t>Toronto</a:t>
            </a:r>
          </a:p>
          <a:p>
            <a:r>
              <a:rPr lang="en-CA" sz="2400" b="1" dirty="0" smtClean="0">
                <a:solidFill>
                  <a:schemeClr val="tx1"/>
                </a:solidFill>
              </a:rPr>
              <a:t>Gilles </a:t>
            </a:r>
            <a:r>
              <a:rPr lang="en-CA" sz="2400" b="1" dirty="0">
                <a:solidFill>
                  <a:schemeClr val="tx1"/>
                </a:solidFill>
              </a:rPr>
              <a:t>Fourchet</a:t>
            </a:r>
            <a:r>
              <a:rPr lang="en-CA" sz="2400" dirty="0">
                <a:solidFill>
                  <a:schemeClr val="tx1"/>
                </a:solidFill>
              </a:rPr>
              <a:t>, Director Privacy, Canada Health </a:t>
            </a:r>
            <a:r>
              <a:rPr lang="en-CA" sz="2400" dirty="0" smtClean="0">
                <a:solidFill>
                  <a:schemeClr val="tx1"/>
                </a:solidFill>
              </a:rPr>
              <a:t>Infoway</a:t>
            </a:r>
          </a:p>
          <a:p>
            <a:r>
              <a:rPr lang="en-CA" sz="2400" b="1" dirty="0" smtClean="0">
                <a:solidFill>
                  <a:schemeClr val="tx1"/>
                </a:solidFill>
              </a:rPr>
              <a:t>Colin </a:t>
            </a:r>
            <a:r>
              <a:rPr lang="en-CA" sz="2400" b="1" dirty="0">
                <a:solidFill>
                  <a:schemeClr val="tx1"/>
                </a:solidFill>
              </a:rPr>
              <a:t>Bell,</a:t>
            </a:r>
            <a:r>
              <a:rPr lang="en-CA" sz="2400" dirty="0">
                <a:solidFill>
                  <a:schemeClr val="tx1"/>
                </a:solidFill>
              </a:rPr>
              <a:t> Director Enterprise Architecture, University of </a:t>
            </a:r>
            <a:r>
              <a:rPr lang="en-CA" sz="2400" dirty="0" smtClean="0">
                <a:solidFill>
                  <a:schemeClr val="tx1"/>
                </a:solidFill>
              </a:rPr>
              <a:t>Waterloo</a:t>
            </a:r>
          </a:p>
        </p:txBody>
      </p:sp>
    </p:spTree>
    <p:extLst>
      <p:ext uri="{BB962C8B-B14F-4D97-AF65-F5344CB8AC3E}">
        <p14:creationId xmlns:p14="http://schemas.microsoft.com/office/powerpoint/2010/main" val="2410269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9220" name="Rectangle 3"/>
          <p:cNvSpPr>
            <a:spLocks noGrp="1" noChangeArrowheads="1"/>
          </p:cNvSpPr>
          <p:nvPr>
            <p:ph type="body" idx="1"/>
          </p:nvPr>
        </p:nvSpPr>
        <p:spPr>
          <a:xfrm>
            <a:off x="457200" y="1196975"/>
            <a:ext cx="8229600" cy="3600986"/>
          </a:xfrm>
        </p:spPr>
        <p:txBody>
          <a:bodyPr>
            <a:normAutofit fontScale="85000" lnSpcReduction="20000"/>
          </a:bodyPr>
          <a:lstStyle/>
          <a:p>
            <a:pPr marL="0" indent="0" eaLnBrk="1" hangingPunct="1">
              <a:spcBef>
                <a:spcPct val="50000"/>
              </a:spcBef>
              <a:spcAft>
                <a:spcPct val="50000"/>
              </a:spcAft>
              <a:buFontTx/>
              <a:buNone/>
            </a:pPr>
            <a:r>
              <a:rPr lang="en-CA" dirty="0" smtClean="0"/>
              <a:t>2. Identifying Purposes</a:t>
            </a:r>
          </a:p>
          <a:p>
            <a:pPr marL="0" indent="0" eaLnBrk="1" hangingPunct="1">
              <a:spcBef>
                <a:spcPct val="0"/>
              </a:spcBef>
              <a:buFontTx/>
              <a:buNone/>
            </a:pPr>
            <a:r>
              <a:rPr lang="en-CA" b="0" dirty="0" smtClean="0"/>
              <a:t>The purposes for which personal information is collected shall be identified by the organization at or before the time the information is collected.</a:t>
            </a:r>
          </a:p>
          <a:p>
            <a:pPr marL="0" indent="0" eaLnBrk="1" hangingPunct="1">
              <a:spcBef>
                <a:spcPct val="0"/>
              </a:spcBef>
              <a:buFontTx/>
              <a:buNone/>
            </a:pPr>
            <a:endParaRPr lang="en-US" b="0" dirty="0"/>
          </a:p>
          <a:p>
            <a:pPr marL="0" indent="0" eaLnBrk="1" hangingPunct="1">
              <a:spcBef>
                <a:spcPct val="0"/>
              </a:spcBef>
              <a:buFontTx/>
              <a:buNone/>
            </a:pPr>
            <a:r>
              <a:rPr lang="en-US" b="0" u="sng" dirty="0" smtClean="0"/>
              <a:t>Key points</a:t>
            </a:r>
          </a:p>
          <a:p>
            <a:pPr>
              <a:spcBef>
                <a:spcPct val="0"/>
              </a:spcBef>
            </a:pPr>
            <a:r>
              <a:rPr lang="en-US" b="0" dirty="0"/>
              <a:t>Must </a:t>
            </a:r>
            <a:r>
              <a:rPr lang="en-US" b="0" dirty="0" smtClean="0"/>
              <a:t>be documented</a:t>
            </a:r>
            <a:endParaRPr lang="en-US" b="0" dirty="0"/>
          </a:p>
          <a:p>
            <a:pPr>
              <a:spcBef>
                <a:spcPct val="0"/>
              </a:spcBef>
            </a:pPr>
            <a:r>
              <a:rPr lang="en-US" b="0" dirty="0" smtClean="0"/>
              <a:t>Should be specified to the person before or at the time of collection</a:t>
            </a:r>
          </a:p>
          <a:p>
            <a:pPr>
              <a:spcBef>
                <a:spcPct val="0"/>
              </a:spcBef>
            </a:pPr>
            <a:r>
              <a:rPr lang="en-US" dirty="0" smtClean="0"/>
              <a:t>Must have the legal authority to do it</a:t>
            </a:r>
            <a:endParaRPr lang="en-CA" b="0" dirty="0"/>
          </a:p>
        </p:txBody>
      </p:sp>
    </p:spTree>
    <p:extLst>
      <p:ext uri="{BB962C8B-B14F-4D97-AF65-F5344CB8AC3E}">
        <p14:creationId xmlns:p14="http://schemas.microsoft.com/office/powerpoint/2010/main" val="4078167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0244" name="Rectangle 3"/>
          <p:cNvSpPr>
            <a:spLocks noGrp="1" noChangeArrowheads="1"/>
          </p:cNvSpPr>
          <p:nvPr>
            <p:ph type="body" idx="1"/>
          </p:nvPr>
        </p:nvSpPr>
        <p:spPr>
          <a:xfrm>
            <a:off x="457200" y="1196975"/>
            <a:ext cx="8229600" cy="4339650"/>
          </a:xfrm>
        </p:spPr>
        <p:txBody>
          <a:bodyPr>
            <a:noAutofit/>
          </a:bodyPr>
          <a:lstStyle/>
          <a:p>
            <a:pPr marL="0" indent="0" eaLnBrk="1" hangingPunct="1">
              <a:spcBef>
                <a:spcPct val="50000"/>
              </a:spcBef>
              <a:spcAft>
                <a:spcPct val="50000"/>
              </a:spcAft>
              <a:buFontTx/>
              <a:buNone/>
            </a:pPr>
            <a:r>
              <a:rPr lang="en-CA" sz="2700" dirty="0" smtClean="0"/>
              <a:t>3. Consent</a:t>
            </a:r>
          </a:p>
          <a:p>
            <a:pPr marL="0" indent="0" eaLnBrk="1" hangingPunct="1">
              <a:spcBef>
                <a:spcPct val="0"/>
              </a:spcBef>
              <a:buFontTx/>
              <a:buNone/>
            </a:pPr>
            <a:r>
              <a:rPr lang="en-CA" sz="2700" b="0" dirty="0" smtClean="0"/>
              <a:t>The knowledge and consent of the individual are required for the collection, use, or disclosure of personal information, except where inappropriate.</a:t>
            </a:r>
          </a:p>
          <a:p>
            <a:pPr marL="0" indent="0" eaLnBrk="1" hangingPunct="1">
              <a:spcBef>
                <a:spcPct val="0"/>
              </a:spcBef>
              <a:buFontTx/>
              <a:buNone/>
            </a:pPr>
            <a:endParaRPr lang="en-US" sz="2700" b="0" dirty="0"/>
          </a:p>
          <a:p>
            <a:pPr marL="0" indent="0" eaLnBrk="1" hangingPunct="1">
              <a:spcBef>
                <a:spcPct val="0"/>
              </a:spcBef>
              <a:buFontTx/>
              <a:buNone/>
            </a:pPr>
            <a:r>
              <a:rPr lang="en-US" sz="2700" b="0" u="sng" dirty="0" smtClean="0"/>
              <a:t>Key points</a:t>
            </a:r>
          </a:p>
          <a:p>
            <a:pPr>
              <a:spcBef>
                <a:spcPct val="0"/>
              </a:spcBef>
            </a:pPr>
            <a:r>
              <a:rPr lang="en-US" sz="2700" b="0" dirty="0" smtClean="0"/>
              <a:t>Can be expressed or implied</a:t>
            </a:r>
          </a:p>
          <a:p>
            <a:pPr>
              <a:spcBef>
                <a:spcPct val="0"/>
              </a:spcBef>
            </a:pPr>
            <a:r>
              <a:rPr lang="en-US" sz="2700" b="0" dirty="0" smtClean="0"/>
              <a:t>Must be knowledgeable</a:t>
            </a:r>
          </a:p>
          <a:p>
            <a:pPr>
              <a:spcBef>
                <a:spcPct val="0"/>
              </a:spcBef>
            </a:pPr>
            <a:r>
              <a:rPr lang="en-US" sz="2700" b="0" dirty="0" smtClean="0"/>
              <a:t>Cannot use misleading or deceptive practice</a:t>
            </a:r>
          </a:p>
          <a:p>
            <a:pPr>
              <a:spcBef>
                <a:spcPct val="0"/>
              </a:spcBef>
            </a:pPr>
            <a:r>
              <a:rPr lang="en-US" sz="2700" b="0" dirty="0" smtClean="0"/>
              <a:t>Cannot bundle data collected</a:t>
            </a:r>
          </a:p>
          <a:p>
            <a:pPr>
              <a:spcBef>
                <a:spcPct val="0"/>
              </a:spcBef>
            </a:pPr>
            <a:r>
              <a:rPr lang="en-US" sz="2700" b="0" dirty="0" smtClean="0"/>
              <a:t>Opt-in vs opt-out</a:t>
            </a:r>
          </a:p>
        </p:txBody>
      </p:sp>
    </p:spTree>
    <p:extLst>
      <p:ext uri="{BB962C8B-B14F-4D97-AF65-F5344CB8AC3E}">
        <p14:creationId xmlns:p14="http://schemas.microsoft.com/office/powerpoint/2010/main" val="2956511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1268" name="Rectangle 3"/>
          <p:cNvSpPr>
            <a:spLocks noGrp="1" noChangeArrowheads="1"/>
          </p:cNvSpPr>
          <p:nvPr>
            <p:ph type="body" idx="1"/>
          </p:nvPr>
        </p:nvSpPr>
        <p:spPr>
          <a:xfrm>
            <a:off x="457200" y="1196975"/>
            <a:ext cx="8229600" cy="4339650"/>
          </a:xfrm>
        </p:spPr>
        <p:txBody>
          <a:bodyPr>
            <a:normAutofit fontScale="85000" lnSpcReduction="20000"/>
          </a:bodyPr>
          <a:lstStyle/>
          <a:p>
            <a:pPr marL="0" indent="0" eaLnBrk="1" hangingPunct="1">
              <a:spcBef>
                <a:spcPct val="50000"/>
              </a:spcBef>
              <a:spcAft>
                <a:spcPct val="50000"/>
              </a:spcAft>
              <a:buFontTx/>
              <a:buNone/>
            </a:pPr>
            <a:r>
              <a:rPr lang="en-CA" dirty="0" smtClean="0"/>
              <a:t>4. Limiting Collection</a:t>
            </a:r>
          </a:p>
          <a:p>
            <a:pPr marL="0" indent="0" eaLnBrk="1" hangingPunct="1">
              <a:spcBef>
                <a:spcPct val="0"/>
              </a:spcBef>
              <a:buFontTx/>
              <a:buNone/>
            </a:pPr>
            <a:r>
              <a:rPr lang="en-CA" b="0" dirty="0" smtClean="0"/>
              <a:t>The collection of personal information shall be limited to that which is necessary for the purposes identified by the organization. Information shall be collected by fair and lawful means.</a:t>
            </a:r>
          </a:p>
          <a:p>
            <a:pPr marL="0" indent="0" eaLnBrk="1" hangingPunct="1">
              <a:spcBef>
                <a:spcPct val="0"/>
              </a:spcBef>
              <a:buFontTx/>
              <a:buNone/>
            </a:pPr>
            <a:endParaRPr lang="en-US" b="0" dirty="0"/>
          </a:p>
          <a:p>
            <a:pPr marL="0" indent="0" eaLnBrk="1" hangingPunct="1">
              <a:spcBef>
                <a:spcPct val="0"/>
              </a:spcBef>
              <a:buFontTx/>
              <a:buNone/>
            </a:pPr>
            <a:r>
              <a:rPr lang="en-US" b="0" u="sng" dirty="0" smtClean="0"/>
              <a:t>Key points</a:t>
            </a:r>
          </a:p>
          <a:p>
            <a:pPr>
              <a:spcBef>
                <a:spcPct val="0"/>
              </a:spcBef>
            </a:pPr>
            <a:r>
              <a:rPr lang="en-US" b="0" dirty="0" smtClean="0"/>
              <a:t>Connected to the “Identifying Purposes” and “Consent” principles</a:t>
            </a:r>
          </a:p>
          <a:p>
            <a:pPr>
              <a:spcBef>
                <a:spcPct val="0"/>
              </a:spcBef>
            </a:pPr>
            <a:r>
              <a:rPr lang="en-US" b="0" dirty="0" smtClean="0"/>
              <a:t>You cannot lose something you do not have</a:t>
            </a:r>
          </a:p>
          <a:p>
            <a:pPr>
              <a:spcBef>
                <a:spcPct val="0"/>
              </a:spcBef>
            </a:pPr>
            <a:r>
              <a:rPr lang="en-US" b="0" dirty="0" smtClean="0"/>
              <a:t>The more data the more sensitive</a:t>
            </a:r>
            <a:endParaRPr lang="en-CA" b="0" dirty="0" smtClean="0"/>
          </a:p>
        </p:txBody>
      </p:sp>
    </p:spTree>
    <p:extLst>
      <p:ext uri="{BB962C8B-B14F-4D97-AF65-F5344CB8AC3E}">
        <p14:creationId xmlns:p14="http://schemas.microsoft.com/office/powerpoint/2010/main" val="1176392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2292" name="Rectangle 3"/>
          <p:cNvSpPr>
            <a:spLocks noGrp="1" noChangeArrowheads="1"/>
          </p:cNvSpPr>
          <p:nvPr>
            <p:ph type="body" idx="1"/>
          </p:nvPr>
        </p:nvSpPr>
        <p:spPr>
          <a:xfrm>
            <a:off x="457200" y="1196975"/>
            <a:ext cx="8229600" cy="4708981"/>
          </a:xfrm>
        </p:spPr>
        <p:txBody>
          <a:bodyPr>
            <a:normAutofit fontScale="85000" lnSpcReduction="20000"/>
          </a:bodyPr>
          <a:lstStyle/>
          <a:p>
            <a:pPr marL="0" indent="0" eaLnBrk="1" hangingPunct="1">
              <a:spcBef>
                <a:spcPct val="50000"/>
              </a:spcBef>
              <a:spcAft>
                <a:spcPct val="50000"/>
              </a:spcAft>
              <a:buFontTx/>
              <a:buNone/>
            </a:pPr>
            <a:r>
              <a:rPr lang="en-CA" dirty="0" smtClean="0"/>
              <a:t>5. Limiting Use, Disclosure, and Retention</a:t>
            </a:r>
          </a:p>
          <a:p>
            <a:pPr marL="0" indent="0" eaLnBrk="1" hangingPunct="1">
              <a:spcBef>
                <a:spcPct val="0"/>
              </a:spcBef>
              <a:buFontTx/>
              <a:buNone/>
            </a:pPr>
            <a:r>
              <a:rPr lang="en-CA" b="0" dirty="0" smtClean="0"/>
              <a:t>Personal information shall not be used or disclosed for purposes other than those for which it was collected, except with the consent of the individual or as required by law. Personal information shall be retained only as long as necessary for the fulfilment of those purposes.</a:t>
            </a:r>
          </a:p>
          <a:p>
            <a:pPr marL="0" indent="0" eaLnBrk="1" hangingPunct="1">
              <a:spcBef>
                <a:spcPct val="0"/>
              </a:spcBef>
              <a:buFontTx/>
              <a:buNone/>
            </a:pPr>
            <a:endParaRPr lang="en-US" b="0" dirty="0"/>
          </a:p>
          <a:p>
            <a:pPr marL="0" indent="0" eaLnBrk="1" hangingPunct="1">
              <a:spcBef>
                <a:spcPct val="0"/>
              </a:spcBef>
              <a:buFontTx/>
              <a:buNone/>
            </a:pPr>
            <a:r>
              <a:rPr lang="en-US" b="0" u="sng" dirty="0"/>
              <a:t>Key </a:t>
            </a:r>
            <a:r>
              <a:rPr lang="en-US" b="0" u="sng" dirty="0" smtClean="0"/>
              <a:t>points</a:t>
            </a:r>
            <a:endParaRPr lang="en-US" b="0" u="sng" dirty="0"/>
          </a:p>
          <a:p>
            <a:pPr>
              <a:spcBef>
                <a:spcPct val="0"/>
              </a:spcBef>
            </a:pPr>
            <a:r>
              <a:rPr lang="en-US" b="0" dirty="0"/>
              <a:t>Connected to the </a:t>
            </a:r>
            <a:r>
              <a:rPr lang="en-US" b="0" dirty="0" smtClean="0"/>
              <a:t>“</a:t>
            </a:r>
            <a:r>
              <a:rPr lang="en-US" b="0" dirty="0"/>
              <a:t>Consent” </a:t>
            </a:r>
            <a:r>
              <a:rPr lang="en-US" b="0" dirty="0" smtClean="0"/>
              <a:t>principle</a:t>
            </a:r>
          </a:p>
          <a:p>
            <a:pPr>
              <a:spcBef>
                <a:spcPct val="0"/>
              </a:spcBef>
            </a:pPr>
            <a:r>
              <a:rPr lang="en-US" b="0" dirty="0" smtClean="0"/>
              <a:t>Some legislative requirements</a:t>
            </a:r>
          </a:p>
          <a:p>
            <a:pPr>
              <a:spcBef>
                <a:spcPct val="0"/>
              </a:spcBef>
            </a:pPr>
            <a:r>
              <a:rPr lang="en-US" b="0" dirty="0" smtClean="0"/>
              <a:t>Records Management Guidelines and Procedures</a:t>
            </a:r>
          </a:p>
          <a:p>
            <a:pPr>
              <a:spcBef>
                <a:spcPct val="0"/>
              </a:spcBef>
            </a:pPr>
            <a:r>
              <a:rPr lang="en-US" b="0" dirty="0" smtClean="0"/>
              <a:t>Control vs Custody</a:t>
            </a:r>
            <a:endParaRPr lang="en-US" b="0" dirty="0"/>
          </a:p>
        </p:txBody>
      </p:sp>
    </p:spTree>
    <p:extLst>
      <p:ext uri="{BB962C8B-B14F-4D97-AF65-F5344CB8AC3E}">
        <p14:creationId xmlns:p14="http://schemas.microsoft.com/office/powerpoint/2010/main" val="1043077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3316" name="Rectangle 3"/>
          <p:cNvSpPr>
            <a:spLocks noGrp="1" noChangeArrowheads="1"/>
          </p:cNvSpPr>
          <p:nvPr>
            <p:ph type="body" idx="1"/>
          </p:nvPr>
        </p:nvSpPr>
        <p:spPr>
          <a:xfrm>
            <a:off x="457200" y="1196975"/>
            <a:ext cx="8229600" cy="3600986"/>
          </a:xfrm>
        </p:spPr>
        <p:txBody>
          <a:bodyPr>
            <a:normAutofit/>
          </a:bodyPr>
          <a:lstStyle/>
          <a:p>
            <a:pPr marL="0" indent="0" eaLnBrk="1" hangingPunct="1">
              <a:spcBef>
                <a:spcPct val="50000"/>
              </a:spcBef>
              <a:spcAft>
                <a:spcPct val="50000"/>
              </a:spcAft>
              <a:buFontTx/>
              <a:buNone/>
            </a:pPr>
            <a:r>
              <a:rPr lang="en-CA" sz="2700" dirty="0" smtClean="0"/>
              <a:t>6. Accuracy</a:t>
            </a:r>
          </a:p>
          <a:p>
            <a:pPr marL="0" indent="0" eaLnBrk="1" hangingPunct="1">
              <a:spcBef>
                <a:spcPct val="0"/>
              </a:spcBef>
              <a:buFontTx/>
              <a:buNone/>
            </a:pPr>
            <a:r>
              <a:rPr lang="en-CA" sz="2700" b="0" dirty="0" smtClean="0"/>
              <a:t>Personal information shall be as accurate, complete, and up-to-date as is necessary for the purposes for which it is to be used.</a:t>
            </a:r>
          </a:p>
          <a:p>
            <a:pPr marL="0" indent="0" eaLnBrk="1" hangingPunct="1">
              <a:spcBef>
                <a:spcPct val="0"/>
              </a:spcBef>
              <a:buFontTx/>
              <a:buNone/>
            </a:pPr>
            <a:endParaRPr lang="en-US" sz="2700" b="0" dirty="0"/>
          </a:p>
          <a:p>
            <a:pPr marL="0" indent="0" eaLnBrk="1" hangingPunct="1">
              <a:spcBef>
                <a:spcPct val="0"/>
              </a:spcBef>
              <a:buFontTx/>
              <a:buNone/>
            </a:pPr>
            <a:r>
              <a:rPr lang="en-US" sz="2700" b="0" u="sng" dirty="0" smtClean="0"/>
              <a:t>Key point</a:t>
            </a:r>
          </a:p>
          <a:p>
            <a:pPr>
              <a:spcBef>
                <a:spcPct val="0"/>
              </a:spcBef>
            </a:pPr>
            <a:r>
              <a:rPr lang="en-US" sz="2700" b="0" dirty="0"/>
              <a:t>Connected to the </a:t>
            </a:r>
            <a:r>
              <a:rPr lang="en-US" sz="2700" b="0" dirty="0" smtClean="0"/>
              <a:t>“Openness” </a:t>
            </a:r>
            <a:r>
              <a:rPr lang="en-US" sz="2700" b="0" dirty="0"/>
              <a:t>and </a:t>
            </a:r>
            <a:r>
              <a:rPr lang="en-US" sz="2700" b="0" dirty="0" smtClean="0"/>
              <a:t>“Individual Access” principles</a:t>
            </a:r>
            <a:endParaRPr lang="en-US" sz="2700" b="0" dirty="0"/>
          </a:p>
          <a:p>
            <a:pPr marL="0" indent="0" eaLnBrk="1" hangingPunct="1">
              <a:spcBef>
                <a:spcPct val="0"/>
              </a:spcBef>
              <a:buFontTx/>
              <a:buNone/>
            </a:pPr>
            <a:endParaRPr lang="en-US" sz="2700" b="0" dirty="0" smtClean="0"/>
          </a:p>
        </p:txBody>
      </p:sp>
    </p:spTree>
    <p:extLst>
      <p:ext uri="{BB962C8B-B14F-4D97-AF65-F5344CB8AC3E}">
        <p14:creationId xmlns:p14="http://schemas.microsoft.com/office/powerpoint/2010/main" val="180030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4340" name="Rectangle 3"/>
          <p:cNvSpPr>
            <a:spLocks noGrp="1" noChangeArrowheads="1"/>
          </p:cNvSpPr>
          <p:nvPr>
            <p:ph type="body" idx="1"/>
          </p:nvPr>
        </p:nvSpPr>
        <p:spPr>
          <a:xfrm>
            <a:off x="457200" y="1196975"/>
            <a:ext cx="8229600" cy="3600986"/>
          </a:xfrm>
        </p:spPr>
        <p:txBody>
          <a:bodyPr>
            <a:normAutofit fontScale="85000" lnSpcReduction="20000"/>
          </a:bodyPr>
          <a:lstStyle/>
          <a:p>
            <a:pPr marL="0" indent="0" eaLnBrk="1" hangingPunct="1">
              <a:spcBef>
                <a:spcPct val="50000"/>
              </a:spcBef>
              <a:spcAft>
                <a:spcPct val="50000"/>
              </a:spcAft>
              <a:buFontTx/>
              <a:buNone/>
            </a:pPr>
            <a:r>
              <a:rPr lang="en-CA" dirty="0" smtClean="0"/>
              <a:t>7. Safeguards</a:t>
            </a:r>
          </a:p>
          <a:p>
            <a:pPr marL="0" indent="0" eaLnBrk="1" hangingPunct="1">
              <a:spcBef>
                <a:spcPct val="0"/>
              </a:spcBef>
              <a:buFontTx/>
              <a:buNone/>
            </a:pPr>
            <a:r>
              <a:rPr lang="en-CA" b="0" dirty="0" smtClean="0"/>
              <a:t>Personal information shall be protected by security safeguards appropriate to the sensitivity of the information.</a:t>
            </a:r>
          </a:p>
          <a:p>
            <a:pPr marL="0" indent="0" eaLnBrk="1" hangingPunct="1">
              <a:spcBef>
                <a:spcPct val="0"/>
              </a:spcBef>
              <a:buFontTx/>
              <a:buNone/>
            </a:pPr>
            <a:endParaRPr lang="en-US" b="0" dirty="0"/>
          </a:p>
          <a:p>
            <a:pPr marL="0" indent="0" eaLnBrk="1" hangingPunct="1">
              <a:spcBef>
                <a:spcPct val="0"/>
              </a:spcBef>
              <a:buFontTx/>
              <a:buNone/>
            </a:pPr>
            <a:r>
              <a:rPr lang="en-US" b="0" u="sng" dirty="0" smtClean="0"/>
              <a:t>Key points</a:t>
            </a:r>
          </a:p>
          <a:p>
            <a:pPr>
              <a:spcBef>
                <a:spcPct val="0"/>
              </a:spcBef>
            </a:pPr>
            <a:r>
              <a:rPr lang="en-US" b="0" dirty="0" smtClean="0"/>
              <a:t>Must be reasonable in the circumstances</a:t>
            </a:r>
          </a:p>
          <a:p>
            <a:pPr>
              <a:spcBef>
                <a:spcPct val="0"/>
              </a:spcBef>
            </a:pPr>
            <a:r>
              <a:rPr lang="en-US" b="0" dirty="0" smtClean="0"/>
              <a:t>Includes transfer and disposition (in addition to confidentiality and integrity)</a:t>
            </a:r>
          </a:p>
          <a:p>
            <a:pPr>
              <a:spcBef>
                <a:spcPct val="0"/>
              </a:spcBef>
            </a:pPr>
            <a:r>
              <a:rPr lang="en-US" b="0" dirty="0" smtClean="0"/>
              <a:t>Anonymous </a:t>
            </a:r>
            <a:r>
              <a:rPr lang="en-US" b="0" dirty="0"/>
              <a:t>≠ </a:t>
            </a:r>
            <a:r>
              <a:rPr lang="en-US" b="0" dirty="0" smtClean="0"/>
              <a:t>de-identified</a:t>
            </a:r>
            <a:endParaRPr lang="en-US" b="0" dirty="0"/>
          </a:p>
        </p:txBody>
      </p:sp>
    </p:spTree>
    <p:extLst>
      <p:ext uri="{BB962C8B-B14F-4D97-AF65-F5344CB8AC3E}">
        <p14:creationId xmlns:p14="http://schemas.microsoft.com/office/powerpoint/2010/main" val="1662868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5364" name="Rectangle 3"/>
          <p:cNvSpPr>
            <a:spLocks noGrp="1" noChangeArrowheads="1"/>
          </p:cNvSpPr>
          <p:nvPr>
            <p:ph type="body" idx="1"/>
          </p:nvPr>
        </p:nvSpPr>
        <p:spPr>
          <a:xfrm>
            <a:off x="457200" y="1196975"/>
            <a:ext cx="8229600" cy="5078313"/>
          </a:xfrm>
        </p:spPr>
        <p:txBody>
          <a:bodyPr>
            <a:normAutofit fontScale="85000" lnSpcReduction="10000"/>
          </a:bodyPr>
          <a:lstStyle/>
          <a:p>
            <a:pPr marL="0" indent="0" eaLnBrk="1" hangingPunct="1">
              <a:spcBef>
                <a:spcPct val="50000"/>
              </a:spcBef>
              <a:spcAft>
                <a:spcPct val="50000"/>
              </a:spcAft>
              <a:buFontTx/>
              <a:buNone/>
            </a:pPr>
            <a:r>
              <a:rPr lang="en-CA" dirty="0" smtClean="0"/>
              <a:t>8. Openness</a:t>
            </a:r>
          </a:p>
          <a:p>
            <a:pPr marL="0" indent="0" eaLnBrk="1" hangingPunct="1">
              <a:spcBef>
                <a:spcPct val="0"/>
              </a:spcBef>
              <a:buFontTx/>
              <a:buNone/>
            </a:pPr>
            <a:r>
              <a:rPr lang="en-CA" b="0" dirty="0" smtClean="0"/>
              <a:t>An organization shall make readily available to individuals specific information about its policies and practices relating to the management of personal information.</a:t>
            </a:r>
            <a:endParaRPr lang="en-US" b="0" dirty="0"/>
          </a:p>
          <a:p>
            <a:pPr marL="0" indent="0" eaLnBrk="1" hangingPunct="1">
              <a:spcBef>
                <a:spcPct val="50000"/>
              </a:spcBef>
              <a:spcAft>
                <a:spcPct val="50000"/>
              </a:spcAft>
              <a:buFontTx/>
              <a:buNone/>
            </a:pPr>
            <a:r>
              <a:rPr lang="en-CA" dirty="0"/>
              <a:t>9. Individual Access</a:t>
            </a:r>
          </a:p>
          <a:p>
            <a:pPr marL="0" indent="0" eaLnBrk="1" hangingPunct="1">
              <a:spcBef>
                <a:spcPct val="0"/>
              </a:spcBef>
              <a:buFontTx/>
              <a:buNone/>
            </a:pPr>
            <a:r>
              <a:rPr lang="en-CA" b="0" dirty="0"/>
              <a:t>Upon request, an individual shall be informed of the existence, use, and disclosure of his or her personal information and shall be given access to that information. An individual shall be able to challenge the accuracy and completeness of the information and have it amended as appropriate.</a:t>
            </a:r>
            <a:endParaRPr lang="en-CA" dirty="0"/>
          </a:p>
          <a:p>
            <a:pPr marL="0" indent="0" eaLnBrk="1" hangingPunct="1">
              <a:spcBef>
                <a:spcPct val="0"/>
              </a:spcBef>
              <a:buFontTx/>
              <a:buNone/>
            </a:pPr>
            <a:endParaRPr lang="en-CA" dirty="0" smtClean="0"/>
          </a:p>
        </p:txBody>
      </p:sp>
    </p:spTree>
    <p:extLst>
      <p:ext uri="{BB962C8B-B14F-4D97-AF65-F5344CB8AC3E}">
        <p14:creationId xmlns:p14="http://schemas.microsoft.com/office/powerpoint/2010/main" val="40540919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17412" name="Rectangle 3"/>
          <p:cNvSpPr>
            <a:spLocks noGrp="1" noChangeArrowheads="1"/>
          </p:cNvSpPr>
          <p:nvPr>
            <p:ph type="body" idx="1"/>
          </p:nvPr>
        </p:nvSpPr>
        <p:spPr>
          <a:xfrm>
            <a:off x="457200" y="1196975"/>
            <a:ext cx="8229600" cy="4670425"/>
          </a:xfrm>
        </p:spPr>
        <p:txBody>
          <a:bodyPr>
            <a:normAutofit fontScale="85000" lnSpcReduction="20000"/>
          </a:bodyPr>
          <a:lstStyle/>
          <a:p>
            <a:pPr marL="0" indent="0" eaLnBrk="1" hangingPunct="1">
              <a:spcBef>
                <a:spcPct val="50000"/>
              </a:spcBef>
              <a:spcAft>
                <a:spcPct val="50000"/>
              </a:spcAft>
              <a:buFontTx/>
              <a:buNone/>
            </a:pPr>
            <a:r>
              <a:rPr lang="en-CA" dirty="0" smtClean="0"/>
              <a:t>10. Challenging Compliance</a:t>
            </a:r>
          </a:p>
          <a:p>
            <a:pPr marL="0" indent="0" eaLnBrk="1" hangingPunct="1">
              <a:spcBef>
                <a:spcPct val="0"/>
              </a:spcBef>
              <a:buFontTx/>
              <a:buNone/>
            </a:pPr>
            <a:r>
              <a:rPr lang="en-CA" b="0" dirty="0" smtClean="0"/>
              <a:t>An individual shall be able to address a challenge concerning compliance with the above</a:t>
            </a:r>
            <a:r>
              <a:rPr lang="en-CA" b="0" baseline="30000" dirty="0" smtClean="0"/>
              <a:t>1</a:t>
            </a:r>
            <a:r>
              <a:rPr lang="en-CA" b="0" dirty="0" smtClean="0"/>
              <a:t> principles to the designated individual or individuals accountable for the organization’s compliance.</a:t>
            </a:r>
          </a:p>
          <a:p>
            <a:pPr marL="0" indent="0" eaLnBrk="1" hangingPunct="1">
              <a:spcBef>
                <a:spcPct val="0"/>
              </a:spcBef>
              <a:buFontTx/>
              <a:buNone/>
            </a:pPr>
            <a:endParaRPr lang="en-CA" b="0" dirty="0" smtClean="0"/>
          </a:p>
          <a:p>
            <a:pPr marL="0" indent="0" eaLnBrk="1" hangingPunct="1">
              <a:spcBef>
                <a:spcPct val="0"/>
              </a:spcBef>
              <a:buFontTx/>
              <a:buNone/>
            </a:pPr>
            <a:endParaRPr lang="en-CA" b="0" dirty="0" smtClean="0"/>
          </a:p>
          <a:p>
            <a:pPr marL="0" indent="0" eaLnBrk="1" hangingPunct="1">
              <a:spcBef>
                <a:spcPct val="0"/>
              </a:spcBef>
              <a:buFontTx/>
              <a:buNone/>
            </a:pPr>
            <a:endParaRPr lang="en-CA" b="0" dirty="0" smtClean="0"/>
          </a:p>
          <a:p>
            <a:pPr marL="0" indent="0" eaLnBrk="1" hangingPunct="1">
              <a:spcBef>
                <a:spcPct val="0"/>
              </a:spcBef>
              <a:buFontTx/>
              <a:buNone/>
            </a:pPr>
            <a:endParaRPr lang="en-CA" b="0" dirty="0" smtClean="0"/>
          </a:p>
          <a:p>
            <a:pPr marL="0" indent="0" eaLnBrk="1" hangingPunct="1">
              <a:spcBef>
                <a:spcPct val="0"/>
              </a:spcBef>
              <a:buFontTx/>
              <a:buNone/>
            </a:pPr>
            <a:endParaRPr lang="en-CA" b="0" dirty="0" smtClean="0"/>
          </a:p>
          <a:p>
            <a:pPr marL="0" indent="0" eaLnBrk="1" hangingPunct="1">
              <a:spcBef>
                <a:spcPct val="0"/>
              </a:spcBef>
              <a:buFontTx/>
              <a:buNone/>
            </a:pPr>
            <a:endParaRPr lang="en-CA" b="0" dirty="0" smtClean="0"/>
          </a:p>
          <a:p>
            <a:pPr marL="0" indent="0" eaLnBrk="1" hangingPunct="1">
              <a:spcBef>
                <a:spcPct val="0"/>
              </a:spcBef>
              <a:buFontTx/>
              <a:buNone/>
            </a:pPr>
            <a:r>
              <a:rPr lang="en-CA" b="0" baseline="30000" dirty="0" smtClean="0"/>
              <a:t>1</a:t>
            </a:r>
            <a:r>
              <a:rPr lang="en-CA" b="0" dirty="0" smtClean="0"/>
              <a:t> Read “previous 9”</a:t>
            </a:r>
          </a:p>
        </p:txBody>
      </p:sp>
    </p:spTree>
    <p:extLst>
      <p:ext uri="{BB962C8B-B14F-4D97-AF65-F5344CB8AC3E}">
        <p14:creationId xmlns:p14="http://schemas.microsoft.com/office/powerpoint/2010/main" val="2354988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3"/>
          <p:cNvGraphicFramePr>
            <a:graphicFrameLocks noGrp="1"/>
          </p:cNvGraphicFramePr>
          <p:nvPr>
            <p:ph idx="1"/>
          </p:nvPr>
        </p:nvGraphicFramePr>
        <p:xfrm>
          <a:off x="457200" y="1196975"/>
          <a:ext cx="8229600" cy="4365627"/>
        </p:xfrm>
        <a:graphic>
          <a:graphicData uri="http://schemas.openxmlformats.org/drawingml/2006/table">
            <a:tbl>
              <a:tblPr/>
              <a:tblGrid>
                <a:gridCol w="438150"/>
                <a:gridCol w="3624263"/>
                <a:gridCol w="544512"/>
                <a:gridCol w="3622675"/>
              </a:tblGrid>
              <a:tr h="828675">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dirty="0" smtClean="0">
                          <a:ln>
                            <a:noFill/>
                          </a:ln>
                          <a:solidFill>
                            <a:schemeClr val="tx1"/>
                          </a:solidFill>
                          <a:effectLst/>
                          <a:latin typeface="Arial" pitchFamily="34" charset="0"/>
                          <a:cs typeface="Arial" pitchFamily="34" charset="0"/>
                        </a:rPr>
                        <a:t>1.</a:t>
                      </a:r>
                      <a:endParaRPr kumimoji="0" lang="en-CA" sz="2000" b="1" i="0" u="none" strike="noStrike" cap="none" normalizeH="0" baseline="0" dirty="0" smtClean="0">
                        <a:ln>
                          <a:noFill/>
                        </a:ln>
                        <a:solidFill>
                          <a:schemeClr val="tx1"/>
                        </a:solidFill>
                        <a:effectLst/>
                        <a:latin typeface="Arial" pitchFamily="34" charset="0"/>
                      </a:endParaRP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Accountability</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6.</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Accuracy</a:t>
                      </a:r>
                    </a:p>
                  </a:txBody>
                  <a:tcPr anchor="ctr" horzOverflow="overflow">
                    <a:lnL>
                      <a:noFill/>
                    </a:lnL>
                    <a:lnR cap="flat">
                      <a:noFill/>
                    </a:lnR>
                    <a:lnT cap="flat">
                      <a:noFill/>
                    </a:lnT>
                    <a:lnB>
                      <a:noFill/>
                    </a:lnB>
                    <a:lnTlToBr>
                      <a:noFill/>
                    </a:lnTlToBr>
                    <a:lnBlToTr>
                      <a:noFill/>
                    </a:lnBlToTr>
                    <a:noFill/>
                  </a:tcPr>
                </a:tc>
              </a:tr>
              <a:tr h="830263">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2.</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Identifying Purposes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7.</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Safeguards</a:t>
                      </a:r>
                    </a:p>
                  </a:txBody>
                  <a:tcPr anchor="ctr" horzOverflow="overflow">
                    <a:lnL>
                      <a:noFill/>
                    </a:lnL>
                    <a:lnR cap="flat">
                      <a:noFill/>
                    </a:lnR>
                    <a:lnT>
                      <a:noFill/>
                    </a:lnT>
                    <a:lnB>
                      <a:noFill/>
                    </a:lnB>
                    <a:lnTlToBr>
                      <a:noFill/>
                    </a:lnTlToBr>
                    <a:lnBlToTr>
                      <a:noFill/>
                    </a:lnBlToTr>
                    <a:noFill/>
                  </a:tcPr>
                </a:tc>
              </a:tr>
              <a:tr h="827088">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3.</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Consent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8.</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Openness</a:t>
                      </a:r>
                    </a:p>
                  </a:txBody>
                  <a:tcPr anchor="ctr" horzOverflow="overflow">
                    <a:lnL>
                      <a:noFill/>
                    </a:lnL>
                    <a:lnR cap="flat">
                      <a:noFill/>
                    </a:lnR>
                    <a:lnT>
                      <a:noFill/>
                    </a:lnT>
                    <a:lnB>
                      <a:noFill/>
                    </a:lnB>
                    <a:lnTlToBr>
                      <a:noFill/>
                    </a:lnTlToBr>
                    <a:lnBlToTr>
                      <a:noFill/>
                    </a:lnBlToTr>
                    <a:noFill/>
                  </a:tcPr>
                </a:tc>
              </a:tr>
              <a:tr h="830263">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4.</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Limiting Collection</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9.</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Individual Access</a:t>
                      </a:r>
                    </a:p>
                  </a:txBody>
                  <a:tcPr anchor="ctr" horzOverflow="overflow">
                    <a:lnL>
                      <a:noFill/>
                    </a:lnL>
                    <a:lnR cap="flat">
                      <a:noFill/>
                    </a:lnR>
                    <a:lnT>
                      <a:noFill/>
                    </a:lnT>
                    <a:lnB>
                      <a:noFill/>
                    </a:lnB>
                    <a:lnTlToBr>
                      <a:noFill/>
                    </a:lnTlToBr>
                    <a:lnBlToTr>
                      <a:noFill/>
                    </a:lnBlToTr>
                    <a:noFill/>
                  </a:tcPr>
                </a:tc>
              </a:tr>
              <a:tr h="1049338">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5.</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Limiting Use, Disclosure and Retention</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10.</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Challenging Compliance</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3" name="Title 2"/>
          <p:cNvSpPr>
            <a:spLocks noGrp="1"/>
          </p:cNvSpPr>
          <p:nvPr>
            <p:ph type="title"/>
          </p:nvPr>
        </p:nvSpPr>
        <p:spPr/>
        <p:txBody>
          <a:bodyPr/>
          <a:lstStyle/>
          <a:p>
            <a:r>
              <a:rPr lang="en-CA" dirty="0"/>
              <a:t>Privacy Principles</a:t>
            </a:r>
          </a:p>
        </p:txBody>
      </p:sp>
    </p:spTree>
    <p:extLst>
      <p:ext uri="{BB962C8B-B14F-4D97-AF65-F5344CB8AC3E}">
        <p14:creationId xmlns:p14="http://schemas.microsoft.com/office/powerpoint/2010/main" val="3760468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11" descr="usb"/>
          <p:cNvPicPr>
            <a:picLocks noGrp="1" noChangeAspect="1" noChangeArrowheads="1"/>
          </p:cNvPicPr>
          <p:nvPr>
            <p:ph sz="quarter" idx="3"/>
          </p:nvPr>
        </p:nvPicPr>
        <p:blipFill>
          <a:blip r:embed="rId3" cstate="print"/>
          <a:srcRect/>
          <a:stretch>
            <a:fillRect/>
          </a:stretch>
        </p:blipFill>
        <p:spPr>
          <a:xfrm>
            <a:off x="7236296" y="692696"/>
            <a:ext cx="1640160" cy="1418795"/>
          </a:xfrm>
        </p:spPr>
      </p:pic>
      <p:pic>
        <p:nvPicPr>
          <p:cNvPr id="19459" name="Picture 10" descr="blackberry88001"/>
          <p:cNvPicPr>
            <a:picLocks noGrp="1" noChangeAspect="1" noChangeArrowheads="1"/>
          </p:cNvPicPr>
          <p:nvPr>
            <p:ph sz="quarter" idx="2"/>
          </p:nvPr>
        </p:nvPicPr>
        <p:blipFill>
          <a:blip r:embed="rId4" cstate="print"/>
          <a:srcRect/>
          <a:stretch>
            <a:fillRect/>
          </a:stretch>
        </p:blipFill>
        <p:spPr>
          <a:xfrm>
            <a:off x="827584" y="548680"/>
            <a:ext cx="1416050" cy="1760538"/>
          </a:xfrm>
        </p:spPr>
      </p:pic>
      <p:sp>
        <p:nvSpPr>
          <p:cNvPr id="19460" name="Content Placeholder 6"/>
          <p:cNvSpPr>
            <a:spLocks noGrp="1"/>
          </p:cNvSpPr>
          <p:nvPr>
            <p:ph idx="1"/>
          </p:nvPr>
        </p:nvSpPr>
        <p:spPr>
          <a:xfrm>
            <a:off x="990600" y="2514600"/>
            <a:ext cx="7499350" cy="4114800"/>
          </a:xfrm>
        </p:spPr>
        <p:txBody>
          <a:bodyPr>
            <a:normAutofit fontScale="92500" lnSpcReduction="10000"/>
          </a:bodyPr>
          <a:lstStyle/>
          <a:p>
            <a:pPr eaLnBrk="1" hangingPunct="1"/>
            <a:r>
              <a:rPr lang="en-US" sz="2800" smtClean="0"/>
              <a:t>9,000 USB sticks have been found by the dry cleaners in the UK during the last year, a recent survey revealed by Textile Services Association</a:t>
            </a:r>
          </a:p>
          <a:p>
            <a:pPr eaLnBrk="1" hangingPunct="1"/>
            <a:r>
              <a:rPr lang="en-US" sz="2800" smtClean="0"/>
              <a:t>The survey included 500 dry cleaners, who found an average two memory sticks</a:t>
            </a:r>
          </a:p>
          <a:p>
            <a:pPr eaLnBrk="1" hangingPunct="1"/>
            <a:r>
              <a:rPr lang="en-CA" sz="2800" smtClean="0"/>
              <a:t>Sunrise Propane explosion: Evacuated people’s personal information was put on a memory stick and lost.</a:t>
            </a:r>
          </a:p>
          <a:p>
            <a:pPr eaLnBrk="1" hangingPunct="1">
              <a:buFont typeface="Wingdings" pitchFamily="2" charset="2"/>
              <a:buNone/>
            </a:pPr>
            <a:r>
              <a:rPr lang="en-US" smtClean="0"/>
              <a:t/>
            </a:r>
            <a:br>
              <a:rPr lang="en-US" smtClean="0"/>
            </a:br>
            <a:endParaRPr lang="en-US" smtClean="0"/>
          </a:p>
          <a:p>
            <a:pPr eaLnBrk="1" hangingPunct="1"/>
            <a:endParaRPr lang="en-CA" sz="1000" smtClean="0"/>
          </a:p>
        </p:txBody>
      </p:sp>
      <p:sp>
        <p:nvSpPr>
          <p:cNvPr id="19461" name="Rectangle 2"/>
          <p:cNvSpPr>
            <a:spLocks noGrp="1" noRot="1" noChangeArrowheads="1"/>
          </p:cNvSpPr>
          <p:nvPr>
            <p:ph type="title"/>
          </p:nvPr>
        </p:nvSpPr>
        <p:spPr bwMode="auto">
          <a:xfrm>
            <a:off x="611560" y="404664"/>
            <a:ext cx="8229600" cy="1143000"/>
          </a:xfrm>
          <a:noFill/>
        </p:spPr>
        <p:txBody>
          <a:bodyPr vert="horz" wrap="square" lIns="91440" tIns="45720" rIns="91440" bIns="45720" numCol="1" anchorCtr="0" compatLnSpc="1">
            <a:prstTxWarp prst="textNoShape">
              <a:avLst/>
            </a:prstTxWarp>
          </a:bodyPr>
          <a:lstStyle/>
          <a:p>
            <a:pPr eaLnBrk="1" hangingPunct="1"/>
            <a:r>
              <a:rPr lang="en-CA" sz="4000" dirty="0" smtClean="0">
                <a:effectLst/>
              </a:rPr>
              <a:t>Peripheral Devices</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CA" dirty="0"/>
          </a:p>
        </p:txBody>
      </p:sp>
      <p:sp>
        <p:nvSpPr>
          <p:cNvPr id="3" name="Content Placeholder 2"/>
          <p:cNvSpPr>
            <a:spLocks noGrp="1"/>
          </p:cNvSpPr>
          <p:nvPr>
            <p:ph idx="1"/>
          </p:nvPr>
        </p:nvSpPr>
        <p:spPr/>
        <p:txBody>
          <a:bodyPr/>
          <a:lstStyle/>
          <a:p>
            <a:r>
              <a:rPr lang="en-US" dirty="0" smtClean="0"/>
              <a:t>What is Privacy</a:t>
            </a:r>
          </a:p>
          <a:p>
            <a:r>
              <a:rPr lang="en-US" dirty="0" smtClean="0"/>
              <a:t>(M)FIPPA Privacy Requirements</a:t>
            </a:r>
          </a:p>
          <a:p>
            <a:r>
              <a:rPr lang="en-US" dirty="0" smtClean="0"/>
              <a:t>Privacy Issues and Examples</a:t>
            </a:r>
          </a:p>
          <a:p>
            <a:r>
              <a:rPr lang="en-US" dirty="0" smtClean="0"/>
              <a:t>Privacy Best Practices</a:t>
            </a:r>
            <a:endParaRPr lang="en-CA" dirty="0"/>
          </a:p>
        </p:txBody>
      </p:sp>
    </p:spTree>
    <p:extLst>
      <p:ext uri="{BB962C8B-B14F-4D97-AF65-F5344CB8AC3E}">
        <p14:creationId xmlns:p14="http://schemas.microsoft.com/office/powerpoint/2010/main" val="2683671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483" name="Picture 6" descr="how e-mail appears to work"/>
          <p:cNvPicPr>
            <a:picLocks noGrp="1" noChangeAspect="1" noChangeArrowheads="1"/>
          </p:cNvPicPr>
          <p:nvPr>
            <p:ph sz="half" idx="1"/>
          </p:nvPr>
        </p:nvPicPr>
        <p:blipFill>
          <a:blip r:embed="rId3" cstate="print"/>
          <a:srcRect/>
          <a:stretch>
            <a:fillRect/>
          </a:stretch>
        </p:blipFill>
        <p:spPr>
          <a:xfrm>
            <a:off x="1143000" y="1371600"/>
            <a:ext cx="7620000" cy="1185863"/>
          </a:xfrm>
        </p:spPr>
      </p:pic>
      <p:pic>
        <p:nvPicPr>
          <p:cNvPr id="37892" name="Picture 7" descr="how e-mail really works"/>
          <p:cNvPicPr>
            <a:picLocks noGrp="1" noChangeAspect="1" noChangeArrowheads="1"/>
          </p:cNvPicPr>
          <p:nvPr>
            <p:ph sz="half" idx="2"/>
          </p:nvPr>
        </p:nvPicPr>
        <p:blipFill>
          <a:blip r:embed="rId4" cstate="print"/>
          <a:srcRect/>
          <a:stretch>
            <a:fillRect/>
          </a:stretch>
        </p:blipFill>
        <p:spPr>
          <a:xfrm>
            <a:off x="1143000" y="2743200"/>
            <a:ext cx="7620000" cy="3811588"/>
          </a:xfrm>
        </p:spPr>
      </p:pic>
      <p:sp>
        <p:nvSpPr>
          <p:cNvPr id="36869" name="Rectangle 6"/>
          <p:cNvSpPr>
            <a:spLocks noChangeArrowheads="1"/>
          </p:cNvSpPr>
          <p:nvPr/>
        </p:nvSpPr>
        <p:spPr bwMode="auto">
          <a:xfrm>
            <a:off x="4114800" y="3657600"/>
            <a:ext cx="1752600" cy="838200"/>
          </a:xfrm>
          <a:prstGeom prst="rect">
            <a:avLst/>
          </a:prstGeom>
          <a:solidFill>
            <a:srgbClr val="FFFFFF"/>
          </a:solidFill>
          <a:ln w="9525">
            <a:solidFill>
              <a:srgbClr val="000000"/>
            </a:solidFill>
            <a:miter lim="800000"/>
            <a:headEnd/>
            <a:tailEnd/>
          </a:ln>
        </p:spPr>
        <p:txBody>
          <a:bodyPr/>
          <a:lstStyle/>
          <a:p>
            <a:pPr>
              <a:spcAft>
                <a:spcPts val="1000"/>
              </a:spcAft>
            </a:pPr>
            <a:r>
              <a:rPr lang="en-CA" sz="1000">
                <a:latin typeface="Calibri" pitchFamily="34" charset="0"/>
              </a:rPr>
              <a:t>Mail User Area (MUA)</a:t>
            </a:r>
          </a:p>
          <a:p>
            <a:pPr>
              <a:spcAft>
                <a:spcPts val="1000"/>
              </a:spcAft>
            </a:pPr>
            <a:r>
              <a:rPr lang="en-CA" sz="1000">
                <a:latin typeface="Calibri" pitchFamily="34" charset="0"/>
              </a:rPr>
              <a:t>Mail Delivery Agent (MDA)</a:t>
            </a:r>
          </a:p>
          <a:p>
            <a:pPr>
              <a:spcAft>
                <a:spcPts val="1000"/>
              </a:spcAft>
            </a:pPr>
            <a:r>
              <a:rPr lang="en-CA" sz="1000">
                <a:latin typeface="Calibri" pitchFamily="34" charset="0"/>
              </a:rPr>
              <a:t>Mail Transfer Agent (MTA)</a:t>
            </a:r>
            <a:endParaRPr lang="en-US" sz="1000"/>
          </a:p>
        </p:txBody>
      </p:sp>
      <p:sp>
        <p:nvSpPr>
          <p:cNvPr id="2" name="Title 1"/>
          <p:cNvSpPr>
            <a:spLocks noGrp="1"/>
          </p:cNvSpPr>
          <p:nvPr>
            <p:ph type="title"/>
          </p:nvPr>
        </p:nvSpPr>
        <p:spPr/>
        <p:txBody>
          <a:bodyPr/>
          <a:lstStyle/>
          <a:p>
            <a:r>
              <a:rPr lang="en-CA" dirty="0"/>
              <a:t>How e-mail Works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9350" cy="1143000"/>
          </a:xfrm>
        </p:spPr>
        <p:txBody>
          <a:bodyPr/>
          <a:lstStyle/>
          <a:p>
            <a:pPr algn="ctr" eaLnBrk="1" fontAlgn="auto" hangingPunct="1">
              <a:spcAft>
                <a:spcPts val="0"/>
              </a:spcAft>
              <a:defRPr/>
            </a:pPr>
            <a:r>
              <a:rPr lang="en-CA" sz="4000" dirty="0" smtClean="0">
                <a:solidFill>
                  <a:schemeClr val="tx2">
                    <a:satMod val="130000"/>
                  </a:schemeClr>
                </a:solidFill>
                <a:effectLst/>
                <a:hlinkClick r:id="rId3"/>
              </a:rPr>
              <a:t>E-mail</a:t>
            </a:r>
            <a:endParaRPr lang="en-CA" sz="4000" dirty="0">
              <a:solidFill>
                <a:schemeClr val="tx2">
                  <a:satMod val="130000"/>
                </a:schemeClr>
              </a:solidFill>
              <a:effectLst/>
            </a:endParaRPr>
          </a:p>
        </p:txBody>
      </p:sp>
      <p:sp>
        <p:nvSpPr>
          <p:cNvPr id="3" name="Content Placeholder 2"/>
          <p:cNvSpPr>
            <a:spLocks noGrp="1"/>
          </p:cNvSpPr>
          <p:nvPr>
            <p:ph idx="1"/>
          </p:nvPr>
        </p:nvSpPr>
        <p:spPr>
          <a:xfrm>
            <a:off x="990600" y="1447800"/>
            <a:ext cx="8001000" cy="4800600"/>
          </a:xfrm>
        </p:spPr>
        <p:txBody>
          <a:bodyPr>
            <a:normAutofit fontScale="85000" lnSpcReduction="20000"/>
          </a:bodyPr>
          <a:lstStyle/>
          <a:p>
            <a:pPr marL="365760" indent="-283464" eaLnBrk="1" fontAlgn="auto" hangingPunct="1">
              <a:spcAft>
                <a:spcPts val="0"/>
              </a:spcAft>
              <a:buFont typeface="Wingdings 2"/>
              <a:buChar char=""/>
              <a:defRPr/>
            </a:pPr>
            <a:r>
              <a:rPr lang="en-CA" dirty="0" smtClean="0"/>
              <a:t>Never send personal health information or refer to a identifier </a:t>
            </a:r>
            <a:r>
              <a:rPr lang="en-CA" smtClean="0"/>
              <a:t>via e-mail</a:t>
            </a:r>
            <a:endParaRPr lang="en-CA" dirty="0" smtClean="0"/>
          </a:p>
          <a:p>
            <a:pPr marL="365760" indent="-283464" eaLnBrk="1" fontAlgn="auto" hangingPunct="1">
              <a:spcAft>
                <a:spcPts val="0"/>
              </a:spcAft>
              <a:buFont typeface="Wingdings 2"/>
              <a:buChar char=""/>
              <a:defRPr/>
            </a:pPr>
            <a:r>
              <a:rPr lang="en-CA" dirty="0" smtClean="0"/>
              <a:t>If you receive an e-mail intended for someone else, notify the sender and delete the e-mail immediately.</a:t>
            </a:r>
          </a:p>
          <a:p>
            <a:pPr>
              <a:defRPr/>
            </a:pPr>
            <a:r>
              <a:rPr lang="en-CA" dirty="0" smtClean="0"/>
              <a:t>decide if other ways to send the message would offer better privacy protection and security, e.g., a letter or memo by confidential mail. </a:t>
            </a:r>
          </a:p>
          <a:p>
            <a:pPr>
              <a:defRPr/>
            </a:pPr>
            <a:r>
              <a:rPr lang="en-CA" dirty="0" smtClean="0"/>
              <a:t>Keep your e-mail user and distribution lists up-to date. </a:t>
            </a:r>
          </a:p>
          <a:p>
            <a:pPr>
              <a:defRPr/>
            </a:pPr>
            <a:r>
              <a:rPr lang="en-CA" dirty="0" smtClean="0"/>
              <a:t>Verify the recipient(s)’ name, title and e-mail address in the GroupWise Address Book before you send an e-mail. </a:t>
            </a:r>
          </a:p>
          <a:p>
            <a:pPr>
              <a:buFont typeface="Wingdings 2" pitchFamily="18" charset="2"/>
              <a:buNone/>
              <a:defRPr/>
            </a:pPr>
            <a:r>
              <a:rPr lang="en-CA" dirty="0" smtClean="0"/>
              <a:t>	</a:t>
            </a:r>
          </a:p>
          <a:p>
            <a:pPr marL="365760" indent="-283464" eaLnBrk="1" fontAlgn="auto" hangingPunct="1">
              <a:spcAft>
                <a:spcPts val="0"/>
              </a:spcAft>
              <a:buFont typeface="Wingdings 2"/>
              <a:buChar char=""/>
              <a:defRPr/>
            </a:pPr>
            <a:endParaRPr lang="en-CA"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
          <p:cNvSpPr>
            <a:spLocks noGrp="1" noRot="1" noChangeArrowheads="1"/>
          </p:cNvSpPr>
          <p:nvPr>
            <p:ph type="title"/>
          </p:nvPr>
        </p:nvSpPr>
        <p:spPr bwMode="auto">
          <a:xfrm>
            <a:off x="1371600" y="304800"/>
            <a:ext cx="6324600" cy="1143000"/>
          </a:xfrm>
          <a:noFill/>
        </p:spPr>
        <p:txBody>
          <a:bodyPr vert="horz" wrap="square" lIns="91440" tIns="45720" rIns="91440" bIns="45720" numCol="1" anchorCtr="0" compatLnSpc="1">
            <a:prstTxWarp prst="textNoShape">
              <a:avLst/>
            </a:prstTxWarp>
          </a:bodyPr>
          <a:lstStyle/>
          <a:p>
            <a:pPr algn="ctr" eaLnBrk="1" hangingPunct="1"/>
            <a:r>
              <a:rPr lang="en-CA" sz="4000" dirty="0" smtClean="0">
                <a:effectLst/>
              </a:rPr>
              <a:t>Biometrics</a:t>
            </a:r>
          </a:p>
        </p:txBody>
      </p:sp>
      <p:pic>
        <p:nvPicPr>
          <p:cNvPr id="33795" name="Picture 11" descr="biometric06"/>
          <p:cNvPicPr>
            <a:picLocks noGrp="1" noChangeAspect="1" noChangeArrowheads="1"/>
          </p:cNvPicPr>
          <p:nvPr>
            <p:ph sz="half" idx="3"/>
          </p:nvPr>
        </p:nvPicPr>
        <p:blipFill>
          <a:blip r:embed="rId3" cstate="print"/>
          <a:srcRect/>
          <a:stretch>
            <a:fillRect/>
          </a:stretch>
        </p:blipFill>
        <p:spPr>
          <a:xfrm>
            <a:off x="2286000" y="1981200"/>
            <a:ext cx="5638800" cy="3262313"/>
          </a:xfrm>
        </p:spPr>
      </p:pic>
      <p:pic>
        <p:nvPicPr>
          <p:cNvPr id="33796" name="Picture 9" descr="finger scanner"/>
          <p:cNvPicPr>
            <a:picLocks noGrp="1" noChangeAspect="1" noChangeArrowheads="1"/>
          </p:cNvPicPr>
          <p:nvPr>
            <p:ph sz="quarter" idx="2"/>
          </p:nvPr>
        </p:nvPicPr>
        <p:blipFill>
          <a:blip r:embed="rId4" cstate="print"/>
          <a:srcRect/>
          <a:stretch>
            <a:fillRect/>
          </a:stretch>
        </p:blipFill>
        <p:spPr>
          <a:xfrm>
            <a:off x="1600200" y="4343400"/>
            <a:ext cx="1568450" cy="2187575"/>
          </a:xfrm>
        </p:spPr>
      </p:pic>
      <p:pic>
        <p:nvPicPr>
          <p:cNvPr id="33797" name="Picture 8" descr="irisscan"/>
          <p:cNvPicPr>
            <a:picLocks noGrp="1" noChangeAspect="1" noChangeArrowheads="1"/>
          </p:cNvPicPr>
          <p:nvPr>
            <p:ph sz="quarter" idx="1"/>
          </p:nvPr>
        </p:nvPicPr>
        <p:blipFill>
          <a:blip r:embed="rId5" cstate="print"/>
          <a:srcRect/>
          <a:stretch>
            <a:fillRect/>
          </a:stretch>
        </p:blipFill>
        <p:spPr>
          <a:xfrm>
            <a:off x="6019800" y="1447800"/>
            <a:ext cx="2498725" cy="2185988"/>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to="" calcmode="lin" valueType="num">
                                      <p:cBhvr>
                                        <p:cTn id="7" dur="1" fill="hold"/>
                                        <p:tgtEl>
                                          <p:spTgt spid="33797"/>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33796"/>
                                        </p:tgtEl>
                                        <p:attrNameLst>
                                          <p:attrName>style.visibility</p:attrName>
                                        </p:attrNameLst>
                                      </p:cBhvr>
                                      <p:to>
                                        <p:strVal val="visible"/>
                                      </p:to>
                                    </p:set>
                                    <p:anim to="" calcmode="lin" valueType="num">
                                      <p:cBhvr>
                                        <p:cTn id="10" dur="1" fill="hold"/>
                                        <p:tgtEl>
                                          <p:spTgt spid="33796"/>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33795"/>
                                        </p:tgtEl>
                                        <p:attrNameLst>
                                          <p:attrName>style.visibility</p:attrName>
                                        </p:attrNameLst>
                                      </p:cBhvr>
                                      <p:to>
                                        <p:strVal val="visible"/>
                                      </p:to>
                                    </p:set>
                                    <p:anim to="" calcmode="lin" valueType="num">
                                      <p:cBhvr>
                                        <p:cTn id="13" dur="1" fill="hold"/>
                                        <p:tgtEl>
                                          <p:spTgt spid="3379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44650" y="304800"/>
            <a:ext cx="6737350" cy="1143000"/>
          </a:xfrm>
        </p:spPr>
        <p:txBody>
          <a:bodyPr/>
          <a:lstStyle/>
          <a:p>
            <a:pPr algn="ctr" eaLnBrk="1" fontAlgn="auto" hangingPunct="1">
              <a:spcAft>
                <a:spcPts val="0"/>
              </a:spcAft>
              <a:defRPr/>
            </a:pPr>
            <a:r>
              <a:rPr lang="en-CA" sz="4000" dirty="0"/>
              <a:t>Biometrics</a:t>
            </a:r>
            <a:endParaRPr lang="en-CA" sz="4000" dirty="0"/>
          </a:p>
        </p:txBody>
      </p:sp>
      <p:pic>
        <p:nvPicPr>
          <p:cNvPr id="24579" name="Content Placeholder 10" descr="install-mercedes.jpg"/>
          <p:cNvPicPr>
            <a:picLocks noGrp="1" noChangeAspect="1"/>
          </p:cNvPicPr>
          <p:nvPr>
            <p:ph idx="1"/>
          </p:nvPr>
        </p:nvPicPr>
        <p:blipFill>
          <a:blip r:embed="rId3" cstate="print"/>
          <a:srcRect/>
          <a:stretch>
            <a:fillRect/>
          </a:stretch>
        </p:blipFill>
        <p:spPr>
          <a:xfrm>
            <a:off x="4953000" y="3962400"/>
            <a:ext cx="3867150" cy="2590800"/>
          </a:xfrm>
          <a:ln>
            <a:solidFill>
              <a:srgbClr val="FF0000"/>
            </a:solidFill>
          </a:ln>
        </p:spPr>
      </p:pic>
      <p:sp>
        <p:nvSpPr>
          <p:cNvPr id="7" name="Rounded Rectangle 6"/>
          <p:cNvSpPr/>
          <p:nvPr/>
        </p:nvSpPr>
        <p:spPr>
          <a:xfrm>
            <a:off x="6324600" y="4876800"/>
            <a:ext cx="533400"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9" name="Content Placeholder 6"/>
          <p:cNvSpPr txBox="1">
            <a:spLocks/>
          </p:cNvSpPr>
          <p:nvPr/>
        </p:nvSpPr>
        <p:spPr bwMode="auto">
          <a:xfrm>
            <a:off x="1066800" y="1447800"/>
            <a:ext cx="7499350" cy="2743200"/>
          </a:xfrm>
          <a:prstGeom prst="rect">
            <a:avLst/>
          </a:prstGeom>
          <a:noFill/>
          <a:ln w="9525">
            <a:noFill/>
            <a:miter lim="800000"/>
            <a:headEnd/>
            <a:tailEnd/>
          </a:ln>
        </p:spPr>
        <p:txBody>
          <a:bodyPr/>
          <a:lstStyle/>
          <a:p>
            <a:pPr marL="365125" indent="-282575">
              <a:spcBef>
                <a:spcPts val="600"/>
              </a:spcBef>
              <a:buClr>
                <a:schemeClr val="accent1"/>
              </a:buClr>
              <a:buSzPct val="80000"/>
              <a:buFont typeface="Wingdings 2" pitchFamily="18" charset="2"/>
              <a:buChar char=""/>
              <a:defRPr/>
            </a:pPr>
            <a:r>
              <a:rPr lang="en-US" sz="2800" dirty="0">
                <a:latin typeface="+mn-lt"/>
              </a:rPr>
              <a:t>Malaysia car thieves steal finger</a:t>
            </a:r>
          </a:p>
          <a:p>
            <a:pPr marL="365125" indent="-282575">
              <a:spcBef>
                <a:spcPts val="600"/>
              </a:spcBef>
              <a:buClr>
                <a:schemeClr val="accent1"/>
              </a:buClr>
              <a:buSzPct val="80000"/>
              <a:buFont typeface="Wingdings 2" pitchFamily="18" charset="2"/>
              <a:buChar char=""/>
              <a:defRPr/>
            </a:pPr>
            <a:endParaRPr lang="en-CA" sz="2800" dirty="0">
              <a:latin typeface="+mn-lt"/>
            </a:endParaRPr>
          </a:p>
          <a:p>
            <a:pPr marL="365125" indent="-282575">
              <a:spcBef>
                <a:spcPts val="600"/>
              </a:spcBef>
              <a:buClr>
                <a:schemeClr val="accent1"/>
              </a:buClr>
              <a:buSzPct val="80000"/>
              <a:buFont typeface="Wingdings 2" pitchFamily="18" charset="2"/>
              <a:buChar char=""/>
              <a:defRPr/>
            </a:pPr>
            <a:r>
              <a:rPr lang="en-US" sz="2800" dirty="0">
                <a:latin typeface="+mn-lt"/>
              </a:rPr>
              <a:t>Police in Malaysia are hunting for members of a violent gang who chopped off a car owner's finger to get around the vehicle's hi-tech security system</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1644650" y="228600"/>
            <a:ext cx="6584950" cy="1143000"/>
          </a:xfrm>
        </p:spPr>
        <p:txBody>
          <a:bodyPr/>
          <a:lstStyle/>
          <a:p>
            <a:pPr algn="ctr" eaLnBrk="1" fontAlgn="auto" hangingPunct="1">
              <a:spcAft>
                <a:spcPts val="0"/>
              </a:spcAft>
              <a:defRPr/>
            </a:pPr>
            <a:r>
              <a:rPr lang="en-US" sz="4000" dirty="0"/>
              <a:t>Collection</a:t>
            </a:r>
          </a:p>
        </p:txBody>
      </p:sp>
      <p:sp>
        <p:nvSpPr>
          <p:cNvPr id="26627" name="Rectangle 3"/>
          <p:cNvSpPr>
            <a:spLocks noGrp="1" noChangeArrowheads="1"/>
          </p:cNvSpPr>
          <p:nvPr>
            <p:ph type="body" idx="1"/>
          </p:nvPr>
        </p:nvSpPr>
        <p:spPr>
          <a:xfrm>
            <a:off x="1371600" y="1143000"/>
            <a:ext cx="7499350" cy="4800600"/>
          </a:xfrm>
        </p:spPr>
        <p:txBody>
          <a:bodyPr/>
          <a:lstStyle/>
          <a:p>
            <a:pPr eaLnBrk="1" hangingPunct="1"/>
            <a:r>
              <a:rPr lang="en-US" sz="2800" smtClean="0"/>
              <a:t>Collection of personal information</a:t>
            </a:r>
          </a:p>
          <a:p>
            <a:pPr eaLnBrk="1" hangingPunct="1"/>
            <a:r>
              <a:rPr lang="en-US" sz="2800" smtClean="0"/>
              <a:t>No person shall </a:t>
            </a:r>
            <a:r>
              <a:rPr lang="en-US" sz="2800" u="sng" smtClean="0"/>
              <a:t>collect personal information </a:t>
            </a:r>
            <a:r>
              <a:rPr lang="en-US" sz="2800" smtClean="0"/>
              <a:t>on behalf of an </a:t>
            </a:r>
            <a:r>
              <a:rPr lang="en-US" sz="2800" u="sng" smtClean="0"/>
              <a:t>institution</a:t>
            </a:r>
            <a:r>
              <a:rPr lang="en-US" sz="2800" smtClean="0"/>
              <a:t> unless the collection is authorized by </a:t>
            </a:r>
            <a:r>
              <a:rPr lang="en-US" sz="2800" u="sng" smtClean="0"/>
              <a:t>statute</a:t>
            </a:r>
            <a:r>
              <a:rPr lang="en-US" sz="2800" smtClean="0"/>
              <a:t>, used for the purposes of </a:t>
            </a:r>
            <a:r>
              <a:rPr lang="en-US" sz="2800" u="sng" smtClean="0"/>
              <a:t>law enforcement </a:t>
            </a:r>
            <a:r>
              <a:rPr lang="en-US" sz="2800" smtClean="0"/>
              <a:t>or necessary to the proper </a:t>
            </a:r>
            <a:r>
              <a:rPr lang="en-US" sz="2800" u="sng" smtClean="0"/>
              <a:t>administration</a:t>
            </a:r>
            <a:r>
              <a:rPr lang="en-US" sz="2800" smtClean="0"/>
              <a:t> of a lawfully authorized activity. </a:t>
            </a:r>
          </a:p>
          <a:p>
            <a:pPr eaLnBrk="1" hangingPunct="1"/>
            <a:r>
              <a:rPr lang="en-US" sz="2800" smtClean="0">
                <a:hlinkClick r:id="rId3"/>
              </a:rPr>
              <a:t>Application forms</a:t>
            </a:r>
            <a:endParaRPr lang="en-US" sz="2800" smtClean="0"/>
          </a:p>
          <a:p>
            <a:pPr eaLnBrk="1" hangingPunct="1"/>
            <a:r>
              <a:rPr lang="en-US" sz="2800" smtClean="0">
                <a:hlinkClick r:id="rId4"/>
              </a:rPr>
              <a:t>On-line surveys</a:t>
            </a:r>
            <a:endParaRPr lang="en-US" sz="2800" smtClean="0"/>
          </a:p>
          <a:p>
            <a:pPr eaLnBrk="1" hangingPunct="1"/>
            <a:r>
              <a:rPr lang="en-US" sz="2800" smtClean="0">
                <a:hlinkClick r:id="rId5"/>
              </a:rPr>
              <a:t>Telephone subscriptions</a:t>
            </a:r>
            <a:endParaRPr lang="en-US" sz="2800" smtClean="0"/>
          </a:p>
          <a:p>
            <a:pPr eaLnBrk="1" hangingPunct="1"/>
            <a:r>
              <a:rPr lang="en-US" sz="2800" smtClean="0">
                <a:hlinkClick r:id="rId6"/>
              </a:rPr>
              <a:t>E-mail collection</a:t>
            </a:r>
            <a:endParaRPr lang="en-US" sz="280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xfrm>
            <a:off x="1295400" y="228600"/>
            <a:ext cx="7499350" cy="1143000"/>
          </a:xfrm>
        </p:spPr>
        <p:txBody>
          <a:bodyPr>
            <a:normAutofit/>
          </a:bodyPr>
          <a:lstStyle/>
          <a:p>
            <a:pPr algn="ctr" eaLnBrk="1" fontAlgn="auto" hangingPunct="1">
              <a:spcAft>
                <a:spcPts val="0"/>
              </a:spcAft>
              <a:defRPr/>
            </a:pPr>
            <a:r>
              <a:rPr lang="en-CA" sz="4000" dirty="0"/>
              <a:t>Notice of </a:t>
            </a:r>
            <a:r>
              <a:rPr lang="en-CA" sz="4000" dirty="0"/>
              <a:t>Collection</a:t>
            </a:r>
            <a:r>
              <a:rPr lang="en-CA" sz="4000" dirty="0"/>
              <a:t> Statement</a:t>
            </a:r>
          </a:p>
        </p:txBody>
      </p:sp>
      <p:pic>
        <p:nvPicPr>
          <p:cNvPr id="27651" name="Picture 5"/>
          <p:cNvPicPr>
            <a:picLocks noChangeAspect="1" noChangeArrowheads="1"/>
          </p:cNvPicPr>
          <p:nvPr/>
        </p:nvPicPr>
        <p:blipFill>
          <a:blip r:embed="rId3" cstate="print"/>
          <a:srcRect/>
          <a:stretch>
            <a:fillRect/>
          </a:stretch>
        </p:blipFill>
        <p:spPr bwMode="auto">
          <a:xfrm>
            <a:off x="1338263" y="1073150"/>
            <a:ext cx="6891337" cy="5556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1447800" y="1143000"/>
          <a:ext cx="748665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lowchart: Connector 11"/>
          <p:cNvSpPr/>
          <p:nvPr/>
        </p:nvSpPr>
        <p:spPr>
          <a:xfrm>
            <a:off x="228600" y="1295400"/>
            <a:ext cx="1219200" cy="1066800"/>
          </a:xfrm>
          <a:prstGeom prst="flowChartConnector">
            <a:avLst/>
          </a:prstGeom>
          <a:ln>
            <a:solidFill>
              <a:schemeClr val="accent3"/>
            </a:solidFill>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CA" sz="1100" dirty="0">
                <a:ln w="12700">
                  <a:solidFill>
                    <a:schemeClr val="tx2">
                      <a:satMod val="155000"/>
                    </a:schemeClr>
                  </a:solidFill>
                  <a:prstDash val="solid"/>
                </a:ln>
                <a:solidFill>
                  <a:schemeClr val="bg2">
                    <a:tint val="85000"/>
                    <a:satMod val="155000"/>
                  </a:schemeClr>
                </a:solidFill>
              </a:rPr>
              <a:t>Consent</a:t>
            </a:r>
          </a:p>
          <a:p>
            <a:pPr algn="ctr">
              <a:defRPr/>
            </a:pPr>
            <a:r>
              <a:rPr lang="en-CA" sz="1100" dirty="0">
                <a:ln w="12700">
                  <a:solidFill>
                    <a:schemeClr val="tx2">
                      <a:satMod val="155000"/>
                    </a:schemeClr>
                  </a:solidFill>
                  <a:prstDash val="solid"/>
                </a:ln>
                <a:solidFill>
                  <a:schemeClr val="bg2">
                    <a:tint val="85000"/>
                    <a:satMod val="155000"/>
                  </a:schemeClr>
                </a:solidFill>
              </a:rPr>
              <a:t>32 b</a:t>
            </a:r>
            <a:endParaRPr lang="en-CA" sz="1100" dirty="0">
              <a:ln>
                <a:solidFill>
                  <a:schemeClr val="tx1"/>
                </a:solidFill>
              </a:ln>
            </a:endParaRPr>
          </a:p>
        </p:txBody>
      </p:sp>
      <p:sp>
        <p:nvSpPr>
          <p:cNvPr id="13" name="Flowchart: Connector 12"/>
          <p:cNvSpPr/>
          <p:nvPr/>
        </p:nvSpPr>
        <p:spPr>
          <a:xfrm>
            <a:off x="228600" y="2667000"/>
            <a:ext cx="1219200" cy="1066800"/>
          </a:xfrm>
          <a:prstGeom prst="flowChartConnector">
            <a:avLst/>
          </a:prstGeom>
          <a:ln>
            <a:solidFill>
              <a:schemeClr val="accent3"/>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n-CA" sz="1100" dirty="0">
                <a:ln w="12700">
                  <a:solidFill>
                    <a:schemeClr val="tx2">
                      <a:satMod val="155000"/>
                    </a:schemeClr>
                  </a:solidFill>
                  <a:prstDash val="solid"/>
                </a:ln>
                <a:solidFill>
                  <a:schemeClr val="bg2">
                    <a:tint val="85000"/>
                    <a:satMod val="155000"/>
                  </a:schemeClr>
                </a:solidFill>
              </a:rPr>
              <a:t>Officer/</a:t>
            </a:r>
          </a:p>
          <a:p>
            <a:pPr algn="ctr">
              <a:defRPr/>
            </a:pPr>
            <a:r>
              <a:rPr lang="en-CA" sz="1100" dirty="0">
                <a:ln w="12700">
                  <a:solidFill>
                    <a:schemeClr val="tx2">
                      <a:satMod val="155000"/>
                    </a:schemeClr>
                  </a:solidFill>
                  <a:prstDash val="solid"/>
                </a:ln>
                <a:solidFill>
                  <a:schemeClr val="bg2">
                    <a:tint val="85000"/>
                    <a:satMod val="155000"/>
                  </a:schemeClr>
                </a:solidFill>
              </a:rPr>
              <a:t>Employee</a:t>
            </a:r>
          </a:p>
          <a:p>
            <a:pPr algn="ctr">
              <a:defRPr/>
            </a:pPr>
            <a:r>
              <a:rPr lang="en-CA" sz="1100" dirty="0">
                <a:ln w="12700">
                  <a:solidFill>
                    <a:schemeClr val="tx2">
                      <a:satMod val="155000"/>
                    </a:schemeClr>
                  </a:solidFill>
                  <a:prstDash val="solid"/>
                </a:ln>
                <a:solidFill>
                  <a:schemeClr val="bg2">
                    <a:tint val="85000"/>
                    <a:satMod val="155000"/>
                  </a:schemeClr>
                </a:solidFill>
              </a:rPr>
              <a:t>32 d</a:t>
            </a:r>
            <a:endParaRPr lang="en-CA" sz="1100" dirty="0">
              <a:ln>
                <a:solidFill>
                  <a:schemeClr val="tx1"/>
                </a:solidFill>
              </a:ln>
            </a:endParaRPr>
          </a:p>
        </p:txBody>
      </p:sp>
      <p:sp>
        <p:nvSpPr>
          <p:cNvPr id="14" name="Flowchart: Connector 13"/>
          <p:cNvSpPr/>
          <p:nvPr/>
        </p:nvSpPr>
        <p:spPr>
          <a:xfrm>
            <a:off x="228600" y="3962400"/>
            <a:ext cx="1219200" cy="1143000"/>
          </a:xfrm>
          <a:prstGeom prst="flowChartConnector">
            <a:avLst/>
          </a:prstGeom>
          <a:ln>
            <a:solidFill>
              <a:schemeClr val="accent3"/>
            </a:solidFill>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CA" sz="1100" dirty="0">
                <a:ln w="12700">
                  <a:solidFill>
                    <a:schemeClr val="tx2">
                      <a:satMod val="155000"/>
                    </a:schemeClr>
                  </a:solidFill>
                  <a:prstDash val="solid"/>
                </a:ln>
                <a:solidFill>
                  <a:schemeClr val="bg2">
                    <a:tint val="85000"/>
                    <a:satMod val="155000"/>
                  </a:schemeClr>
                </a:solidFill>
              </a:rPr>
              <a:t>Law Enforcement</a:t>
            </a:r>
          </a:p>
          <a:p>
            <a:pPr algn="ctr">
              <a:defRPr/>
            </a:pPr>
            <a:r>
              <a:rPr lang="en-CA" sz="1100" dirty="0">
                <a:ln w="12700">
                  <a:solidFill>
                    <a:schemeClr val="tx2">
                      <a:satMod val="155000"/>
                    </a:schemeClr>
                  </a:solidFill>
                  <a:prstDash val="solid"/>
                </a:ln>
                <a:solidFill>
                  <a:schemeClr val="bg2">
                    <a:tint val="85000"/>
                    <a:satMod val="155000"/>
                  </a:schemeClr>
                </a:solidFill>
              </a:rPr>
              <a:t>32 g</a:t>
            </a:r>
            <a:endParaRPr lang="en-CA" sz="1100" dirty="0">
              <a:ln>
                <a:solidFill>
                  <a:schemeClr val="tx1"/>
                </a:solidFill>
              </a:ln>
            </a:endParaRPr>
          </a:p>
        </p:txBody>
      </p:sp>
      <p:grpSp>
        <p:nvGrpSpPr>
          <p:cNvPr id="2" name="Group 15"/>
          <p:cNvGrpSpPr>
            <a:grpSpLocks/>
          </p:cNvGrpSpPr>
          <p:nvPr/>
        </p:nvGrpSpPr>
        <p:grpSpPr bwMode="auto">
          <a:xfrm>
            <a:off x="1287463" y="5334000"/>
            <a:ext cx="7646987" cy="1928813"/>
            <a:chOff x="68263" y="2193369"/>
            <a:chExt cx="7646987" cy="1928745"/>
          </a:xfrm>
        </p:grpSpPr>
        <p:sp>
          <p:nvSpPr>
            <p:cNvPr id="17" name="Rounded Rectangle 16"/>
            <p:cNvSpPr/>
            <p:nvPr/>
          </p:nvSpPr>
          <p:spPr>
            <a:xfrm>
              <a:off x="228600" y="2193369"/>
              <a:ext cx="7486650" cy="1295354"/>
            </a:xfrm>
            <a:prstGeom prst="roundRect">
              <a:avLst/>
            </a:prstGeom>
          </p:spPr>
          <p:style>
            <a:lnRef idx="2">
              <a:schemeClr val="lt1">
                <a:hueOff val="0"/>
                <a:satOff val="0"/>
                <a:lumOff val="0"/>
                <a:alphaOff val="0"/>
              </a:schemeClr>
            </a:lnRef>
            <a:fillRef idx="1">
              <a:schemeClr val="accent3">
                <a:shade val="80000"/>
                <a:hueOff val="14722"/>
                <a:satOff val="-19195"/>
                <a:lumOff val="29825"/>
                <a:alphaOff val="0"/>
              </a:schemeClr>
            </a:fillRef>
            <a:effectRef idx="0">
              <a:schemeClr val="accent3">
                <a:shade val="80000"/>
                <a:hueOff val="14722"/>
                <a:satOff val="-19195"/>
                <a:lumOff val="29825"/>
                <a:alphaOff val="0"/>
              </a:schemeClr>
            </a:effectRef>
            <a:fontRef idx="minor">
              <a:schemeClr val="lt1"/>
            </a:fontRef>
          </p:style>
          <p:txBody>
            <a:bodyPr/>
            <a:lstStyle/>
            <a:p>
              <a:pPr>
                <a:defRPr/>
              </a:pPr>
              <a:r>
                <a:rPr lang="en-CA" sz="2000" dirty="0"/>
                <a:t>Examples include Canada Customs and Revenue Agency , WSIB, the College of Nurses, and Coroners</a:t>
              </a:r>
            </a:p>
            <a:p>
              <a:pPr>
                <a:defRPr/>
              </a:pPr>
              <a:endParaRPr lang="en-CA" sz="2400" dirty="0"/>
            </a:p>
          </p:txBody>
        </p:sp>
        <p:sp>
          <p:nvSpPr>
            <p:cNvPr id="18" name="Rounded Rectangle 4"/>
            <p:cNvSpPr/>
            <p:nvPr/>
          </p:nvSpPr>
          <p:spPr>
            <a:xfrm>
              <a:off x="68263" y="2871208"/>
              <a:ext cx="7350125" cy="1250906"/>
            </a:xfrm>
            <a:prstGeom prst="rect">
              <a:avLst/>
            </a:prstGeom>
          </p:spPr>
          <p:style>
            <a:lnRef idx="0">
              <a:scrgbClr r="0" g="0" b="0"/>
            </a:lnRef>
            <a:fillRef idx="0">
              <a:scrgbClr r="0" g="0" b="0"/>
            </a:fillRef>
            <a:effectRef idx="0">
              <a:scrgbClr r="0" g="0" b="0"/>
            </a:effectRef>
            <a:fontRef idx="minor">
              <a:schemeClr val="lt1"/>
            </a:fontRef>
          </p:style>
          <p:txBody>
            <a:bodyPr tIns="91440" bIns="91440" spcCol="1270" anchor="ctr"/>
            <a:lstStyle/>
            <a:p>
              <a:pPr defTabSz="1066800">
                <a:lnSpc>
                  <a:spcPct val="90000"/>
                </a:lnSpc>
                <a:spcAft>
                  <a:spcPct val="35000"/>
                </a:spcAft>
                <a:defRPr/>
              </a:pPr>
              <a:endParaRPr lang="en-CA" sz="2400" dirty="0"/>
            </a:p>
          </p:txBody>
        </p:sp>
      </p:grpSp>
      <p:sp>
        <p:nvSpPr>
          <p:cNvPr id="21" name="Flowchart: Connector 20"/>
          <p:cNvSpPr/>
          <p:nvPr/>
        </p:nvSpPr>
        <p:spPr>
          <a:xfrm>
            <a:off x="228600" y="5334000"/>
            <a:ext cx="1219200" cy="1219200"/>
          </a:xfrm>
          <a:prstGeom prst="flowChartConnector">
            <a:avLst/>
          </a:prstGeom>
          <a:ln>
            <a:solidFill>
              <a:schemeClr val="accent3"/>
            </a:solidFill>
          </a:ln>
        </p:spPr>
        <p:style>
          <a:lnRef idx="2">
            <a:schemeClr val="dk1"/>
          </a:lnRef>
          <a:fillRef idx="1">
            <a:schemeClr val="lt1"/>
          </a:fillRef>
          <a:effectRef idx="0">
            <a:schemeClr val="dk1"/>
          </a:effectRef>
          <a:fontRef idx="minor">
            <a:schemeClr val="dk1"/>
          </a:fontRef>
        </p:style>
        <p:txBody>
          <a:bodyPr lIns="0" rIns="0" anchor="ctr"/>
          <a:lstStyle/>
          <a:p>
            <a:pPr algn="ctr">
              <a:defRPr/>
            </a:pPr>
            <a:r>
              <a:rPr lang="en-CA" sz="1100" dirty="0">
                <a:ln w="12700">
                  <a:solidFill>
                    <a:schemeClr val="tx2">
                      <a:satMod val="155000"/>
                    </a:schemeClr>
                  </a:solidFill>
                  <a:prstDash val="solid"/>
                </a:ln>
                <a:solidFill>
                  <a:schemeClr val="bg2">
                    <a:tint val="85000"/>
                    <a:satMod val="155000"/>
                  </a:schemeClr>
                </a:solidFill>
              </a:rPr>
              <a:t>Act of Legislature/</a:t>
            </a:r>
          </a:p>
          <a:p>
            <a:pPr algn="ctr">
              <a:defRPr/>
            </a:pPr>
            <a:r>
              <a:rPr lang="en-CA" sz="1100" dirty="0">
                <a:ln w="12700">
                  <a:solidFill>
                    <a:schemeClr val="tx2">
                      <a:satMod val="155000"/>
                    </a:schemeClr>
                  </a:solidFill>
                  <a:prstDash val="solid"/>
                </a:ln>
                <a:solidFill>
                  <a:schemeClr val="bg2">
                    <a:tint val="85000"/>
                    <a:satMod val="155000"/>
                  </a:schemeClr>
                </a:solidFill>
              </a:rPr>
              <a:t>Parliament</a:t>
            </a:r>
          </a:p>
          <a:p>
            <a:pPr algn="ctr">
              <a:defRPr/>
            </a:pPr>
            <a:r>
              <a:rPr lang="en-CA" sz="1100" dirty="0">
                <a:ln w="12700">
                  <a:solidFill>
                    <a:schemeClr val="tx2">
                      <a:satMod val="155000"/>
                    </a:schemeClr>
                  </a:solidFill>
                  <a:prstDash val="solid"/>
                </a:ln>
                <a:solidFill>
                  <a:schemeClr val="bg2">
                    <a:tint val="85000"/>
                    <a:satMod val="155000"/>
                  </a:schemeClr>
                </a:solidFill>
              </a:rPr>
              <a:t>32 e</a:t>
            </a:r>
            <a:endParaRPr lang="en-CA" sz="1100" dirty="0">
              <a:ln>
                <a:solidFill>
                  <a:schemeClr val="tx1"/>
                </a:solidFill>
              </a:ln>
            </a:endParaRPr>
          </a:p>
        </p:txBody>
      </p:sp>
      <p:sp>
        <p:nvSpPr>
          <p:cNvPr id="3" name="Title 2"/>
          <p:cNvSpPr>
            <a:spLocks noGrp="1"/>
          </p:cNvSpPr>
          <p:nvPr>
            <p:ph type="title"/>
          </p:nvPr>
        </p:nvSpPr>
        <p:spPr/>
        <p:txBody>
          <a:bodyPr/>
          <a:lstStyle/>
          <a:p>
            <a:r>
              <a:rPr lang="en-US" dirty="0"/>
              <a:t>Requests for Disclosure</a:t>
            </a:r>
            <a:endParaRPr lang="en-CA"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1435100" y="1447800"/>
            <a:ext cx="7499350" cy="2819400"/>
          </a:xfrm>
        </p:spPr>
        <p:txBody>
          <a:bodyPr/>
          <a:lstStyle/>
          <a:p>
            <a:pPr eaLnBrk="1" hangingPunct="1"/>
            <a:r>
              <a:rPr lang="en-US" sz="2800" smtClean="0"/>
              <a:t>When an institution allows by intent or mistake the disclosure of personal information or records containing personal information.</a:t>
            </a:r>
          </a:p>
          <a:p>
            <a:pPr eaLnBrk="1" hangingPunct="1"/>
            <a:r>
              <a:rPr lang="en-US" sz="2800" smtClean="0"/>
              <a:t>Any size</a:t>
            </a:r>
          </a:p>
          <a:p>
            <a:pPr eaLnBrk="1" hangingPunct="1"/>
            <a:r>
              <a:rPr lang="en-US" sz="2800" smtClean="0"/>
              <a:t>All have consequences</a:t>
            </a:r>
          </a:p>
          <a:p>
            <a:pPr eaLnBrk="1" hangingPunct="1">
              <a:buFont typeface="Wingdings" pitchFamily="2" charset="2"/>
              <a:buNone/>
            </a:pPr>
            <a:endParaRPr lang="en-US" sz="2800" smtClean="0"/>
          </a:p>
        </p:txBody>
      </p:sp>
      <p:pic>
        <p:nvPicPr>
          <p:cNvPr id="51204" name="Picture 4" descr="C:\Documents and Settings\EALEXIOU\Local Settings\Temporary Internet Files\Content.IE5\R00PAI17\MP900443085[1].jpg"/>
          <p:cNvPicPr>
            <a:picLocks noChangeAspect="1" noChangeArrowheads="1"/>
          </p:cNvPicPr>
          <p:nvPr/>
        </p:nvPicPr>
        <p:blipFill>
          <a:blip r:embed="rId3" cstate="print"/>
          <a:srcRect/>
          <a:stretch>
            <a:fillRect/>
          </a:stretch>
        </p:blipFill>
        <p:spPr bwMode="auto">
          <a:xfrm>
            <a:off x="5867399" y="4038600"/>
            <a:ext cx="2911237" cy="1929422"/>
          </a:xfrm>
          <a:prstGeom prst="rect">
            <a:avLst/>
          </a:prstGeom>
          <a:noFill/>
          <a:effectLst>
            <a:softEdge rad="635000"/>
          </a:effectLst>
        </p:spPr>
      </p:pic>
      <p:sp>
        <p:nvSpPr>
          <p:cNvPr id="2" name="Title 1"/>
          <p:cNvSpPr>
            <a:spLocks noGrp="1"/>
          </p:cNvSpPr>
          <p:nvPr>
            <p:ph type="title"/>
          </p:nvPr>
        </p:nvSpPr>
        <p:spPr/>
        <p:txBody>
          <a:bodyPr/>
          <a:lstStyle/>
          <a:p>
            <a:r>
              <a:rPr lang="en-US" dirty="0"/>
              <a:t>Privacy Breach</a:t>
            </a:r>
            <a:endParaRPr lang="en-CA"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990600" y="1447800"/>
            <a:ext cx="7943850" cy="4191000"/>
          </a:xfrm>
        </p:spPr>
        <p:txBody>
          <a:bodyPr/>
          <a:lstStyle/>
          <a:p>
            <a:pPr eaLnBrk="1" hangingPunct="1"/>
            <a:r>
              <a:rPr lang="en-US" sz="2800" smtClean="0"/>
              <a:t>Four </a:t>
            </a:r>
            <a:r>
              <a:rPr lang="en-US" sz="2800" u="sng" smtClean="0"/>
              <a:t>computers</a:t>
            </a:r>
            <a:r>
              <a:rPr lang="en-US" sz="2800" smtClean="0"/>
              <a:t> with confidential information on more than 120,000 taxpayers in Canada were </a:t>
            </a:r>
            <a:r>
              <a:rPr lang="en-US" sz="2800" u="sng" smtClean="0"/>
              <a:t>stolen</a:t>
            </a:r>
            <a:r>
              <a:rPr lang="en-US" sz="2800" smtClean="0"/>
              <a:t> from Revenue Canada’s offices in Laval, Quebec. </a:t>
            </a:r>
          </a:p>
          <a:p>
            <a:pPr eaLnBrk="1" hangingPunct="1"/>
            <a:r>
              <a:rPr lang="en-US" sz="2800" u="sng" smtClean="0"/>
              <a:t>Dates of birth and Social Insurance numbers </a:t>
            </a:r>
            <a:r>
              <a:rPr lang="en-US" sz="2800" smtClean="0"/>
              <a:t>were included in the files. Source: </a:t>
            </a:r>
            <a:r>
              <a:rPr lang="en-US" sz="2800" i="1" smtClean="0"/>
              <a:t>National Post</a:t>
            </a:r>
            <a:r>
              <a:rPr lang="en-US" sz="2800" smtClean="0"/>
              <a:t>, Ottawa, Ontario, September 30, 2003.</a:t>
            </a:r>
          </a:p>
        </p:txBody>
      </p:sp>
      <p:pic>
        <p:nvPicPr>
          <p:cNvPr id="50183" name="Picture 7" descr="http://t2.gstatic.com/images?q=tbn:ANd9GcSSeU2diUjzx-_LxxHFbit8fOXcUP7V5JGIloGDM8Ecn9LAtBKfgw"/>
          <p:cNvPicPr>
            <a:picLocks noChangeAspect="1" noChangeArrowheads="1"/>
          </p:cNvPicPr>
          <p:nvPr/>
        </p:nvPicPr>
        <p:blipFill>
          <a:blip r:embed="rId3" cstate="print"/>
          <a:srcRect/>
          <a:stretch>
            <a:fillRect/>
          </a:stretch>
        </p:blipFill>
        <p:spPr bwMode="auto">
          <a:xfrm>
            <a:off x="2590800" y="4800600"/>
            <a:ext cx="3471956" cy="1609726"/>
          </a:xfrm>
          <a:prstGeom prst="rect">
            <a:avLst/>
          </a:prstGeom>
          <a:noFill/>
          <a:effectLst>
            <a:softEdge rad="317500"/>
          </a:effectLst>
        </p:spPr>
      </p:pic>
      <p:sp>
        <p:nvSpPr>
          <p:cNvPr id="2" name="Title 1"/>
          <p:cNvSpPr>
            <a:spLocks noGrp="1"/>
          </p:cNvSpPr>
          <p:nvPr>
            <p:ph type="title"/>
          </p:nvPr>
        </p:nvSpPr>
        <p:spPr/>
        <p:txBody>
          <a:bodyPr/>
          <a:lstStyle/>
          <a:p>
            <a:r>
              <a:rPr lang="en-US" dirty="0"/>
              <a:t>Revenue Canada</a:t>
            </a:r>
            <a:endParaRPr lang="en-CA"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descr="C:\Documents and Settings\EALEXIOU\Local Settings\Temporary Internet Files\Content.IE5\WABTVNEL\MP910216593[1].jpg"/>
          <p:cNvPicPr>
            <a:picLocks noChangeAspect="1" noChangeArrowheads="1"/>
          </p:cNvPicPr>
          <p:nvPr/>
        </p:nvPicPr>
        <p:blipFill>
          <a:blip r:embed="rId3" cstate="print"/>
          <a:srcRect/>
          <a:stretch>
            <a:fillRect/>
          </a:stretch>
        </p:blipFill>
        <p:spPr bwMode="auto">
          <a:xfrm>
            <a:off x="5638800" y="4267200"/>
            <a:ext cx="2844800" cy="2133600"/>
          </a:xfrm>
          <a:prstGeom prst="rect">
            <a:avLst/>
          </a:prstGeom>
          <a:noFill/>
          <a:effectLst>
            <a:softEdge rad="635000"/>
          </a:effectLst>
        </p:spPr>
      </p:pic>
      <p:sp>
        <p:nvSpPr>
          <p:cNvPr id="32772" name="Rectangle 3"/>
          <p:cNvSpPr>
            <a:spLocks noGrp="1" noChangeArrowheads="1"/>
          </p:cNvSpPr>
          <p:nvPr>
            <p:ph type="body" idx="1"/>
          </p:nvPr>
        </p:nvSpPr>
        <p:spPr>
          <a:xfrm>
            <a:off x="990600" y="1371600"/>
            <a:ext cx="7499350" cy="4800600"/>
          </a:xfrm>
        </p:spPr>
        <p:txBody>
          <a:bodyPr/>
          <a:lstStyle/>
          <a:p>
            <a:pPr eaLnBrk="1" hangingPunct="1"/>
            <a:r>
              <a:rPr lang="en-CA" sz="2800" smtClean="0"/>
              <a:t>4 Computers with a street Value of $50 = $200</a:t>
            </a:r>
          </a:p>
          <a:p>
            <a:pPr eaLnBrk="1" hangingPunct="1"/>
            <a:r>
              <a:rPr lang="en-CA" sz="2800" smtClean="0"/>
              <a:t>An identity theft ring busted in Alberta in 2005 was paying $25 for the name and SIN of individuals.</a:t>
            </a:r>
          </a:p>
          <a:p>
            <a:pPr eaLnBrk="1" hangingPunct="1"/>
            <a:r>
              <a:rPr lang="en-CA" sz="2800" smtClean="0"/>
              <a:t>120,000 x $25 = $3 million dollars</a:t>
            </a:r>
          </a:p>
          <a:p>
            <a:pPr eaLnBrk="1" hangingPunct="1">
              <a:buFont typeface="Wingdings 2" pitchFamily="18" charset="2"/>
              <a:buNone/>
            </a:pPr>
            <a:endParaRPr lang="en-CA" sz="2800" smtClean="0"/>
          </a:p>
          <a:p>
            <a:pPr eaLnBrk="1" hangingPunct="1">
              <a:buFont typeface="Wingdings 2" pitchFamily="18" charset="2"/>
              <a:buNone/>
            </a:pPr>
            <a:r>
              <a:rPr lang="en-CA" sz="2800" smtClean="0"/>
              <a:t>			Information is Money!</a:t>
            </a:r>
          </a:p>
        </p:txBody>
      </p:sp>
      <p:sp>
        <p:nvSpPr>
          <p:cNvPr id="4" name="Rectangle 3"/>
          <p:cNvSpPr/>
          <p:nvPr/>
        </p:nvSpPr>
        <p:spPr>
          <a:xfrm>
            <a:off x="2771800" y="4293096"/>
            <a:ext cx="3581400" cy="53340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 name="Title 1"/>
          <p:cNvSpPr>
            <a:spLocks noGrp="1"/>
          </p:cNvSpPr>
          <p:nvPr>
            <p:ph type="title"/>
          </p:nvPr>
        </p:nvSpPr>
        <p:spPr/>
        <p:txBody>
          <a:bodyPr/>
          <a:lstStyle/>
          <a:p>
            <a:r>
              <a:rPr lang="en-CA" dirty="0"/>
              <a:t>Information is Power</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Privacy?</a:t>
            </a:r>
          </a:p>
        </p:txBody>
      </p:sp>
      <p:sp>
        <p:nvSpPr>
          <p:cNvPr id="3" name="Content Placeholder 2"/>
          <p:cNvSpPr>
            <a:spLocks noGrp="1"/>
          </p:cNvSpPr>
          <p:nvPr>
            <p:ph idx="1"/>
          </p:nvPr>
        </p:nvSpPr>
        <p:spPr>
          <a:xfrm>
            <a:off x="457200" y="1600200"/>
            <a:ext cx="8229600" cy="4925144"/>
          </a:xfrm>
        </p:spPr>
        <p:txBody>
          <a:bodyPr>
            <a:normAutofit fontScale="92500" lnSpcReduction="20000"/>
          </a:bodyPr>
          <a:lstStyle/>
          <a:p>
            <a:r>
              <a:rPr lang="en-CA" altLang="ko-KR" dirty="0">
                <a:ea typeface="Gulim" pitchFamily="34" charset="-127"/>
              </a:rPr>
              <a:t>Information Privacy is the right of an individual to exercise control over the collection, use, disclosure and retention of his or her personal information, including his or her personal health information </a:t>
            </a:r>
          </a:p>
          <a:p>
            <a:r>
              <a:rPr lang="en-CA" dirty="0">
                <a:ea typeface="Gulim" pitchFamily="34" charset="-127"/>
              </a:rPr>
              <a:t>It is a legal matter</a:t>
            </a:r>
            <a:endParaRPr lang="en-CA" dirty="0"/>
          </a:p>
          <a:p>
            <a:r>
              <a:rPr lang="en-CA" dirty="0"/>
              <a:t>No Privacy without Security</a:t>
            </a:r>
          </a:p>
          <a:p>
            <a:r>
              <a:rPr lang="en-US" dirty="0"/>
              <a:t>Rely on reasonableness</a:t>
            </a:r>
          </a:p>
          <a:p>
            <a:r>
              <a:rPr lang="en-US" dirty="0"/>
              <a:t>Not complicated to implement</a:t>
            </a:r>
          </a:p>
          <a:p>
            <a:r>
              <a:rPr lang="en-US" dirty="0"/>
              <a:t>It is not an IT matter</a:t>
            </a:r>
          </a:p>
          <a:p>
            <a:r>
              <a:rPr lang="en-US" dirty="0"/>
              <a:t>Privacy ≠ Secrecy</a:t>
            </a:r>
            <a:endParaRPr lang="en-CA" dirty="0"/>
          </a:p>
        </p:txBody>
      </p:sp>
    </p:spTree>
    <p:extLst>
      <p:ext uri="{BB962C8B-B14F-4D97-AF65-F5344CB8AC3E}">
        <p14:creationId xmlns:p14="http://schemas.microsoft.com/office/powerpoint/2010/main" val="843999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990600" y="1371600"/>
            <a:ext cx="7499350" cy="3276600"/>
          </a:xfrm>
        </p:spPr>
        <p:txBody>
          <a:bodyPr/>
          <a:lstStyle/>
          <a:p>
            <a:pPr eaLnBrk="1" hangingPunct="1"/>
            <a:r>
              <a:rPr lang="en-CA" sz="2800" smtClean="0"/>
              <a:t>Loss of Trust in the Institution</a:t>
            </a:r>
          </a:p>
          <a:p>
            <a:pPr eaLnBrk="1" hangingPunct="1"/>
            <a:r>
              <a:rPr lang="en-CA" sz="2800" smtClean="0"/>
              <a:t>Your Job</a:t>
            </a:r>
          </a:p>
          <a:p>
            <a:pPr eaLnBrk="1" hangingPunct="1"/>
            <a:r>
              <a:rPr lang="en-CA" sz="2800" smtClean="0"/>
              <a:t>Potential Lawsuits against the institution</a:t>
            </a:r>
          </a:p>
          <a:p>
            <a:pPr eaLnBrk="1" hangingPunct="1"/>
            <a:r>
              <a:rPr lang="en-CA" sz="2800" smtClean="0"/>
              <a:t>Financial harm</a:t>
            </a:r>
          </a:p>
          <a:p>
            <a:pPr eaLnBrk="1" hangingPunct="1"/>
            <a:r>
              <a:rPr lang="en-CA" sz="2800" smtClean="0"/>
              <a:t>Child abduction</a:t>
            </a:r>
          </a:p>
          <a:p>
            <a:pPr eaLnBrk="1" hangingPunct="1"/>
            <a:r>
              <a:rPr lang="en-CA" sz="2800" smtClean="0"/>
              <a:t>Physical harm/Stalker</a:t>
            </a:r>
          </a:p>
        </p:txBody>
      </p:sp>
      <p:sp>
        <p:nvSpPr>
          <p:cNvPr id="2" name="Title 1"/>
          <p:cNvSpPr>
            <a:spLocks noGrp="1"/>
          </p:cNvSpPr>
          <p:nvPr>
            <p:ph type="title"/>
          </p:nvPr>
        </p:nvSpPr>
        <p:spPr/>
        <p:txBody>
          <a:bodyPr/>
          <a:lstStyle/>
          <a:p>
            <a:r>
              <a:rPr lang="en-CA" dirty="0"/>
              <a:t>Cost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990600" y="1295400"/>
            <a:ext cx="8001000" cy="4038600"/>
          </a:xfrm>
        </p:spPr>
        <p:txBody>
          <a:bodyPr/>
          <a:lstStyle/>
          <a:p>
            <a:pPr eaLnBrk="1" hangingPunct="1">
              <a:lnSpc>
                <a:spcPct val="90000"/>
              </a:lnSpc>
            </a:pPr>
            <a:r>
              <a:rPr lang="en-US" sz="2800" dirty="0" smtClean="0"/>
              <a:t>Contain</a:t>
            </a:r>
          </a:p>
          <a:p>
            <a:pPr eaLnBrk="1" hangingPunct="1">
              <a:lnSpc>
                <a:spcPct val="90000"/>
              </a:lnSpc>
            </a:pPr>
            <a:r>
              <a:rPr lang="en-US" sz="2800" dirty="0" smtClean="0"/>
              <a:t>Contact Privacy Unit</a:t>
            </a:r>
          </a:p>
          <a:p>
            <a:pPr eaLnBrk="1" hangingPunct="1">
              <a:lnSpc>
                <a:spcPct val="90000"/>
              </a:lnSpc>
            </a:pPr>
            <a:r>
              <a:rPr lang="en-US" sz="2800" dirty="0" smtClean="0"/>
              <a:t>Document</a:t>
            </a:r>
          </a:p>
          <a:p>
            <a:pPr eaLnBrk="1" hangingPunct="1">
              <a:lnSpc>
                <a:spcPct val="90000"/>
              </a:lnSpc>
            </a:pPr>
            <a:r>
              <a:rPr lang="en-US" sz="2800" dirty="0" smtClean="0"/>
              <a:t>Confirm the Scope</a:t>
            </a:r>
          </a:p>
          <a:p>
            <a:pPr eaLnBrk="1" hangingPunct="1">
              <a:lnSpc>
                <a:spcPct val="90000"/>
              </a:lnSpc>
            </a:pPr>
            <a:r>
              <a:rPr lang="en-US" sz="2800" dirty="0" smtClean="0"/>
              <a:t>Identify those effected</a:t>
            </a:r>
          </a:p>
          <a:p>
            <a:pPr eaLnBrk="1" hangingPunct="1">
              <a:lnSpc>
                <a:spcPct val="90000"/>
              </a:lnSpc>
            </a:pPr>
            <a:r>
              <a:rPr lang="en-US" sz="2800" dirty="0" smtClean="0"/>
              <a:t>Determine the policies procedures responsible</a:t>
            </a:r>
          </a:p>
          <a:p>
            <a:pPr eaLnBrk="1" hangingPunct="1">
              <a:lnSpc>
                <a:spcPct val="90000"/>
              </a:lnSpc>
            </a:pPr>
            <a:r>
              <a:rPr lang="en-US" sz="2800" dirty="0" smtClean="0"/>
              <a:t>Mitigate</a:t>
            </a:r>
          </a:p>
          <a:p>
            <a:pPr eaLnBrk="1" hangingPunct="1">
              <a:lnSpc>
                <a:spcPct val="90000"/>
              </a:lnSpc>
            </a:pPr>
            <a:r>
              <a:rPr lang="en-US" sz="2800" dirty="0" smtClean="0"/>
              <a:t>Time is important</a:t>
            </a:r>
          </a:p>
        </p:txBody>
      </p:sp>
      <p:sp>
        <p:nvSpPr>
          <p:cNvPr id="2" name="Title 1"/>
          <p:cNvSpPr>
            <a:spLocks noGrp="1"/>
          </p:cNvSpPr>
          <p:nvPr>
            <p:ph type="title"/>
          </p:nvPr>
        </p:nvSpPr>
        <p:spPr/>
        <p:txBody>
          <a:bodyPr/>
          <a:lstStyle/>
          <a:p>
            <a:r>
              <a:rPr lang="en-US" dirty="0" smtClean="0"/>
              <a:t>Managing a Breach</a:t>
            </a:r>
            <a:endParaRPr lang="en-CA"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1435100" y="1447800"/>
            <a:ext cx="7499350" cy="4876800"/>
          </a:xfrm>
        </p:spPr>
        <p:txBody>
          <a:bodyPr/>
          <a:lstStyle/>
          <a:p>
            <a:pPr eaLnBrk="1" hangingPunct="1"/>
            <a:r>
              <a:rPr lang="en-CA" sz="2800" dirty="0" smtClean="0"/>
              <a:t>The law provides a ground floor for privacy practices but it doesn’t tell us how to protect privacy.</a:t>
            </a:r>
          </a:p>
          <a:p>
            <a:pPr eaLnBrk="1" hangingPunct="1"/>
            <a:r>
              <a:rPr lang="en-CA" sz="2800" dirty="0" smtClean="0"/>
              <a:t>Best practices serve as policy and guidelines that allow us to put standards and compliance into practice</a:t>
            </a:r>
          </a:p>
          <a:p>
            <a:pPr lvl="1" eaLnBrk="1" hangingPunct="1"/>
            <a:r>
              <a:rPr lang="en-CA" dirty="0" smtClean="0">
                <a:hlinkClick r:id="rId3"/>
              </a:rPr>
              <a:t>Clean Desk</a:t>
            </a:r>
          </a:p>
          <a:p>
            <a:pPr lvl="1" eaLnBrk="1" hangingPunct="1"/>
            <a:r>
              <a:rPr lang="en-CA" dirty="0" smtClean="0">
                <a:hlinkClick r:id="rId3"/>
              </a:rPr>
              <a:t>Disclosure                   </a:t>
            </a:r>
          </a:p>
          <a:p>
            <a:pPr lvl="1" eaLnBrk="1" hangingPunct="1"/>
            <a:r>
              <a:rPr lang="en-CA" dirty="0" smtClean="0">
                <a:hlinkClick r:id="rId3"/>
              </a:rPr>
              <a:t>Secure disposal</a:t>
            </a:r>
          </a:p>
          <a:p>
            <a:pPr lvl="1" eaLnBrk="1" hangingPunct="1"/>
            <a:r>
              <a:rPr lang="en-CA" dirty="0" smtClean="0">
                <a:hlinkClick r:id="rId3"/>
              </a:rPr>
              <a:t>Password Guidelines</a:t>
            </a:r>
            <a:endParaRPr lang="en-CA" dirty="0" smtClean="0">
              <a:hlinkClick r:id="rId4"/>
            </a:endParaRPr>
          </a:p>
          <a:p>
            <a:pPr eaLnBrk="1" hangingPunct="1">
              <a:buFont typeface="Wingdings 2" pitchFamily="18" charset="2"/>
              <a:buNone/>
            </a:pPr>
            <a:endParaRPr lang="en-CA" sz="2800" dirty="0" smtClean="0"/>
          </a:p>
        </p:txBody>
      </p:sp>
      <p:sp>
        <p:nvSpPr>
          <p:cNvPr id="2" name="Title 1"/>
          <p:cNvSpPr>
            <a:spLocks noGrp="1"/>
          </p:cNvSpPr>
          <p:nvPr>
            <p:ph type="title"/>
          </p:nvPr>
        </p:nvSpPr>
        <p:spPr/>
        <p:txBody>
          <a:bodyPr/>
          <a:lstStyle/>
          <a:p>
            <a:r>
              <a:rPr lang="en-US" dirty="0" smtClean="0"/>
              <a:t>Best Practices</a:t>
            </a:r>
            <a:endParaRPr lang="en-CA"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Content Placeholder 5" descr="pic_red-bin.jpg"/>
          <p:cNvPicPr>
            <a:picLocks noGrp="1" noChangeAspect="1"/>
          </p:cNvPicPr>
          <p:nvPr>
            <p:ph sz="quarter" idx="1"/>
          </p:nvPr>
        </p:nvPicPr>
        <p:blipFill>
          <a:blip r:embed="rId3" cstate="print"/>
          <a:srcRect/>
          <a:stretch>
            <a:fillRect/>
          </a:stretch>
        </p:blipFill>
        <p:spPr>
          <a:xfrm>
            <a:off x="5791200" y="4724400"/>
            <a:ext cx="1905000" cy="1428750"/>
          </a:xfrm>
        </p:spPr>
      </p:pic>
      <p:pic>
        <p:nvPicPr>
          <p:cNvPr id="36868" name="Content Placeholder 6" descr="shredder.jpg"/>
          <p:cNvPicPr>
            <a:picLocks noGrp="1" noChangeAspect="1"/>
          </p:cNvPicPr>
          <p:nvPr>
            <p:ph sz="quarter" idx="2"/>
          </p:nvPr>
        </p:nvPicPr>
        <p:blipFill>
          <a:blip r:embed="rId4" cstate="print"/>
          <a:srcRect/>
          <a:stretch>
            <a:fillRect/>
          </a:stretch>
        </p:blipFill>
        <p:spPr>
          <a:xfrm>
            <a:off x="2286000" y="4572000"/>
            <a:ext cx="1905000" cy="1905000"/>
          </a:xfrm>
        </p:spPr>
      </p:pic>
      <p:sp>
        <p:nvSpPr>
          <p:cNvPr id="36869" name="Content Placeholder 4"/>
          <p:cNvSpPr>
            <a:spLocks noGrp="1"/>
          </p:cNvSpPr>
          <p:nvPr>
            <p:ph sz="half" idx="3"/>
          </p:nvPr>
        </p:nvSpPr>
        <p:spPr>
          <a:xfrm>
            <a:off x="1143000" y="1524000"/>
            <a:ext cx="7696200" cy="4525963"/>
          </a:xfrm>
        </p:spPr>
        <p:txBody>
          <a:bodyPr/>
          <a:lstStyle/>
          <a:p>
            <a:pPr eaLnBrk="1" hangingPunct="1"/>
            <a:r>
              <a:rPr lang="en-CA" sz="2800" dirty="0" smtClean="0"/>
              <a:t>Red Bins</a:t>
            </a:r>
          </a:p>
          <a:p>
            <a:pPr eaLnBrk="1" hangingPunct="1"/>
            <a:r>
              <a:rPr lang="en-CA" sz="2800" dirty="0" smtClean="0"/>
              <a:t>Shredders</a:t>
            </a:r>
          </a:p>
          <a:p>
            <a:pPr eaLnBrk="1" hangingPunct="1"/>
            <a:r>
              <a:rPr lang="en-CA" sz="2800" dirty="0" smtClean="0"/>
              <a:t>Never put anything with a name on it in the garbage or a blue recycling bin</a:t>
            </a:r>
          </a:p>
          <a:p>
            <a:pPr eaLnBrk="1" hangingPunct="1"/>
            <a:r>
              <a:rPr lang="en-CA" sz="2800" dirty="0" smtClean="0"/>
              <a:t>The number one source for material used for identity theft is the garbage.</a:t>
            </a:r>
          </a:p>
          <a:p>
            <a:pPr eaLnBrk="1" hangingPunct="1">
              <a:buFont typeface="Wingdings" pitchFamily="2" charset="2"/>
              <a:buNone/>
            </a:pPr>
            <a:endParaRPr lang="en-CA" dirty="0" smtClean="0"/>
          </a:p>
        </p:txBody>
      </p:sp>
      <p:sp>
        <p:nvSpPr>
          <p:cNvPr id="2" name="Title 1"/>
          <p:cNvSpPr>
            <a:spLocks noGrp="1"/>
          </p:cNvSpPr>
          <p:nvPr>
            <p:ph type="title"/>
          </p:nvPr>
        </p:nvSpPr>
        <p:spPr/>
        <p:txBody>
          <a:bodyPr/>
          <a:lstStyle/>
          <a:p>
            <a:r>
              <a:rPr lang="en-US" dirty="0" smtClean="0"/>
              <a:t>Secure Disposal</a:t>
            </a:r>
            <a:endParaRPr lang="en-CA"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990600" y="1828800"/>
            <a:ext cx="8001000" cy="3124200"/>
          </a:xfrm>
        </p:spPr>
        <p:txBody>
          <a:bodyPr/>
          <a:lstStyle/>
          <a:p>
            <a:pPr eaLnBrk="1" hangingPunct="1">
              <a:lnSpc>
                <a:spcPct val="90000"/>
              </a:lnSpc>
            </a:pPr>
            <a:r>
              <a:rPr lang="en-CA" sz="2800" dirty="0" smtClean="0"/>
              <a:t>A laptop computer containing the personal health information of </a:t>
            </a:r>
            <a:r>
              <a:rPr lang="en-CA" sz="2800" u="sng" dirty="0" smtClean="0"/>
              <a:t>2,900 patients </a:t>
            </a:r>
            <a:r>
              <a:rPr lang="en-CA" sz="2800" dirty="0" smtClean="0"/>
              <a:t>at the Hospital for Sick Children was stolen on January 4</a:t>
            </a:r>
            <a:r>
              <a:rPr lang="en-CA" sz="2800" baseline="30000" dirty="0" smtClean="0"/>
              <a:t>th</a:t>
            </a:r>
            <a:r>
              <a:rPr lang="en-CA" sz="2800" dirty="0" smtClean="0"/>
              <a:t>, 2007. </a:t>
            </a:r>
          </a:p>
          <a:p>
            <a:pPr eaLnBrk="1" hangingPunct="1">
              <a:lnSpc>
                <a:spcPct val="90000"/>
              </a:lnSpc>
            </a:pPr>
            <a:endParaRPr lang="en-CA" sz="2800" dirty="0" smtClean="0"/>
          </a:p>
          <a:p>
            <a:pPr eaLnBrk="1" hangingPunct="1">
              <a:lnSpc>
                <a:spcPct val="90000"/>
              </a:lnSpc>
            </a:pPr>
            <a:r>
              <a:rPr lang="en-CA" sz="2800" dirty="0" smtClean="0"/>
              <a:t>Sick Kids doctor loses data on </a:t>
            </a:r>
            <a:r>
              <a:rPr lang="en-CA" sz="2800" u="sng" dirty="0" smtClean="0"/>
              <a:t>3,300 patients </a:t>
            </a:r>
            <a:r>
              <a:rPr lang="en-CA" sz="2800" dirty="0" smtClean="0"/>
              <a:t>on April 21, 2007.</a:t>
            </a:r>
          </a:p>
          <a:p>
            <a:pPr eaLnBrk="1" hangingPunct="1">
              <a:lnSpc>
                <a:spcPct val="90000"/>
              </a:lnSpc>
            </a:pPr>
            <a:endParaRPr lang="en-CA" sz="2800" dirty="0" smtClean="0"/>
          </a:p>
          <a:p>
            <a:pPr eaLnBrk="1" hangingPunct="1">
              <a:lnSpc>
                <a:spcPct val="90000"/>
              </a:lnSpc>
            </a:pPr>
            <a:endParaRPr lang="en-CA" sz="2800" dirty="0" smtClean="0"/>
          </a:p>
        </p:txBody>
      </p:sp>
      <p:pic>
        <p:nvPicPr>
          <p:cNvPr id="56328" name="Picture 8" descr="http://t3.gstatic.com/images?q=tbn:ANd9GcTeM7vAT5HAJbNabOIVXpRssOm-fzZwmMDC6ucmluRxXGKflN6rTA"/>
          <p:cNvPicPr>
            <a:picLocks noChangeAspect="1" noChangeArrowheads="1"/>
          </p:cNvPicPr>
          <p:nvPr/>
        </p:nvPicPr>
        <p:blipFill>
          <a:blip r:embed="rId2" cstate="print"/>
          <a:srcRect/>
          <a:stretch>
            <a:fillRect/>
          </a:stretch>
        </p:blipFill>
        <p:spPr bwMode="auto">
          <a:xfrm>
            <a:off x="4648200" y="4114800"/>
            <a:ext cx="3338052" cy="2274277"/>
          </a:xfrm>
          <a:prstGeom prst="rect">
            <a:avLst/>
          </a:prstGeom>
          <a:noFill/>
          <a:effectLst>
            <a:softEdge rad="635000"/>
          </a:effectLst>
        </p:spPr>
      </p:pic>
      <p:sp>
        <p:nvSpPr>
          <p:cNvPr id="2" name="Title 1"/>
          <p:cNvSpPr>
            <a:spLocks noGrp="1"/>
          </p:cNvSpPr>
          <p:nvPr>
            <p:ph type="title"/>
          </p:nvPr>
        </p:nvSpPr>
        <p:spPr/>
        <p:txBody>
          <a:bodyPr>
            <a:normAutofit fontScale="90000"/>
          </a:bodyPr>
          <a:lstStyle/>
          <a:p>
            <a:r>
              <a:rPr lang="en-CA" dirty="0"/>
              <a:t>Sick Kids’ laptop theft angers Privacy Commissioner</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990600" y="1447800"/>
            <a:ext cx="7943850" cy="2819400"/>
          </a:xfrm>
        </p:spPr>
        <p:txBody>
          <a:bodyPr>
            <a:normAutofit fontScale="77500" lnSpcReduction="20000"/>
          </a:bodyPr>
          <a:lstStyle/>
          <a:p>
            <a:pPr eaLnBrk="1" hangingPunct="1"/>
            <a:r>
              <a:rPr lang="en-CA" sz="2800" smtClean="0"/>
              <a:t>If you put it down some one will take it</a:t>
            </a:r>
          </a:p>
          <a:p>
            <a:pPr eaLnBrk="1" hangingPunct="1"/>
            <a:endParaRPr lang="en-CA" sz="2800" smtClean="0"/>
          </a:p>
          <a:p>
            <a:pPr eaLnBrk="1" hangingPunct="1"/>
            <a:r>
              <a:rPr lang="en-CA" sz="2800" smtClean="0"/>
              <a:t>Briefcase-laptop-smart-phone-notebook</a:t>
            </a:r>
          </a:p>
          <a:p>
            <a:pPr eaLnBrk="1" hangingPunct="1"/>
            <a:endParaRPr lang="en-CA" sz="2800" smtClean="0"/>
          </a:p>
          <a:p>
            <a:pPr eaLnBrk="1" hangingPunct="1"/>
            <a:r>
              <a:rPr lang="en-CA" sz="2800" smtClean="0"/>
              <a:t>Consider if you need to take it home</a:t>
            </a:r>
          </a:p>
          <a:p>
            <a:pPr eaLnBrk="1" hangingPunct="1"/>
            <a:endParaRPr lang="en-CA" sz="2800" smtClean="0"/>
          </a:p>
          <a:p>
            <a:pPr eaLnBrk="1" hangingPunct="1"/>
            <a:r>
              <a:rPr lang="en-CA" sz="2800" smtClean="0"/>
              <a:t>Prioritize work that doesn’t contain personal information wherever possible</a:t>
            </a:r>
          </a:p>
        </p:txBody>
      </p:sp>
      <p:sp>
        <p:nvSpPr>
          <p:cNvPr id="3" name="Title 2"/>
          <p:cNvSpPr>
            <a:spLocks noGrp="1"/>
          </p:cNvSpPr>
          <p:nvPr>
            <p:ph type="title"/>
          </p:nvPr>
        </p:nvSpPr>
        <p:spPr/>
        <p:txBody>
          <a:bodyPr/>
          <a:lstStyle/>
          <a:p>
            <a:r>
              <a:rPr lang="en-US" dirty="0" smtClean="0"/>
              <a:t>Working outside of the Office</a:t>
            </a:r>
            <a:endParaRPr lang="en-CA"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CA" dirty="0"/>
          </a:p>
        </p:txBody>
      </p:sp>
      <p:pic>
        <p:nvPicPr>
          <p:cNvPr id="5" name="Picture 6" descr="question-thin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447800"/>
            <a:ext cx="4405313" cy="4392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49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02234"/>
          </a:xfrm>
        </p:spPr>
        <p:txBody>
          <a:bodyPr/>
          <a:lstStyle/>
          <a:p>
            <a:r>
              <a:rPr lang="en-US" b="1" dirty="0" smtClean="0"/>
              <a:t>Thank You</a:t>
            </a:r>
            <a:endParaRPr lang="en-CA" b="1" dirty="0"/>
          </a:p>
        </p:txBody>
      </p:sp>
      <p:sp>
        <p:nvSpPr>
          <p:cNvPr id="6" name="Rectangle 13"/>
          <p:cNvSpPr txBox="1">
            <a:spLocks noChangeArrowheads="1"/>
          </p:cNvSpPr>
          <p:nvPr/>
        </p:nvSpPr>
        <p:spPr>
          <a:xfrm>
            <a:off x="683568" y="2780928"/>
            <a:ext cx="7848872" cy="331236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CA" sz="2800" dirty="0">
                <a:solidFill>
                  <a:schemeClr val="tx1"/>
                </a:solidFill>
                <a:latin typeface="+mj-lt"/>
                <a:ea typeface="+mj-ea"/>
                <a:cs typeface="+mj-cs"/>
              </a:rPr>
              <a:t>Rob </a:t>
            </a:r>
            <a:r>
              <a:rPr lang="en-CA" sz="2800" dirty="0" smtClean="0">
                <a:solidFill>
                  <a:schemeClr val="tx1"/>
                </a:solidFill>
                <a:latin typeface="+mj-lt"/>
                <a:ea typeface="+mj-ea"/>
                <a:cs typeface="+mj-cs"/>
              </a:rPr>
              <a:t>Candy - </a:t>
            </a:r>
            <a:r>
              <a:rPr lang="en-CA" sz="2800" dirty="0" err="1" smtClean="0">
                <a:solidFill>
                  <a:schemeClr val="tx1"/>
                </a:solidFill>
                <a:latin typeface="+mj-lt"/>
                <a:ea typeface="+mj-ea"/>
                <a:cs typeface="+mj-cs"/>
              </a:rPr>
              <a:t>rcandy</a:t>
            </a:r>
            <a:r>
              <a:rPr lang="en-CA" sz="2800" dirty="0" smtClean="0">
                <a:solidFill>
                  <a:schemeClr val="tx1"/>
                </a:solidFill>
                <a:latin typeface="+mj-lt"/>
                <a:ea typeface="+mj-ea"/>
                <a:cs typeface="+mj-cs"/>
              </a:rPr>
              <a:t> @toronto.ca</a:t>
            </a:r>
          </a:p>
          <a:p>
            <a:r>
              <a:rPr lang="en-CA" sz="2800" dirty="0" smtClean="0">
                <a:solidFill>
                  <a:schemeClr val="tx1"/>
                </a:solidFill>
                <a:latin typeface="+mj-lt"/>
                <a:ea typeface="+mj-ea"/>
                <a:cs typeface="+mj-cs"/>
              </a:rPr>
              <a:t>Gilles Fourchet - gfourchet@Infoway-inforoute.ca</a:t>
            </a:r>
            <a:endParaRPr lang="en-CA" sz="2800" dirty="0">
              <a:solidFill>
                <a:schemeClr val="tx1"/>
              </a:solidFill>
              <a:latin typeface="+mj-lt"/>
              <a:ea typeface="+mj-ea"/>
              <a:cs typeface="+mj-cs"/>
            </a:endParaRPr>
          </a:p>
          <a:p>
            <a:r>
              <a:rPr lang="en-CA" sz="2800" dirty="0" smtClean="0">
                <a:solidFill>
                  <a:schemeClr val="tx1"/>
                </a:solidFill>
                <a:latin typeface="+mj-lt"/>
                <a:ea typeface="+mj-ea"/>
                <a:cs typeface="+mj-cs"/>
              </a:rPr>
              <a:t>Colin Bell - colin.bell@uwaterloo.ca</a:t>
            </a:r>
            <a:endParaRPr lang="en-CA" sz="2800" dirty="0">
              <a:solidFill>
                <a:schemeClr val="tx1"/>
              </a:solidFill>
              <a:latin typeface="+mj-lt"/>
              <a:ea typeface="+mj-ea"/>
              <a:cs typeface="+mj-cs"/>
            </a:endParaRPr>
          </a:p>
        </p:txBody>
      </p:sp>
    </p:spTree>
    <p:extLst>
      <p:ext uri="{BB962C8B-B14F-4D97-AF65-F5344CB8AC3E}">
        <p14:creationId xmlns:p14="http://schemas.microsoft.com/office/powerpoint/2010/main" val="3941379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smtClean="0"/>
              <a:t>Sidenote</a:t>
            </a:r>
            <a:r>
              <a:rPr lang="en-US" dirty="0" smtClean="0"/>
              <a:t>: Information Security</a:t>
            </a:r>
            <a:endParaRPr lang="en-US" dirty="0"/>
          </a:p>
        </p:txBody>
      </p:sp>
      <p:sp>
        <p:nvSpPr>
          <p:cNvPr id="5" name="Content Placeholder 4"/>
          <p:cNvSpPr>
            <a:spLocks noGrp="1"/>
          </p:cNvSpPr>
          <p:nvPr>
            <p:ph idx="1"/>
          </p:nvPr>
        </p:nvSpPr>
        <p:spPr/>
        <p:txBody>
          <a:bodyPr/>
          <a:lstStyle/>
          <a:p>
            <a:r>
              <a:rPr lang="en-US" dirty="0" smtClean="0"/>
              <a:t>Information Security practitioners speak of the “CIA Triad”</a:t>
            </a:r>
          </a:p>
          <a:p>
            <a:pPr lvl="1"/>
            <a:r>
              <a:rPr lang="en-US" b="1" dirty="0" smtClean="0"/>
              <a:t>C</a:t>
            </a:r>
            <a:r>
              <a:rPr lang="en-US" dirty="0" smtClean="0">
                <a:solidFill>
                  <a:schemeClr val="tx1">
                    <a:lumMod val="65000"/>
                    <a:lumOff val="35000"/>
                  </a:schemeClr>
                </a:solidFill>
              </a:rPr>
              <a:t>onfidentiality</a:t>
            </a:r>
          </a:p>
          <a:p>
            <a:pPr lvl="2"/>
            <a:r>
              <a:rPr lang="en-US" dirty="0" smtClean="0"/>
              <a:t>Limit access to information to authorized parties.</a:t>
            </a:r>
          </a:p>
          <a:p>
            <a:pPr lvl="1"/>
            <a:r>
              <a:rPr lang="en-US" b="1" dirty="0" smtClean="0"/>
              <a:t>I</a:t>
            </a:r>
            <a:r>
              <a:rPr lang="en-US" dirty="0" smtClean="0">
                <a:solidFill>
                  <a:srgbClr val="595959"/>
                </a:solidFill>
              </a:rPr>
              <a:t>ntegrity</a:t>
            </a:r>
          </a:p>
          <a:p>
            <a:pPr lvl="2"/>
            <a:r>
              <a:rPr lang="en-US" dirty="0" smtClean="0"/>
              <a:t>Assure information can be trusted.</a:t>
            </a:r>
          </a:p>
          <a:p>
            <a:pPr lvl="1"/>
            <a:r>
              <a:rPr lang="en-US" b="1" dirty="0" smtClean="0"/>
              <a:t>A</a:t>
            </a:r>
            <a:r>
              <a:rPr lang="en-US" dirty="0" smtClean="0">
                <a:solidFill>
                  <a:srgbClr val="595959"/>
                </a:solidFill>
              </a:rPr>
              <a:t>vailability</a:t>
            </a:r>
          </a:p>
          <a:p>
            <a:pPr lvl="2"/>
            <a:r>
              <a:rPr lang="en-US" dirty="0" smtClean="0"/>
              <a:t>Make information available when required.</a:t>
            </a:r>
            <a:endParaRPr lang="en-US" dirty="0"/>
          </a:p>
        </p:txBody>
      </p:sp>
      <p:grpSp>
        <p:nvGrpSpPr>
          <p:cNvPr id="12" name="Group 11"/>
          <p:cNvGrpSpPr/>
          <p:nvPr/>
        </p:nvGrpSpPr>
        <p:grpSpPr>
          <a:xfrm>
            <a:off x="7429887" y="4782459"/>
            <a:ext cx="1432232" cy="1234682"/>
            <a:chOff x="7429887" y="4782459"/>
            <a:chExt cx="1432232" cy="1234682"/>
          </a:xfrm>
        </p:grpSpPr>
        <p:sp>
          <p:nvSpPr>
            <p:cNvPr id="6" name="Isosceles Triangle 5"/>
            <p:cNvSpPr/>
            <p:nvPr/>
          </p:nvSpPr>
          <p:spPr>
            <a:xfrm>
              <a:off x="7787945" y="4782459"/>
              <a:ext cx="716116" cy="61734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50000"/>
                </a:lnSpc>
              </a:pPr>
              <a:r>
                <a:rPr lang="en-US" dirty="0" smtClean="0"/>
                <a:t>C</a:t>
              </a:r>
              <a:endParaRPr lang="en-US" dirty="0"/>
            </a:p>
          </p:txBody>
        </p:sp>
        <p:sp>
          <p:nvSpPr>
            <p:cNvPr id="7" name="Isosceles Triangle 6"/>
            <p:cNvSpPr/>
            <p:nvPr/>
          </p:nvSpPr>
          <p:spPr>
            <a:xfrm>
              <a:off x="7429887" y="5399800"/>
              <a:ext cx="716116" cy="61734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50000"/>
                </a:lnSpc>
              </a:pPr>
              <a:r>
                <a:rPr lang="en-US" dirty="0" smtClean="0"/>
                <a:t>I</a:t>
              </a:r>
              <a:endParaRPr lang="en-US" dirty="0"/>
            </a:p>
          </p:txBody>
        </p:sp>
        <p:sp>
          <p:nvSpPr>
            <p:cNvPr id="8" name="Isosceles Triangle 7"/>
            <p:cNvSpPr/>
            <p:nvPr/>
          </p:nvSpPr>
          <p:spPr>
            <a:xfrm>
              <a:off x="8146003" y="5399800"/>
              <a:ext cx="716116" cy="617341"/>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50000"/>
                </a:lnSpc>
              </a:pPr>
              <a:r>
                <a:rPr lang="en-US" dirty="0" smtClean="0"/>
                <a:t>A</a:t>
              </a:r>
              <a:endParaRPr lang="en-US" dirty="0"/>
            </a:p>
          </p:txBody>
        </p:sp>
        <p:sp>
          <p:nvSpPr>
            <p:cNvPr id="10" name="Isosceles Triangle 9"/>
            <p:cNvSpPr/>
            <p:nvPr/>
          </p:nvSpPr>
          <p:spPr>
            <a:xfrm flipH="1" flipV="1">
              <a:off x="7787945" y="5399800"/>
              <a:ext cx="716116" cy="617341"/>
            </a:xfrm>
            <a:prstGeom prst="triangl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1" name="TextBox 10"/>
            <p:cNvSpPr txBox="1"/>
            <p:nvPr/>
          </p:nvSpPr>
          <p:spPr>
            <a:xfrm>
              <a:off x="7960768" y="5417439"/>
              <a:ext cx="370470" cy="369332"/>
            </a:xfrm>
            <a:prstGeom prst="rect">
              <a:avLst/>
            </a:prstGeom>
            <a:noFill/>
          </p:spPr>
          <p:txBody>
            <a:bodyPr wrap="none" rtlCol="0">
              <a:spAutoFit/>
            </a:bodyPr>
            <a:lstStyle/>
            <a:p>
              <a:pPr algn="ctr"/>
              <a:r>
                <a:rPr lang="en-US" sz="900" dirty="0" smtClean="0"/>
                <a:t>Info</a:t>
              </a:r>
            </a:p>
            <a:p>
              <a:pPr algn="ctr"/>
              <a:r>
                <a:rPr lang="en-US" sz="900" dirty="0" smtClean="0"/>
                <a:t>Sec</a:t>
              </a:r>
              <a:endParaRPr lang="en-US" sz="900" dirty="0"/>
            </a:p>
          </p:txBody>
        </p:sp>
      </p:grpSp>
    </p:spTree>
    <p:extLst>
      <p:ext uri="{BB962C8B-B14F-4D97-AF65-F5344CB8AC3E}">
        <p14:creationId xmlns:p14="http://schemas.microsoft.com/office/powerpoint/2010/main" val="360699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Sidenote</a:t>
            </a:r>
            <a:r>
              <a:rPr lang="en-US" dirty="0" smtClean="0"/>
              <a:t>: Designing for Security</a:t>
            </a:r>
            <a:endParaRPr lang="en-US" dirty="0"/>
          </a:p>
        </p:txBody>
      </p:sp>
      <p:sp>
        <p:nvSpPr>
          <p:cNvPr id="3" name="Content Placeholder 2"/>
          <p:cNvSpPr>
            <a:spLocks noGrp="1"/>
          </p:cNvSpPr>
          <p:nvPr>
            <p:ph idx="1"/>
          </p:nvPr>
        </p:nvSpPr>
        <p:spPr/>
        <p:txBody>
          <a:bodyPr/>
          <a:lstStyle/>
          <a:p>
            <a:r>
              <a:rPr lang="en-US" dirty="0" smtClean="0"/>
              <a:t>Layout a blueprint, fill in the details.</a:t>
            </a:r>
          </a:p>
          <a:p>
            <a:pPr lvl="1"/>
            <a:r>
              <a:rPr lang="en-US" dirty="0" smtClean="0"/>
              <a:t>Sometimes called “Security Architecture” and is often part of a larger “Enterprise Architecture”</a:t>
            </a:r>
          </a:p>
          <a:p>
            <a:pPr lvl="1"/>
            <a:r>
              <a:rPr lang="en-US" b="1" dirty="0" smtClean="0"/>
              <a:t>Security 101 </a:t>
            </a:r>
            <a:r>
              <a:rPr lang="en-US" dirty="0" smtClean="0"/>
              <a:t>coming soon.</a:t>
            </a:r>
            <a:endParaRPr lang="en-US" dirty="0"/>
          </a:p>
        </p:txBody>
      </p:sp>
      <p:pic>
        <p:nvPicPr>
          <p:cNvPr id="4" name="Content Placeholder 5" descr="EA-Domains.pdf"/>
          <p:cNvPicPr>
            <a:picLocks noChangeAspect="1"/>
          </p:cNvPicPr>
          <p:nvPr/>
        </p:nvPicPr>
        <p:blipFill rotWithShape="1">
          <a:blip r:embed="rId3">
            <a:extLst>
              <a:ext uri="{28A0092B-C50C-407E-A947-70E740481C1C}">
                <a14:useLocalDpi xmlns:a14="http://schemas.microsoft.com/office/drawing/2010/main" val="0"/>
              </a:ext>
            </a:extLst>
          </a:blip>
          <a:srcRect l="40738" t="50707" r="8520" b="12745"/>
          <a:stretch/>
        </p:blipFill>
        <p:spPr>
          <a:xfrm>
            <a:off x="1586858" y="3749004"/>
            <a:ext cx="5980590" cy="2851319"/>
          </a:xfrm>
          <a:prstGeom prst="rect">
            <a:avLst/>
          </a:prstGeom>
        </p:spPr>
      </p:pic>
    </p:spTree>
    <p:extLst>
      <p:ext uri="{BB962C8B-B14F-4D97-AF65-F5344CB8AC3E}">
        <p14:creationId xmlns:p14="http://schemas.microsoft.com/office/powerpoint/2010/main" val="251495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1268760"/>
            <a:ext cx="82296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7F4098"/>
              </a:buClr>
              <a:buChar char="•"/>
              <a:defRPr sz="2400" b="1">
                <a:solidFill>
                  <a:schemeClr val="tx1"/>
                </a:solidFill>
                <a:latin typeface="+mn-lt"/>
                <a:ea typeface="+mn-ea"/>
                <a:cs typeface="+mn-cs"/>
              </a:defRPr>
            </a:lvl1pPr>
            <a:lvl2pPr marL="742950" indent="-285750" algn="l" rtl="0" fontAlgn="base">
              <a:spcBef>
                <a:spcPct val="20000"/>
              </a:spcBef>
              <a:spcAft>
                <a:spcPct val="0"/>
              </a:spcAft>
              <a:buClr>
                <a:srgbClr val="7F4098"/>
              </a:buClr>
              <a:buChar char="•"/>
              <a:defRPr sz="2000">
                <a:solidFill>
                  <a:schemeClr val="tx1"/>
                </a:solidFill>
                <a:latin typeface="+mn-lt"/>
              </a:defRPr>
            </a:lvl2pPr>
            <a:lvl3pPr marL="1143000" indent="-228600" algn="l" rtl="0" fontAlgn="base">
              <a:spcBef>
                <a:spcPct val="20000"/>
              </a:spcBef>
              <a:spcAft>
                <a:spcPct val="0"/>
              </a:spcAft>
              <a:buClr>
                <a:srgbClr val="7F4098"/>
              </a:buClr>
              <a:buChar char="•"/>
              <a:defRPr>
                <a:solidFill>
                  <a:schemeClr val="tx1"/>
                </a:solidFill>
                <a:latin typeface="+mn-lt"/>
              </a:defRPr>
            </a:lvl3pPr>
            <a:lvl4pPr marL="1600200" indent="-228600" algn="l" rtl="0" fontAlgn="base">
              <a:spcBef>
                <a:spcPct val="20000"/>
              </a:spcBef>
              <a:spcAft>
                <a:spcPct val="0"/>
              </a:spcAft>
              <a:buClr>
                <a:srgbClr val="7F4098"/>
              </a:buClr>
              <a:buChar char="•"/>
              <a:defRPr sz="1600">
                <a:solidFill>
                  <a:schemeClr val="tx1"/>
                </a:solidFill>
                <a:latin typeface="+mn-lt"/>
              </a:defRPr>
            </a:lvl4pPr>
            <a:lvl5pPr marL="2057400" indent="-228600" algn="l" rtl="0" fontAlgn="base">
              <a:spcBef>
                <a:spcPct val="20000"/>
              </a:spcBef>
              <a:spcAft>
                <a:spcPct val="0"/>
              </a:spcAft>
              <a:buClr>
                <a:srgbClr val="7F4098"/>
              </a:buClr>
              <a:buChar char="•"/>
              <a:defRPr sz="1400">
                <a:solidFill>
                  <a:schemeClr val="tx1"/>
                </a:solidFill>
                <a:latin typeface="+mn-lt"/>
              </a:defRPr>
            </a:lvl5pPr>
            <a:lvl6pPr marL="2514600" indent="-228600" algn="l" rtl="0" fontAlgn="base">
              <a:spcBef>
                <a:spcPct val="20000"/>
              </a:spcBef>
              <a:spcAft>
                <a:spcPct val="0"/>
              </a:spcAft>
              <a:buClr>
                <a:srgbClr val="7F4098"/>
              </a:buClr>
              <a:buChar char="•"/>
              <a:defRPr sz="1400">
                <a:solidFill>
                  <a:schemeClr val="tx1"/>
                </a:solidFill>
                <a:latin typeface="+mn-lt"/>
              </a:defRPr>
            </a:lvl6pPr>
            <a:lvl7pPr marL="2971800" indent="-228600" algn="l" rtl="0" fontAlgn="base">
              <a:spcBef>
                <a:spcPct val="20000"/>
              </a:spcBef>
              <a:spcAft>
                <a:spcPct val="0"/>
              </a:spcAft>
              <a:buClr>
                <a:srgbClr val="7F4098"/>
              </a:buClr>
              <a:buChar char="•"/>
              <a:defRPr sz="1400">
                <a:solidFill>
                  <a:schemeClr val="tx1"/>
                </a:solidFill>
                <a:latin typeface="+mn-lt"/>
              </a:defRPr>
            </a:lvl7pPr>
            <a:lvl8pPr marL="3429000" indent="-228600" algn="l" rtl="0" fontAlgn="base">
              <a:spcBef>
                <a:spcPct val="20000"/>
              </a:spcBef>
              <a:spcAft>
                <a:spcPct val="0"/>
              </a:spcAft>
              <a:buClr>
                <a:srgbClr val="7F4098"/>
              </a:buClr>
              <a:buChar char="•"/>
              <a:defRPr sz="1400">
                <a:solidFill>
                  <a:schemeClr val="tx1"/>
                </a:solidFill>
                <a:latin typeface="+mn-lt"/>
              </a:defRPr>
            </a:lvl8pPr>
            <a:lvl9pPr marL="3886200" indent="-228600" algn="l" rtl="0" fontAlgn="base">
              <a:spcBef>
                <a:spcPct val="20000"/>
              </a:spcBef>
              <a:spcAft>
                <a:spcPct val="0"/>
              </a:spcAft>
              <a:buClr>
                <a:srgbClr val="7F4098"/>
              </a:buClr>
              <a:buChar char="•"/>
              <a:defRPr sz="1400">
                <a:solidFill>
                  <a:schemeClr val="tx1"/>
                </a:solidFill>
                <a:latin typeface="+mn-lt"/>
              </a:defRPr>
            </a:lvl9pPr>
          </a:lstStyle>
          <a:p>
            <a:pPr>
              <a:lnSpc>
                <a:spcPct val="90000"/>
              </a:lnSpc>
              <a:spcBef>
                <a:spcPct val="0"/>
              </a:spcBef>
            </a:pPr>
            <a:r>
              <a:rPr lang="en-CA" dirty="0" smtClean="0"/>
              <a:t>(Municipal) Freedom of Information and Protection of Privacy Act ((M)FIPPA)</a:t>
            </a:r>
          </a:p>
          <a:p>
            <a:pPr>
              <a:lnSpc>
                <a:spcPct val="90000"/>
              </a:lnSpc>
              <a:spcBef>
                <a:spcPct val="0"/>
              </a:spcBef>
            </a:pPr>
            <a:r>
              <a:rPr lang="en-US" dirty="0" smtClean="0"/>
              <a:t>Personal Health Information Protection Act (PHIPA)</a:t>
            </a:r>
          </a:p>
          <a:p>
            <a:pPr>
              <a:lnSpc>
                <a:spcPct val="90000"/>
              </a:lnSpc>
              <a:spcBef>
                <a:spcPct val="0"/>
              </a:spcBef>
            </a:pPr>
            <a:r>
              <a:rPr lang="en-US" dirty="0" smtClean="0"/>
              <a:t>Child and Family Services Act (CFSA)</a:t>
            </a:r>
          </a:p>
          <a:p>
            <a:pPr>
              <a:lnSpc>
                <a:spcPct val="90000"/>
              </a:lnSpc>
              <a:spcBef>
                <a:spcPct val="0"/>
              </a:spcBef>
            </a:pPr>
            <a:r>
              <a:rPr lang="en-CA" dirty="0"/>
              <a:t>Services and Supports to Promote the Social Inclusion of Persons with Developmental Disabilities Act (SIPDDA)</a:t>
            </a:r>
          </a:p>
          <a:p>
            <a:pPr>
              <a:lnSpc>
                <a:spcPct val="90000"/>
              </a:lnSpc>
              <a:spcBef>
                <a:spcPct val="0"/>
              </a:spcBef>
            </a:pPr>
            <a:r>
              <a:rPr lang="en-US" dirty="0" smtClean="0"/>
              <a:t>Mental Health Act</a:t>
            </a:r>
          </a:p>
          <a:p>
            <a:pPr>
              <a:lnSpc>
                <a:spcPct val="90000"/>
              </a:lnSpc>
              <a:spcBef>
                <a:spcPct val="0"/>
              </a:spcBef>
            </a:pPr>
            <a:r>
              <a:rPr lang="en-US" dirty="0" smtClean="0"/>
              <a:t>Etc…</a:t>
            </a:r>
          </a:p>
          <a:p>
            <a:pPr>
              <a:lnSpc>
                <a:spcPct val="90000"/>
              </a:lnSpc>
              <a:spcBef>
                <a:spcPct val="0"/>
              </a:spcBef>
            </a:pPr>
            <a:endParaRPr lang="en-CA" dirty="0" smtClean="0"/>
          </a:p>
          <a:p>
            <a:pPr>
              <a:lnSpc>
                <a:spcPct val="90000"/>
              </a:lnSpc>
              <a:spcBef>
                <a:spcPts val="0"/>
              </a:spcBef>
            </a:pPr>
            <a:r>
              <a:rPr lang="en-CA" dirty="0"/>
              <a:t>Personal Information Protection and Electronic Documents Act (</a:t>
            </a:r>
            <a:r>
              <a:rPr lang="en-CA" dirty="0" smtClean="0"/>
              <a:t>PIPEDA</a:t>
            </a:r>
            <a:r>
              <a:rPr lang="en-CA" dirty="0"/>
              <a:t>)</a:t>
            </a:r>
          </a:p>
          <a:p>
            <a:pPr>
              <a:lnSpc>
                <a:spcPct val="90000"/>
              </a:lnSpc>
              <a:spcBef>
                <a:spcPts val="0"/>
              </a:spcBef>
            </a:pPr>
            <a:r>
              <a:rPr lang="en-US" dirty="0"/>
              <a:t>Privacy </a:t>
            </a:r>
            <a:r>
              <a:rPr lang="en-US" dirty="0" smtClean="0"/>
              <a:t>Act</a:t>
            </a:r>
            <a:endParaRPr lang="en-CA" dirty="0" smtClean="0"/>
          </a:p>
        </p:txBody>
      </p:sp>
      <p:sp>
        <p:nvSpPr>
          <p:cNvPr id="3" name="Title 2"/>
          <p:cNvSpPr>
            <a:spLocks noGrp="1"/>
          </p:cNvSpPr>
          <p:nvPr>
            <p:ph type="title"/>
          </p:nvPr>
        </p:nvSpPr>
        <p:spPr/>
        <p:txBody>
          <a:bodyPr/>
          <a:lstStyle/>
          <a:p>
            <a:r>
              <a:rPr lang="en-CA" dirty="0"/>
              <a:t>Privacy Legislation</a:t>
            </a:r>
          </a:p>
        </p:txBody>
      </p:sp>
    </p:spTree>
    <p:extLst>
      <p:ext uri="{BB962C8B-B14F-4D97-AF65-F5344CB8AC3E}">
        <p14:creationId xmlns:p14="http://schemas.microsoft.com/office/powerpoint/2010/main" val="2144325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8313" y="1268760"/>
            <a:ext cx="8229600" cy="405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342900" indent="-342900" algn="l" rtl="0" fontAlgn="base">
              <a:spcBef>
                <a:spcPct val="20000"/>
              </a:spcBef>
              <a:spcAft>
                <a:spcPct val="0"/>
              </a:spcAft>
              <a:buClr>
                <a:srgbClr val="7F4098"/>
              </a:buClr>
              <a:buChar char="•"/>
              <a:defRPr sz="2400" b="1">
                <a:solidFill>
                  <a:schemeClr val="tx1"/>
                </a:solidFill>
                <a:latin typeface="+mn-lt"/>
                <a:ea typeface="+mn-ea"/>
                <a:cs typeface="+mn-cs"/>
              </a:defRPr>
            </a:lvl1pPr>
            <a:lvl2pPr marL="742950" indent="-285750" algn="l" rtl="0" fontAlgn="base">
              <a:spcBef>
                <a:spcPct val="20000"/>
              </a:spcBef>
              <a:spcAft>
                <a:spcPct val="0"/>
              </a:spcAft>
              <a:buClr>
                <a:srgbClr val="7F4098"/>
              </a:buClr>
              <a:buChar char="•"/>
              <a:defRPr sz="2000">
                <a:solidFill>
                  <a:schemeClr val="tx1"/>
                </a:solidFill>
                <a:latin typeface="+mn-lt"/>
              </a:defRPr>
            </a:lvl2pPr>
            <a:lvl3pPr marL="1143000" indent="-228600" algn="l" rtl="0" fontAlgn="base">
              <a:spcBef>
                <a:spcPct val="20000"/>
              </a:spcBef>
              <a:spcAft>
                <a:spcPct val="0"/>
              </a:spcAft>
              <a:buClr>
                <a:srgbClr val="7F4098"/>
              </a:buClr>
              <a:buChar char="•"/>
              <a:defRPr>
                <a:solidFill>
                  <a:schemeClr val="tx1"/>
                </a:solidFill>
                <a:latin typeface="+mn-lt"/>
              </a:defRPr>
            </a:lvl3pPr>
            <a:lvl4pPr marL="1600200" indent="-228600" algn="l" rtl="0" fontAlgn="base">
              <a:spcBef>
                <a:spcPct val="20000"/>
              </a:spcBef>
              <a:spcAft>
                <a:spcPct val="0"/>
              </a:spcAft>
              <a:buClr>
                <a:srgbClr val="7F4098"/>
              </a:buClr>
              <a:buChar char="•"/>
              <a:defRPr sz="1600">
                <a:solidFill>
                  <a:schemeClr val="tx1"/>
                </a:solidFill>
                <a:latin typeface="+mn-lt"/>
              </a:defRPr>
            </a:lvl4pPr>
            <a:lvl5pPr marL="2057400" indent="-228600" algn="l" rtl="0" fontAlgn="base">
              <a:spcBef>
                <a:spcPct val="20000"/>
              </a:spcBef>
              <a:spcAft>
                <a:spcPct val="0"/>
              </a:spcAft>
              <a:buClr>
                <a:srgbClr val="7F4098"/>
              </a:buClr>
              <a:buChar char="•"/>
              <a:defRPr sz="1400">
                <a:solidFill>
                  <a:schemeClr val="tx1"/>
                </a:solidFill>
                <a:latin typeface="+mn-lt"/>
              </a:defRPr>
            </a:lvl5pPr>
            <a:lvl6pPr marL="2514600" indent="-228600" algn="l" rtl="0" fontAlgn="base">
              <a:spcBef>
                <a:spcPct val="20000"/>
              </a:spcBef>
              <a:spcAft>
                <a:spcPct val="0"/>
              </a:spcAft>
              <a:buClr>
                <a:srgbClr val="7F4098"/>
              </a:buClr>
              <a:buChar char="•"/>
              <a:defRPr sz="1400">
                <a:solidFill>
                  <a:schemeClr val="tx1"/>
                </a:solidFill>
                <a:latin typeface="+mn-lt"/>
              </a:defRPr>
            </a:lvl6pPr>
            <a:lvl7pPr marL="2971800" indent="-228600" algn="l" rtl="0" fontAlgn="base">
              <a:spcBef>
                <a:spcPct val="20000"/>
              </a:spcBef>
              <a:spcAft>
                <a:spcPct val="0"/>
              </a:spcAft>
              <a:buClr>
                <a:srgbClr val="7F4098"/>
              </a:buClr>
              <a:buChar char="•"/>
              <a:defRPr sz="1400">
                <a:solidFill>
                  <a:schemeClr val="tx1"/>
                </a:solidFill>
                <a:latin typeface="+mn-lt"/>
              </a:defRPr>
            </a:lvl7pPr>
            <a:lvl8pPr marL="3429000" indent="-228600" algn="l" rtl="0" fontAlgn="base">
              <a:spcBef>
                <a:spcPct val="20000"/>
              </a:spcBef>
              <a:spcAft>
                <a:spcPct val="0"/>
              </a:spcAft>
              <a:buClr>
                <a:srgbClr val="7F4098"/>
              </a:buClr>
              <a:buChar char="•"/>
              <a:defRPr sz="1400">
                <a:solidFill>
                  <a:schemeClr val="tx1"/>
                </a:solidFill>
                <a:latin typeface="+mn-lt"/>
              </a:defRPr>
            </a:lvl8pPr>
            <a:lvl9pPr marL="3886200" indent="-228600" algn="l" rtl="0" fontAlgn="base">
              <a:spcBef>
                <a:spcPct val="20000"/>
              </a:spcBef>
              <a:spcAft>
                <a:spcPct val="0"/>
              </a:spcAft>
              <a:buClr>
                <a:srgbClr val="7F4098"/>
              </a:buClr>
              <a:buChar char="•"/>
              <a:defRPr sz="1400">
                <a:solidFill>
                  <a:schemeClr val="tx1"/>
                </a:solidFill>
                <a:latin typeface="+mn-lt"/>
              </a:defRPr>
            </a:lvl9pPr>
          </a:lstStyle>
          <a:p>
            <a:pPr>
              <a:lnSpc>
                <a:spcPct val="90000"/>
              </a:lnSpc>
              <a:spcBef>
                <a:spcPct val="0"/>
              </a:spcBef>
            </a:pPr>
            <a:r>
              <a:rPr lang="en-CA" dirty="0" smtClean="0"/>
              <a:t>FIPPA applies to</a:t>
            </a:r>
            <a:endParaRPr lang="en-CA" dirty="0"/>
          </a:p>
          <a:p>
            <a:pPr lvl="1">
              <a:lnSpc>
                <a:spcPct val="90000"/>
              </a:lnSpc>
              <a:spcBef>
                <a:spcPct val="0"/>
              </a:spcBef>
            </a:pPr>
            <a:r>
              <a:rPr lang="en-CA" dirty="0" smtClean="0"/>
              <a:t>Ministries, agencies, boards, commissions, universities and colleges, hospitals</a:t>
            </a:r>
          </a:p>
          <a:p>
            <a:pPr lvl="1">
              <a:lnSpc>
                <a:spcPct val="90000"/>
              </a:lnSpc>
              <a:spcBef>
                <a:spcPct val="0"/>
              </a:spcBef>
            </a:pPr>
            <a:r>
              <a:rPr lang="en-CA" dirty="0" smtClean="0"/>
              <a:t>Generally does not apply to your HR records</a:t>
            </a:r>
          </a:p>
          <a:p>
            <a:pPr lvl="1">
              <a:lnSpc>
                <a:spcPct val="90000"/>
              </a:lnSpc>
              <a:spcBef>
                <a:spcPct val="0"/>
              </a:spcBef>
            </a:pPr>
            <a:endParaRPr lang="en-CA" dirty="0" smtClean="0"/>
          </a:p>
          <a:p>
            <a:pPr>
              <a:lnSpc>
                <a:spcPct val="90000"/>
              </a:lnSpc>
              <a:spcBef>
                <a:spcPct val="0"/>
              </a:spcBef>
            </a:pPr>
            <a:r>
              <a:rPr lang="en-CA" dirty="0" smtClean="0"/>
              <a:t>MFIPPA </a:t>
            </a:r>
            <a:r>
              <a:rPr lang="en-CA" dirty="0"/>
              <a:t>applies to</a:t>
            </a:r>
          </a:p>
          <a:p>
            <a:pPr lvl="1">
              <a:lnSpc>
                <a:spcPct val="90000"/>
              </a:lnSpc>
              <a:spcBef>
                <a:spcPct val="0"/>
              </a:spcBef>
            </a:pPr>
            <a:r>
              <a:rPr lang="en-CA" b="0" dirty="0" smtClean="0"/>
              <a:t>Municipalities, </a:t>
            </a:r>
          </a:p>
          <a:p>
            <a:pPr lvl="1">
              <a:lnSpc>
                <a:spcPct val="90000"/>
              </a:lnSpc>
              <a:spcBef>
                <a:spcPct val="0"/>
              </a:spcBef>
            </a:pPr>
            <a:r>
              <a:rPr lang="en-CA" dirty="0" smtClean="0"/>
              <a:t>L</a:t>
            </a:r>
            <a:r>
              <a:rPr lang="en-CA" b="0" dirty="0" smtClean="0"/>
              <a:t>ocal organizations such as libraries and police services</a:t>
            </a:r>
          </a:p>
          <a:p>
            <a:pPr>
              <a:lnSpc>
                <a:spcPct val="90000"/>
              </a:lnSpc>
              <a:spcBef>
                <a:spcPct val="0"/>
              </a:spcBef>
            </a:pPr>
            <a:endParaRPr lang="en-CA" dirty="0"/>
          </a:p>
          <a:p>
            <a:pPr>
              <a:lnSpc>
                <a:spcPct val="90000"/>
              </a:lnSpc>
              <a:spcBef>
                <a:spcPct val="80000"/>
              </a:spcBef>
            </a:pPr>
            <a:r>
              <a:rPr lang="en-CA" dirty="0"/>
              <a:t>Oversight and Complaint Body</a:t>
            </a:r>
          </a:p>
          <a:p>
            <a:pPr lvl="1">
              <a:lnSpc>
                <a:spcPct val="90000"/>
              </a:lnSpc>
              <a:spcBef>
                <a:spcPct val="0"/>
              </a:spcBef>
            </a:pPr>
            <a:r>
              <a:rPr lang="en-CA" dirty="0" smtClean="0"/>
              <a:t>IPC</a:t>
            </a:r>
            <a:endParaRPr lang="en-CA" b="0" dirty="0" smtClean="0"/>
          </a:p>
          <a:p>
            <a:pPr>
              <a:lnSpc>
                <a:spcPct val="80000"/>
              </a:lnSpc>
              <a:buFontTx/>
              <a:buNone/>
            </a:pPr>
            <a:endParaRPr lang="en-CA" sz="2200" dirty="0" smtClean="0"/>
          </a:p>
        </p:txBody>
      </p:sp>
      <p:sp>
        <p:nvSpPr>
          <p:cNvPr id="3" name="Title 2"/>
          <p:cNvSpPr>
            <a:spLocks noGrp="1"/>
          </p:cNvSpPr>
          <p:nvPr>
            <p:ph type="title"/>
          </p:nvPr>
        </p:nvSpPr>
        <p:spPr/>
        <p:txBody>
          <a:bodyPr/>
          <a:lstStyle/>
          <a:p>
            <a:r>
              <a:rPr lang="en-CA" dirty="0"/>
              <a:t>Privacy in Ontario’s Public Sector</a:t>
            </a:r>
          </a:p>
        </p:txBody>
      </p:sp>
    </p:spTree>
    <p:extLst>
      <p:ext uri="{BB962C8B-B14F-4D97-AF65-F5344CB8AC3E}">
        <p14:creationId xmlns:p14="http://schemas.microsoft.com/office/powerpoint/2010/main" val="2768955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3"/>
          <p:cNvGraphicFramePr>
            <a:graphicFrameLocks noGrp="1"/>
          </p:cNvGraphicFramePr>
          <p:nvPr>
            <p:ph idx="1"/>
          </p:nvPr>
        </p:nvGraphicFramePr>
        <p:xfrm>
          <a:off x="457200" y="1196975"/>
          <a:ext cx="8229600" cy="4365627"/>
        </p:xfrm>
        <a:graphic>
          <a:graphicData uri="http://schemas.openxmlformats.org/drawingml/2006/table">
            <a:tbl>
              <a:tblPr/>
              <a:tblGrid>
                <a:gridCol w="438150"/>
                <a:gridCol w="3624263"/>
                <a:gridCol w="544512"/>
                <a:gridCol w="3622675"/>
              </a:tblGrid>
              <a:tr h="828675">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dirty="0" smtClean="0">
                          <a:ln>
                            <a:noFill/>
                          </a:ln>
                          <a:solidFill>
                            <a:schemeClr val="tx1"/>
                          </a:solidFill>
                          <a:effectLst/>
                          <a:latin typeface="Arial" pitchFamily="34" charset="0"/>
                          <a:cs typeface="Arial" pitchFamily="34" charset="0"/>
                        </a:rPr>
                        <a:t>1.</a:t>
                      </a:r>
                      <a:endParaRPr kumimoji="0" lang="en-CA" sz="2000" b="1" i="0" u="none" strike="noStrike" cap="none" normalizeH="0" baseline="0" dirty="0" smtClean="0">
                        <a:ln>
                          <a:noFill/>
                        </a:ln>
                        <a:solidFill>
                          <a:schemeClr val="tx1"/>
                        </a:solidFill>
                        <a:effectLst/>
                        <a:latin typeface="Arial" pitchFamily="34" charset="0"/>
                      </a:endParaRPr>
                    </a:p>
                  </a:txBody>
                  <a:tcPr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Accountability</a:t>
                      </a:r>
                    </a:p>
                  </a:txBody>
                  <a:tcPr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6.</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Accuracy</a:t>
                      </a:r>
                    </a:p>
                  </a:txBody>
                  <a:tcPr anchor="ctr" horzOverflow="overflow">
                    <a:lnL>
                      <a:noFill/>
                    </a:lnL>
                    <a:lnR cap="flat">
                      <a:noFill/>
                    </a:lnR>
                    <a:lnT cap="flat">
                      <a:noFill/>
                    </a:lnT>
                    <a:lnB>
                      <a:noFill/>
                    </a:lnB>
                    <a:lnTlToBr>
                      <a:noFill/>
                    </a:lnTlToBr>
                    <a:lnBlToTr>
                      <a:noFill/>
                    </a:lnBlToTr>
                    <a:noFill/>
                  </a:tcPr>
                </a:tc>
              </a:tr>
              <a:tr h="830263">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2.</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Identifying Purposes</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7.</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Safeguards</a:t>
                      </a:r>
                    </a:p>
                  </a:txBody>
                  <a:tcPr anchor="ctr" horzOverflow="overflow">
                    <a:lnL>
                      <a:noFill/>
                    </a:lnL>
                    <a:lnR cap="flat">
                      <a:noFill/>
                    </a:lnR>
                    <a:lnT>
                      <a:noFill/>
                    </a:lnT>
                    <a:lnB>
                      <a:noFill/>
                    </a:lnB>
                    <a:lnTlToBr>
                      <a:noFill/>
                    </a:lnTlToBr>
                    <a:lnBlToTr>
                      <a:noFill/>
                    </a:lnBlToTr>
                    <a:noFill/>
                  </a:tcPr>
                </a:tc>
              </a:tr>
              <a:tr h="827088">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3.</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Consent</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8.</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Openness</a:t>
                      </a:r>
                    </a:p>
                  </a:txBody>
                  <a:tcPr anchor="ctr" horzOverflow="overflow">
                    <a:lnL>
                      <a:noFill/>
                    </a:lnL>
                    <a:lnR cap="flat">
                      <a:noFill/>
                    </a:lnR>
                    <a:lnT>
                      <a:noFill/>
                    </a:lnT>
                    <a:lnB>
                      <a:noFill/>
                    </a:lnB>
                    <a:lnTlToBr>
                      <a:noFill/>
                    </a:lnTlToBr>
                    <a:lnBlToTr>
                      <a:noFill/>
                    </a:lnBlToTr>
                    <a:noFill/>
                  </a:tcPr>
                </a:tc>
              </a:tr>
              <a:tr h="830263">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4.</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Limiting Collection</a:t>
                      </a: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9.</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Individual Access</a:t>
                      </a:r>
                    </a:p>
                  </a:txBody>
                  <a:tcPr anchor="ctr" horzOverflow="overflow">
                    <a:lnL>
                      <a:noFill/>
                    </a:lnL>
                    <a:lnR cap="flat">
                      <a:noFill/>
                    </a:lnR>
                    <a:lnT>
                      <a:noFill/>
                    </a:lnT>
                    <a:lnB>
                      <a:noFill/>
                    </a:lnB>
                    <a:lnTlToBr>
                      <a:noFill/>
                    </a:lnTlToBr>
                    <a:lnBlToTr>
                      <a:noFill/>
                    </a:lnBlToTr>
                    <a:noFill/>
                  </a:tcPr>
                </a:tc>
              </a:tr>
              <a:tr h="1049338">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5.</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smtClean="0">
                          <a:ln>
                            <a:noFill/>
                          </a:ln>
                          <a:solidFill>
                            <a:schemeClr val="tx1"/>
                          </a:solidFill>
                          <a:effectLst/>
                          <a:latin typeface="Arial" pitchFamily="34" charset="0"/>
                        </a:rPr>
                        <a:t>Limiting Use, Disclosure and Retention</a:t>
                      </a:r>
                    </a:p>
                  </a:txBody>
                  <a:tcPr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20000"/>
                        </a:spcAft>
                        <a:buClrTx/>
                        <a:buSzTx/>
                        <a:buFontTx/>
                        <a:buNone/>
                        <a:tabLst/>
                      </a:pPr>
                      <a:r>
                        <a:rPr kumimoji="0" lang="en-CA" sz="2000" b="1" i="0" u="none" strike="noStrike" cap="none" normalizeH="0" baseline="0" smtClean="0">
                          <a:ln>
                            <a:noFill/>
                          </a:ln>
                          <a:solidFill>
                            <a:schemeClr val="tx1"/>
                          </a:solidFill>
                          <a:effectLst/>
                          <a:latin typeface="Arial" pitchFamily="34" charset="0"/>
                          <a:cs typeface="Arial" pitchFamily="34" charset="0"/>
                        </a:rPr>
                        <a:t>10.</a:t>
                      </a:r>
                      <a:endParaRPr kumimoji="0" lang="en-CA" sz="2000" b="1" i="0" u="none" strike="noStrike" cap="none" normalizeH="0" baseline="0" smtClean="0">
                        <a:ln>
                          <a:noFill/>
                        </a:ln>
                        <a:solidFill>
                          <a:schemeClr val="tx1"/>
                        </a:solidFill>
                        <a:effectLst/>
                        <a:latin typeface="Arial" pitchFamily="34" charset="0"/>
                      </a:endParaRPr>
                    </a:p>
                  </a:txBody>
                  <a:tcPr anchor="ctr" anchorCtr="1"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20000"/>
                        </a:spcAft>
                        <a:buClr>
                          <a:srgbClr val="7F4098"/>
                        </a:buClr>
                        <a:buSzTx/>
                        <a:buFontTx/>
                        <a:buNone/>
                        <a:tabLst/>
                      </a:pPr>
                      <a:r>
                        <a:rPr kumimoji="0" lang="en-CA" sz="2000" b="1" i="0" u="none" strike="noStrike" cap="none" normalizeH="0" baseline="0" dirty="0" smtClean="0">
                          <a:ln>
                            <a:noFill/>
                          </a:ln>
                          <a:solidFill>
                            <a:schemeClr val="tx1"/>
                          </a:solidFill>
                          <a:effectLst/>
                          <a:latin typeface="Arial" pitchFamily="34" charset="0"/>
                        </a:rPr>
                        <a:t>Challenging Compliance</a:t>
                      </a:r>
                    </a:p>
                  </a:txBody>
                  <a:tcPr anchor="ctr" horzOverflow="overflow">
                    <a:lnL>
                      <a:noFill/>
                    </a:lnL>
                    <a:lnR cap="flat">
                      <a:noFill/>
                    </a:lnR>
                    <a:lnT>
                      <a:noFill/>
                    </a:lnT>
                    <a:lnB cap="flat">
                      <a:noFill/>
                    </a:lnB>
                    <a:lnTlToBr>
                      <a:noFill/>
                    </a:lnTlToBr>
                    <a:lnBlToTr>
                      <a:noFill/>
                    </a:lnBlToTr>
                    <a:noFill/>
                  </a:tcPr>
                </a:tc>
              </a:tr>
            </a:tbl>
          </a:graphicData>
        </a:graphic>
      </p:graphicFrame>
      <p:sp>
        <p:nvSpPr>
          <p:cNvPr id="2" name="Title 1"/>
          <p:cNvSpPr>
            <a:spLocks noGrp="1"/>
          </p:cNvSpPr>
          <p:nvPr>
            <p:ph type="title"/>
          </p:nvPr>
        </p:nvSpPr>
        <p:spPr/>
        <p:txBody>
          <a:bodyPr/>
          <a:lstStyle/>
          <a:p>
            <a:r>
              <a:rPr lang="en-CA" dirty="0"/>
              <a:t>Privacy Principles</a:t>
            </a:r>
          </a:p>
        </p:txBody>
      </p:sp>
    </p:spTree>
    <p:extLst>
      <p:ext uri="{BB962C8B-B14F-4D97-AF65-F5344CB8AC3E}">
        <p14:creationId xmlns:p14="http://schemas.microsoft.com/office/powerpoint/2010/main" val="406947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CA" dirty="0" smtClean="0"/>
              <a:t>Privacy Principles (</a:t>
            </a:r>
            <a:r>
              <a:rPr lang="en-CA" dirty="0" err="1" smtClean="0"/>
              <a:t>con’t</a:t>
            </a:r>
            <a:r>
              <a:rPr lang="en-CA" dirty="0" smtClean="0"/>
              <a:t>)</a:t>
            </a:r>
          </a:p>
        </p:txBody>
      </p:sp>
      <p:sp>
        <p:nvSpPr>
          <p:cNvPr id="8196" name="Rectangle 3"/>
          <p:cNvSpPr>
            <a:spLocks noGrp="1" noChangeArrowheads="1"/>
          </p:cNvSpPr>
          <p:nvPr>
            <p:ph type="body" idx="1"/>
          </p:nvPr>
        </p:nvSpPr>
        <p:spPr>
          <a:xfrm>
            <a:off x="457200" y="1196975"/>
            <a:ext cx="8229600" cy="3908762"/>
          </a:xfrm>
        </p:spPr>
        <p:txBody>
          <a:bodyPr>
            <a:normAutofit fontScale="85000" lnSpcReduction="20000"/>
          </a:bodyPr>
          <a:lstStyle/>
          <a:p>
            <a:pPr marL="0" indent="0" eaLnBrk="1" hangingPunct="1">
              <a:spcBef>
                <a:spcPct val="50000"/>
              </a:spcBef>
              <a:spcAft>
                <a:spcPct val="50000"/>
              </a:spcAft>
              <a:buFontTx/>
              <a:buNone/>
            </a:pPr>
            <a:r>
              <a:rPr lang="en-CA" dirty="0" smtClean="0"/>
              <a:t>1. Accountability</a:t>
            </a:r>
          </a:p>
          <a:p>
            <a:pPr marL="0" indent="0" eaLnBrk="1" hangingPunct="1">
              <a:spcBef>
                <a:spcPct val="0"/>
              </a:spcBef>
              <a:buFontTx/>
              <a:buNone/>
            </a:pPr>
            <a:r>
              <a:rPr lang="en-CA" b="0" dirty="0" smtClean="0"/>
              <a:t>An organization is responsible for personal information under its control and shall designate an individual or individuals who are accountable for the organization’s compliance with the following principles.</a:t>
            </a:r>
          </a:p>
          <a:p>
            <a:pPr marL="0" indent="0" eaLnBrk="1" hangingPunct="1">
              <a:spcBef>
                <a:spcPct val="0"/>
              </a:spcBef>
              <a:buFontTx/>
              <a:buNone/>
            </a:pPr>
            <a:endParaRPr lang="en-US" b="0" dirty="0" smtClean="0"/>
          </a:p>
          <a:p>
            <a:pPr marL="0" indent="0" eaLnBrk="1" hangingPunct="1">
              <a:spcBef>
                <a:spcPct val="0"/>
              </a:spcBef>
              <a:buFontTx/>
              <a:buNone/>
            </a:pPr>
            <a:r>
              <a:rPr lang="en-US" b="0" u="sng" dirty="0" smtClean="0"/>
              <a:t>Key points</a:t>
            </a:r>
          </a:p>
          <a:p>
            <a:pPr>
              <a:spcBef>
                <a:spcPct val="0"/>
              </a:spcBef>
            </a:pPr>
            <a:r>
              <a:rPr lang="en-US" b="0" dirty="0" smtClean="0"/>
              <a:t>Must have somebody accountable for the organization</a:t>
            </a:r>
          </a:p>
          <a:p>
            <a:pPr lvl="1">
              <a:spcBef>
                <a:spcPct val="0"/>
              </a:spcBef>
            </a:pPr>
            <a:r>
              <a:rPr lang="en-US" dirty="0" smtClean="0"/>
              <a:t>The identity of this person must be provided upon request</a:t>
            </a:r>
            <a:endParaRPr lang="en-US" b="0" dirty="0" smtClean="0"/>
          </a:p>
          <a:p>
            <a:pPr>
              <a:spcBef>
                <a:spcPct val="0"/>
              </a:spcBef>
            </a:pPr>
            <a:r>
              <a:rPr lang="en-US" b="0" dirty="0" smtClean="0"/>
              <a:t>A Governance must be in place</a:t>
            </a:r>
            <a:endParaRPr lang="en-CA" b="0" dirty="0" smtClean="0"/>
          </a:p>
        </p:txBody>
      </p:sp>
    </p:spTree>
    <p:extLst>
      <p:ext uri="{BB962C8B-B14F-4D97-AF65-F5344CB8AC3E}">
        <p14:creationId xmlns:p14="http://schemas.microsoft.com/office/powerpoint/2010/main" val="362137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TotalTime>
  <Words>2364</Words>
  <Application>Microsoft Office PowerPoint</Application>
  <PresentationFormat>On-screen Show (4:3)</PresentationFormat>
  <Paragraphs>406</Paragraphs>
  <Slides>37</Slides>
  <Notes>32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Privacy Basics under FIPPA and MFIPPA</vt:lpstr>
      <vt:lpstr>Agenda</vt:lpstr>
      <vt:lpstr>What is Privacy?</vt:lpstr>
      <vt:lpstr>Sidenote: Information Security</vt:lpstr>
      <vt:lpstr>Sidenote: Designing for Security</vt:lpstr>
      <vt:lpstr>Privacy Legislation</vt:lpstr>
      <vt:lpstr>Privacy in Ontario’s Public Sector</vt:lpstr>
      <vt:lpstr>Privacy Principles</vt:lpstr>
      <vt:lpstr>Privacy Principles (con’t)</vt:lpstr>
      <vt:lpstr>Privacy Principles (con’t)</vt:lpstr>
      <vt:lpstr>Privacy Principles (con’t)</vt:lpstr>
      <vt:lpstr>Privacy Principles (con’t)</vt:lpstr>
      <vt:lpstr>Privacy Principles (con’t)</vt:lpstr>
      <vt:lpstr>Privacy Principles (con’t)</vt:lpstr>
      <vt:lpstr>Privacy Principles (con’t)</vt:lpstr>
      <vt:lpstr>Privacy Principles (con’t)</vt:lpstr>
      <vt:lpstr>Privacy Principles (con’t)</vt:lpstr>
      <vt:lpstr>Privacy Principles</vt:lpstr>
      <vt:lpstr>Peripheral Devices</vt:lpstr>
      <vt:lpstr>How e-mail Works</vt:lpstr>
      <vt:lpstr>E-mail</vt:lpstr>
      <vt:lpstr>Biometrics</vt:lpstr>
      <vt:lpstr>Biometrics</vt:lpstr>
      <vt:lpstr>Collection</vt:lpstr>
      <vt:lpstr>Notice of Collection Statement</vt:lpstr>
      <vt:lpstr>Requests for Disclosure</vt:lpstr>
      <vt:lpstr>Privacy Breach</vt:lpstr>
      <vt:lpstr>Revenue Canada</vt:lpstr>
      <vt:lpstr>Information is Power</vt:lpstr>
      <vt:lpstr>Cost</vt:lpstr>
      <vt:lpstr>Managing a Breach</vt:lpstr>
      <vt:lpstr>Best Practices</vt:lpstr>
      <vt:lpstr>Secure Disposal</vt:lpstr>
      <vt:lpstr>Sick Kids’ laptop theft angers Privacy Commissioner</vt:lpstr>
      <vt:lpstr>Working outside of the Office</vt:lpstr>
      <vt:lpstr>Questions?</vt:lpstr>
      <vt:lpstr>Thank You</vt:lpstr>
    </vt:vector>
  </TitlesOfParts>
  <Company>Infoway-Inforoute Canada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101</dc:title>
  <dc:creator>Gilles Fourchet</dc:creator>
  <cp:lastModifiedBy>Gilles Fourchet</cp:lastModifiedBy>
  <cp:revision>21</cp:revision>
  <dcterms:created xsi:type="dcterms:W3CDTF">2015-03-23T18:39:47Z</dcterms:created>
  <dcterms:modified xsi:type="dcterms:W3CDTF">2015-05-19T18:31:06Z</dcterms:modified>
</cp:coreProperties>
</file>