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15"/>
  </p:notesMasterIdLst>
  <p:sldIdLst>
    <p:sldId id="256" r:id="rId5"/>
    <p:sldId id="257" r:id="rId6"/>
    <p:sldId id="259" r:id="rId7"/>
    <p:sldId id="260" r:id="rId8"/>
    <p:sldId id="265" r:id="rId9"/>
    <p:sldId id="261" r:id="rId10"/>
    <p:sldId id="262" r:id="rId11"/>
    <p:sldId id="264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1FB1B-8C47-4CFA-94E9-7FF64A712F45}" v="538" dt="2022-01-21T20:25:32.988"/>
    <p1510:client id="{4A5FC79B-67A1-46B3-A622-8886A4EC29FD}" v="1241" dt="2022-01-21T20:26:01.853"/>
    <p1510:client id="{4E05AB16-E00D-42AB-95D7-F3DD645B0C91}" v="121" dt="2022-01-21T20:19:03.892"/>
    <p1510:client id="{5B66B617-3F42-4629-B3EB-9288C81440E0}" v="32" dt="2022-01-21T20:23:16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7" autoAdjust="0"/>
    <p:restoredTop sz="94660"/>
  </p:normalViewPr>
  <p:slideViewPr>
    <p:cSldViewPr snapToGrid="0">
      <p:cViewPr varScale="1">
        <p:scale>
          <a:sx n="50" d="100"/>
          <a:sy n="50" d="100"/>
        </p:scale>
        <p:origin x="6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798FB-2786-49EF-B5E3-D8AE7506DD2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4DDFE-C6C7-4D40-9B80-0A942D951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5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4DDFE-C6C7-4D40-9B80-0A942D951F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</a:t>
            </a:r>
            <a:r>
              <a:rPr lang="en-US" b="0" i="0" dirty="0">
                <a:solidFill>
                  <a:srgbClr val="6E7376"/>
                </a:solidFill>
                <a:effectLst/>
                <a:latin typeface="Lato" panose="020F0502020204030203" pitchFamily="34" charset="0"/>
              </a:rPr>
              <a:t>Data set chosen is appropriate for the algorithm being used.”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4DDFE-C6C7-4D40-9B80-0A942D951F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0" i="0" dirty="0">
                <a:solidFill>
                  <a:srgbClr val="6E7376"/>
                </a:solidFill>
                <a:effectLst/>
                <a:latin typeface="Lato" panose="020F0502020204030203" pitchFamily="34" charset="0"/>
              </a:rPr>
              <a:t>Code samples are presented. &amp; Process is documented and explained in the presentation.”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4DDFE-C6C7-4D40-9B80-0A942D951F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32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</a:t>
            </a:r>
            <a:r>
              <a:rPr lang="en-US" b="0" i="0" dirty="0">
                <a:solidFill>
                  <a:srgbClr val="6E7376"/>
                </a:solidFill>
                <a:effectLst/>
                <a:latin typeface="Lato" panose="020F0502020204030203" pitchFamily="34" charset="0"/>
              </a:rPr>
              <a:t>Code samples are presented. &amp; Process is documented and explained in the presentation.”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4DDFE-C6C7-4D40-9B80-0A942D951F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3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</a:t>
            </a:r>
            <a:r>
              <a:rPr lang="en-US" b="0" i="0" dirty="0">
                <a:solidFill>
                  <a:srgbClr val="6E7376"/>
                </a:solidFill>
                <a:effectLst/>
                <a:latin typeface="Lato" panose="020F0502020204030203" pitchFamily="34" charset="0"/>
              </a:rPr>
              <a:t>Code samples are presented. &amp; Process is documented and explained in the presentation.”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4DDFE-C6C7-4D40-9B80-0A942D951F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1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0" i="0" dirty="0">
                <a:solidFill>
                  <a:srgbClr val="6E7376"/>
                </a:solidFill>
                <a:effectLst/>
                <a:latin typeface="Lato" panose="020F0502020204030203" pitchFamily="34" charset="0"/>
              </a:rPr>
              <a:t>At least one idea has been shared that might increase performance of the presented model.”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4DDFE-C6C7-4D40-9B80-0A942D951F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3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0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7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1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7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2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5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08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4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3" descr="A close-up of a bridge&#10;&#10;Description automatically generated with low confidence">
            <a:extLst>
              <a:ext uri="{FF2B5EF4-FFF2-40B4-BE49-F238E27FC236}">
                <a16:creationId xmlns:a16="http://schemas.microsoft.com/office/drawing/2014/main" id="{1D863494-C72A-4A79-B01F-D913ED924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0" r="-1" b="253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8EE7D-B6C8-4F95-8FB6-E8DC59E95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8686796" cy="2334247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Implementing Support Vector Machine (SVM)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4A138-D3C2-4E0C-B7F7-9D2C1E279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3552826"/>
            <a:ext cx="8720710" cy="265365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Colin Beveridge, Pemba Sherpa,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Ben Grudt, Amy Yucus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8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D8CB5-F526-40B5-AC94-D4AAC8D1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21" y="976160"/>
            <a:ext cx="6144230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Source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871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lain Text">
            <a:extLst>
              <a:ext uri="{FF2B5EF4-FFF2-40B4-BE49-F238E27FC236}">
                <a16:creationId xmlns:a16="http://schemas.microsoft.com/office/drawing/2014/main" id="{DF153E7B-2CB6-47A3-949F-9931B3150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70" y="1974903"/>
            <a:ext cx="4023360" cy="402336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2BB1A7B-6239-42A0-84D3-F7B4AF238BF1}"/>
              </a:ext>
            </a:extLst>
          </p:cNvPr>
          <p:cNvSpPr txBox="1">
            <a:spLocks/>
          </p:cNvSpPr>
          <p:nvPr/>
        </p:nvSpPr>
        <p:spPr>
          <a:xfrm>
            <a:off x="5539121" y="3172570"/>
            <a:ext cx="6144230" cy="301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>
                <a:latin typeface="+mn-lt"/>
                <a:ea typeface="+mn-ea"/>
                <a:cs typeface="+mn-cs"/>
              </a:rPr>
              <a:t>https://www.kaggle.com/parulpandey/penguin-dataset-the-new-iris/notebook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AF664E-956D-40D1-9B64-72A785708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0233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B6E7-285D-4681-A544-17C044CE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9A5D-219B-44FC-ABB5-5CAB96BD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Chosen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Logistic Regression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SVM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Comparison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Increasing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411110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F6EF-2E92-42AB-9197-4A1A9ED2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3709-588E-40CC-A75C-D29DE4992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237" y="969264"/>
            <a:ext cx="5637113" cy="48704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Got tired of the diabetes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Took original dataset from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Target: Species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203A86E-1E13-4BC6-BF78-FE39B9609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331" y="2467947"/>
            <a:ext cx="6958654" cy="415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81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BC9A-66E4-40C5-B1B1-FC68E9A2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Logistic Regression Performance</a:t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00C73-DFCD-4900-A3E2-12CBA51C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11156260" cy="25285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Score: 1.0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Diagonal confusion matrix indicates no misclassifications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59378C-0FA9-4F1F-B51C-2E1CB958E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760" y="1810908"/>
            <a:ext cx="2057690" cy="1392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322B09-3DDF-4485-BE74-2F5ADEB8A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04" y="4816589"/>
            <a:ext cx="11193726" cy="1143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63CFFB-F033-45E6-B8E6-9803084CC9F1}"/>
              </a:ext>
            </a:extLst>
          </p:cNvPr>
          <p:cNvSpPr txBox="1"/>
          <p:nvPr/>
        </p:nvSpPr>
        <p:spPr>
          <a:xfrm>
            <a:off x="9129050" y="1386840"/>
            <a:ext cx="20574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Confusion</a:t>
            </a:r>
            <a:r>
              <a:rPr lang="en-US" dirty="0"/>
              <a:t> Matrix:</a:t>
            </a:r>
          </a:p>
        </p:txBody>
      </p:sp>
    </p:spTree>
    <p:extLst>
      <p:ext uri="{BB962C8B-B14F-4D97-AF65-F5344CB8AC3E}">
        <p14:creationId xmlns:p14="http://schemas.microsoft.com/office/powerpoint/2010/main" val="7989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3D3F-6846-4739-83EC-19F9BF51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SVM Performance:</a:t>
            </a:r>
            <a:br>
              <a:rPr lang="en-US" sz="4400" dirty="0"/>
            </a:br>
            <a:r>
              <a:rPr lang="en-US" dirty="0"/>
              <a:t>Linear </a:t>
            </a:r>
            <a:r>
              <a:rPr lang="en-US" sz="4400" dirty="0"/>
              <a:t>Kernel</a:t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E8DCE-AC4E-44F0-BA0C-D50ABD1B0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69" y="3340442"/>
            <a:ext cx="11167603" cy="25285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Score: 1.0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more diagonal confusion matrix.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C6389-4182-4FD2-89C7-ECD69E68E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050" y="1783080"/>
            <a:ext cx="2057400" cy="1402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C6B6D9-9FC0-4275-B980-10CBD1279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70" y="4773124"/>
            <a:ext cx="11167603" cy="11064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3DE3E9-9550-4204-B37C-C185AED2CADE}"/>
              </a:ext>
            </a:extLst>
          </p:cNvPr>
          <p:cNvSpPr txBox="1"/>
          <p:nvPr/>
        </p:nvSpPr>
        <p:spPr>
          <a:xfrm>
            <a:off x="9129050" y="1386840"/>
            <a:ext cx="20574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Confusion</a:t>
            </a:r>
            <a:r>
              <a:rPr lang="en-US" dirty="0"/>
              <a:t> Matrix:</a:t>
            </a:r>
          </a:p>
        </p:txBody>
      </p:sp>
    </p:spTree>
    <p:extLst>
      <p:ext uri="{BB962C8B-B14F-4D97-AF65-F5344CB8AC3E}">
        <p14:creationId xmlns:p14="http://schemas.microsoft.com/office/powerpoint/2010/main" val="239611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3D3F-6846-4739-83EC-19F9BF51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SVM Performance:</a:t>
            </a:r>
            <a:br>
              <a:rPr lang="en-US" sz="4400" dirty="0"/>
            </a:br>
            <a:r>
              <a:rPr lang="en-US" sz="4400" dirty="0"/>
              <a:t>RBF Kernel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E8DCE-AC4E-44F0-BA0C-D50ABD1B0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69" y="2785398"/>
            <a:ext cx="5395251" cy="341728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Score: 1.0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Another diagonal confusion matrix, like logistic regression.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Note: Cannot get coefficients for non-linear kernels.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8B6729-D17F-47F0-AD70-9E961CD5E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055" y="2985453"/>
            <a:ext cx="3224258" cy="2241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53C848-9426-4E24-99C2-A24613577752}"/>
              </a:ext>
            </a:extLst>
          </p:cNvPr>
          <p:cNvSpPr txBox="1"/>
          <p:nvPr/>
        </p:nvSpPr>
        <p:spPr>
          <a:xfrm>
            <a:off x="7100055" y="2585343"/>
            <a:ext cx="2651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Confusion</a:t>
            </a:r>
            <a:r>
              <a:rPr lang="en-US" dirty="0"/>
              <a:t> Matrix:</a:t>
            </a:r>
          </a:p>
        </p:txBody>
      </p:sp>
    </p:spTree>
    <p:extLst>
      <p:ext uri="{BB962C8B-B14F-4D97-AF65-F5344CB8AC3E}">
        <p14:creationId xmlns:p14="http://schemas.microsoft.com/office/powerpoint/2010/main" val="158906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C44C-6870-4731-B684-04A56E9F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Reasons for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B4951-AD83-4ED7-8B41-552E07AC8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Data may be entered in a way that makes classification easy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/>
              <a:t>Not a difficult classification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User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Blind luck</a:t>
            </a:r>
          </a:p>
        </p:txBody>
      </p:sp>
      <p:pic>
        <p:nvPicPr>
          <p:cNvPr id="1026" name="Picture 2" descr="Ο χρήστης Allison Horst στο Twitter: &amp;quot;If you&amp;#39;re like me &amp;amp; asked “What is a penguin  culmen?”, here&amp;#39;s an illustration representing how culmen length &amp;amp; depth  were measured for this study (thanks">
            <a:extLst>
              <a:ext uri="{FF2B5EF4-FFF2-40B4-BE49-F238E27FC236}">
                <a16:creationId xmlns:a16="http://schemas.microsoft.com/office/drawing/2014/main" id="{E1F9B3BA-6FA9-4A3A-95FA-1E885AEBD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55" y="2807854"/>
            <a:ext cx="4409812" cy="383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54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60F3-4DDB-4D2A-90B4-28A0533A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DF1DF-991B-4C09-8BF7-66948196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Processed data by removing irrelevant columns and 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Used logistic and SVM objects from scikit 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Both logistic and SVM methods provided the same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Generated a 3x3 confusion matrix due to having 3 species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2050" name="Picture 2" descr="3D Printed Linux Tux High Five - Desk Model by WhovianBron3 | Pinshape">
            <a:extLst>
              <a:ext uri="{FF2B5EF4-FFF2-40B4-BE49-F238E27FC236}">
                <a16:creationId xmlns:a16="http://schemas.microsoft.com/office/drawing/2014/main" id="{5EE59D94-EE3B-4593-9899-D1897D589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20" y="1987543"/>
            <a:ext cx="2739632" cy="487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14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B37E32B9-A213-4834-8738-A7D3B495B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625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7C25DB-77B9-41AA-9FEF-7CD5346EB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7052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4D66"/>
      </a:accent1>
      <a:accent2>
        <a:srgbClr val="B13B86"/>
      </a:accent2>
      <a:accent3>
        <a:srgbClr val="BD4DC3"/>
      </a:accent3>
      <a:accent4>
        <a:srgbClr val="7A3BB1"/>
      </a:accent4>
      <a:accent5>
        <a:srgbClr val="5A4DC3"/>
      </a:accent5>
      <a:accent6>
        <a:srgbClr val="3B5EB1"/>
      </a:accent6>
      <a:hlink>
        <a:srgbClr val="7959C7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966AE7009CDF449205DE7D515F1989" ma:contentTypeVersion="12" ma:contentTypeDescription="Create a new document." ma:contentTypeScope="" ma:versionID="425d8ab83fc518859600f6a395b58ca7">
  <xsd:schema xmlns:xsd="http://www.w3.org/2001/XMLSchema" xmlns:xs="http://www.w3.org/2001/XMLSchema" xmlns:p="http://schemas.microsoft.com/office/2006/metadata/properties" xmlns:ns3="2e61128e-2772-4c19-a76f-70d720cc7c92" xmlns:ns4="4e463026-c13f-4a8b-935a-434c65a68068" targetNamespace="http://schemas.microsoft.com/office/2006/metadata/properties" ma:root="true" ma:fieldsID="0b1b2dfd7ccdf5260cba205c7b01f80f" ns3:_="" ns4:_="">
    <xsd:import namespace="2e61128e-2772-4c19-a76f-70d720cc7c92"/>
    <xsd:import namespace="4e463026-c13f-4a8b-935a-434c65a680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1128e-2772-4c19-a76f-70d720cc7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463026-c13f-4a8b-935a-434c65a6806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1EF8B5-FAFE-4D3A-8A3D-BF7DABB573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DEA8E-04EA-4D2D-A8C8-704B64661108}">
  <ds:schemaRefs>
    <ds:schemaRef ds:uri="2e61128e-2772-4c19-a76f-70d720cc7c92"/>
    <ds:schemaRef ds:uri="4e463026-c13f-4a8b-935a-434c65a680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FE220A9-295B-4E45-90F6-4B9AA7A093CE}">
  <ds:schemaRefs>
    <ds:schemaRef ds:uri="2e61128e-2772-4c19-a76f-70d720cc7c92"/>
    <ds:schemaRef ds:uri="4e463026-c13f-4a8b-935a-434c65a6806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270</Words>
  <Application>Microsoft Office PowerPoint</Application>
  <PresentationFormat>Widescreen</PresentationFormat>
  <Paragraphs>49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Bierstadt</vt:lpstr>
      <vt:lpstr>Calibri</vt:lpstr>
      <vt:lpstr>Lato</vt:lpstr>
      <vt:lpstr>GestaltVTI</vt:lpstr>
      <vt:lpstr>Implementing Support Vector Machine (SVM)</vt:lpstr>
      <vt:lpstr>Overview</vt:lpstr>
      <vt:lpstr>Penguin Dataset</vt:lpstr>
      <vt:lpstr>Logistic Regression Performance </vt:lpstr>
      <vt:lpstr>SVM Performance: Linear Kernel </vt:lpstr>
      <vt:lpstr>SVM Performance: RBF Kernel</vt:lpstr>
      <vt:lpstr>Reasons for results</vt:lpstr>
      <vt:lpstr>Summary</vt:lpstr>
      <vt:lpstr>Questions?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Yucus</dc:creator>
  <cp:lastModifiedBy>Amy Yucus</cp:lastModifiedBy>
  <cp:revision>3</cp:revision>
  <dcterms:created xsi:type="dcterms:W3CDTF">2022-01-21T17:33:47Z</dcterms:created>
  <dcterms:modified xsi:type="dcterms:W3CDTF">2022-01-21T20:27:56Z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0x010100BB966AE7009CDF449205DE7D515F1989</vt:lpwstr>
  </property>
</Properties>
</file>