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66" r:id="rId2"/>
    <p:sldId id="265" r:id="rId3"/>
    <p:sldId id="267" r:id="rId4"/>
    <p:sldId id="268" r:id="rId5"/>
    <p:sldId id="256" r:id="rId6"/>
    <p:sldId id="257" r:id="rId7"/>
    <p:sldId id="258" r:id="rId8"/>
    <p:sldId id="259" r:id="rId9"/>
    <p:sldId id="260" r:id="rId10"/>
    <p:sldId id="261" r:id="rId11"/>
    <p:sldId id="262" r:id="rId12"/>
    <p:sldId id="263" r:id="rId13"/>
    <p:sldId id="269" r:id="rId14"/>
  </p:sldIdLst>
  <p:sldSz cx="12192000" cy="6858000"/>
  <p:notesSz cx="6858000" cy="9144000"/>
  <p:defaultTextStyle>
    <a:defPPr>
      <a:defRPr lang="es-G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varScale="1">
        <p:scale>
          <a:sx n="61" d="100"/>
          <a:sy n="61" d="100"/>
        </p:scale>
        <p:origin x="66"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7" name="Date Placeholder 6"/>
          <p:cNvSpPr>
            <a:spLocks noGrp="1"/>
          </p:cNvSpPr>
          <p:nvPr>
            <p:ph type="dt" sz="half" idx="10"/>
          </p:nvPr>
        </p:nvSpPr>
        <p:spPr/>
        <p:txBody>
          <a:bodyPr/>
          <a:lstStyle/>
          <a:p>
            <a:fld id="{E5FCAABB-699B-4BC7-96C4-D10DAC76963A}" type="datetimeFigureOut">
              <a:rPr lang="es-GT" smtClean="0"/>
              <a:t>12/04/2018</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071BB8FA-A98E-4454-9897-6C42416AD58F}" type="slidenum">
              <a:rPr lang="es-GT" smtClean="0"/>
              <a:t>‹Nº›</a:t>
            </a:fld>
            <a:endParaRPr lang="es-GT"/>
          </a:p>
        </p:txBody>
      </p:sp>
    </p:spTree>
    <p:extLst>
      <p:ext uri="{BB962C8B-B14F-4D97-AF65-F5344CB8AC3E}">
        <p14:creationId xmlns:p14="http://schemas.microsoft.com/office/powerpoint/2010/main" val="571735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5FCAABB-699B-4BC7-96C4-D10DAC76963A}" type="datetimeFigureOut">
              <a:rPr lang="es-GT" smtClean="0"/>
              <a:t>12/04/2018</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071BB8FA-A98E-4454-9897-6C42416AD58F}" type="slidenum">
              <a:rPr lang="es-GT" smtClean="0"/>
              <a:t>‹Nº›</a:t>
            </a:fld>
            <a:endParaRPr lang="es-GT"/>
          </a:p>
        </p:txBody>
      </p:sp>
    </p:spTree>
    <p:extLst>
      <p:ext uri="{BB962C8B-B14F-4D97-AF65-F5344CB8AC3E}">
        <p14:creationId xmlns:p14="http://schemas.microsoft.com/office/powerpoint/2010/main" val="1150052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5FCAABB-699B-4BC7-96C4-D10DAC76963A}" type="datetimeFigureOut">
              <a:rPr lang="es-GT" smtClean="0"/>
              <a:t>12/04/2018</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071BB8FA-A98E-4454-9897-6C42416AD58F}" type="slidenum">
              <a:rPr lang="es-GT" smtClean="0"/>
              <a:t>‹Nº›</a:t>
            </a:fld>
            <a:endParaRPr lang="es-GT"/>
          </a:p>
        </p:txBody>
      </p:sp>
    </p:spTree>
    <p:extLst>
      <p:ext uri="{BB962C8B-B14F-4D97-AF65-F5344CB8AC3E}">
        <p14:creationId xmlns:p14="http://schemas.microsoft.com/office/powerpoint/2010/main" val="10656624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5FCAABB-699B-4BC7-96C4-D10DAC76963A}" type="datetimeFigureOut">
              <a:rPr lang="es-GT" smtClean="0"/>
              <a:t>12/04/2018</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071BB8FA-A98E-4454-9897-6C42416AD58F}" type="slidenum">
              <a:rPr lang="es-GT" smtClean="0"/>
              <a:t>‹Nº›</a:t>
            </a:fld>
            <a:endParaRPr lang="es-GT"/>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378259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5FCAABB-699B-4BC7-96C4-D10DAC76963A}" type="datetimeFigureOut">
              <a:rPr lang="es-GT" smtClean="0"/>
              <a:t>12/04/2018</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071BB8FA-A98E-4454-9897-6C42416AD58F}" type="slidenum">
              <a:rPr lang="es-GT" smtClean="0"/>
              <a:t>‹Nº›</a:t>
            </a:fld>
            <a:endParaRPr lang="es-GT"/>
          </a:p>
        </p:txBody>
      </p:sp>
    </p:spTree>
    <p:extLst>
      <p:ext uri="{BB962C8B-B14F-4D97-AF65-F5344CB8AC3E}">
        <p14:creationId xmlns:p14="http://schemas.microsoft.com/office/powerpoint/2010/main" val="2798720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smtClean="0"/>
              <a:t>Haga clic para modificar el estilo de texto del patrón</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smtClean="0"/>
              <a:t>Haga clic para modificar el estilo de texto del patrón</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E5FCAABB-699B-4BC7-96C4-D10DAC76963A}" type="datetimeFigureOut">
              <a:rPr lang="es-GT" smtClean="0"/>
              <a:t>12/04/2018</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071BB8FA-A98E-4454-9897-6C42416AD58F}" type="slidenum">
              <a:rPr lang="es-GT" smtClean="0"/>
              <a:t>‹Nº›</a:t>
            </a:fld>
            <a:endParaRPr lang="es-GT"/>
          </a:p>
        </p:txBody>
      </p:sp>
    </p:spTree>
    <p:extLst>
      <p:ext uri="{BB962C8B-B14F-4D97-AF65-F5344CB8AC3E}">
        <p14:creationId xmlns:p14="http://schemas.microsoft.com/office/powerpoint/2010/main" val="12198525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E5FCAABB-699B-4BC7-96C4-D10DAC76963A}" type="datetimeFigureOut">
              <a:rPr lang="es-GT" smtClean="0"/>
              <a:t>12/04/2018</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071BB8FA-A98E-4454-9897-6C42416AD58F}" type="slidenum">
              <a:rPr lang="es-GT" smtClean="0"/>
              <a:t>‹Nº›</a:t>
            </a:fld>
            <a:endParaRPr lang="es-GT"/>
          </a:p>
        </p:txBody>
      </p:sp>
    </p:spTree>
    <p:extLst>
      <p:ext uri="{BB962C8B-B14F-4D97-AF65-F5344CB8AC3E}">
        <p14:creationId xmlns:p14="http://schemas.microsoft.com/office/powerpoint/2010/main" val="40032003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5FCAABB-699B-4BC7-96C4-D10DAC76963A}" type="datetimeFigureOut">
              <a:rPr lang="es-GT" smtClean="0"/>
              <a:t>12/04/2018</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071BB8FA-A98E-4454-9897-6C42416AD58F}" type="slidenum">
              <a:rPr lang="es-GT" smtClean="0"/>
              <a:t>‹Nº›</a:t>
            </a:fld>
            <a:endParaRPr lang="es-GT"/>
          </a:p>
        </p:txBody>
      </p:sp>
    </p:spTree>
    <p:extLst>
      <p:ext uri="{BB962C8B-B14F-4D97-AF65-F5344CB8AC3E}">
        <p14:creationId xmlns:p14="http://schemas.microsoft.com/office/powerpoint/2010/main" val="26016322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5FCAABB-699B-4BC7-96C4-D10DAC76963A}" type="datetimeFigureOut">
              <a:rPr lang="es-GT" smtClean="0"/>
              <a:t>12/04/2018</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071BB8FA-A98E-4454-9897-6C42416AD58F}" type="slidenum">
              <a:rPr lang="es-GT" smtClean="0"/>
              <a:t>‹Nº›</a:t>
            </a:fld>
            <a:endParaRPr lang="es-GT"/>
          </a:p>
        </p:txBody>
      </p:sp>
    </p:spTree>
    <p:extLst>
      <p:ext uri="{BB962C8B-B14F-4D97-AF65-F5344CB8AC3E}">
        <p14:creationId xmlns:p14="http://schemas.microsoft.com/office/powerpoint/2010/main" val="324380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5FCAABB-699B-4BC7-96C4-D10DAC76963A}" type="datetimeFigureOut">
              <a:rPr lang="es-GT" smtClean="0"/>
              <a:t>12/04/2018</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071BB8FA-A98E-4454-9897-6C42416AD58F}" type="slidenum">
              <a:rPr lang="es-GT" smtClean="0"/>
              <a:t>‹Nº›</a:t>
            </a:fld>
            <a:endParaRPr lang="es-GT"/>
          </a:p>
        </p:txBody>
      </p:sp>
    </p:spTree>
    <p:extLst>
      <p:ext uri="{BB962C8B-B14F-4D97-AF65-F5344CB8AC3E}">
        <p14:creationId xmlns:p14="http://schemas.microsoft.com/office/powerpoint/2010/main" val="183072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s-ES" smtClean="0"/>
              <a:t>Haga clic para modificar el estilo de título del patrón</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E5FCAABB-699B-4BC7-96C4-D10DAC76963A}" type="datetimeFigureOut">
              <a:rPr lang="es-GT" smtClean="0"/>
              <a:t>12/04/2018</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071BB8FA-A98E-4454-9897-6C42416AD58F}" type="slidenum">
              <a:rPr lang="es-GT" smtClean="0"/>
              <a:t>‹Nº›</a:t>
            </a:fld>
            <a:endParaRPr lang="es-GT"/>
          </a:p>
        </p:txBody>
      </p:sp>
    </p:spTree>
    <p:extLst>
      <p:ext uri="{BB962C8B-B14F-4D97-AF65-F5344CB8AC3E}">
        <p14:creationId xmlns:p14="http://schemas.microsoft.com/office/powerpoint/2010/main" val="1797444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E5FCAABB-699B-4BC7-96C4-D10DAC76963A}" type="datetimeFigureOut">
              <a:rPr lang="es-GT" smtClean="0"/>
              <a:t>12/04/2018</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071BB8FA-A98E-4454-9897-6C42416AD58F}" type="slidenum">
              <a:rPr lang="es-GT" smtClean="0"/>
              <a:t>‹Nº›</a:t>
            </a:fld>
            <a:endParaRPr lang="es-GT"/>
          </a:p>
        </p:txBody>
      </p:sp>
    </p:spTree>
    <p:extLst>
      <p:ext uri="{BB962C8B-B14F-4D97-AF65-F5344CB8AC3E}">
        <p14:creationId xmlns:p14="http://schemas.microsoft.com/office/powerpoint/2010/main" val="4094049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20000" y="2505075"/>
            <a:ext cx="5025216"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smtClean="0"/>
              <a:t>Haga clic para modificar el estilo de texto del patrón</a:t>
            </a:r>
          </a:p>
        </p:txBody>
      </p:sp>
      <p:sp>
        <p:nvSpPr>
          <p:cNvPr id="6" name="Content Placeholder 5"/>
          <p:cNvSpPr>
            <a:spLocks noGrp="1"/>
          </p:cNvSpPr>
          <p:nvPr>
            <p:ph sz="quarter" idx="4"/>
          </p:nvPr>
        </p:nvSpPr>
        <p:spPr>
          <a:xfrm>
            <a:off x="6319840" y="2505075"/>
            <a:ext cx="503554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E5FCAABB-699B-4BC7-96C4-D10DAC76963A}" type="datetimeFigureOut">
              <a:rPr lang="es-GT" smtClean="0"/>
              <a:t>12/04/2018</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071BB8FA-A98E-4454-9897-6C42416AD58F}" type="slidenum">
              <a:rPr lang="es-GT" smtClean="0"/>
              <a:t>‹Nº›</a:t>
            </a:fld>
            <a:endParaRPr lang="es-GT"/>
          </a:p>
        </p:txBody>
      </p:sp>
    </p:spTree>
    <p:extLst>
      <p:ext uri="{BB962C8B-B14F-4D97-AF65-F5344CB8AC3E}">
        <p14:creationId xmlns:p14="http://schemas.microsoft.com/office/powerpoint/2010/main" val="4096218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E5FCAABB-699B-4BC7-96C4-D10DAC76963A}" type="datetimeFigureOut">
              <a:rPr lang="es-GT" smtClean="0"/>
              <a:t>12/04/2018</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071BB8FA-A98E-4454-9897-6C42416AD58F}" type="slidenum">
              <a:rPr lang="es-GT" smtClean="0"/>
              <a:t>‹Nº›</a:t>
            </a:fld>
            <a:endParaRPr lang="es-GT"/>
          </a:p>
        </p:txBody>
      </p:sp>
    </p:spTree>
    <p:extLst>
      <p:ext uri="{BB962C8B-B14F-4D97-AF65-F5344CB8AC3E}">
        <p14:creationId xmlns:p14="http://schemas.microsoft.com/office/powerpoint/2010/main" val="790333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FCAABB-699B-4BC7-96C4-D10DAC76963A}" type="datetimeFigureOut">
              <a:rPr lang="es-GT" smtClean="0"/>
              <a:t>12/04/2018</a:t>
            </a:fld>
            <a:endParaRPr lang="es-GT"/>
          </a:p>
        </p:txBody>
      </p:sp>
      <p:sp>
        <p:nvSpPr>
          <p:cNvPr id="3" name="Footer Placeholder 2"/>
          <p:cNvSpPr>
            <a:spLocks noGrp="1"/>
          </p:cNvSpPr>
          <p:nvPr>
            <p:ph type="ftr" sz="quarter" idx="11"/>
          </p:nvPr>
        </p:nvSpPr>
        <p:spPr/>
        <p:txBody>
          <a:bodyPr/>
          <a:lstStyle/>
          <a:p>
            <a:endParaRPr lang="es-GT"/>
          </a:p>
        </p:txBody>
      </p:sp>
      <p:sp>
        <p:nvSpPr>
          <p:cNvPr id="4" name="Slide Number Placeholder 3"/>
          <p:cNvSpPr>
            <a:spLocks noGrp="1"/>
          </p:cNvSpPr>
          <p:nvPr>
            <p:ph type="sldNum" sz="quarter" idx="12"/>
          </p:nvPr>
        </p:nvSpPr>
        <p:spPr/>
        <p:txBody>
          <a:bodyPr/>
          <a:lstStyle/>
          <a:p>
            <a:fld id="{071BB8FA-A98E-4454-9897-6C42416AD58F}" type="slidenum">
              <a:rPr lang="es-GT" smtClean="0"/>
              <a:t>‹Nº›</a:t>
            </a:fld>
            <a:endParaRPr lang="es-GT"/>
          </a:p>
        </p:txBody>
      </p:sp>
    </p:spTree>
    <p:extLst>
      <p:ext uri="{BB962C8B-B14F-4D97-AF65-F5344CB8AC3E}">
        <p14:creationId xmlns:p14="http://schemas.microsoft.com/office/powerpoint/2010/main" val="1045343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5FCAABB-699B-4BC7-96C4-D10DAC76963A}" type="datetimeFigureOut">
              <a:rPr lang="es-GT" smtClean="0"/>
              <a:t>12/04/2018</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071BB8FA-A98E-4454-9897-6C42416AD58F}" type="slidenum">
              <a:rPr lang="es-GT" smtClean="0"/>
              <a:t>‹Nº›</a:t>
            </a:fld>
            <a:endParaRPr lang="es-GT"/>
          </a:p>
        </p:txBody>
      </p:sp>
    </p:spTree>
    <p:extLst>
      <p:ext uri="{BB962C8B-B14F-4D97-AF65-F5344CB8AC3E}">
        <p14:creationId xmlns:p14="http://schemas.microsoft.com/office/powerpoint/2010/main" val="2333545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5FCAABB-699B-4BC7-96C4-D10DAC76963A}" type="datetimeFigureOut">
              <a:rPr lang="es-GT" smtClean="0"/>
              <a:t>12/04/2018</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071BB8FA-A98E-4454-9897-6C42416AD58F}" type="slidenum">
              <a:rPr lang="es-GT" smtClean="0"/>
              <a:t>‹Nº›</a:t>
            </a:fld>
            <a:endParaRPr lang="es-GT"/>
          </a:p>
        </p:txBody>
      </p:sp>
    </p:spTree>
    <p:extLst>
      <p:ext uri="{BB962C8B-B14F-4D97-AF65-F5344CB8AC3E}">
        <p14:creationId xmlns:p14="http://schemas.microsoft.com/office/powerpoint/2010/main" val="1664655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E5FCAABB-699B-4BC7-96C4-D10DAC76963A}" type="datetimeFigureOut">
              <a:rPr lang="es-GT" smtClean="0"/>
              <a:t>12/04/2018</a:t>
            </a:fld>
            <a:endParaRPr lang="es-GT"/>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s-GT"/>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071BB8FA-A98E-4454-9897-6C42416AD58F}" type="slidenum">
              <a:rPr lang="es-GT" smtClean="0"/>
              <a:t>‹Nº›</a:t>
            </a:fld>
            <a:endParaRPr lang="es-GT"/>
          </a:p>
        </p:txBody>
      </p:sp>
    </p:spTree>
    <p:extLst>
      <p:ext uri="{BB962C8B-B14F-4D97-AF65-F5344CB8AC3E}">
        <p14:creationId xmlns:p14="http://schemas.microsoft.com/office/powerpoint/2010/main" val="3889215608"/>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1112485" y="898901"/>
            <a:ext cx="9953304" cy="4976652"/>
          </a:xfrm>
          <a:prstGeom prst="rect">
            <a:avLst/>
          </a:prstGeom>
        </p:spPr>
      </p:pic>
    </p:spTree>
    <p:extLst>
      <p:ext uri="{BB962C8B-B14F-4D97-AF65-F5344CB8AC3E}">
        <p14:creationId xmlns:p14="http://schemas.microsoft.com/office/powerpoint/2010/main" val="52830096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a:spLocks noGrp="1"/>
          </p:cNvSpPr>
          <p:nvPr>
            <p:ph idx="1"/>
          </p:nvPr>
        </p:nvSpPr>
        <p:spPr>
          <a:xfrm>
            <a:off x="217488" y="217488"/>
            <a:ext cx="11747500" cy="6430962"/>
          </a:xfrm>
        </p:spPr>
        <p:txBody>
          <a:bodyPr>
            <a:normAutofit lnSpcReduction="10000"/>
          </a:bodyPr>
          <a:lstStyle/>
          <a:p>
            <a:r>
              <a:rPr lang="es-GT" sz="2400" dirty="0"/>
              <a:t>Una regresión en un proyecto de software a menudo es causada por la integración de nuevas funcionalidades que afectan a otras partes del sistema que se encontraban operando correctamente. Las pruebas automatizadas facilitan la detección temprana de regresiones en el sistema. El </a:t>
            </a:r>
            <a:r>
              <a:rPr lang="es-GT" sz="2400" dirty="0" smtClean="0"/>
              <a:t>Testing </a:t>
            </a:r>
            <a:r>
              <a:rPr lang="es-GT" sz="2400" dirty="0"/>
              <a:t>automatizado es adaptable y se puede implementar en cualquier organización que desarrolle aplicaciones web, móviles o de escritorio que requieran pruebas manuales frecuentes. Los tipos de </a:t>
            </a:r>
            <a:r>
              <a:rPr lang="es-GT" sz="2400" dirty="0" smtClean="0"/>
              <a:t>Testing </a:t>
            </a:r>
            <a:r>
              <a:rPr lang="es-GT" sz="2400" dirty="0"/>
              <a:t>automatizado que ofrecemos son:</a:t>
            </a:r>
          </a:p>
          <a:p>
            <a:r>
              <a:rPr lang="es-GT" dirty="0">
                <a:solidFill>
                  <a:srgbClr val="FF0000"/>
                </a:solidFill>
              </a:rPr>
              <a:t>Test de Regresión</a:t>
            </a:r>
          </a:p>
          <a:p>
            <a:r>
              <a:rPr lang="es-GT" dirty="0">
                <a:solidFill>
                  <a:srgbClr val="FF0000"/>
                </a:solidFill>
              </a:rPr>
              <a:t>Test de integración</a:t>
            </a:r>
          </a:p>
          <a:p>
            <a:r>
              <a:rPr lang="es-GT" dirty="0">
                <a:solidFill>
                  <a:srgbClr val="FF0000"/>
                </a:solidFill>
              </a:rPr>
              <a:t>Performance </a:t>
            </a:r>
            <a:r>
              <a:rPr lang="es-GT" dirty="0" smtClean="0">
                <a:solidFill>
                  <a:srgbClr val="FF0000"/>
                </a:solidFill>
              </a:rPr>
              <a:t>Testing</a:t>
            </a:r>
            <a:endParaRPr lang="es-GT" dirty="0">
              <a:solidFill>
                <a:srgbClr val="FF0000"/>
              </a:solidFill>
            </a:endParaRPr>
          </a:p>
          <a:p>
            <a:endParaRPr lang="es-GT" sz="2400" dirty="0" smtClean="0"/>
          </a:p>
          <a:p>
            <a:r>
              <a:rPr lang="es-GT" sz="2400" dirty="0" smtClean="0"/>
              <a:t>Identifica </a:t>
            </a:r>
            <a:r>
              <a:rPr lang="es-GT" sz="2400" dirty="0"/>
              <a:t>las fallas rápidamente con screenshots, videos y reportes. A través de la práctica de integración continua permitirá a los equipos detectar los problemas a tiempo ya que requiere que los desarrolladores integren código en un repositorio compartido varias veces al día. Mejore la calidad de sus aplicaciones web a través de la cobertura de pruebas en diferentes browsers como Chrome, Firefox, Safari, etc. Algunas de las tecnologías que utilizamos:</a:t>
            </a:r>
          </a:p>
          <a:p>
            <a:endParaRPr lang="es-GT" dirty="0"/>
          </a:p>
        </p:txBody>
      </p:sp>
    </p:spTree>
    <p:extLst>
      <p:ext uri="{BB962C8B-B14F-4D97-AF65-F5344CB8AC3E}">
        <p14:creationId xmlns:p14="http://schemas.microsoft.com/office/powerpoint/2010/main" val="1693175073"/>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6003633" y="2967335"/>
            <a:ext cx="184730" cy="1754326"/>
          </a:xfrm>
          <a:prstGeom prst="rect">
            <a:avLst/>
          </a:prstGeom>
          <a:noFill/>
        </p:spPr>
        <p:txBody>
          <a:bodyPr wrap="none" lIns="91440" tIns="45720" rIns="91440" bIns="45720">
            <a:spAutoFit/>
          </a:bodyPr>
          <a:lstStyle/>
          <a:p>
            <a:pPr algn="ctr"/>
            <a:r>
              <a:rPr lang="es-GT" sz="5400" dirty="0" smtClean="0"/>
              <a:t/>
            </a:r>
            <a:br>
              <a:rPr lang="es-GT" sz="5400" dirty="0" smtClean="0"/>
            </a:br>
            <a:endParaRPr lang="es-E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5" name="Rectángulo 4"/>
          <p:cNvSpPr/>
          <p:nvPr/>
        </p:nvSpPr>
        <p:spPr>
          <a:xfrm rot="20567066">
            <a:off x="-18604" y="1004859"/>
            <a:ext cx="6930102" cy="923330"/>
          </a:xfrm>
          <a:prstGeom prst="rect">
            <a:avLst/>
          </a:prstGeom>
          <a:noFill/>
        </p:spPr>
        <p:txBody>
          <a:bodyPr wrap="none" lIns="91440" tIns="45720" rIns="91440" bIns="45720">
            <a:spAutoFit/>
          </a:bodyPr>
          <a:lstStyle/>
          <a:p>
            <a:pPr algn="ctr"/>
            <a:r>
              <a:rPr lang="es-ES" sz="5400" b="1" cap="none" spc="0" dirty="0" smtClean="0">
                <a:ln w="12700">
                  <a:solidFill>
                    <a:schemeClr val="accent1"/>
                  </a:solidFill>
                  <a:prstDash val="solid"/>
                </a:ln>
                <a:solidFill>
                  <a:schemeClr val="bg1">
                    <a:lumMod val="95000"/>
                    <a:lumOff val="5000"/>
                  </a:schemeClr>
                </a:solidFill>
                <a:effectLst>
                  <a:outerShdw dist="38100" dir="2640000" algn="bl" rotWithShape="0">
                    <a:schemeClr val="accent1"/>
                  </a:outerShdw>
                </a:effectLst>
              </a:rPr>
              <a:t>Desarrollo de software</a:t>
            </a:r>
            <a:endParaRPr lang="es-ES" sz="5400" b="1" cap="none" spc="0" dirty="0">
              <a:ln w="12700">
                <a:solidFill>
                  <a:schemeClr val="accent1"/>
                </a:solidFill>
                <a:prstDash val="solid"/>
              </a:ln>
              <a:solidFill>
                <a:schemeClr val="bg1">
                  <a:lumMod val="95000"/>
                  <a:lumOff val="5000"/>
                </a:schemeClr>
              </a:solidFill>
              <a:effectLst>
                <a:outerShdw dist="38100" dir="2640000" algn="bl" rotWithShape="0">
                  <a:schemeClr val="accent1"/>
                </a:outerShdw>
              </a:effectLst>
            </a:endParaRPr>
          </a:p>
        </p:txBody>
      </p:sp>
      <p:pic>
        <p:nvPicPr>
          <p:cNvPr id="6" name="Imagen 5"/>
          <p:cNvPicPr>
            <a:picLocks noChangeAspect="1"/>
          </p:cNvPicPr>
          <p:nvPr/>
        </p:nvPicPr>
        <p:blipFill>
          <a:blip r:embed="rId2"/>
          <a:stretch>
            <a:fillRect/>
          </a:stretch>
        </p:blipFill>
        <p:spPr>
          <a:xfrm>
            <a:off x="3446447" y="2628900"/>
            <a:ext cx="7620000" cy="3429000"/>
          </a:xfrm>
          <a:prstGeom prst="rect">
            <a:avLst/>
          </a:prstGeom>
        </p:spPr>
      </p:pic>
    </p:spTree>
    <p:extLst>
      <p:ext uri="{BB962C8B-B14F-4D97-AF65-F5344CB8AC3E}">
        <p14:creationId xmlns:p14="http://schemas.microsoft.com/office/powerpoint/2010/main" val="974075483"/>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54983" y="108488"/>
            <a:ext cx="11840705" cy="6586780"/>
          </a:xfrm>
        </p:spPr>
        <p:txBody>
          <a:bodyPr/>
          <a:lstStyle/>
          <a:p>
            <a:r>
              <a:rPr lang="es-GT" dirty="0"/>
              <a:t>Creamos la herramienta de software que su organización necesita para crecer. Desarrollamos software a la medida de sus necesidades manejando múltiples lenguajes de programación y con una arquitectura de </a:t>
            </a:r>
            <a:r>
              <a:rPr lang="es-GT" dirty="0" err="1"/>
              <a:t>microservicios</a:t>
            </a:r>
            <a:r>
              <a:rPr lang="es-GT" dirty="0"/>
              <a:t>. Le brindamos el servicio de desarrollo para:</a:t>
            </a:r>
          </a:p>
          <a:p>
            <a:pPr marL="0" indent="0">
              <a:buNone/>
            </a:pPr>
            <a:r>
              <a:rPr lang="es-GT" dirty="0" smtClean="0">
                <a:solidFill>
                  <a:srgbClr val="FF0000"/>
                </a:solidFill>
              </a:rPr>
              <a:t>   Aplicaciones </a:t>
            </a:r>
            <a:r>
              <a:rPr lang="es-GT" dirty="0">
                <a:solidFill>
                  <a:srgbClr val="FF0000"/>
                </a:solidFill>
              </a:rPr>
              <a:t>web con </a:t>
            </a:r>
            <a:r>
              <a:rPr lang="es-GT" dirty="0" err="1">
                <a:solidFill>
                  <a:srgbClr val="FF0000"/>
                </a:solidFill>
              </a:rPr>
              <a:t>responsive</a:t>
            </a:r>
            <a:r>
              <a:rPr lang="es-GT" dirty="0">
                <a:solidFill>
                  <a:srgbClr val="FF0000"/>
                </a:solidFill>
              </a:rPr>
              <a:t> </a:t>
            </a:r>
            <a:r>
              <a:rPr lang="es-GT" dirty="0" err="1">
                <a:solidFill>
                  <a:srgbClr val="FF0000"/>
                </a:solidFill>
              </a:rPr>
              <a:t>design</a:t>
            </a:r>
            <a:endParaRPr lang="es-GT" dirty="0">
              <a:solidFill>
                <a:srgbClr val="FF0000"/>
              </a:solidFill>
            </a:endParaRPr>
          </a:p>
          <a:p>
            <a:r>
              <a:rPr lang="es-GT" dirty="0">
                <a:solidFill>
                  <a:srgbClr val="FF0000"/>
                </a:solidFill>
              </a:rPr>
              <a:t>Aplicaciones móviles</a:t>
            </a:r>
          </a:p>
          <a:p>
            <a:r>
              <a:rPr lang="es-GT" dirty="0"/>
              <a:t>En las aplicaciones móviles manejamos desarrollo nativo e híbrido para las </a:t>
            </a:r>
            <a:r>
              <a:rPr lang="es-GT" dirty="0" smtClean="0"/>
              <a:t>plataformas </a:t>
            </a:r>
            <a:r>
              <a:rPr lang="es-GT" dirty="0"/>
              <a:t>Android y iOS.</a:t>
            </a:r>
          </a:p>
        </p:txBody>
      </p:sp>
      <p:pic>
        <p:nvPicPr>
          <p:cNvPr id="4" name="Imagen 3"/>
          <p:cNvPicPr>
            <a:picLocks noChangeAspect="1"/>
          </p:cNvPicPr>
          <p:nvPr/>
        </p:nvPicPr>
        <p:blipFill>
          <a:blip r:embed="rId2"/>
          <a:stretch>
            <a:fillRect/>
          </a:stretch>
        </p:blipFill>
        <p:spPr>
          <a:xfrm>
            <a:off x="2351787" y="3829776"/>
            <a:ext cx="2718070" cy="2035929"/>
          </a:xfrm>
          <a:prstGeom prst="rect">
            <a:avLst/>
          </a:prstGeom>
        </p:spPr>
      </p:pic>
      <p:pic>
        <p:nvPicPr>
          <p:cNvPr id="5" name="Imagen 4"/>
          <p:cNvPicPr>
            <a:picLocks noChangeAspect="1"/>
          </p:cNvPicPr>
          <p:nvPr/>
        </p:nvPicPr>
        <p:blipFill>
          <a:blip r:embed="rId3"/>
          <a:stretch>
            <a:fillRect/>
          </a:stretch>
        </p:blipFill>
        <p:spPr>
          <a:xfrm>
            <a:off x="7860627" y="3829776"/>
            <a:ext cx="2143125" cy="2143125"/>
          </a:xfrm>
          <a:prstGeom prst="rect">
            <a:avLst/>
          </a:prstGeom>
        </p:spPr>
      </p:pic>
    </p:spTree>
    <p:extLst>
      <p:ext uri="{BB962C8B-B14F-4D97-AF65-F5344CB8AC3E}">
        <p14:creationId xmlns:p14="http://schemas.microsoft.com/office/powerpoint/2010/main" val="14133666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53666" y="286129"/>
            <a:ext cx="7279750" cy="923330"/>
          </a:xfrm>
          <a:prstGeom prst="rect">
            <a:avLst/>
          </a:prstGeom>
          <a:noFill/>
        </p:spPr>
        <p:txBody>
          <a:bodyPr wrap="none" lIns="91440" tIns="45720" rIns="91440" bIns="45720">
            <a:spAutoFit/>
          </a:bodyPr>
          <a:lstStyle/>
          <a:p>
            <a:pPr algn="ctr"/>
            <a:r>
              <a:rPr lang="es-ES" sz="54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OFICINAS CENTRALES:</a:t>
            </a:r>
            <a:endParaRPr lang="es-E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5" name="Rectángulo 4"/>
          <p:cNvSpPr/>
          <p:nvPr/>
        </p:nvSpPr>
        <p:spPr>
          <a:xfrm>
            <a:off x="2257586" y="1674409"/>
            <a:ext cx="6096000" cy="1200329"/>
          </a:xfrm>
          <a:prstGeom prst="rect">
            <a:avLst/>
          </a:prstGeom>
        </p:spPr>
        <p:txBody>
          <a:bodyPr>
            <a:spAutoFit/>
          </a:bodyPr>
          <a:lstStyle/>
          <a:p>
            <a:r>
              <a:rPr lang="es-GT" sz="3600" dirty="0" smtClean="0"/>
              <a:t>(+502) 2364-1576</a:t>
            </a:r>
          </a:p>
          <a:p>
            <a:r>
              <a:rPr lang="es-GT" sz="3600" dirty="0" smtClean="0"/>
              <a:t>(+502) 2364-1616</a:t>
            </a:r>
            <a:endParaRPr lang="es-GT" sz="3600" dirty="0"/>
          </a:p>
        </p:txBody>
      </p:sp>
      <p:pic>
        <p:nvPicPr>
          <p:cNvPr id="3074" name="Picture 2" descr="di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019" y="4048474"/>
            <a:ext cx="1251943" cy="1251946"/>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p:cNvSpPr/>
          <p:nvPr/>
        </p:nvSpPr>
        <p:spPr>
          <a:xfrm>
            <a:off x="2257586" y="4100091"/>
            <a:ext cx="6096000" cy="1200329"/>
          </a:xfrm>
          <a:prstGeom prst="rect">
            <a:avLst/>
          </a:prstGeom>
        </p:spPr>
        <p:txBody>
          <a:bodyPr>
            <a:spAutoFit/>
          </a:bodyPr>
          <a:lstStyle/>
          <a:p>
            <a:r>
              <a:rPr lang="es-GT" sz="3600" dirty="0" smtClean="0"/>
              <a:t>18 Av. 4-24 zona 16</a:t>
            </a:r>
          </a:p>
          <a:p>
            <a:r>
              <a:rPr lang="es-GT" sz="3600" b="1" dirty="0" smtClean="0">
                <a:solidFill>
                  <a:schemeClr val="bg1"/>
                </a:solidFill>
              </a:rPr>
              <a:t>Guatemala City</a:t>
            </a:r>
            <a:endParaRPr lang="es-GT" sz="3600" b="1" dirty="0">
              <a:solidFill>
                <a:schemeClr val="bg1"/>
              </a:solidFill>
            </a:endParaRPr>
          </a:p>
        </p:txBody>
      </p:sp>
      <p:pic>
        <p:nvPicPr>
          <p:cNvPr id="3076" name="Picture 4" descr="f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128" y="1990649"/>
            <a:ext cx="1122834" cy="1122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5854765"/>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3076"/>
                                        </p:tgtEl>
                                        <p:attrNameLst>
                                          <p:attrName>style.visibility</p:attrName>
                                        </p:attrNameLst>
                                      </p:cBhvr>
                                      <p:to>
                                        <p:strVal val="visible"/>
                                      </p:to>
                                    </p:set>
                                    <p:animEffect transition="in" filter="wipe(down)">
                                      <p:cBhvr>
                                        <p:cTn id="12" dur="580">
                                          <p:stCondLst>
                                            <p:cond delay="0"/>
                                          </p:stCondLst>
                                        </p:cTn>
                                        <p:tgtEl>
                                          <p:spTgt spid="3076"/>
                                        </p:tgtEl>
                                      </p:cBhvr>
                                    </p:animEffect>
                                    <p:anim calcmode="lin" valueType="num">
                                      <p:cBhvr>
                                        <p:cTn id="13" dur="1822" tmFilter="0,0; 0.14,0.36; 0.43,0.73; 0.71,0.91; 1.0,1.0">
                                          <p:stCondLst>
                                            <p:cond delay="0"/>
                                          </p:stCondLst>
                                        </p:cTn>
                                        <p:tgtEl>
                                          <p:spTgt spid="3076"/>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076"/>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076"/>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076"/>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076"/>
                                        </p:tgtEl>
                                        <p:attrNameLst>
                                          <p:attrName>ppt_y</p:attrName>
                                        </p:attrNameLst>
                                      </p:cBhvr>
                                      <p:tavLst>
                                        <p:tav tm="0" fmla="#ppt_y-sin(pi*$)/81">
                                          <p:val>
                                            <p:fltVal val="0"/>
                                          </p:val>
                                        </p:tav>
                                        <p:tav tm="100000">
                                          <p:val>
                                            <p:fltVal val="1"/>
                                          </p:val>
                                        </p:tav>
                                      </p:tavLst>
                                    </p:anim>
                                    <p:animScale>
                                      <p:cBhvr>
                                        <p:cTn id="18" dur="26">
                                          <p:stCondLst>
                                            <p:cond delay="650"/>
                                          </p:stCondLst>
                                        </p:cTn>
                                        <p:tgtEl>
                                          <p:spTgt spid="3076"/>
                                        </p:tgtEl>
                                      </p:cBhvr>
                                      <p:to x="100000" y="60000"/>
                                    </p:animScale>
                                    <p:animScale>
                                      <p:cBhvr>
                                        <p:cTn id="19" dur="166" decel="50000">
                                          <p:stCondLst>
                                            <p:cond delay="676"/>
                                          </p:stCondLst>
                                        </p:cTn>
                                        <p:tgtEl>
                                          <p:spTgt spid="3076"/>
                                        </p:tgtEl>
                                      </p:cBhvr>
                                      <p:to x="100000" y="100000"/>
                                    </p:animScale>
                                    <p:animScale>
                                      <p:cBhvr>
                                        <p:cTn id="20" dur="26">
                                          <p:stCondLst>
                                            <p:cond delay="1312"/>
                                          </p:stCondLst>
                                        </p:cTn>
                                        <p:tgtEl>
                                          <p:spTgt spid="3076"/>
                                        </p:tgtEl>
                                      </p:cBhvr>
                                      <p:to x="100000" y="80000"/>
                                    </p:animScale>
                                    <p:animScale>
                                      <p:cBhvr>
                                        <p:cTn id="21" dur="166" decel="50000">
                                          <p:stCondLst>
                                            <p:cond delay="1338"/>
                                          </p:stCondLst>
                                        </p:cTn>
                                        <p:tgtEl>
                                          <p:spTgt spid="3076"/>
                                        </p:tgtEl>
                                      </p:cBhvr>
                                      <p:to x="100000" y="100000"/>
                                    </p:animScale>
                                    <p:animScale>
                                      <p:cBhvr>
                                        <p:cTn id="22" dur="26">
                                          <p:stCondLst>
                                            <p:cond delay="1642"/>
                                          </p:stCondLst>
                                        </p:cTn>
                                        <p:tgtEl>
                                          <p:spTgt spid="3076"/>
                                        </p:tgtEl>
                                      </p:cBhvr>
                                      <p:to x="100000" y="90000"/>
                                    </p:animScale>
                                    <p:animScale>
                                      <p:cBhvr>
                                        <p:cTn id="23" dur="166" decel="50000">
                                          <p:stCondLst>
                                            <p:cond delay="1668"/>
                                          </p:stCondLst>
                                        </p:cTn>
                                        <p:tgtEl>
                                          <p:spTgt spid="3076"/>
                                        </p:tgtEl>
                                      </p:cBhvr>
                                      <p:to x="100000" y="100000"/>
                                    </p:animScale>
                                    <p:animScale>
                                      <p:cBhvr>
                                        <p:cTn id="24" dur="26">
                                          <p:stCondLst>
                                            <p:cond delay="1808"/>
                                          </p:stCondLst>
                                        </p:cTn>
                                        <p:tgtEl>
                                          <p:spTgt spid="3076"/>
                                        </p:tgtEl>
                                      </p:cBhvr>
                                      <p:to x="100000" y="95000"/>
                                    </p:animScale>
                                    <p:animScale>
                                      <p:cBhvr>
                                        <p:cTn id="25" dur="166" decel="50000">
                                          <p:stCondLst>
                                            <p:cond delay="1834"/>
                                          </p:stCondLst>
                                        </p:cTn>
                                        <p:tgtEl>
                                          <p:spTgt spid="3076"/>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down)">
                                      <p:cBhvr>
                                        <p:cTn id="30" dur="580">
                                          <p:stCondLst>
                                            <p:cond delay="0"/>
                                          </p:stCondLst>
                                        </p:cTn>
                                        <p:tgtEl>
                                          <p:spTgt spid="5"/>
                                        </p:tgtEl>
                                      </p:cBhvr>
                                    </p:animEffect>
                                    <p:anim calcmode="lin" valueType="num">
                                      <p:cBhvr>
                                        <p:cTn id="31"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36" dur="26">
                                          <p:stCondLst>
                                            <p:cond delay="650"/>
                                          </p:stCondLst>
                                        </p:cTn>
                                        <p:tgtEl>
                                          <p:spTgt spid="5"/>
                                        </p:tgtEl>
                                      </p:cBhvr>
                                      <p:to x="100000" y="60000"/>
                                    </p:animScale>
                                    <p:animScale>
                                      <p:cBhvr>
                                        <p:cTn id="37" dur="166" decel="50000">
                                          <p:stCondLst>
                                            <p:cond delay="676"/>
                                          </p:stCondLst>
                                        </p:cTn>
                                        <p:tgtEl>
                                          <p:spTgt spid="5"/>
                                        </p:tgtEl>
                                      </p:cBhvr>
                                      <p:to x="100000" y="100000"/>
                                    </p:animScale>
                                    <p:animScale>
                                      <p:cBhvr>
                                        <p:cTn id="38" dur="26">
                                          <p:stCondLst>
                                            <p:cond delay="1312"/>
                                          </p:stCondLst>
                                        </p:cTn>
                                        <p:tgtEl>
                                          <p:spTgt spid="5"/>
                                        </p:tgtEl>
                                      </p:cBhvr>
                                      <p:to x="100000" y="80000"/>
                                    </p:animScale>
                                    <p:animScale>
                                      <p:cBhvr>
                                        <p:cTn id="39" dur="166" decel="50000">
                                          <p:stCondLst>
                                            <p:cond delay="1338"/>
                                          </p:stCondLst>
                                        </p:cTn>
                                        <p:tgtEl>
                                          <p:spTgt spid="5"/>
                                        </p:tgtEl>
                                      </p:cBhvr>
                                      <p:to x="100000" y="100000"/>
                                    </p:animScale>
                                    <p:animScale>
                                      <p:cBhvr>
                                        <p:cTn id="40" dur="26">
                                          <p:stCondLst>
                                            <p:cond delay="1642"/>
                                          </p:stCondLst>
                                        </p:cTn>
                                        <p:tgtEl>
                                          <p:spTgt spid="5"/>
                                        </p:tgtEl>
                                      </p:cBhvr>
                                      <p:to x="100000" y="90000"/>
                                    </p:animScale>
                                    <p:animScale>
                                      <p:cBhvr>
                                        <p:cTn id="41" dur="166" decel="50000">
                                          <p:stCondLst>
                                            <p:cond delay="1668"/>
                                          </p:stCondLst>
                                        </p:cTn>
                                        <p:tgtEl>
                                          <p:spTgt spid="5"/>
                                        </p:tgtEl>
                                      </p:cBhvr>
                                      <p:to x="100000" y="100000"/>
                                    </p:animScale>
                                    <p:animScale>
                                      <p:cBhvr>
                                        <p:cTn id="42" dur="26">
                                          <p:stCondLst>
                                            <p:cond delay="1808"/>
                                          </p:stCondLst>
                                        </p:cTn>
                                        <p:tgtEl>
                                          <p:spTgt spid="5"/>
                                        </p:tgtEl>
                                      </p:cBhvr>
                                      <p:to x="100000" y="95000"/>
                                    </p:animScale>
                                    <p:animScale>
                                      <p:cBhvr>
                                        <p:cTn id="43" dur="166" decel="50000">
                                          <p:stCondLst>
                                            <p:cond delay="1834"/>
                                          </p:stCondLst>
                                        </p:cTn>
                                        <p:tgtEl>
                                          <p:spTgt spid="5"/>
                                        </p:tgtEl>
                                      </p:cBhvr>
                                      <p:to x="100000" y="100000"/>
                                    </p:animScale>
                                  </p:childTnLst>
                                </p:cTn>
                              </p:par>
                            </p:childTnLst>
                          </p:cTn>
                        </p:par>
                      </p:childTnLst>
                    </p:cTn>
                  </p:par>
                  <p:par>
                    <p:cTn id="44" fill="hold">
                      <p:stCondLst>
                        <p:cond delay="indefinite"/>
                      </p:stCondLst>
                      <p:childTnLst>
                        <p:par>
                          <p:cTn id="45" fill="hold">
                            <p:stCondLst>
                              <p:cond delay="0"/>
                            </p:stCondLst>
                            <p:childTnLst>
                              <p:par>
                                <p:cTn id="46" presetID="26" presetClass="entr" presetSubtype="0" fill="hold" nodeType="clickEffect">
                                  <p:stCondLst>
                                    <p:cond delay="0"/>
                                  </p:stCondLst>
                                  <p:childTnLst>
                                    <p:set>
                                      <p:cBhvr>
                                        <p:cTn id="47" dur="1" fill="hold">
                                          <p:stCondLst>
                                            <p:cond delay="0"/>
                                          </p:stCondLst>
                                        </p:cTn>
                                        <p:tgtEl>
                                          <p:spTgt spid="3074"/>
                                        </p:tgtEl>
                                        <p:attrNameLst>
                                          <p:attrName>style.visibility</p:attrName>
                                        </p:attrNameLst>
                                      </p:cBhvr>
                                      <p:to>
                                        <p:strVal val="visible"/>
                                      </p:to>
                                    </p:set>
                                    <p:animEffect transition="in" filter="wipe(down)">
                                      <p:cBhvr>
                                        <p:cTn id="48" dur="580">
                                          <p:stCondLst>
                                            <p:cond delay="0"/>
                                          </p:stCondLst>
                                        </p:cTn>
                                        <p:tgtEl>
                                          <p:spTgt spid="3074"/>
                                        </p:tgtEl>
                                      </p:cBhvr>
                                    </p:animEffect>
                                    <p:anim calcmode="lin" valueType="num">
                                      <p:cBhvr>
                                        <p:cTn id="49" dur="1822" tmFilter="0,0; 0.14,0.36; 0.43,0.73; 0.71,0.91; 1.0,1.0">
                                          <p:stCondLst>
                                            <p:cond delay="0"/>
                                          </p:stCondLst>
                                        </p:cTn>
                                        <p:tgtEl>
                                          <p:spTgt spid="3074"/>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3074"/>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3074"/>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3074"/>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3074"/>
                                        </p:tgtEl>
                                        <p:attrNameLst>
                                          <p:attrName>ppt_y</p:attrName>
                                        </p:attrNameLst>
                                      </p:cBhvr>
                                      <p:tavLst>
                                        <p:tav tm="0" fmla="#ppt_y-sin(pi*$)/81">
                                          <p:val>
                                            <p:fltVal val="0"/>
                                          </p:val>
                                        </p:tav>
                                        <p:tav tm="100000">
                                          <p:val>
                                            <p:fltVal val="1"/>
                                          </p:val>
                                        </p:tav>
                                      </p:tavLst>
                                    </p:anim>
                                    <p:animScale>
                                      <p:cBhvr>
                                        <p:cTn id="54" dur="26">
                                          <p:stCondLst>
                                            <p:cond delay="650"/>
                                          </p:stCondLst>
                                        </p:cTn>
                                        <p:tgtEl>
                                          <p:spTgt spid="3074"/>
                                        </p:tgtEl>
                                      </p:cBhvr>
                                      <p:to x="100000" y="60000"/>
                                    </p:animScale>
                                    <p:animScale>
                                      <p:cBhvr>
                                        <p:cTn id="55" dur="166" decel="50000">
                                          <p:stCondLst>
                                            <p:cond delay="676"/>
                                          </p:stCondLst>
                                        </p:cTn>
                                        <p:tgtEl>
                                          <p:spTgt spid="3074"/>
                                        </p:tgtEl>
                                      </p:cBhvr>
                                      <p:to x="100000" y="100000"/>
                                    </p:animScale>
                                    <p:animScale>
                                      <p:cBhvr>
                                        <p:cTn id="56" dur="26">
                                          <p:stCondLst>
                                            <p:cond delay="1312"/>
                                          </p:stCondLst>
                                        </p:cTn>
                                        <p:tgtEl>
                                          <p:spTgt spid="3074"/>
                                        </p:tgtEl>
                                      </p:cBhvr>
                                      <p:to x="100000" y="80000"/>
                                    </p:animScale>
                                    <p:animScale>
                                      <p:cBhvr>
                                        <p:cTn id="57" dur="166" decel="50000">
                                          <p:stCondLst>
                                            <p:cond delay="1338"/>
                                          </p:stCondLst>
                                        </p:cTn>
                                        <p:tgtEl>
                                          <p:spTgt spid="3074"/>
                                        </p:tgtEl>
                                      </p:cBhvr>
                                      <p:to x="100000" y="100000"/>
                                    </p:animScale>
                                    <p:animScale>
                                      <p:cBhvr>
                                        <p:cTn id="58" dur="26">
                                          <p:stCondLst>
                                            <p:cond delay="1642"/>
                                          </p:stCondLst>
                                        </p:cTn>
                                        <p:tgtEl>
                                          <p:spTgt spid="3074"/>
                                        </p:tgtEl>
                                      </p:cBhvr>
                                      <p:to x="100000" y="90000"/>
                                    </p:animScale>
                                    <p:animScale>
                                      <p:cBhvr>
                                        <p:cTn id="59" dur="166" decel="50000">
                                          <p:stCondLst>
                                            <p:cond delay="1668"/>
                                          </p:stCondLst>
                                        </p:cTn>
                                        <p:tgtEl>
                                          <p:spTgt spid="3074"/>
                                        </p:tgtEl>
                                      </p:cBhvr>
                                      <p:to x="100000" y="100000"/>
                                    </p:animScale>
                                    <p:animScale>
                                      <p:cBhvr>
                                        <p:cTn id="60" dur="26">
                                          <p:stCondLst>
                                            <p:cond delay="1808"/>
                                          </p:stCondLst>
                                        </p:cTn>
                                        <p:tgtEl>
                                          <p:spTgt spid="3074"/>
                                        </p:tgtEl>
                                      </p:cBhvr>
                                      <p:to x="100000" y="95000"/>
                                    </p:animScale>
                                    <p:animScale>
                                      <p:cBhvr>
                                        <p:cTn id="61" dur="166" decel="50000">
                                          <p:stCondLst>
                                            <p:cond delay="1834"/>
                                          </p:stCondLst>
                                        </p:cTn>
                                        <p:tgtEl>
                                          <p:spTgt spid="3074"/>
                                        </p:tgtEl>
                                      </p:cBhvr>
                                      <p:to x="100000" y="100000"/>
                                    </p:animScale>
                                  </p:childTnLst>
                                </p:cTn>
                              </p:par>
                            </p:childTnLst>
                          </p:cTn>
                        </p:par>
                      </p:childTnLst>
                    </p:cTn>
                  </p:par>
                  <p:par>
                    <p:cTn id="62" fill="hold">
                      <p:stCondLst>
                        <p:cond delay="indefinite"/>
                      </p:stCondLst>
                      <p:childTnLst>
                        <p:par>
                          <p:cTn id="63" fill="hold">
                            <p:stCondLst>
                              <p:cond delay="0"/>
                            </p:stCondLst>
                            <p:childTnLst>
                              <p:par>
                                <p:cTn id="64" presetID="26" presetClass="entr" presetSubtype="0" fill="hold" grpId="0" nodeType="clickEffect">
                                  <p:stCondLst>
                                    <p:cond delay="0"/>
                                  </p:stCondLst>
                                  <p:childTnLst>
                                    <p:set>
                                      <p:cBhvr>
                                        <p:cTn id="65" dur="1" fill="hold">
                                          <p:stCondLst>
                                            <p:cond delay="0"/>
                                          </p:stCondLst>
                                        </p:cTn>
                                        <p:tgtEl>
                                          <p:spTgt spid="6"/>
                                        </p:tgtEl>
                                        <p:attrNameLst>
                                          <p:attrName>style.visibility</p:attrName>
                                        </p:attrNameLst>
                                      </p:cBhvr>
                                      <p:to>
                                        <p:strVal val="visible"/>
                                      </p:to>
                                    </p:set>
                                    <p:animEffect transition="in" filter="wipe(down)">
                                      <p:cBhvr>
                                        <p:cTn id="66" dur="580">
                                          <p:stCondLst>
                                            <p:cond delay="0"/>
                                          </p:stCondLst>
                                        </p:cTn>
                                        <p:tgtEl>
                                          <p:spTgt spid="6"/>
                                        </p:tgtEl>
                                      </p:cBhvr>
                                    </p:animEffect>
                                    <p:anim calcmode="lin" valueType="num">
                                      <p:cBhvr>
                                        <p:cTn id="67"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68"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69"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70"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71"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72" dur="26">
                                          <p:stCondLst>
                                            <p:cond delay="650"/>
                                          </p:stCondLst>
                                        </p:cTn>
                                        <p:tgtEl>
                                          <p:spTgt spid="6"/>
                                        </p:tgtEl>
                                      </p:cBhvr>
                                      <p:to x="100000" y="60000"/>
                                    </p:animScale>
                                    <p:animScale>
                                      <p:cBhvr>
                                        <p:cTn id="73" dur="166" decel="50000">
                                          <p:stCondLst>
                                            <p:cond delay="676"/>
                                          </p:stCondLst>
                                        </p:cTn>
                                        <p:tgtEl>
                                          <p:spTgt spid="6"/>
                                        </p:tgtEl>
                                      </p:cBhvr>
                                      <p:to x="100000" y="100000"/>
                                    </p:animScale>
                                    <p:animScale>
                                      <p:cBhvr>
                                        <p:cTn id="74" dur="26">
                                          <p:stCondLst>
                                            <p:cond delay="1312"/>
                                          </p:stCondLst>
                                        </p:cTn>
                                        <p:tgtEl>
                                          <p:spTgt spid="6"/>
                                        </p:tgtEl>
                                      </p:cBhvr>
                                      <p:to x="100000" y="80000"/>
                                    </p:animScale>
                                    <p:animScale>
                                      <p:cBhvr>
                                        <p:cTn id="75" dur="166" decel="50000">
                                          <p:stCondLst>
                                            <p:cond delay="1338"/>
                                          </p:stCondLst>
                                        </p:cTn>
                                        <p:tgtEl>
                                          <p:spTgt spid="6"/>
                                        </p:tgtEl>
                                      </p:cBhvr>
                                      <p:to x="100000" y="100000"/>
                                    </p:animScale>
                                    <p:animScale>
                                      <p:cBhvr>
                                        <p:cTn id="76" dur="26">
                                          <p:stCondLst>
                                            <p:cond delay="1642"/>
                                          </p:stCondLst>
                                        </p:cTn>
                                        <p:tgtEl>
                                          <p:spTgt spid="6"/>
                                        </p:tgtEl>
                                      </p:cBhvr>
                                      <p:to x="100000" y="90000"/>
                                    </p:animScale>
                                    <p:animScale>
                                      <p:cBhvr>
                                        <p:cTn id="77" dur="166" decel="50000">
                                          <p:stCondLst>
                                            <p:cond delay="1668"/>
                                          </p:stCondLst>
                                        </p:cTn>
                                        <p:tgtEl>
                                          <p:spTgt spid="6"/>
                                        </p:tgtEl>
                                      </p:cBhvr>
                                      <p:to x="100000" y="100000"/>
                                    </p:animScale>
                                    <p:animScale>
                                      <p:cBhvr>
                                        <p:cTn id="78" dur="26">
                                          <p:stCondLst>
                                            <p:cond delay="1808"/>
                                          </p:stCondLst>
                                        </p:cTn>
                                        <p:tgtEl>
                                          <p:spTgt spid="6"/>
                                        </p:tgtEl>
                                      </p:cBhvr>
                                      <p:to x="100000" y="95000"/>
                                    </p:animScale>
                                    <p:animScale>
                                      <p:cBhvr>
                                        <p:cTn id="79"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28108" y="140074"/>
            <a:ext cx="12063892" cy="6338218"/>
          </a:xfrm>
        </p:spPr>
        <p:txBody>
          <a:bodyPr>
            <a:normAutofit fontScale="92500" lnSpcReduction="10000"/>
          </a:bodyPr>
          <a:lstStyle/>
          <a:p>
            <a:endParaRPr lang="es-GT" sz="3200" dirty="0" smtClean="0"/>
          </a:p>
          <a:p>
            <a:r>
              <a:rPr lang="es-GT" sz="3600" dirty="0" smtClean="0">
                <a:solidFill>
                  <a:schemeClr val="bg1"/>
                </a:solidFill>
              </a:rPr>
              <a:t>Xik</a:t>
            </a:r>
            <a:r>
              <a:rPr lang="es-GT" sz="3600" dirty="0">
                <a:solidFill>
                  <a:schemeClr val="bg1"/>
                </a:solidFill>
              </a:rPr>
              <a:t>’ es una empresa que se dedica al desarrollo de sistemas informáticos, consultoría en dirección de proyectos de software con metodologías ágiles y aseguramiento de la calidad a través de sets de pruebas automatizadas</a:t>
            </a:r>
            <a:r>
              <a:rPr lang="es-GT" sz="3600" dirty="0" smtClean="0">
                <a:solidFill>
                  <a:schemeClr val="bg1"/>
                </a:solidFill>
              </a:rPr>
              <a:t>.</a:t>
            </a:r>
          </a:p>
          <a:p>
            <a:endParaRPr lang="es-GT" sz="3600" dirty="0">
              <a:solidFill>
                <a:schemeClr val="bg1"/>
              </a:solidFill>
            </a:endParaRPr>
          </a:p>
          <a:p>
            <a:r>
              <a:rPr lang="es-GT" sz="3600" dirty="0">
                <a:solidFill>
                  <a:schemeClr val="bg1"/>
                </a:solidFill>
              </a:rPr>
              <a:t>Somos una empresa que tiene como objetivo, contribuir en la evolución de las empresas que se dedican al desarrollo de software, ayudándoles a mejorar su competitividad, mediante el entrenamiento y capacitación del talento, la implementación de metodología ágil con el marco de trabajo Scrum y las buenas prácticas en la producción de software.</a:t>
            </a:r>
          </a:p>
          <a:p>
            <a:r>
              <a:rPr lang="es-GT" dirty="0"/>
              <a:t/>
            </a:r>
            <a:br>
              <a:rPr lang="es-GT" dirty="0"/>
            </a:br>
            <a:endParaRPr lang="es-GT" dirty="0"/>
          </a:p>
        </p:txBody>
      </p:sp>
    </p:spTree>
    <p:extLst>
      <p:ext uri="{BB962C8B-B14F-4D97-AF65-F5344CB8AC3E}">
        <p14:creationId xmlns:p14="http://schemas.microsoft.com/office/powerpoint/2010/main" val="209576387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35284" y="1109043"/>
            <a:ext cx="3036376" cy="1336514"/>
          </a:xfrm>
        </p:spPr>
        <p:txBody>
          <a:bodyPr>
            <a:normAutofit fontScale="90000"/>
          </a:bodyPr>
          <a:lstStyle/>
          <a:p>
            <a:pPr algn="ctr"/>
            <a:r>
              <a:rPr lang="es-GT" sz="6000" b="1" dirty="0" smtClean="0">
                <a:solidFill>
                  <a:srgbClr val="00B050"/>
                </a:solidFill>
              </a:rPr>
              <a:t>MISIÓN</a:t>
            </a:r>
            <a:r>
              <a:rPr lang="es-GT" b="1" dirty="0" smtClean="0">
                <a:solidFill>
                  <a:srgbClr val="00B050"/>
                </a:solidFill>
              </a:rPr>
              <a:t>:</a:t>
            </a:r>
            <a:r>
              <a:rPr lang="es-GT" dirty="0"/>
              <a:t/>
            </a:r>
            <a:br>
              <a:rPr lang="es-GT" dirty="0"/>
            </a:br>
            <a:endParaRPr lang="es-GT" dirty="0"/>
          </a:p>
        </p:txBody>
      </p:sp>
      <p:sp>
        <p:nvSpPr>
          <p:cNvPr id="4" name="AutoShape 2" descr="https://xik.gt/images/webimages/orange-man.png"/>
          <p:cNvSpPr>
            <a:spLocks noGrp="1" noChangeAspect="1" noChangeArrowheads="1"/>
          </p:cNvSpPr>
          <p:nvPr>
            <p:ph idx="1"/>
          </p:nvPr>
        </p:nvSpPr>
        <p:spPr bwMode="auto">
          <a:xfrm>
            <a:off x="140775" y="2738196"/>
            <a:ext cx="11264900" cy="158583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algn="ctr"/>
            <a:r>
              <a:rPr lang="es-GT" sz="3600" dirty="0"/>
              <a:t>Somos la referencia de calidad e innovación en la administración del ciclo de vida de proyectos complejos, mejorando la competitividad de las empresas Guatemaltecas.</a:t>
            </a:r>
            <a:endParaRPr lang="es-GT" sz="3600" dirty="0"/>
          </a:p>
        </p:txBody>
      </p:sp>
    </p:spTree>
    <p:extLst>
      <p:ext uri="{BB962C8B-B14F-4D97-AF65-F5344CB8AC3E}">
        <p14:creationId xmlns:p14="http://schemas.microsoft.com/office/powerpoint/2010/main" val="2675743112"/>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53855" y="779032"/>
            <a:ext cx="3518115" cy="1325563"/>
          </a:xfrm>
        </p:spPr>
        <p:txBody>
          <a:bodyPr>
            <a:normAutofit/>
          </a:bodyPr>
          <a:lstStyle/>
          <a:p>
            <a:pPr algn="ctr"/>
            <a:r>
              <a:rPr lang="es-GT" b="1" dirty="0" smtClean="0">
                <a:solidFill>
                  <a:srgbClr val="00B050"/>
                </a:solidFill>
              </a:rPr>
              <a:t>VICION</a:t>
            </a:r>
            <a:r>
              <a:rPr lang="es-GT" sz="6000" dirty="0" smtClean="0">
                <a:solidFill>
                  <a:srgbClr val="00B050"/>
                </a:solidFill>
              </a:rPr>
              <a:t>:</a:t>
            </a:r>
            <a:endParaRPr lang="es-GT" sz="6000" dirty="0">
              <a:solidFill>
                <a:srgbClr val="00B050"/>
              </a:solidFill>
            </a:endParaRPr>
          </a:p>
        </p:txBody>
      </p:sp>
      <p:sp>
        <p:nvSpPr>
          <p:cNvPr id="3" name="Marcador de contenido 2"/>
          <p:cNvSpPr>
            <a:spLocks noGrp="1"/>
          </p:cNvSpPr>
          <p:nvPr>
            <p:ph idx="1"/>
          </p:nvPr>
        </p:nvSpPr>
        <p:spPr>
          <a:xfrm>
            <a:off x="996013" y="2523048"/>
            <a:ext cx="10233800" cy="1924965"/>
          </a:xfrm>
        </p:spPr>
        <p:txBody>
          <a:bodyPr>
            <a:normAutofit/>
          </a:bodyPr>
          <a:lstStyle/>
          <a:p>
            <a:pPr algn="ctr"/>
            <a:r>
              <a:rPr lang="es-GT" sz="4000" dirty="0"/>
              <a:t>Somos la referencia latinoamericana en la implementación de métodos ágiles para el desarrollo de proyectos.</a:t>
            </a:r>
            <a:endParaRPr lang="es-GT" sz="4000" dirty="0"/>
          </a:p>
        </p:txBody>
      </p:sp>
    </p:spTree>
    <p:extLst>
      <p:ext uri="{BB962C8B-B14F-4D97-AF65-F5344CB8AC3E}">
        <p14:creationId xmlns:p14="http://schemas.microsoft.com/office/powerpoint/2010/main" val="1590119799"/>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rot="20783314">
            <a:off x="1945156" y="2864722"/>
            <a:ext cx="7882730" cy="1119781"/>
          </a:xfrm>
        </p:spPr>
        <p:txBody>
          <a:bodyPr>
            <a:normAutofit fontScale="90000"/>
          </a:bodyPr>
          <a:lstStyle/>
          <a:p>
            <a:r>
              <a:rPr lang="es-GT" b="1" dirty="0" smtClean="0">
                <a:solidFill>
                  <a:srgbClr val="C00000"/>
                </a:solidFill>
              </a:rPr>
              <a:t>Servicios  de XIK</a:t>
            </a:r>
            <a:endParaRPr lang="es-GT" b="1" dirty="0">
              <a:solidFill>
                <a:srgbClr val="C00000"/>
              </a:solidFill>
            </a:endParaRPr>
          </a:p>
        </p:txBody>
      </p:sp>
    </p:spTree>
    <p:extLst>
      <p:ext uri="{BB962C8B-B14F-4D97-AF65-F5344CB8AC3E}">
        <p14:creationId xmlns:p14="http://schemas.microsoft.com/office/powerpoint/2010/main" val="1616096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29712" y="2333410"/>
            <a:ext cx="10515600" cy="1325563"/>
          </a:xfrm>
        </p:spPr>
        <p:txBody>
          <a:bodyPr>
            <a:normAutofit fontScale="90000"/>
          </a:bodyPr>
          <a:lstStyle/>
          <a:p>
            <a:r>
              <a:rPr lang="es-GT" b="1" dirty="0" smtClean="0">
                <a:solidFill>
                  <a:srgbClr val="00B050"/>
                </a:solidFill>
              </a:rPr>
              <a:t>LOS SERVICIOS QUE LE OFRECE XIK SON LOS SIGUIENTES</a:t>
            </a:r>
            <a:endParaRPr lang="es-GT" b="1" dirty="0">
              <a:solidFill>
                <a:srgbClr val="00B050"/>
              </a:solidFill>
            </a:endParaRPr>
          </a:p>
        </p:txBody>
      </p:sp>
    </p:spTree>
    <p:extLst>
      <p:ext uri="{BB962C8B-B14F-4D97-AF65-F5344CB8AC3E}">
        <p14:creationId xmlns:p14="http://schemas.microsoft.com/office/powerpoint/2010/main" val="3262522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rot="20675561">
            <a:off x="470547" y="564401"/>
            <a:ext cx="4444423" cy="1446550"/>
          </a:xfrm>
          <a:prstGeom prst="rect">
            <a:avLst/>
          </a:prstGeom>
          <a:noFill/>
        </p:spPr>
        <p:txBody>
          <a:bodyPr wrap="square" lIns="91440" tIns="45720" rIns="91440" bIns="45720">
            <a:spAutoFit/>
          </a:bodyPr>
          <a:lstStyle/>
          <a:p>
            <a:pPr algn="ctr"/>
            <a:r>
              <a:rPr lang="es-ES" sz="8800" b="1" cap="none" spc="0" dirty="0" smtClean="0">
                <a:ln w="12700">
                  <a:solidFill>
                    <a:schemeClr val="accent1"/>
                  </a:solidFill>
                  <a:prstDash val="solid"/>
                </a:ln>
                <a:solidFill>
                  <a:schemeClr val="bg1"/>
                </a:solidFill>
                <a:effectLst>
                  <a:outerShdw dist="38100" dir="2640000" algn="bl" rotWithShape="0">
                    <a:schemeClr val="accent1"/>
                  </a:outerShdw>
                </a:effectLst>
              </a:rPr>
              <a:t>SCRUM</a:t>
            </a:r>
            <a:endParaRPr lang="es-ES" sz="8800" b="1" cap="none" spc="0" dirty="0">
              <a:ln w="12700">
                <a:solidFill>
                  <a:schemeClr val="accent1"/>
                </a:solidFill>
                <a:prstDash val="solid"/>
              </a:ln>
              <a:solidFill>
                <a:schemeClr val="bg1"/>
              </a:solidFill>
              <a:effectLst>
                <a:outerShdw dist="38100" dir="2640000" algn="bl" rotWithShape="0">
                  <a:schemeClr val="accent1"/>
                </a:outerShdw>
              </a:effectLst>
            </a:endParaRPr>
          </a:p>
        </p:txBody>
      </p:sp>
      <p:pic>
        <p:nvPicPr>
          <p:cNvPr id="6" name="Imagen 5"/>
          <p:cNvPicPr>
            <a:picLocks noChangeAspect="1"/>
          </p:cNvPicPr>
          <p:nvPr/>
        </p:nvPicPr>
        <p:blipFill>
          <a:blip r:embed="rId2"/>
          <a:stretch>
            <a:fillRect/>
          </a:stretch>
        </p:blipFill>
        <p:spPr>
          <a:xfrm>
            <a:off x="5895812" y="2339896"/>
            <a:ext cx="4906505" cy="3275092"/>
          </a:xfrm>
          <a:prstGeom prst="rect">
            <a:avLst/>
          </a:prstGeom>
        </p:spPr>
      </p:pic>
    </p:spTree>
    <p:extLst>
      <p:ext uri="{BB962C8B-B14F-4D97-AF65-F5344CB8AC3E}">
        <p14:creationId xmlns:p14="http://schemas.microsoft.com/office/powerpoint/2010/main" val="1362144700"/>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down)">
                                      <p:cBhvr>
                                        <p:cTn id="14" dur="580">
                                          <p:stCondLst>
                                            <p:cond delay="0"/>
                                          </p:stCondLst>
                                        </p:cTn>
                                        <p:tgtEl>
                                          <p:spTgt spid="6"/>
                                        </p:tgtEl>
                                      </p:cBhvr>
                                    </p:animEffect>
                                    <p:anim calcmode="lin" valueType="num">
                                      <p:cBhvr>
                                        <p:cTn id="15"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20" dur="26">
                                          <p:stCondLst>
                                            <p:cond delay="650"/>
                                          </p:stCondLst>
                                        </p:cTn>
                                        <p:tgtEl>
                                          <p:spTgt spid="6"/>
                                        </p:tgtEl>
                                      </p:cBhvr>
                                      <p:to x="100000" y="60000"/>
                                    </p:animScale>
                                    <p:animScale>
                                      <p:cBhvr>
                                        <p:cTn id="21" dur="166" decel="50000">
                                          <p:stCondLst>
                                            <p:cond delay="676"/>
                                          </p:stCondLst>
                                        </p:cTn>
                                        <p:tgtEl>
                                          <p:spTgt spid="6"/>
                                        </p:tgtEl>
                                      </p:cBhvr>
                                      <p:to x="100000" y="100000"/>
                                    </p:animScale>
                                    <p:animScale>
                                      <p:cBhvr>
                                        <p:cTn id="22" dur="26">
                                          <p:stCondLst>
                                            <p:cond delay="1312"/>
                                          </p:stCondLst>
                                        </p:cTn>
                                        <p:tgtEl>
                                          <p:spTgt spid="6"/>
                                        </p:tgtEl>
                                      </p:cBhvr>
                                      <p:to x="100000" y="80000"/>
                                    </p:animScale>
                                    <p:animScale>
                                      <p:cBhvr>
                                        <p:cTn id="23" dur="166" decel="50000">
                                          <p:stCondLst>
                                            <p:cond delay="1338"/>
                                          </p:stCondLst>
                                        </p:cTn>
                                        <p:tgtEl>
                                          <p:spTgt spid="6"/>
                                        </p:tgtEl>
                                      </p:cBhvr>
                                      <p:to x="100000" y="100000"/>
                                    </p:animScale>
                                    <p:animScale>
                                      <p:cBhvr>
                                        <p:cTn id="24" dur="26">
                                          <p:stCondLst>
                                            <p:cond delay="1642"/>
                                          </p:stCondLst>
                                        </p:cTn>
                                        <p:tgtEl>
                                          <p:spTgt spid="6"/>
                                        </p:tgtEl>
                                      </p:cBhvr>
                                      <p:to x="100000" y="90000"/>
                                    </p:animScale>
                                    <p:animScale>
                                      <p:cBhvr>
                                        <p:cTn id="25" dur="166" decel="50000">
                                          <p:stCondLst>
                                            <p:cond delay="1668"/>
                                          </p:stCondLst>
                                        </p:cTn>
                                        <p:tgtEl>
                                          <p:spTgt spid="6"/>
                                        </p:tgtEl>
                                      </p:cBhvr>
                                      <p:to x="100000" y="100000"/>
                                    </p:animScale>
                                    <p:animScale>
                                      <p:cBhvr>
                                        <p:cTn id="26" dur="26">
                                          <p:stCondLst>
                                            <p:cond delay="1808"/>
                                          </p:stCondLst>
                                        </p:cTn>
                                        <p:tgtEl>
                                          <p:spTgt spid="6"/>
                                        </p:tgtEl>
                                      </p:cBhvr>
                                      <p:to x="100000" y="95000"/>
                                    </p:animScale>
                                    <p:animScale>
                                      <p:cBhvr>
                                        <p:cTn id="27"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47973" y="85241"/>
            <a:ext cx="11561736" cy="6400800"/>
          </a:xfrm>
        </p:spPr>
        <p:txBody>
          <a:bodyPr/>
          <a:lstStyle/>
          <a:p>
            <a:r>
              <a:rPr lang="es-GT" dirty="0"/>
              <a:t>SCRUM es un método que controla el conjunto de prácticas, pasos y roles en una actividad y pone en marcha el proceso de desarrollo que se ejecutará durante un proyecto, hasta la culminación del objetivo deseado. Diseñado originalmente para asegurar el rendimiento en las líneas de producción japonesas y hoy en día adoptado por las grandes empresas de desarrollo de software; SCRUM, se adapta a la perfección a cualquier tipo de gestión de proyectos que involucre la administración de recursos humanos, medición de tiempo, logística, sinergia de los actores, etc.</a:t>
            </a:r>
          </a:p>
          <a:p>
            <a:r>
              <a:rPr lang="es-GT" dirty="0"/>
              <a:t>Conozca las prácticas de uno de los métodos más </a:t>
            </a:r>
            <a:r>
              <a:rPr lang="es-GT" dirty="0" smtClean="0"/>
              <a:t>populares</a:t>
            </a:r>
            <a:endParaRPr lang="es-GT" dirty="0"/>
          </a:p>
          <a:p>
            <a:r>
              <a:rPr lang="es-GT" dirty="0">
                <a:solidFill>
                  <a:srgbClr val="FF0000"/>
                </a:solidFill>
              </a:rPr>
              <a:t>Servicio de Scrum </a:t>
            </a:r>
            <a:r>
              <a:rPr lang="es-GT" dirty="0" smtClean="0">
                <a:solidFill>
                  <a:srgbClr val="FF0000"/>
                </a:solidFill>
              </a:rPr>
              <a:t>Master</a:t>
            </a:r>
            <a:endParaRPr lang="es-GT" dirty="0">
              <a:solidFill>
                <a:srgbClr val="FF0000"/>
              </a:solidFill>
            </a:endParaRPr>
          </a:p>
          <a:p>
            <a:r>
              <a:rPr lang="es-GT" dirty="0">
                <a:solidFill>
                  <a:srgbClr val="FF0000"/>
                </a:solidFill>
              </a:rPr>
              <a:t>Talleres de Scrum</a:t>
            </a:r>
          </a:p>
          <a:p>
            <a:r>
              <a:rPr lang="es-GT" dirty="0" smtClean="0">
                <a:solidFill>
                  <a:srgbClr val="FF0000"/>
                </a:solidFill>
              </a:rPr>
              <a:t>Consultoría </a:t>
            </a:r>
            <a:r>
              <a:rPr lang="es-GT" dirty="0">
                <a:solidFill>
                  <a:srgbClr val="FF0000"/>
                </a:solidFill>
              </a:rPr>
              <a:t>y acompañamiento durante la implementación</a:t>
            </a:r>
          </a:p>
          <a:p>
            <a:endParaRPr lang="es-GT" dirty="0"/>
          </a:p>
        </p:txBody>
      </p:sp>
    </p:spTree>
    <p:extLst>
      <p:ext uri="{BB962C8B-B14F-4D97-AF65-F5344CB8AC3E}">
        <p14:creationId xmlns:p14="http://schemas.microsoft.com/office/powerpoint/2010/main" val="2372737089"/>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rot="20569949">
            <a:off x="883651" y="1079280"/>
            <a:ext cx="5666168" cy="1015663"/>
          </a:xfrm>
          <a:prstGeom prst="rect">
            <a:avLst/>
          </a:prstGeom>
          <a:noFill/>
        </p:spPr>
        <p:txBody>
          <a:bodyPr wrap="none" lIns="91440" tIns="45720" rIns="91440" bIns="45720">
            <a:spAutoFit/>
          </a:bodyPr>
          <a:lstStyle/>
          <a:p>
            <a:pPr algn="ctr"/>
            <a:r>
              <a:rPr lang="es-ES" sz="6000" b="1" cap="none" spc="0" dirty="0" smtClean="0">
                <a:ln w="12700">
                  <a:solidFill>
                    <a:schemeClr val="accent1"/>
                  </a:solidFill>
                  <a:prstDash val="solid"/>
                </a:ln>
                <a:solidFill>
                  <a:schemeClr val="bg1"/>
                </a:solidFill>
                <a:effectLst>
                  <a:outerShdw dist="38100" dir="2640000" algn="bl" rotWithShape="0">
                    <a:schemeClr val="accent1"/>
                  </a:outerShdw>
                </a:effectLst>
              </a:rPr>
              <a:t>Test automation</a:t>
            </a:r>
            <a:endParaRPr lang="es-ES" sz="6000" b="1" cap="none" spc="0" dirty="0">
              <a:ln w="12700">
                <a:solidFill>
                  <a:schemeClr val="accent1"/>
                </a:solidFill>
                <a:prstDash val="solid"/>
              </a:ln>
              <a:solidFill>
                <a:schemeClr val="bg1"/>
              </a:solidFill>
              <a:effectLst>
                <a:outerShdw dist="38100" dir="2640000" algn="bl" rotWithShape="0">
                  <a:schemeClr val="accent1"/>
                </a:outerShdw>
              </a:effectLst>
            </a:endParaRPr>
          </a:p>
        </p:txBody>
      </p:sp>
      <p:pic>
        <p:nvPicPr>
          <p:cNvPr id="5" name="Imagen 4"/>
          <p:cNvPicPr>
            <a:picLocks noChangeAspect="1"/>
          </p:cNvPicPr>
          <p:nvPr/>
        </p:nvPicPr>
        <p:blipFill>
          <a:blip r:embed="rId2"/>
          <a:stretch>
            <a:fillRect/>
          </a:stretch>
        </p:blipFill>
        <p:spPr>
          <a:xfrm>
            <a:off x="4971472" y="2195651"/>
            <a:ext cx="5602247" cy="3151264"/>
          </a:xfrm>
          <a:prstGeom prst="rect">
            <a:avLst/>
          </a:prstGeom>
        </p:spPr>
      </p:pic>
    </p:spTree>
    <p:extLst>
      <p:ext uri="{BB962C8B-B14F-4D97-AF65-F5344CB8AC3E}">
        <p14:creationId xmlns:p14="http://schemas.microsoft.com/office/powerpoint/2010/main" val="281990209"/>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rofundidad">
  <a:themeElements>
    <a:clrScheme name="Profundidad">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Profundidad">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rofundidad">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TM04033923[[fn=Profundidad]]</Template>
  <TotalTime>50</TotalTime>
  <Words>530</Words>
  <Application>Microsoft Office PowerPoint</Application>
  <PresentationFormat>Panorámica</PresentationFormat>
  <Paragraphs>35</Paragraphs>
  <Slides>13</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13</vt:i4>
      </vt:variant>
    </vt:vector>
  </HeadingPairs>
  <TitlesOfParts>
    <vt:vector size="16" baseType="lpstr">
      <vt:lpstr>Arial</vt:lpstr>
      <vt:lpstr>Corbel</vt:lpstr>
      <vt:lpstr>Profundidad</vt:lpstr>
      <vt:lpstr>Presentación de PowerPoint</vt:lpstr>
      <vt:lpstr>Presentación de PowerPoint</vt:lpstr>
      <vt:lpstr>MISIÓN: </vt:lpstr>
      <vt:lpstr>VICION:</vt:lpstr>
      <vt:lpstr>Servicios  de XIK</vt:lpstr>
      <vt:lpstr>LOS SERVICIOS QUE LE OFRECE XIK SON LOS SIGUIENTES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Servicios  de XIK</dc:title>
  <dc:creator>Estudiante</dc:creator>
  <cp:lastModifiedBy>Estudiante</cp:lastModifiedBy>
  <cp:revision>6</cp:revision>
  <dcterms:created xsi:type="dcterms:W3CDTF">2018-04-12T14:01:21Z</dcterms:created>
  <dcterms:modified xsi:type="dcterms:W3CDTF">2018-04-12T14:51:26Z</dcterms:modified>
</cp:coreProperties>
</file>