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5"/>
  </p:normalViewPr>
  <p:slideViewPr>
    <p:cSldViewPr snapToGrid="0">
      <p:cViewPr varScale="1">
        <p:scale>
          <a:sx n="100" d="100"/>
          <a:sy n="100" d="100"/>
        </p:scale>
        <p:origin x="10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5CDB-6570-0928-371B-429F801847EA}"/>
              </a:ext>
            </a:extLst>
          </p:cNvPr>
          <p:cNvSpPr>
            <a:spLocks noGrp="1"/>
          </p:cNvSpPr>
          <p:nvPr>
            <p:ph type="ctrTitle"/>
          </p:nvPr>
        </p:nvSpPr>
        <p:spPr>
          <a:xfrm>
            <a:off x="1600200" y="1295400"/>
            <a:ext cx="8991600" cy="2737264"/>
          </a:xfrm>
        </p:spPr>
        <p:txBody>
          <a:bodyPr>
            <a:normAutofit/>
          </a:bodyPr>
          <a:lstStyle/>
          <a:p>
            <a:r>
              <a:rPr lang="en-US" dirty="0"/>
              <a:t>Colin Michael</a:t>
            </a:r>
            <a:br>
              <a:rPr lang="en-US" dirty="0"/>
            </a:br>
            <a:r>
              <a:rPr lang="en-US" dirty="0"/>
              <a:t>DSC 680: Project 3</a:t>
            </a:r>
            <a:br>
              <a:rPr lang="en-US" dirty="0"/>
            </a:br>
            <a:r>
              <a:rPr lang="en-US" dirty="0"/>
              <a:t>Saturday, June 1</a:t>
            </a:r>
            <a:r>
              <a:rPr lang="en-US" baseline="30000" dirty="0"/>
              <a:t>st</a:t>
            </a:r>
            <a:r>
              <a:rPr lang="en-US" dirty="0"/>
              <a:t>, 2024</a:t>
            </a:r>
            <a:br>
              <a:rPr lang="en-US" dirty="0"/>
            </a:br>
            <a:r>
              <a:rPr lang="en-US" dirty="0"/>
              <a:t>diabetes predictions</a:t>
            </a:r>
          </a:p>
        </p:txBody>
      </p:sp>
    </p:spTree>
    <p:extLst>
      <p:ext uri="{BB962C8B-B14F-4D97-AF65-F5344CB8AC3E}">
        <p14:creationId xmlns:p14="http://schemas.microsoft.com/office/powerpoint/2010/main" val="411699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D1EC7-636E-32FC-5941-58353F675DF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Random Forest Tree</a:t>
            </a:r>
          </a:p>
        </p:txBody>
      </p:sp>
      <p:pic>
        <p:nvPicPr>
          <p:cNvPr id="4" name="Picture 3" descr="A diagram of a number of data&#10;&#10;Description automatically generated with medium confidence">
            <a:extLst>
              <a:ext uri="{FF2B5EF4-FFF2-40B4-BE49-F238E27FC236}">
                <a16:creationId xmlns:a16="http://schemas.microsoft.com/office/drawing/2014/main" id="{14290BDE-E095-12EF-FB76-6D9189339A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294376" y="1699439"/>
            <a:ext cx="6257544" cy="3144416"/>
          </a:xfrm>
          <a:prstGeom prst="rect">
            <a:avLst/>
          </a:prstGeom>
          <a:noFill/>
        </p:spPr>
      </p:pic>
    </p:spTree>
    <p:extLst>
      <p:ext uri="{BB962C8B-B14F-4D97-AF65-F5344CB8AC3E}">
        <p14:creationId xmlns:p14="http://schemas.microsoft.com/office/powerpoint/2010/main" val="305910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D1EC7-636E-32FC-5941-58353F675DFD}"/>
              </a:ext>
            </a:extLst>
          </p:cNvPr>
          <p:cNvSpPr>
            <a:spLocks noGrp="1"/>
          </p:cNvSpPr>
          <p:nvPr>
            <p:ph type="title"/>
          </p:nvPr>
        </p:nvSpPr>
        <p:spPr>
          <a:xfrm>
            <a:off x="804672" y="2404872"/>
            <a:ext cx="3297428" cy="1627792"/>
          </a:xfrm>
        </p:spPr>
        <p:txBody>
          <a:bodyPr vert="horz" lIns="274320" tIns="182880" rIns="274320" bIns="182880" rtlCol="0" anchor="ctr" anchorCtr="1">
            <a:normAutofit/>
          </a:bodyPr>
          <a:lstStyle/>
          <a:p>
            <a:r>
              <a:rPr lang="en-US" dirty="0"/>
              <a:t>Feature Importances</a:t>
            </a:r>
          </a:p>
        </p:txBody>
      </p:sp>
      <p:pic>
        <p:nvPicPr>
          <p:cNvPr id="3" name="Picture 2" descr="A graph of a number of blue bars&#10;&#10;Description automatically generated with medium confidence">
            <a:extLst>
              <a:ext uri="{FF2B5EF4-FFF2-40B4-BE49-F238E27FC236}">
                <a16:creationId xmlns:a16="http://schemas.microsoft.com/office/drawing/2014/main" id="{6776E20D-E519-D541-7208-881986EC96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6550"/>
            <a:ext cx="6657258" cy="3968750"/>
          </a:xfrm>
          <a:prstGeom prst="rect">
            <a:avLst/>
          </a:prstGeom>
          <a:noFill/>
          <a:ln>
            <a:noFill/>
          </a:ln>
        </p:spPr>
      </p:pic>
    </p:spTree>
    <p:extLst>
      <p:ext uri="{BB962C8B-B14F-4D97-AF65-F5344CB8AC3E}">
        <p14:creationId xmlns:p14="http://schemas.microsoft.com/office/powerpoint/2010/main" val="176921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85AE-4CE2-586F-FE33-9FFBFEF36A68}"/>
              </a:ext>
            </a:extLst>
          </p:cNvPr>
          <p:cNvSpPr>
            <a:spLocks noGrp="1"/>
          </p:cNvSpPr>
          <p:nvPr>
            <p:ph type="title"/>
          </p:nvPr>
        </p:nvSpPr>
        <p:spPr/>
        <p:txBody>
          <a:bodyPr/>
          <a:lstStyle/>
          <a:p>
            <a:r>
              <a:rPr lang="en-US" dirty="0"/>
              <a:t>Result Accuracy</a:t>
            </a:r>
          </a:p>
        </p:txBody>
      </p:sp>
      <p:sp>
        <p:nvSpPr>
          <p:cNvPr id="3" name="Content Placeholder 2">
            <a:extLst>
              <a:ext uri="{FF2B5EF4-FFF2-40B4-BE49-F238E27FC236}">
                <a16:creationId xmlns:a16="http://schemas.microsoft.com/office/drawing/2014/main" id="{EB892EEE-43FD-DB78-7359-3AD5D75FDA16}"/>
              </a:ext>
            </a:extLst>
          </p:cNvPr>
          <p:cNvSpPr>
            <a:spLocks noGrp="1"/>
          </p:cNvSpPr>
          <p:nvPr>
            <p:ph idx="1"/>
          </p:nvPr>
        </p:nvSpPr>
        <p:spPr/>
        <p:txBody>
          <a:bodyPr/>
          <a:lstStyle/>
          <a:p>
            <a:pPr>
              <a:lnSpc>
                <a:spcPct val="200000"/>
              </a:lnSpc>
            </a:pPr>
            <a:r>
              <a:rPr lang="en-US" sz="1800" kern="0" dirty="0">
                <a:solidFill>
                  <a:srgbClr val="000000"/>
                </a:solidFill>
                <a:effectLst/>
                <a:latin typeface="Times New Roman" panose="02020603050405020304" pitchFamily="18" charset="0"/>
                <a:ea typeface="Times New Roman" panose="02020603050405020304" pitchFamily="18" charset="0"/>
              </a:rPr>
              <a:t>The model has an overall accuracy of 98.4%, which is very good</a:t>
            </a:r>
            <a:r>
              <a:rPr lang="en-US" dirty="0">
                <a:effectLst/>
              </a:rPr>
              <a:t> </a:t>
            </a:r>
          </a:p>
          <a:p>
            <a:pPr>
              <a:lnSpc>
                <a:spcPct val="200000"/>
              </a:lnSpc>
            </a:pPr>
            <a:r>
              <a:rPr lang="en-US" sz="1800" kern="0" dirty="0">
                <a:solidFill>
                  <a:srgbClr val="000000"/>
                </a:solidFill>
                <a:effectLst/>
                <a:latin typeface="Times New Roman" panose="02020603050405020304" pitchFamily="18" charset="0"/>
                <a:ea typeface="Times New Roman" panose="02020603050405020304" pitchFamily="18" charset="0"/>
              </a:rPr>
              <a:t>90% precision of N means that when the model predicts N, it is correct 90% of the time</a:t>
            </a:r>
            <a:r>
              <a:rPr lang="en-US" dirty="0">
                <a:effectLst/>
              </a:rPr>
              <a:t> </a:t>
            </a:r>
            <a:endParaRPr lang="en-US" dirty="0"/>
          </a:p>
          <a:p>
            <a:pPr>
              <a:lnSpc>
                <a:spcPct val="200000"/>
              </a:lnSpc>
            </a:pPr>
            <a:r>
              <a:rPr lang="en-US" sz="1800" kern="0" dirty="0">
                <a:solidFill>
                  <a:srgbClr val="000000"/>
                </a:solidFill>
                <a:effectLst/>
                <a:latin typeface="Times New Roman" panose="02020603050405020304" pitchFamily="18" charset="0"/>
                <a:ea typeface="Times New Roman" panose="02020603050405020304" pitchFamily="18" charset="0"/>
              </a:rPr>
              <a:t>The model has a 99% precision on Y, which is excellent</a:t>
            </a:r>
            <a:endParaRPr lang="en-US" sz="1800" kern="0" dirty="0">
              <a:solidFill>
                <a:srgbClr val="000000"/>
              </a:solidFill>
              <a:latin typeface="Times New Roman" panose="02020603050405020304" pitchFamily="18" charset="0"/>
              <a:ea typeface="Times New Roman" panose="02020603050405020304" pitchFamily="18" charset="0"/>
            </a:endParaRPr>
          </a:p>
          <a:p>
            <a:endParaRPr lang="en-US" dirty="0">
              <a:effectLst/>
            </a:endParaRPr>
          </a:p>
          <a:p>
            <a:endParaRPr lang="en-US" dirty="0"/>
          </a:p>
        </p:txBody>
      </p:sp>
    </p:spTree>
    <p:extLst>
      <p:ext uri="{BB962C8B-B14F-4D97-AF65-F5344CB8AC3E}">
        <p14:creationId xmlns:p14="http://schemas.microsoft.com/office/powerpoint/2010/main" val="31361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0084-C083-3757-5FAE-40C82AA33A6D}"/>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570D88DC-E768-FD3C-7727-6DEEC92B8134}"/>
              </a:ext>
            </a:extLst>
          </p:cNvPr>
          <p:cNvSpPr>
            <a:spLocks noGrp="1"/>
          </p:cNvSpPr>
          <p:nvPr>
            <p:ph idx="1"/>
          </p:nvPr>
        </p:nvSpPr>
        <p:spPr/>
        <p:txBody>
          <a:bodyPr/>
          <a:lstStyle/>
          <a:p>
            <a:pPr>
              <a:lnSpc>
                <a:spcPct val="150000"/>
              </a:lnSpc>
            </a:pPr>
            <a:r>
              <a:rPr lang="en-US" sz="1800" kern="0" dirty="0">
                <a:solidFill>
                  <a:srgbClr val="000000"/>
                </a:solidFill>
                <a:effectLst/>
                <a:latin typeface="Times New Roman" panose="02020603050405020304" pitchFamily="18" charset="0"/>
                <a:ea typeface="Times New Roman" panose="02020603050405020304" pitchFamily="18" charset="0"/>
              </a:rPr>
              <a:t>The data shows that BMI is the greatest indicator of diabetes</a:t>
            </a:r>
            <a:r>
              <a:rPr lang="en-US" dirty="0">
                <a:effectLst/>
              </a:rPr>
              <a:t> </a:t>
            </a:r>
          </a:p>
          <a:p>
            <a:pPr>
              <a:lnSpc>
                <a:spcPct val="150000"/>
              </a:lnSpc>
            </a:pPr>
            <a:r>
              <a:rPr lang="en-US" sz="1800" kern="0" dirty="0">
                <a:solidFill>
                  <a:srgbClr val="000000"/>
                </a:solidFill>
                <a:effectLst/>
                <a:latin typeface="Times New Roman" panose="02020603050405020304" pitchFamily="18" charset="0"/>
                <a:ea typeface="Times New Roman" panose="02020603050405020304" pitchFamily="18" charset="0"/>
              </a:rPr>
              <a:t>A close second is HbA1c</a:t>
            </a:r>
          </a:p>
          <a:p>
            <a:pPr>
              <a:lnSpc>
                <a:spcPct val="150000"/>
              </a:lnSpc>
            </a:pPr>
            <a:r>
              <a:rPr lang="en-US" sz="1800" kern="0" dirty="0">
                <a:solidFill>
                  <a:srgbClr val="000000"/>
                </a:solidFill>
                <a:effectLst/>
                <a:latin typeface="Times New Roman" panose="02020603050405020304" pitchFamily="18" charset="0"/>
                <a:ea typeface="Times New Roman" panose="02020603050405020304" pitchFamily="18" charset="0"/>
              </a:rPr>
              <a:t>Cholesterol and age are third and fourth, but there is a significant drop in their feature importances</a:t>
            </a:r>
            <a:r>
              <a:rPr lang="en-US" dirty="0">
                <a:effectLst/>
              </a:rPr>
              <a:t> </a:t>
            </a:r>
            <a:endParaRPr lang="en-US" kern="0" dirty="0">
              <a:solidFill>
                <a:srgbClr val="000000"/>
              </a:solidFill>
              <a:latin typeface="Times New Roman" panose="02020603050405020304" pitchFamily="18" charset="0"/>
            </a:endParaRPr>
          </a:p>
          <a:p>
            <a:pPr>
              <a:lnSpc>
                <a:spcPct val="150000"/>
              </a:lnSpc>
            </a:pPr>
            <a:r>
              <a:rPr lang="en-US" sz="1800" kern="0" dirty="0">
                <a:solidFill>
                  <a:srgbClr val="000000"/>
                </a:solidFill>
                <a:effectLst/>
                <a:latin typeface="Times New Roman" panose="02020603050405020304" pitchFamily="18" charset="0"/>
                <a:ea typeface="Times New Roman" panose="02020603050405020304" pitchFamily="18" charset="0"/>
              </a:rPr>
              <a:t>This model suggests that BMI and HbA1c are the most important factors to focus on when looking at diabetes outcomes</a:t>
            </a:r>
            <a:r>
              <a:rPr lang="en-US" dirty="0">
                <a:effectLst/>
              </a:rPr>
              <a:t> </a:t>
            </a:r>
            <a:endParaRPr lang="en-US" dirty="0"/>
          </a:p>
          <a:p>
            <a:pPr>
              <a:lnSpc>
                <a:spcPct val="150000"/>
              </a:lnSpc>
            </a:pPr>
            <a:endParaRPr lang="en-US" dirty="0"/>
          </a:p>
        </p:txBody>
      </p:sp>
    </p:spTree>
    <p:extLst>
      <p:ext uri="{BB962C8B-B14F-4D97-AF65-F5344CB8AC3E}">
        <p14:creationId xmlns:p14="http://schemas.microsoft.com/office/powerpoint/2010/main" val="202748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22FE-0958-D966-8306-F64647D0D010}"/>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077F35A6-9334-D7D9-0B22-41123DDF8EA0}"/>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Aptos" panose="020B0004020202020204" pitchFamily="34" charset="0"/>
              </a:rPr>
              <a:t>I want to avoid reinforces negative stereotypes in my project, and instead focus on helping people</a:t>
            </a:r>
            <a:r>
              <a:rPr lang="en-US" dirty="0">
                <a:effectLst/>
              </a:rPr>
              <a:t> </a:t>
            </a:r>
          </a:p>
          <a:p>
            <a:r>
              <a:rPr lang="en-US" sz="1800" dirty="0">
                <a:solidFill>
                  <a:srgbClr val="000000"/>
                </a:solidFill>
                <a:effectLst/>
                <a:latin typeface="Times New Roman" panose="02020603050405020304" pitchFamily="18" charset="0"/>
                <a:ea typeface="Aptos" panose="020B0004020202020204" pitchFamily="34" charset="0"/>
              </a:rPr>
              <a:t>I do not want my research to be used to create prejudice against factors like Body Mass Index and Age</a:t>
            </a:r>
            <a:r>
              <a:rPr lang="en-US" dirty="0">
                <a:effectLst/>
              </a:rPr>
              <a:t> </a:t>
            </a:r>
          </a:p>
          <a:p>
            <a:r>
              <a:rPr lang="en-US" dirty="0">
                <a:latin typeface="Times New Roman" panose="02020603050405020304" pitchFamily="18" charset="0"/>
                <a:cs typeface="Times New Roman" panose="02020603050405020304" pitchFamily="18" charset="0"/>
              </a:rPr>
              <a:t>BMI is the greatest predictor of diabetes, but these results should not be used to shame people. Instead, they should be used towards motivating and inspiring people to make healthy lifestyle choices aimed at controlling BMI</a:t>
            </a:r>
          </a:p>
        </p:txBody>
      </p:sp>
    </p:spTree>
    <p:extLst>
      <p:ext uri="{BB962C8B-B14F-4D97-AF65-F5344CB8AC3E}">
        <p14:creationId xmlns:p14="http://schemas.microsoft.com/office/powerpoint/2010/main" val="321208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5000-8750-DA46-78D1-DE304AC38067}"/>
              </a:ext>
            </a:extLst>
          </p:cNvPr>
          <p:cNvSpPr>
            <a:spLocks noGrp="1"/>
          </p:cNvSpPr>
          <p:nvPr>
            <p:ph type="title"/>
          </p:nvPr>
        </p:nvSpPr>
        <p:spPr/>
        <p:txBody>
          <a:bodyPr/>
          <a:lstStyle/>
          <a:p>
            <a:r>
              <a:rPr lang="en-US" dirty="0"/>
              <a:t>10 Questions</a:t>
            </a:r>
          </a:p>
        </p:txBody>
      </p:sp>
      <p:sp>
        <p:nvSpPr>
          <p:cNvPr id="3" name="Content Placeholder 2">
            <a:extLst>
              <a:ext uri="{FF2B5EF4-FFF2-40B4-BE49-F238E27FC236}">
                <a16:creationId xmlns:a16="http://schemas.microsoft.com/office/drawing/2014/main" id="{E5BB2C7B-8FDD-7F34-283E-B03F83BF20DB}"/>
              </a:ext>
            </a:extLst>
          </p:cNvPr>
          <p:cNvSpPr>
            <a:spLocks noGrp="1"/>
          </p:cNvSpPr>
          <p:nvPr>
            <p:ph idx="1"/>
          </p:nvPr>
        </p:nvSpPr>
        <p:spPr>
          <a:xfrm>
            <a:off x="2231136" y="2638044"/>
            <a:ext cx="4372864" cy="3686556"/>
          </a:xfrm>
        </p:spPr>
        <p:txBody>
          <a:bodyPr/>
          <a:lstStyle/>
          <a:p>
            <a:r>
              <a:rPr lang="en-US" sz="1800" b="1" dirty="0">
                <a:solidFill>
                  <a:srgbClr val="000000"/>
                </a:solidFill>
                <a:effectLst/>
                <a:latin typeface="Times New Roman" panose="02020603050405020304" pitchFamily="18" charset="0"/>
                <a:ea typeface="Aptos" panose="020B0004020202020204" pitchFamily="34" charset="0"/>
              </a:rPr>
              <a:t>Why did I choose to study diabetes? </a:t>
            </a:r>
          </a:p>
          <a:p>
            <a:r>
              <a:rPr lang="en-US" sz="1800" b="1" dirty="0">
                <a:solidFill>
                  <a:srgbClr val="000000"/>
                </a:solidFill>
                <a:effectLst/>
                <a:latin typeface="Times New Roman" panose="02020603050405020304" pitchFamily="18" charset="0"/>
                <a:ea typeface="Aptos" panose="020B0004020202020204" pitchFamily="34" charset="0"/>
              </a:rPr>
              <a:t>What made me choose a random forest model?</a:t>
            </a:r>
            <a:r>
              <a:rPr lang="en-US" sz="1800" dirty="0">
                <a:solidFill>
                  <a:srgbClr val="000000"/>
                </a:solidFill>
                <a:effectLst/>
                <a:latin typeface="Times New Roman" panose="02020603050405020304" pitchFamily="18" charset="0"/>
                <a:ea typeface="Aptos" panose="020B0004020202020204" pitchFamily="34" charset="0"/>
              </a:rPr>
              <a:t> </a:t>
            </a:r>
          </a:p>
          <a:p>
            <a:r>
              <a:rPr lang="en-US" sz="1800" b="1" dirty="0">
                <a:solidFill>
                  <a:srgbClr val="000000"/>
                </a:solidFill>
                <a:effectLst/>
                <a:latin typeface="Times New Roman" panose="02020603050405020304" pitchFamily="18" charset="0"/>
                <a:ea typeface="Aptos" panose="020B0004020202020204" pitchFamily="34" charset="0"/>
              </a:rPr>
              <a:t>What surprised me most about my findings?</a:t>
            </a:r>
            <a:r>
              <a:rPr lang="en-US" sz="1800" dirty="0">
                <a:solidFill>
                  <a:srgbClr val="000000"/>
                </a:solidFill>
                <a:effectLst/>
                <a:latin typeface="Times New Roman" panose="02020603050405020304" pitchFamily="18" charset="0"/>
                <a:ea typeface="Aptos" panose="020B0004020202020204" pitchFamily="34" charset="0"/>
              </a:rPr>
              <a:t> </a:t>
            </a:r>
            <a:endParaRPr lang="en-US" dirty="0">
              <a:solidFill>
                <a:srgbClr val="000000"/>
              </a:solidFill>
              <a:latin typeface="Times New Roman" panose="02020603050405020304" pitchFamily="18" charset="0"/>
              <a:ea typeface="Aptos" panose="020B0004020202020204" pitchFamily="34" charset="0"/>
            </a:endParaRPr>
          </a:p>
          <a:p>
            <a:r>
              <a:rPr lang="en-US" sz="1800" b="1" dirty="0">
                <a:solidFill>
                  <a:srgbClr val="000000"/>
                </a:solidFill>
                <a:effectLst/>
                <a:latin typeface="Times New Roman" panose="02020603050405020304" pitchFamily="18" charset="0"/>
                <a:ea typeface="Aptos" panose="020B0004020202020204" pitchFamily="34" charset="0"/>
              </a:rPr>
              <a:t>What other data science methods would be applicable for my data set? </a:t>
            </a:r>
          </a:p>
          <a:p>
            <a:r>
              <a:rPr lang="en-US" sz="1800" b="1" dirty="0">
                <a:solidFill>
                  <a:srgbClr val="000000"/>
                </a:solidFill>
                <a:effectLst/>
                <a:latin typeface="Times New Roman" panose="02020603050405020304" pitchFamily="18" charset="0"/>
                <a:ea typeface="Aptos" panose="020B0004020202020204" pitchFamily="34" charset="0"/>
              </a:rPr>
              <a:t>What other medical conditions would be beneficial to study?</a:t>
            </a:r>
            <a:r>
              <a:rPr lang="en-US" dirty="0">
                <a:effectLst/>
              </a:rPr>
              <a:t> </a:t>
            </a:r>
            <a:endParaRPr lang="en-US" dirty="0"/>
          </a:p>
        </p:txBody>
      </p:sp>
      <p:sp>
        <p:nvSpPr>
          <p:cNvPr id="4" name="Content Placeholder 2">
            <a:extLst>
              <a:ext uri="{FF2B5EF4-FFF2-40B4-BE49-F238E27FC236}">
                <a16:creationId xmlns:a16="http://schemas.microsoft.com/office/drawing/2014/main" id="{3307034F-5714-4D14-A7D9-2CA668DF8903}"/>
              </a:ext>
            </a:extLst>
          </p:cNvPr>
          <p:cNvSpPr txBox="1">
            <a:spLocks/>
          </p:cNvSpPr>
          <p:nvPr/>
        </p:nvSpPr>
        <p:spPr>
          <a:xfrm>
            <a:off x="6777736" y="2638044"/>
            <a:ext cx="4372864" cy="36865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800" b="1" dirty="0">
                <a:solidFill>
                  <a:srgbClr val="000000"/>
                </a:solidFill>
                <a:effectLst/>
                <a:latin typeface="Times New Roman" panose="02020603050405020304" pitchFamily="18" charset="0"/>
                <a:ea typeface="Aptos" panose="020B0004020202020204" pitchFamily="34" charset="0"/>
              </a:rPr>
              <a:t>How could I improve my random forest model? </a:t>
            </a:r>
          </a:p>
          <a:p>
            <a:r>
              <a:rPr lang="en-US" sz="1800" b="1" dirty="0">
                <a:solidFill>
                  <a:srgbClr val="000000"/>
                </a:solidFill>
                <a:effectLst/>
                <a:latin typeface="Times New Roman" panose="02020603050405020304" pitchFamily="18" charset="0"/>
                <a:ea typeface="Aptos" panose="020B0004020202020204" pitchFamily="34" charset="0"/>
              </a:rPr>
              <a:t>What confused you the most about the project?</a:t>
            </a:r>
            <a:r>
              <a:rPr lang="en-US" dirty="0">
                <a:effectLst/>
              </a:rPr>
              <a:t> </a:t>
            </a:r>
            <a:endParaRPr lang="en-US" b="1" dirty="0">
              <a:solidFill>
                <a:srgbClr val="000000"/>
              </a:solidFill>
              <a:latin typeface="Times New Roman" panose="02020603050405020304" pitchFamily="18" charset="0"/>
            </a:endParaRPr>
          </a:p>
          <a:p>
            <a:r>
              <a:rPr lang="en-US" sz="1800" b="1" dirty="0">
                <a:solidFill>
                  <a:srgbClr val="000000"/>
                </a:solidFill>
                <a:effectLst/>
                <a:latin typeface="Times New Roman" panose="02020603050405020304" pitchFamily="18" charset="0"/>
                <a:ea typeface="Aptos" panose="020B0004020202020204" pitchFamily="34" charset="0"/>
              </a:rPr>
              <a:t>How would you rate the quality of data? </a:t>
            </a:r>
          </a:p>
          <a:p>
            <a:r>
              <a:rPr lang="en-US" sz="1800" b="1" dirty="0">
                <a:solidFill>
                  <a:srgbClr val="000000"/>
                </a:solidFill>
                <a:effectLst/>
                <a:latin typeface="Times New Roman" panose="02020603050405020304" pitchFamily="18" charset="0"/>
                <a:ea typeface="Aptos" panose="020B0004020202020204" pitchFamily="34" charset="0"/>
              </a:rPr>
              <a:t>What methods did you need to take to clean the data?</a:t>
            </a:r>
            <a:r>
              <a:rPr lang="en-US" dirty="0">
                <a:effectLst/>
              </a:rPr>
              <a:t> </a:t>
            </a:r>
            <a:endParaRPr lang="en-US" b="1" dirty="0">
              <a:solidFill>
                <a:srgbClr val="000000"/>
              </a:solidFill>
              <a:latin typeface="Times New Roman" panose="02020603050405020304" pitchFamily="18" charset="0"/>
            </a:endParaRPr>
          </a:p>
          <a:p>
            <a:r>
              <a:rPr lang="en-US" sz="1800" b="1" dirty="0">
                <a:solidFill>
                  <a:srgbClr val="000000"/>
                </a:solidFill>
                <a:effectLst/>
                <a:latin typeface="Times New Roman" panose="02020603050405020304" pitchFamily="18" charset="0"/>
                <a:ea typeface="Aptos" panose="020B0004020202020204" pitchFamily="34" charset="0"/>
              </a:rPr>
              <a:t>What other data sets would help this project?</a:t>
            </a:r>
            <a:r>
              <a:rPr lang="en-US" dirty="0">
                <a:effectLst/>
              </a:rPr>
              <a:t> </a:t>
            </a:r>
            <a:endParaRPr lang="en-US" b="1" dirty="0">
              <a:solidFill>
                <a:srgbClr val="000000"/>
              </a:solidFill>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218513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C5CE-1892-933F-444E-E7CEB3542B49}"/>
              </a:ext>
            </a:extLst>
          </p:cNvPr>
          <p:cNvSpPr>
            <a:spLocks noGrp="1"/>
          </p:cNvSpPr>
          <p:nvPr>
            <p:ph type="title"/>
          </p:nvPr>
        </p:nvSpPr>
        <p:spPr/>
        <p:txBody>
          <a:bodyPr/>
          <a:lstStyle/>
          <a:p>
            <a:r>
              <a:rPr lang="en-US" dirty="0"/>
              <a:t>diabetes</a:t>
            </a:r>
          </a:p>
        </p:txBody>
      </p:sp>
      <p:sp>
        <p:nvSpPr>
          <p:cNvPr id="3" name="Content Placeholder 2">
            <a:extLst>
              <a:ext uri="{FF2B5EF4-FFF2-40B4-BE49-F238E27FC236}">
                <a16:creationId xmlns:a16="http://schemas.microsoft.com/office/drawing/2014/main" id="{486E25D4-9FB0-1AC3-3532-F1120BB5A0DE}"/>
              </a:ext>
            </a:extLst>
          </p:cNvPr>
          <p:cNvSpPr>
            <a:spLocks noGrp="1"/>
          </p:cNvSpPr>
          <p:nvPr>
            <p:ph idx="1"/>
          </p:nvPr>
        </p:nvSpPr>
        <p:spPr/>
        <p:txBody>
          <a:bodyPr>
            <a:normAutofit fontScale="77500" lnSpcReduction="20000"/>
          </a:bodyPr>
          <a:lstStyle/>
          <a:p>
            <a:pPr>
              <a:lnSpc>
                <a:spcPct val="170000"/>
              </a:lnSpc>
            </a:pPr>
            <a:r>
              <a:rPr lang="en-US" sz="2300" dirty="0">
                <a:solidFill>
                  <a:srgbClr val="000000"/>
                </a:solidFill>
                <a:effectLst/>
                <a:latin typeface="Times New Roman" panose="02020603050405020304" pitchFamily="18" charset="0"/>
                <a:ea typeface="Aptos" panose="020B0004020202020204" pitchFamily="34" charset="0"/>
              </a:rPr>
              <a:t>Diabetes is a health condition that impacts how people turn food into energy</a:t>
            </a:r>
            <a:r>
              <a:rPr lang="en-US" sz="2300" dirty="0">
                <a:effectLst/>
              </a:rPr>
              <a:t> </a:t>
            </a:r>
          </a:p>
          <a:p>
            <a:pPr>
              <a:lnSpc>
                <a:spcPct val="170000"/>
              </a:lnSpc>
            </a:pPr>
            <a:r>
              <a:rPr lang="en-US" sz="2300" dirty="0">
                <a:solidFill>
                  <a:srgbClr val="000000"/>
                </a:solidFill>
                <a:effectLst/>
                <a:latin typeface="Times New Roman" panose="02020603050405020304" pitchFamily="18" charset="0"/>
                <a:ea typeface="Aptos" panose="020B0004020202020204" pitchFamily="34" charset="0"/>
              </a:rPr>
              <a:t>Diabetes prevents people from either making enough insulin to properly function or inhibits how insulin functions.</a:t>
            </a:r>
            <a:r>
              <a:rPr lang="en-US" sz="2300" dirty="0">
                <a:effectLst/>
              </a:rPr>
              <a:t> </a:t>
            </a:r>
            <a:endParaRPr lang="en-US" sz="2300" dirty="0"/>
          </a:p>
          <a:p>
            <a:pPr>
              <a:lnSpc>
                <a:spcPct val="170000"/>
              </a:lnSpc>
            </a:pPr>
            <a:r>
              <a:rPr lang="en-US" sz="2300" dirty="0">
                <a:solidFill>
                  <a:srgbClr val="000000"/>
                </a:solidFill>
                <a:effectLst/>
                <a:latin typeface="Times New Roman" panose="02020603050405020304" pitchFamily="18" charset="0"/>
                <a:ea typeface="Aptos" panose="020B0004020202020204" pitchFamily="34" charset="0"/>
              </a:rPr>
              <a:t>This leads to blood sugar staying in people’s bloodstream too long</a:t>
            </a:r>
            <a:r>
              <a:rPr lang="en-US" sz="2300" dirty="0">
                <a:effectLst/>
              </a:rPr>
              <a:t> </a:t>
            </a:r>
          </a:p>
          <a:p>
            <a:pPr>
              <a:lnSpc>
                <a:spcPct val="170000"/>
              </a:lnSpc>
            </a:pPr>
            <a:r>
              <a:rPr lang="en-US" sz="2300" dirty="0">
                <a:solidFill>
                  <a:srgbClr val="000000"/>
                </a:solidFill>
                <a:effectLst/>
                <a:latin typeface="Times New Roman" panose="02020603050405020304" pitchFamily="18" charset="0"/>
                <a:ea typeface="Aptos" panose="020B0004020202020204" pitchFamily="34" charset="0"/>
              </a:rPr>
              <a:t>Excessively high blood sugar causes health complications like heart failure, kidney failures, and vision loss </a:t>
            </a:r>
            <a:endParaRPr lang="en-US" sz="2300" dirty="0">
              <a:effectLst/>
            </a:endParaRPr>
          </a:p>
          <a:p>
            <a:endParaRPr lang="en-US" dirty="0"/>
          </a:p>
        </p:txBody>
      </p:sp>
    </p:spTree>
    <p:extLst>
      <p:ext uri="{BB962C8B-B14F-4D97-AF65-F5344CB8AC3E}">
        <p14:creationId xmlns:p14="http://schemas.microsoft.com/office/powerpoint/2010/main" val="271781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2295-AC0D-FDB7-0962-974AD4A04932}"/>
              </a:ext>
            </a:extLst>
          </p:cNvPr>
          <p:cNvSpPr>
            <a:spLocks noGrp="1"/>
          </p:cNvSpPr>
          <p:nvPr>
            <p:ph type="title"/>
          </p:nvPr>
        </p:nvSpPr>
        <p:spPr/>
        <p:txBody>
          <a:bodyPr/>
          <a:lstStyle/>
          <a:p>
            <a:r>
              <a:rPr lang="en-US" dirty="0"/>
              <a:t>Research Plan</a:t>
            </a:r>
          </a:p>
        </p:txBody>
      </p:sp>
      <p:sp>
        <p:nvSpPr>
          <p:cNvPr id="3" name="Content Placeholder 2">
            <a:extLst>
              <a:ext uri="{FF2B5EF4-FFF2-40B4-BE49-F238E27FC236}">
                <a16:creationId xmlns:a16="http://schemas.microsoft.com/office/drawing/2014/main" id="{FFB8B190-7E51-BE88-2FFC-F1D9BA006A41}"/>
              </a:ext>
            </a:extLst>
          </p:cNvPr>
          <p:cNvSpPr>
            <a:spLocks noGrp="1"/>
          </p:cNvSpPr>
          <p:nvPr>
            <p:ph idx="1"/>
          </p:nvPr>
        </p:nvSpPr>
        <p:spPr/>
        <p:txBody>
          <a:bodyPr/>
          <a:lstStyle/>
          <a:p>
            <a:pPr>
              <a:lnSpc>
                <a:spcPct val="150000"/>
              </a:lnSpc>
            </a:pPr>
            <a:r>
              <a:rPr lang="en-US" sz="1800" dirty="0">
                <a:solidFill>
                  <a:srgbClr val="000000"/>
                </a:solidFill>
                <a:effectLst/>
                <a:latin typeface="Times New Roman" panose="02020603050405020304" pitchFamily="18" charset="0"/>
                <a:ea typeface="Aptos" panose="020B0004020202020204" pitchFamily="34" charset="0"/>
              </a:rPr>
              <a:t>For this project, I will be assuming the role of a data scientist employed by the American Center for Disease Control.</a:t>
            </a:r>
            <a:r>
              <a:rPr lang="en-US" dirty="0">
                <a:effectLst/>
              </a:rPr>
              <a:t> </a:t>
            </a:r>
          </a:p>
          <a:p>
            <a:pPr>
              <a:lnSpc>
                <a:spcPct val="150000"/>
              </a:lnSpc>
            </a:pPr>
            <a:r>
              <a:rPr lang="en-US" sz="1800" dirty="0">
                <a:solidFill>
                  <a:srgbClr val="000000"/>
                </a:solidFill>
                <a:effectLst/>
                <a:latin typeface="Times New Roman" panose="02020603050405020304" pitchFamily="18" charset="0"/>
                <a:ea typeface="Aptos" panose="020B0004020202020204" pitchFamily="34" charset="0"/>
              </a:rPr>
              <a:t>My objective will be to utilized existing diabetes data sets to create predictive models aimed at helping to treat at-risk individuals for diabetes.</a:t>
            </a:r>
            <a:r>
              <a:rPr lang="en-US" dirty="0">
                <a:effectLst/>
              </a:rPr>
              <a:t> </a:t>
            </a:r>
            <a:endParaRPr lang="en-US" dirty="0"/>
          </a:p>
        </p:txBody>
      </p:sp>
    </p:spTree>
    <p:extLst>
      <p:ext uri="{BB962C8B-B14F-4D97-AF65-F5344CB8AC3E}">
        <p14:creationId xmlns:p14="http://schemas.microsoft.com/office/powerpoint/2010/main" val="225740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642A-2E3F-6DF8-5B04-FAEDEEC3E718}"/>
              </a:ext>
            </a:extLst>
          </p:cNvPr>
          <p:cNvSpPr>
            <a:spLocks noGrp="1"/>
          </p:cNvSpPr>
          <p:nvPr>
            <p:ph type="title"/>
          </p:nvPr>
        </p:nvSpPr>
        <p:spPr/>
        <p:txBody>
          <a:bodyPr/>
          <a:lstStyle/>
          <a:p>
            <a:r>
              <a:rPr lang="en-US" dirty="0"/>
              <a:t>Data set explanation</a:t>
            </a:r>
          </a:p>
        </p:txBody>
      </p:sp>
      <p:sp>
        <p:nvSpPr>
          <p:cNvPr id="3" name="Content Placeholder 2">
            <a:extLst>
              <a:ext uri="{FF2B5EF4-FFF2-40B4-BE49-F238E27FC236}">
                <a16:creationId xmlns:a16="http://schemas.microsoft.com/office/drawing/2014/main" id="{97F50C90-E88D-319D-FBDD-BE2560DE81BC}"/>
              </a:ext>
            </a:extLst>
          </p:cNvPr>
          <p:cNvSpPr>
            <a:spLocks noGrp="1"/>
          </p:cNvSpPr>
          <p:nvPr>
            <p:ph idx="1"/>
          </p:nvPr>
        </p:nvSpPr>
        <p:spPr>
          <a:xfrm>
            <a:off x="2231136" y="2638044"/>
            <a:ext cx="7729728" cy="4004056"/>
          </a:xfrm>
        </p:spPr>
        <p:txBody>
          <a:bodyPr/>
          <a:lstStyle/>
          <a:p>
            <a:pPr>
              <a:lnSpc>
                <a:spcPct val="150000"/>
              </a:lnSpc>
            </a:pPr>
            <a:r>
              <a:rPr lang="en-US" sz="1800" dirty="0">
                <a:solidFill>
                  <a:srgbClr val="000000"/>
                </a:solidFill>
                <a:effectLst/>
                <a:latin typeface="Times New Roman" panose="02020603050405020304" pitchFamily="18" charset="0"/>
                <a:ea typeface="Aptos" panose="020B0004020202020204" pitchFamily="34" charset="0"/>
              </a:rPr>
              <a:t>I will be using a csv dataset from Kaggle, which was originally from the laboratory of Medical City Hospital of Iraq</a:t>
            </a:r>
            <a:r>
              <a:rPr lang="en-US" dirty="0">
                <a:effectLst/>
              </a:rPr>
              <a:t> </a:t>
            </a:r>
          </a:p>
          <a:p>
            <a:pPr>
              <a:lnSpc>
                <a:spcPct val="150000"/>
              </a:lnSpc>
            </a:pP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The data includes 14 column:</a:t>
            </a:r>
          </a:p>
          <a:p>
            <a:pPr lvl="1">
              <a:lnSpc>
                <a:spcPct val="150000"/>
              </a:lnSpc>
            </a:pPr>
            <a:r>
              <a:rPr lang="en-US"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No. of Patient, Sugar Level Blood, Age, Gender, Creatinine ratio(Cr), Body Mass Index (BMI), Urea, Cholesterol (Chol), Fasting lipid profile, including total, LDL, VLDL, Triglycerides(TG) and HDL Cholesterol , HBA1C, Class (the patient's diabetes disease class may be Diabetic, Non-Diabetic, or Predict-Diabetic).</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Class will be the dependent variable I am studying, with the remaining variables as independent variables.</a:t>
            </a:r>
          </a:p>
        </p:txBody>
      </p:sp>
    </p:spTree>
    <p:extLst>
      <p:ext uri="{BB962C8B-B14F-4D97-AF65-F5344CB8AC3E}">
        <p14:creationId xmlns:p14="http://schemas.microsoft.com/office/powerpoint/2010/main" val="35789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3A26C-BBBD-0355-3F89-504C677968E9}"/>
              </a:ext>
            </a:extLst>
          </p:cNvPr>
          <p:cNvSpPr>
            <a:spLocks noGrp="1"/>
          </p:cNvSpPr>
          <p:nvPr>
            <p:ph type="title"/>
          </p:nvPr>
        </p:nvSpPr>
        <p:spPr>
          <a:xfrm>
            <a:off x="485395" y="2147888"/>
            <a:ext cx="3683506" cy="1898904"/>
          </a:xfrm>
        </p:spPr>
        <p:txBody>
          <a:bodyPr vert="horz" lIns="274320" tIns="182880" rIns="274320" bIns="182880" rtlCol="0" anchor="ctr" anchorCtr="1">
            <a:normAutofit/>
          </a:bodyPr>
          <a:lstStyle/>
          <a:p>
            <a:r>
              <a:rPr lang="en-US" dirty="0"/>
              <a:t>Data Visualizations: Gender</a:t>
            </a:r>
          </a:p>
        </p:txBody>
      </p:sp>
      <p:sp>
        <p:nvSpPr>
          <p:cNvPr id="15" name="Rectangle 14">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distribution of gender&#10;&#10;Description automatically generated">
            <a:extLst>
              <a:ext uri="{FF2B5EF4-FFF2-40B4-BE49-F238E27FC236}">
                <a16:creationId xmlns:a16="http://schemas.microsoft.com/office/drawing/2014/main" id="{0FFECCDA-D01B-917B-E356-ABEFC7451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74423" y="1122807"/>
            <a:ext cx="5457370" cy="4297680"/>
          </a:xfrm>
          <a:prstGeom prst="rect">
            <a:avLst/>
          </a:prstGeom>
          <a:noFill/>
        </p:spPr>
      </p:pic>
    </p:spTree>
    <p:extLst>
      <p:ext uri="{BB962C8B-B14F-4D97-AF65-F5344CB8AC3E}">
        <p14:creationId xmlns:p14="http://schemas.microsoft.com/office/powerpoint/2010/main" val="127789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5FAAF-69E6-19A3-ADA1-E8E4191C683F}"/>
              </a:ext>
            </a:extLst>
          </p:cNvPr>
          <p:cNvSpPr>
            <a:spLocks noGrp="1"/>
          </p:cNvSpPr>
          <p:nvPr>
            <p:ph type="title"/>
          </p:nvPr>
        </p:nvSpPr>
        <p:spPr>
          <a:xfrm>
            <a:off x="640080" y="2457751"/>
            <a:ext cx="3381566" cy="1627792"/>
          </a:xfrm>
        </p:spPr>
        <p:txBody>
          <a:bodyPr vert="horz" lIns="274320" tIns="182880" rIns="274320" bIns="182880" rtlCol="0" anchor="ctr" anchorCtr="1">
            <a:normAutofit/>
          </a:bodyPr>
          <a:lstStyle/>
          <a:p>
            <a:r>
              <a:rPr lang="en-US" dirty="0"/>
              <a:t>Age Distribution</a:t>
            </a:r>
          </a:p>
        </p:txBody>
      </p:sp>
      <p:pic>
        <p:nvPicPr>
          <p:cNvPr id="4" name="Picture 3" descr="A graph of a distribution of age&#10;&#10;Description automatically generated">
            <a:extLst>
              <a:ext uri="{FF2B5EF4-FFF2-40B4-BE49-F238E27FC236}">
                <a16:creationId xmlns:a16="http://schemas.microsoft.com/office/drawing/2014/main" id="{B2A3AA26-CD3B-0135-31EC-A6E54513D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94376" y="807739"/>
            <a:ext cx="6257544" cy="4927816"/>
          </a:xfrm>
          <a:prstGeom prst="rect">
            <a:avLst/>
          </a:prstGeom>
          <a:noFill/>
        </p:spPr>
      </p:pic>
    </p:spTree>
    <p:extLst>
      <p:ext uri="{BB962C8B-B14F-4D97-AF65-F5344CB8AC3E}">
        <p14:creationId xmlns:p14="http://schemas.microsoft.com/office/powerpoint/2010/main" val="216883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2CACD-7AAE-8A5F-67A5-926831818105}"/>
              </a:ext>
            </a:extLst>
          </p:cNvPr>
          <p:cNvSpPr>
            <a:spLocks noGrp="1"/>
          </p:cNvSpPr>
          <p:nvPr>
            <p:ph type="title"/>
          </p:nvPr>
        </p:nvSpPr>
        <p:spPr>
          <a:xfrm>
            <a:off x="804671" y="2404872"/>
            <a:ext cx="3510153" cy="1627792"/>
          </a:xfrm>
        </p:spPr>
        <p:txBody>
          <a:bodyPr vert="horz" lIns="274320" tIns="182880" rIns="274320" bIns="182880" rtlCol="0" anchor="ctr" anchorCtr="1">
            <a:normAutofit/>
          </a:bodyPr>
          <a:lstStyle/>
          <a:p>
            <a:r>
              <a:rPr lang="en-US" dirty="0"/>
              <a:t>Age vs Cholesterol</a:t>
            </a:r>
          </a:p>
        </p:txBody>
      </p:sp>
      <p:pic>
        <p:nvPicPr>
          <p:cNvPr id="4" name="Content Placeholder 3" descr="A graph of different levels of age and cholesterol&#10;&#10;Description automatically generated">
            <a:extLst>
              <a:ext uri="{FF2B5EF4-FFF2-40B4-BE49-F238E27FC236}">
                <a16:creationId xmlns:a16="http://schemas.microsoft.com/office/drawing/2014/main" id="{5B1D8BB7-1300-FB84-A6E0-73CBCC610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386562"/>
            <a:ext cx="6257544" cy="3770169"/>
          </a:xfrm>
          <a:prstGeom prst="rect">
            <a:avLst/>
          </a:prstGeom>
          <a:noFill/>
        </p:spPr>
      </p:pic>
    </p:spTree>
    <p:extLst>
      <p:ext uri="{BB962C8B-B14F-4D97-AF65-F5344CB8AC3E}">
        <p14:creationId xmlns:p14="http://schemas.microsoft.com/office/powerpoint/2010/main" val="273594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8B15-4F93-572B-1AF1-46CAEC36B7D8}"/>
              </a:ext>
            </a:extLst>
          </p:cNvPr>
          <p:cNvSpPr>
            <a:spLocks noGrp="1"/>
          </p:cNvSpPr>
          <p:nvPr>
            <p:ph type="title"/>
          </p:nvPr>
        </p:nvSpPr>
        <p:spPr/>
        <p:txBody>
          <a:bodyPr/>
          <a:lstStyle/>
          <a:p>
            <a:r>
              <a:rPr lang="en-US" dirty="0"/>
              <a:t>Data science methodology</a:t>
            </a:r>
          </a:p>
        </p:txBody>
      </p:sp>
      <p:sp>
        <p:nvSpPr>
          <p:cNvPr id="3" name="Content Placeholder 2">
            <a:extLst>
              <a:ext uri="{FF2B5EF4-FFF2-40B4-BE49-F238E27FC236}">
                <a16:creationId xmlns:a16="http://schemas.microsoft.com/office/drawing/2014/main" id="{65F3E8F1-0B6F-5376-C4D9-010FB2D1CF26}"/>
              </a:ext>
            </a:extLst>
          </p:cNvPr>
          <p:cNvSpPr>
            <a:spLocks noGrp="1"/>
          </p:cNvSpPr>
          <p:nvPr>
            <p:ph idx="1"/>
          </p:nvPr>
        </p:nvSpPr>
        <p:spPr/>
        <p:txBody>
          <a:bodyPr/>
          <a:lstStyle/>
          <a:p>
            <a:pPr>
              <a:lnSpc>
                <a:spcPct val="150000"/>
              </a:lnSpc>
            </a:pPr>
            <a:r>
              <a:rPr lang="en-US" sz="1800" dirty="0">
                <a:solidFill>
                  <a:srgbClr val="000000"/>
                </a:solidFill>
                <a:effectLst/>
                <a:latin typeface="Times New Roman" panose="02020603050405020304" pitchFamily="18" charset="0"/>
                <a:ea typeface="Aptos" panose="020B0004020202020204" pitchFamily="34" charset="0"/>
              </a:rPr>
              <a:t>I decided to create a random forest model for my diabetes analysis</a:t>
            </a:r>
          </a:p>
          <a:p>
            <a:pPr>
              <a:lnSpc>
                <a:spcPct val="150000"/>
              </a:lnSpc>
            </a:pPr>
            <a:r>
              <a:rPr lang="en-US" sz="1800" dirty="0">
                <a:solidFill>
                  <a:srgbClr val="000000"/>
                </a:solidFill>
                <a:effectLst/>
                <a:latin typeface="Times New Roman" panose="02020603050405020304" pitchFamily="18" charset="0"/>
                <a:ea typeface="Aptos" panose="020B0004020202020204" pitchFamily="34" charset="0"/>
              </a:rPr>
              <a:t>A random forest model is a machine learning method that uses classification and regression</a:t>
            </a:r>
            <a:r>
              <a:rPr lang="en-US" dirty="0">
                <a:effectLst/>
              </a:rPr>
              <a:t> </a:t>
            </a:r>
          </a:p>
          <a:p>
            <a:pPr>
              <a:lnSpc>
                <a:spcPct val="150000"/>
              </a:lnSpc>
            </a:pPr>
            <a:r>
              <a:rPr lang="en-US" sz="1800" dirty="0">
                <a:solidFill>
                  <a:srgbClr val="000000"/>
                </a:solidFill>
                <a:effectLst/>
                <a:latin typeface="Times New Roman" panose="02020603050405020304" pitchFamily="18" charset="0"/>
                <a:ea typeface="Aptos" panose="020B0004020202020204" pitchFamily="34" charset="0"/>
              </a:rPr>
              <a:t>Decision trees predict outcomes by splitting data based on features</a:t>
            </a:r>
            <a:r>
              <a:rPr lang="en-US" dirty="0">
                <a:effectLst/>
              </a:rPr>
              <a:t> </a:t>
            </a:r>
          </a:p>
          <a:p>
            <a:pPr>
              <a:lnSpc>
                <a:spcPct val="150000"/>
              </a:lnSpc>
            </a:pPr>
            <a:endParaRPr lang="en-US" dirty="0"/>
          </a:p>
        </p:txBody>
      </p:sp>
    </p:spTree>
    <p:extLst>
      <p:ext uri="{BB962C8B-B14F-4D97-AF65-F5344CB8AC3E}">
        <p14:creationId xmlns:p14="http://schemas.microsoft.com/office/powerpoint/2010/main" val="69069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9862-30AE-43D3-5DC5-3AA225062934}"/>
              </a:ext>
            </a:extLst>
          </p:cNvPr>
          <p:cNvSpPr>
            <a:spLocks noGrp="1"/>
          </p:cNvSpPr>
          <p:nvPr>
            <p:ph type="title"/>
          </p:nvPr>
        </p:nvSpPr>
        <p:spPr/>
        <p:txBody>
          <a:bodyPr/>
          <a:lstStyle/>
          <a:p>
            <a:r>
              <a:rPr lang="en-US" dirty="0"/>
              <a:t>Random Forest Model</a:t>
            </a:r>
          </a:p>
        </p:txBody>
      </p:sp>
      <p:sp>
        <p:nvSpPr>
          <p:cNvPr id="5" name="TextBox 4">
            <a:extLst>
              <a:ext uri="{FF2B5EF4-FFF2-40B4-BE49-F238E27FC236}">
                <a16:creationId xmlns:a16="http://schemas.microsoft.com/office/drawing/2014/main" id="{4EF7C8FF-28F1-323C-B06D-82A8AA873FB2}"/>
              </a:ext>
            </a:extLst>
          </p:cNvPr>
          <p:cNvSpPr txBox="1"/>
          <p:nvPr/>
        </p:nvSpPr>
        <p:spPr>
          <a:xfrm>
            <a:off x="2231136" y="2841685"/>
            <a:ext cx="8779764" cy="2862322"/>
          </a:xfrm>
          <a:prstGeom prst="rect">
            <a:avLst/>
          </a:prstGeom>
          <a:noFill/>
        </p:spPr>
        <p:txBody>
          <a:bodyPr wrap="square">
            <a:spAutoFit/>
          </a:bodyPr>
          <a:lstStyle/>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Random Forest Accuracy: 0.9842105263157894</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Classification Report: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precision    recall  f1-score   support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       0.90      0.95      0.93        20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Y       0.99      0.99      0.99       170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accuracy                           0.98       190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macro avg       0.95      0.97      0.96       190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weighted avg       0.98      0.98      0.98       190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350741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44</TotalTime>
  <Words>624</Words>
  <Application>Microsoft Macintosh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Courier New</vt:lpstr>
      <vt:lpstr>Gill Sans MT</vt:lpstr>
      <vt:lpstr>Times New Roman</vt:lpstr>
      <vt:lpstr>Parcel</vt:lpstr>
      <vt:lpstr>Colin Michael DSC 680: Project 3 Saturday, June 1st, 2024 diabetes predictions</vt:lpstr>
      <vt:lpstr>diabetes</vt:lpstr>
      <vt:lpstr>Research Plan</vt:lpstr>
      <vt:lpstr>Data set explanation</vt:lpstr>
      <vt:lpstr>Data Visualizations: Gender</vt:lpstr>
      <vt:lpstr>Age Distribution</vt:lpstr>
      <vt:lpstr>Age vs Cholesterol</vt:lpstr>
      <vt:lpstr>Data science methodology</vt:lpstr>
      <vt:lpstr>Random Forest Model</vt:lpstr>
      <vt:lpstr>Random Forest Tree</vt:lpstr>
      <vt:lpstr>Feature Importances</vt:lpstr>
      <vt:lpstr>Result Accuracy</vt:lpstr>
      <vt:lpstr>Results analysis</vt:lpstr>
      <vt:lpstr>Ethical considerations</vt:lpstr>
      <vt:lpstr>10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Colin Michael</dc:creator>
  <cp:lastModifiedBy>Colin Michael</cp:lastModifiedBy>
  <cp:revision>3</cp:revision>
  <dcterms:created xsi:type="dcterms:W3CDTF">2024-06-01T15:31:07Z</dcterms:created>
  <dcterms:modified xsi:type="dcterms:W3CDTF">2024-06-01T16:15:48Z</dcterms:modified>
</cp:coreProperties>
</file>