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5BEF-BECF-8B2F-0DAC-D16F9ECC1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25500"/>
            <a:ext cx="8991600" cy="3207164"/>
          </a:xfrm>
        </p:spPr>
        <p:txBody>
          <a:bodyPr>
            <a:normAutofit/>
          </a:bodyPr>
          <a:lstStyle/>
          <a:p>
            <a:r>
              <a:rPr lang="en-US" dirty="0"/>
              <a:t>Colin Michael</a:t>
            </a:r>
            <a:br>
              <a:rPr lang="en-US" dirty="0"/>
            </a:br>
            <a:r>
              <a:rPr lang="en-US" dirty="0"/>
              <a:t>DSC 680: Project 2</a:t>
            </a:r>
            <a:br>
              <a:rPr lang="en-US" dirty="0"/>
            </a:br>
            <a:r>
              <a:rPr lang="en-US" dirty="0"/>
              <a:t>May 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  <a:br>
              <a:rPr lang="en-US" dirty="0"/>
            </a:br>
            <a:r>
              <a:rPr lang="en-US" dirty="0"/>
              <a:t>School attendance by Student Groups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97CED99C-1562-97DD-FB92-1E0E3D6365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9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68"/>
    </mc:Choice>
    <mc:Fallback>
      <p:transition spd="slow" advTm="15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35A0-3143-344B-71FF-4F13307B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EC07-088D-1B35-074C-77051259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ea typeface="Aptos" panose="020B0004020202020204" pitchFamily="34" charset="0"/>
              </a:rPr>
              <a:t>My model produced an R-squared of .257, which reflects that 25.7% of the variation in attendance rates are explained by the model</a:t>
            </a:r>
            <a:r>
              <a:rPr lang="en-US" dirty="0">
                <a:effectLst/>
                <a:ea typeface="Aptos" panose="020B0004020202020204" pitchFamily="34" charset="0"/>
              </a:rPr>
              <a:t>.</a:t>
            </a:r>
          </a:p>
          <a:p>
            <a:r>
              <a:rPr lang="en-US" sz="1800" dirty="0">
                <a:effectLst/>
                <a:ea typeface="Aptos" panose="020B0004020202020204" pitchFamily="34" charset="0"/>
              </a:rPr>
              <a:t>The p-value is used to show statistical significance of the variables. We are ideally looking for a p-value under .05. </a:t>
            </a:r>
            <a:endParaRPr lang="en-US" sz="1800" dirty="0">
              <a:ea typeface="Aptos" panose="020B0004020202020204" pitchFamily="34" charset="0"/>
            </a:endParaRPr>
          </a:p>
          <a:p>
            <a:r>
              <a:rPr lang="en-US" sz="1800" dirty="0">
                <a:effectLst/>
                <a:ea typeface="Aptos" panose="020B0004020202020204" pitchFamily="34" charset="0"/>
              </a:rPr>
              <a:t>The following variables show a negative relationship towards 2021-2022 attendance with a significant p-value: </a:t>
            </a:r>
            <a:endParaRPr lang="en-US" dirty="0">
              <a:effectLst/>
              <a:ea typeface="Aptos" panose="020B0004020202020204" pitchFamily="34" charset="0"/>
            </a:endParaRPr>
          </a:p>
          <a:p>
            <a:pPr lvl="1"/>
            <a:r>
              <a:rPr lang="en-US" sz="1200" dirty="0">
                <a:effectLst/>
                <a:ea typeface="Aptos" panose="020B0004020202020204" pitchFamily="34" charset="0"/>
              </a:rPr>
              <a:t>Black or African American, English Learners, Free Meal Eligible, Free/Reduced Priced Meal Eligible, Hispanic/Latino, Reduced Meal Price Eligible, Students Experiencing Homelessness, Students with Disabilities, White. </a:t>
            </a:r>
          </a:p>
          <a:p>
            <a:pPr lvl="1"/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Students Experiencing Homelessness, Free Meal Eligible and Students with Disabilities had the highest negative relationship with attendance. </a:t>
            </a:r>
          </a:p>
          <a:p>
            <a:pPr lvl="1"/>
            <a:endParaRPr lang="en-US" dirty="0"/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244C6DD3-B786-D08B-F430-5179829B65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2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16"/>
    </mc:Choice>
    <mc:Fallback>
      <p:transition spd="slow" advTm="46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328B-03E1-D1A1-AB65-62F82D38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Future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16CA-A6DD-98F6-CAAC-68F78851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Aptos" panose="020B0004020202020204" pitchFamily="34" charset="0"/>
              </a:rPr>
              <a:t>Based on my linear regression, I would advise the State of Connecticut to allocate additional resources to at-risk groups of the student population</a:t>
            </a:r>
            <a:r>
              <a:rPr lang="en-US" sz="1800" dirty="0">
                <a:ea typeface="Aptos" panose="020B0004020202020204" pitchFamily="34" charset="0"/>
              </a:rPr>
              <a:t>, with a focus on homelessness, disabilities, and free meal eligible groups.</a:t>
            </a:r>
          </a:p>
          <a:p>
            <a:r>
              <a:rPr lang="en-US" sz="1800" dirty="0">
                <a:effectLst/>
                <a:ea typeface="Aptos" panose="020B0004020202020204" pitchFamily="34" charset="0"/>
              </a:rPr>
              <a:t>I would like to evaluate if different regions of the United States have different variable impact on K-12 attendance</a:t>
            </a:r>
            <a:r>
              <a:rPr lang="en-US" dirty="0">
                <a:effectLst/>
              </a:rPr>
              <a:t> </a:t>
            </a:r>
          </a:p>
          <a:p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 would also be interesting to dive into specific age/grades of the dataset to see how different dependent variables impact different aged students.</a:t>
            </a:r>
          </a:p>
          <a:p>
            <a:endParaRPr lang="en-US" sz="1800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sz="1800" dirty="0">
              <a:latin typeface="Times New Roman" panose="02020603050405020304" pitchFamily="18" charset="0"/>
              <a:ea typeface="Aptos" panose="020B0004020202020204" pitchFamily="34" charset="0"/>
            </a:endParaRPr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0C9786AB-C316-EDF5-2F0D-9307B85073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10"/>
    </mc:Choice>
    <mc:Fallback>
      <p:transition spd="slow" advTm="61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0B44-5B00-6C5C-FB9B-9D51A801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Audience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BAFE-5B86-39E0-97CF-18C60E7D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>
            <a:normAutofit fontScale="62500" lnSpcReduction="20000"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Why did you choose this project?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surprised you the most about your findings?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additional data point would you be interested in?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is the biggest limitation of the paper?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other States in the U.S. would you want to compare Connecticut to?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63D43-550B-CE73-571A-D832AF0B84AA}"/>
              </a:ext>
            </a:extLst>
          </p:cNvPr>
          <p:cNvSpPr txBox="1"/>
          <p:nvPr/>
        </p:nvSpPr>
        <p:spPr>
          <a:xfrm>
            <a:off x="6970143" y="2553419"/>
            <a:ext cx="40889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6. What are other data science methods you could apply to the project?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7. What is the single biggest takeaway from the study?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8. How would you improve the project to account for COVID-19?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9. Do you think private schools would have similar trends?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10. What is the impact on school size and attendance?</a:t>
            </a:r>
          </a:p>
          <a:p>
            <a:endParaRPr lang="en-US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B024CDB6-2222-B42B-23B3-0076C6186C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4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38"/>
    </mc:Choice>
    <mc:Fallback>
      <p:transition spd="slow" advTm="80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A224-6D03-39C8-6C1C-665E4412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Education in the U.S.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00E7-D5A2-52A7-4A93-A972B620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education is a basic right of all people living in America</a:t>
            </a:r>
          </a:p>
          <a:p>
            <a:r>
              <a:rPr lang="en-US" dirty="0"/>
              <a:t>It is crucial that young people are afforded the opportunity to gain an education and better themselves</a:t>
            </a:r>
          </a:p>
          <a:p>
            <a:r>
              <a:rPr lang="en-US" dirty="0"/>
              <a:t>Students need to attend school to get the maximum value from the educational system.</a:t>
            </a:r>
          </a:p>
          <a:p>
            <a:r>
              <a:rPr lang="en-US" dirty="0"/>
              <a:t>It is a topic that I am personally very passionate about. Education has helped me out tremendously, and I want to see other people have similar opportunities.</a:t>
            </a:r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3283947F-9E94-394F-EFD7-A61DDA65D3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4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04"/>
    </mc:Choice>
    <mc:Fallback>
      <p:transition spd="slow" advTm="43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0104-CE06-B2BB-2806-0E606D90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E00E-1F2C-D4DD-DFDF-FE536672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Aptos" panose="020B0004020202020204" pitchFamily="34" charset="0"/>
              </a:rPr>
              <a:t>My second project in DSC 680 will be focused on school attendance rate by students in Connecticut public schools’ grades PK-12 for the 2020-2021 and 2021-2022 school years</a:t>
            </a:r>
            <a:r>
              <a:rPr lang="en-US" dirty="0">
                <a:effectLst/>
              </a:rPr>
              <a:t> </a:t>
            </a:r>
          </a:p>
          <a:p>
            <a:r>
              <a:rPr lang="en-US" sz="1800" dirty="0">
                <a:effectLst/>
                <a:ea typeface="Aptos" panose="020B0004020202020204" pitchFamily="34" charset="0"/>
              </a:rPr>
              <a:t>I will be assuming the role of a data scientist hired by the State of Connecticut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r>
              <a:rPr lang="en-US" sz="1800" dirty="0">
                <a:effectLst/>
                <a:ea typeface="Aptos" panose="020B0004020202020204" pitchFamily="34" charset="0"/>
              </a:rPr>
              <a:t>My primary goal is to utilize the existing data on school attendance to provide recommendations to Connecticut on how to improve school attendance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Data set gathered from </a:t>
            </a:r>
            <a:r>
              <a:rPr lang="en-US" dirty="0" err="1"/>
              <a:t>Kaggle.com</a:t>
            </a:r>
            <a:endParaRPr lang="en-US" dirty="0"/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7B1AE4B7-87EB-371F-EC18-4D717B97EA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9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66"/>
    </mc:Choice>
    <mc:Fallback>
      <p:transition spd="slow" advTm="338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DC2F-8C07-874B-1722-5F1120F0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83B5-C6F7-0816-F1B0-5F7E0116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data set, </a:t>
            </a:r>
            <a:r>
              <a:rPr lang="en-US" sz="1800" dirty="0">
                <a:effectLst/>
                <a:ea typeface="Aptos" panose="020B0004020202020204" pitchFamily="34" charset="0"/>
              </a:rPr>
              <a:t> including 2,000 rows of data, with each row of data providing enrollment and attendance numbers for different segments of students across all the school districts in Connecticut</a:t>
            </a:r>
            <a:r>
              <a:rPr lang="en-US" sz="1800" dirty="0">
                <a:ea typeface="Aptos" panose="020B0004020202020204" pitchFamily="34" charset="0"/>
              </a:rPr>
              <a:t>.</a:t>
            </a:r>
          </a:p>
          <a:p>
            <a:r>
              <a:rPr lang="en-US" sz="1800" dirty="0">
                <a:effectLst/>
                <a:ea typeface="Aptos" panose="020B0004020202020204" pitchFamily="34" charset="0"/>
              </a:rPr>
              <a:t>Each row falls into a category of homelessness, students with disabilities, free/reduced lunch, English learners, race/ethnicity, and high need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I will be using these factors as independent variables, with attendance as the dependent variable.</a:t>
            </a:r>
          </a:p>
          <a:p>
            <a:r>
              <a:rPr lang="en-US" dirty="0"/>
              <a:t>I want my findings to be actionable for the State of Connecticut to guide public policy.</a:t>
            </a:r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16879958-A0F5-D5D3-DD4B-A5FCD70C25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208"/>
    </mc:Choice>
    <mc:Fallback>
      <p:transition spd="slow" advTm="54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FC471-186E-F104-500A-01E58DF4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Data Visualizations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ttendance rate by student group&#10;&#10;Description automatically generated">
            <a:extLst>
              <a:ext uri="{FF2B5EF4-FFF2-40B4-BE49-F238E27FC236}">
                <a16:creationId xmlns:a16="http://schemas.microsoft.com/office/drawing/2014/main" id="{4737D42B-604B-E1A3-C2B4-28F2BBD01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37" y="1144073"/>
            <a:ext cx="5225142" cy="4297680"/>
          </a:xfrm>
          <a:prstGeom prst="rect">
            <a:avLst/>
          </a:prstGeom>
          <a:noFill/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85D23A4D-6E0B-AF4A-F431-79314BD634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1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44"/>
    </mc:Choice>
    <mc:Fallback>
      <p:transition spd="slow" advTm="29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DBE28-D02A-6A3C-E857-0DC26296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Data Visualizations</a:t>
            </a:r>
          </a:p>
        </p:txBody>
      </p:sp>
      <p:pic>
        <p:nvPicPr>
          <p:cNvPr id="4" name="Picture 3" descr="A graph of a student count&#10;&#10;Description automatically generated">
            <a:extLst>
              <a:ext uri="{FF2B5EF4-FFF2-40B4-BE49-F238E27FC236}">
                <a16:creationId xmlns:a16="http://schemas.microsoft.com/office/drawing/2014/main" id="{B82998EC-DBC0-2555-7929-FA01D56F8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831204"/>
            <a:ext cx="6257544" cy="4880885"/>
          </a:xfrm>
          <a:prstGeom prst="rect">
            <a:avLst/>
          </a:prstGeom>
          <a:noFill/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6771090B-B3E1-21E2-0C28-84881C9C1F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70"/>
    </mc:Choice>
    <mc:Fallback>
      <p:transition spd="slow" advTm="153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9D584-1952-5728-DD07-B3582E40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Data Visualizations</a:t>
            </a:r>
          </a:p>
        </p:txBody>
      </p:sp>
      <p:pic>
        <p:nvPicPr>
          <p:cNvPr id="4" name="Picture 3" descr="A graph of a number of blue boxes&#10;&#10;Description automatically generated with medium confidence">
            <a:extLst>
              <a:ext uri="{FF2B5EF4-FFF2-40B4-BE49-F238E27FC236}">
                <a16:creationId xmlns:a16="http://schemas.microsoft.com/office/drawing/2014/main" id="{6326A9B4-8AAA-027B-C5BE-ED7FC0438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823382"/>
            <a:ext cx="6257544" cy="4896529"/>
          </a:xfrm>
          <a:prstGeom prst="rect">
            <a:avLst/>
          </a:prstGeom>
          <a:noFill/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4BB2249D-5E39-D05D-F55D-D7B8BF640C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69"/>
    </mc:Choice>
    <mc:Fallback>
      <p:transition spd="slow" advTm="13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35A0-3143-344B-71FF-4F13307B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EC07-088D-1B35-074C-77051259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Aptos" panose="020B0004020202020204" pitchFamily="34" charset="0"/>
              </a:rPr>
              <a:t>I performed an Ordinary Least Square regression on my dataset in Python.</a:t>
            </a:r>
            <a:r>
              <a:rPr lang="en-US" dirty="0">
                <a:effectLst/>
              </a:rPr>
              <a:t> </a:t>
            </a:r>
          </a:p>
          <a:p>
            <a:r>
              <a:rPr lang="en-US" sz="1800" dirty="0">
                <a:effectLst/>
                <a:ea typeface="Aptos" panose="020B0004020202020204" pitchFamily="34" charset="0"/>
              </a:rPr>
              <a:t>I used 2021-2022 attendance rate as my dependent variable because that is what I am trying to evaluate. </a:t>
            </a:r>
            <a:endParaRPr lang="en-US" sz="1800" dirty="0">
              <a:ea typeface="Aptos" panose="020B0004020202020204" pitchFamily="34" charset="0"/>
            </a:endParaRPr>
          </a:p>
          <a:p>
            <a:r>
              <a:rPr lang="en-US" sz="1800" dirty="0">
                <a:effectLst/>
                <a:ea typeface="Aptos" panose="020B0004020202020204" pitchFamily="34" charset="0"/>
              </a:rPr>
              <a:t>My independent variables were 2020-2021 student count, 2021-2022 student count, and all the student groups. </a:t>
            </a:r>
            <a:endParaRPr lang="en-US" dirty="0">
              <a:effectLst/>
              <a:ea typeface="Aptos" panose="020B0004020202020204" pitchFamily="34" charset="0"/>
            </a:endParaRPr>
          </a:p>
          <a:p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Categorical variables, so I had to convert them to dummy variables. </a:t>
            </a:r>
          </a:p>
          <a:p>
            <a:endParaRPr lang="en-US" dirty="0"/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51BD2A57-64C1-EDD6-84B0-667402BD9F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7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09"/>
    </mc:Choice>
    <mc:Fallback>
      <p:transition spd="slow" advTm="283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035A0-3143-344B-71FF-4F13307B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45C8B1A-6331-1BDB-0EF8-FC7BA09CF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292699"/>
            <a:ext cx="6257544" cy="3957896"/>
          </a:xfrm>
          <a:prstGeom prst="rect">
            <a:avLst/>
          </a:prstGeom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843CD1CE-037E-5CE8-27A9-293C35D61D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29"/>
    </mc:Choice>
    <mc:Fallback>
      <p:transition spd="slow" advTm="11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65</TotalTime>
  <Words>678</Words>
  <Application>Microsoft Macintosh PowerPoint</Application>
  <PresentationFormat>Widescreen</PresentationFormat>
  <Paragraphs>46</Paragraphs>
  <Slides>12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Gill Sans MT</vt:lpstr>
      <vt:lpstr>Times New Roman</vt:lpstr>
      <vt:lpstr>Parcel</vt:lpstr>
      <vt:lpstr>Colin Michael DSC 680: Project 2 May 4th, 2024 School attendance by Student Groups</vt:lpstr>
      <vt:lpstr>Public Education in the U.S.</vt:lpstr>
      <vt:lpstr>Research Plan</vt:lpstr>
      <vt:lpstr>Data Explanation</vt:lpstr>
      <vt:lpstr>Data Visualizations</vt:lpstr>
      <vt:lpstr>Data Visualizations</vt:lpstr>
      <vt:lpstr>Data Visualizations</vt:lpstr>
      <vt:lpstr>Regression Analysis</vt:lpstr>
      <vt:lpstr>Regression Analysis</vt:lpstr>
      <vt:lpstr>Regression Analysis</vt:lpstr>
      <vt:lpstr>Recommendations and Future Applications</vt:lpstr>
      <vt:lpstr>10 Audience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Michael</dc:creator>
  <cp:lastModifiedBy>Colin Michael</cp:lastModifiedBy>
  <cp:revision>2</cp:revision>
  <dcterms:created xsi:type="dcterms:W3CDTF">2024-05-04T17:15:16Z</dcterms:created>
  <dcterms:modified xsi:type="dcterms:W3CDTF">2024-05-04T18:20:33Z</dcterms:modified>
</cp:coreProperties>
</file>