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7" r:id="rId14"/>
    <p:sldId id="271" r:id="rId15"/>
    <p:sldId id="275" r:id="rId16"/>
    <p:sldId id="272" r:id="rId17"/>
    <p:sldId id="273" r:id="rId18"/>
    <p:sldId id="278" r:id="rId19"/>
    <p:sldId id="276" r:id="rId20"/>
    <p:sldId id="274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/>
    <p:restoredTop sz="94746"/>
  </p:normalViewPr>
  <p:slideViewPr>
    <p:cSldViewPr snapToGrid="0" snapToObjects="1">
      <p:cViewPr varScale="1">
        <p:scale>
          <a:sx n="78" d="100"/>
          <a:sy n="78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BOW</c:v>
                </c:pt>
                <c:pt idx="1">
                  <c:v>W2V</c:v>
                </c:pt>
                <c:pt idx="2">
                  <c:v>Concat</c:v>
                </c:pt>
                <c:pt idx="3">
                  <c:v>Custom</c:v>
                </c:pt>
                <c:pt idx="4">
                  <c:v>N=2</c:v>
                </c:pt>
                <c:pt idx="5">
                  <c:v>N=3</c:v>
                </c:pt>
                <c:pt idx="6">
                  <c:v>TFIDF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0.79</c:v>
                </c:pt>
                <c:pt idx="1">
                  <c:v>0.79</c:v>
                </c:pt>
                <c:pt idx="2">
                  <c:v>0.78</c:v>
                </c:pt>
                <c:pt idx="3">
                  <c:v>0.72</c:v>
                </c:pt>
                <c:pt idx="4">
                  <c:v>0.63</c:v>
                </c:pt>
                <c:pt idx="5">
                  <c:v>0.63</c:v>
                </c:pt>
                <c:pt idx="6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C-3647-A9CF-14D640006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BOW</c:v>
                </c:pt>
                <c:pt idx="1">
                  <c:v>W2V</c:v>
                </c:pt>
                <c:pt idx="2">
                  <c:v>Concat</c:v>
                </c:pt>
                <c:pt idx="3">
                  <c:v>Custom</c:v>
                </c:pt>
                <c:pt idx="4">
                  <c:v>N=2</c:v>
                </c:pt>
                <c:pt idx="5">
                  <c:v>N=3</c:v>
                </c:pt>
                <c:pt idx="6">
                  <c:v>TFIDF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0.76</c:v>
                </c:pt>
                <c:pt idx="1">
                  <c:v>0.66</c:v>
                </c:pt>
                <c:pt idx="2">
                  <c:v>0.69</c:v>
                </c:pt>
                <c:pt idx="3">
                  <c:v>0.66</c:v>
                </c:pt>
                <c:pt idx="4">
                  <c:v>0.63</c:v>
                </c:pt>
                <c:pt idx="5">
                  <c:v>0.62</c:v>
                </c:pt>
                <c:pt idx="6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CC-3647-A9CF-14D640006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8203615"/>
        <c:axId val="1898205295"/>
      </c:barChart>
      <c:catAx>
        <c:axId val="1898203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Feature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05295"/>
        <c:crosses val="autoZero"/>
        <c:auto val="1"/>
        <c:lblAlgn val="ctr"/>
        <c:lblOffset val="100"/>
        <c:noMultiLvlLbl val="0"/>
      </c:catAx>
      <c:valAx>
        <c:axId val="189820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True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0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two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7A6-1BC7-094C-AB9B-435E16A0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5784-B3F5-8544-ACCA-0F8F7B74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7B16-F34C-014F-BDA8-838B7FAB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TF-IDF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055B0-F948-B04E-A2C3-6FCFDEE9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011" y="2616200"/>
            <a:ext cx="4597400" cy="3441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20E0B-B001-334F-8BCD-F6ECF653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16200"/>
            <a:ext cx="4834144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29C66-180C-0E48-9442-3C2D9A3AEE39}"/>
              </a:ext>
            </a:extLst>
          </p:cNvPr>
          <p:cNvSpPr txBox="1"/>
          <p:nvPr/>
        </p:nvSpPr>
        <p:spPr>
          <a:xfrm>
            <a:off x="1578726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35E12-F6D8-8047-B68D-C9613369F0FF}"/>
              </a:ext>
            </a:extLst>
          </p:cNvPr>
          <p:cNvSpPr txBox="1"/>
          <p:nvPr/>
        </p:nvSpPr>
        <p:spPr>
          <a:xfrm>
            <a:off x="6964653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Word2Vec - CBOW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4FF44-EA14-064A-B142-E6B72B1EA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75" y="2548660"/>
            <a:ext cx="9053606" cy="3242539"/>
          </a:xfrm>
        </p:spPr>
      </p:pic>
    </p:spTree>
    <p:extLst>
      <p:ext uri="{BB962C8B-B14F-4D97-AF65-F5344CB8AC3E}">
        <p14:creationId xmlns:p14="http://schemas.microsoft.com/office/powerpoint/2010/main" val="289671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- CBOW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BCA3-CC79-4993-877D-C0C2F98D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6CF07-2803-4E27-BFE0-12FB132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92" y="2338092"/>
            <a:ext cx="8515376" cy="37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F1E-F03E-5648-A980-6074C162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 – True Positive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8D1C9-7559-C349-BF66-9C5266BE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24440"/>
              </p:ext>
            </p:extLst>
          </p:nvPr>
        </p:nvGraphicFramePr>
        <p:xfrm>
          <a:off x="793708" y="2097088"/>
          <a:ext cx="10601408" cy="419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854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207-9CC4-F54E-A05F-EDFCF0C9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– logistic regression on </a:t>
            </a:r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F2169-5F4F-734A-954A-82522013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70" y="2502568"/>
            <a:ext cx="7509283" cy="2304173"/>
          </a:xfrm>
        </p:spPr>
      </p:pic>
    </p:spTree>
    <p:extLst>
      <p:ext uri="{BB962C8B-B14F-4D97-AF65-F5344CB8AC3E}">
        <p14:creationId xmlns:p14="http://schemas.microsoft.com/office/powerpoint/2010/main" val="13248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2D5-B89A-C54F-867B-3D724F9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1EE97-EE8D-AD4E-8F8E-C6629544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31" t="-245" r="-931" b="47923"/>
          <a:stretch/>
        </p:blipFill>
        <p:spPr>
          <a:xfrm>
            <a:off x="3425268" y="2097088"/>
            <a:ext cx="2669144" cy="4289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55D8C-0E46-C240-AF8F-3D5E2386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1930" r="3164"/>
          <a:stretch/>
        </p:blipFill>
        <p:spPr>
          <a:xfrm>
            <a:off x="6094412" y="2438400"/>
            <a:ext cx="2542106" cy="3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BE0F-7A0F-7743-8A1A-7EB08A0E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DF21-4985-2949-BAE2-C24BCA83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34" t="-59" r="525" b="48383"/>
          <a:stretch/>
        </p:blipFill>
        <p:spPr>
          <a:xfrm>
            <a:off x="3271001" y="2097088"/>
            <a:ext cx="2823411" cy="381440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CAD44B-753A-2940-A4F9-55410AC06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6" r="917"/>
          <a:stretch/>
        </p:blipFill>
        <p:spPr>
          <a:xfrm>
            <a:off x="6094412" y="2406315"/>
            <a:ext cx="2737190" cy="3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3F08-3627-4593-BD85-F9DBB52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SIMILAR WORDS (from feature importance)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910F9-BFED-4F83-AEF2-FEC5D365D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A0B41-0676-40ED-B362-BF17A9AC1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CUSTOM-TRAINED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0C9924-F578-430A-9BD8-344BC87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3" y="3046370"/>
            <a:ext cx="5594676" cy="2617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1475B1-D0B0-400F-85F7-FDDD9E4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51" y="2981894"/>
            <a:ext cx="5212570" cy="27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85448B-218A-441B-83E4-7E3AB6F282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4031" y="57689"/>
            <a:ext cx="7560476" cy="34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691C9CB-A11C-4A9F-BEA0-AACAC60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B0A426-0C5F-41C1-B575-1204E83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349374"/>
            <a:ext cx="4649783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A2E0E5-89D6-4649-9A87-F20F9D18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9449" y="1068240"/>
            <a:ext cx="4646602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AD0FA-900F-40C6-AD08-B5DDED1D0B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4813" y="3314843"/>
            <a:ext cx="7793183" cy="34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C63B9A-F06B-4C51-9E16-392087A46797}"/>
              </a:ext>
            </a:extLst>
          </p:cNvPr>
          <p:cNvSpPr txBox="1">
            <a:spLocks/>
          </p:cNvSpPr>
          <p:nvPr/>
        </p:nvSpPr>
        <p:spPr>
          <a:xfrm>
            <a:off x="7479449" y="3943539"/>
            <a:ext cx="46466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CUSTOM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7DA1D3-AB56-4716-A520-057AD46C0166}"/>
              </a:ext>
            </a:extLst>
          </p:cNvPr>
          <p:cNvSpPr/>
          <p:nvPr/>
        </p:nvSpPr>
        <p:spPr>
          <a:xfrm>
            <a:off x="2523721" y="1698200"/>
            <a:ext cx="1579418" cy="253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CA35D6-BB2A-4172-ABD5-F49205494DDF}"/>
              </a:ext>
            </a:extLst>
          </p:cNvPr>
          <p:cNvSpPr/>
          <p:nvPr/>
        </p:nvSpPr>
        <p:spPr>
          <a:xfrm>
            <a:off x="136916" y="57689"/>
            <a:ext cx="1227349" cy="11549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3CDB2-D7D7-4ED6-8DEC-7D5907DC4CED}"/>
              </a:ext>
            </a:extLst>
          </p:cNvPr>
          <p:cNvSpPr/>
          <p:nvPr/>
        </p:nvSpPr>
        <p:spPr>
          <a:xfrm>
            <a:off x="5452171" y="4889840"/>
            <a:ext cx="459645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3E9A6D-CA3C-4B66-933B-EC655FD4513A}"/>
              </a:ext>
            </a:extLst>
          </p:cNvPr>
          <p:cNvSpPr/>
          <p:nvPr/>
        </p:nvSpPr>
        <p:spPr>
          <a:xfrm>
            <a:off x="5549968" y="5271247"/>
            <a:ext cx="650349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4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716-1DCC-AC48-AAC0-C1E1BD3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DE78-AB2E-CF4A-9E40-42DF457E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created the following features: </a:t>
            </a:r>
          </a:p>
          <a:p>
            <a:pPr lvl="1"/>
            <a:r>
              <a:rPr lang="en-US" dirty="0" err="1"/>
              <a:t>num_tokens</a:t>
            </a:r>
            <a:r>
              <a:rPr lang="en-US" dirty="0"/>
              <a:t>, </a:t>
            </a:r>
            <a:r>
              <a:rPr lang="en-US" dirty="0" err="1"/>
              <a:t>num_mentions</a:t>
            </a:r>
            <a:r>
              <a:rPr lang="en-US" dirty="0"/>
              <a:t>, </a:t>
            </a:r>
            <a:r>
              <a:rPr lang="en-US" dirty="0" err="1"/>
              <a:t>num_urls</a:t>
            </a:r>
            <a:r>
              <a:rPr lang="en-US" dirty="0"/>
              <a:t>, </a:t>
            </a:r>
            <a:r>
              <a:rPr lang="en-US" dirty="0" err="1"/>
              <a:t>num_hashtags</a:t>
            </a:r>
            <a:endParaRPr lang="en-US" dirty="0"/>
          </a:p>
          <a:p>
            <a:r>
              <a:rPr lang="en-US" dirty="0"/>
              <a:t>We tested out the following features:</a:t>
            </a:r>
          </a:p>
          <a:p>
            <a:pPr lvl="1"/>
            <a:r>
              <a:rPr lang="en-US" dirty="0"/>
              <a:t>Bag of words, </a:t>
            </a:r>
            <a:r>
              <a:rPr lang="en-US" dirty="0" err="1"/>
              <a:t>ngrams</a:t>
            </a:r>
            <a:r>
              <a:rPr lang="en-US" dirty="0"/>
              <a:t> (n=2, &amp; n=3), TF-IDF</a:t>
            </a:r>
          </a:p>
          <a:p>
            <a:pPr lvl="1"/>
            <a:r>
              <a:rPr lang="en-US" dirty="0"/>
              <a:t>Word2Vec - CBOW, </a:t>
            </a:r>
            <a:r>
              <a:rPr lang="en-US" dirty="0" err="1"/>
              <a:t>concat</a:t>
            </a:r>
            <a:r>
              <a:rPr lang="en-US" dirty="0"/>
              <a:t>(Word2Vec - CBOW, BOW), and Custom - CBOW</a:t>
            </a:r>
          </a:p>
          <a:p>
            <a:r>
              <a:rPr lang="en-US" dirty="0"/>
              <a:t>We ran logistic regression and decision tree on each embedding as a benchmark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39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(Offensive)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75B47-1C10-804B-A672-32D68FF90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173" y="2249488"/>
            <a:ext cx="5624480" cy="3541712"/>
          </a:xfrm>
        </p:spPr>
      </p:pic>
    </p:spTree>
    <p:extLst>
      <p:ext uri="{BB962C8B-B14F-4D97-AF65-F5344CB8AC3E}">
        <p14:creationId xmlns:p14="http://schemas.microsoft.com/office/powerpoint/2010/main" val="201538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(Hate)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22E0D8-1D86-4527-873E-CBE208DA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C739F-D76B-427A-A40E-9D3591C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52" y="2249487"/>
            <a:ext cx="6514944" cy="37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343-DAA0-472B-B19D-B4577CC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626B-10A0-4748-90CE-CD3126DF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TF-IDF + extracted features appears to be best for prediction and interpretability</a:t>
            </a:r>
          </a:p>
          <a:p>
            <a:r>
              <a:rPr lang="en-CA" dirty="0"/>
              <a:t>Hateful words were captured by feature importance</a:t>
            </a:r>
          </a:p>
          <a:p>
            <a:r>
              <a:rPr lang="en-CA" dirty="0"/>
              <a:t>Differences in W2V and Custom CBOW – some semantic meaning is still captured</a:t>
            </a:r>
          </a:p>
          <a:p>
            <a:r>
              <a:rPr lang="en-CA" dirty="0"/>
              <a:t>Model performance already exceeds that of original authors’ (80% vs 60%)</a:t>
            </a:r>
          </a:p>
          <a:p>
            <a:r>
              <a:rPr lang="en-CA" dirty="0"/>
              <a:t>Will use TF-IDF + extracted features moving 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7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CFB-F6C2-1A43-8841-7F9725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before embedding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67DF4-0D35-8E4D-B1BA-9B4B1776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07" y="2249488"/>
            <a:ext cx="7696412" cy="3541712"/>
          </a:xfrm>
        </p:spPr>
      </p:pic>
    </p:spTree>
    <p:extLst>
      <p:ext uri="{BB962C8B-B14F-4D97-AF65-F5344CB8AC3E}">
        <p14:creationId xmlns:p14="http://schemas.microsoft.com/office/powerpoint/2010/main" val="118039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C742-814F-4547-AFEC-B8688197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08B3-41FF-064D-BE1A-5C0006BF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74" y="2249488"/>
            <a:ext cx="9881078" cy="3541712"/>
          </a:xfrm>
        </p:spPr>
      </p:pic>
    </p:spTree>
    <p:extLst>
      <p:ext uri="{BB962C8B-B14F-4D97-AF65-F5344CB8AC3E}">
        <p14:creationId xmlns:p14="http://schemas.microsoft.com/office/powerpoint/2010/main" val="220059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638A-AE43-2340-B9E2-73BB6B0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 – Feature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81272-6FEA-5845-9278-02CA96AB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58" y="2734778"/>
            <a:ext cx="4662653" cy="3447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D9287-210D-2E46-8513-8822D27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7" y="2740465"/>
            <a:ext cx="4762500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9C74C-B5B8-CC43-A097-EEA6BF09E5AB}"/>
              </a:ext>
            </a:extLst>
          </p:cNvPr>
          <p:cNvSpPr txBox="1"/>
          <p:nvPr/>
        </p:nvSpPr>
        <p:spPr>
          <a:xfrm>
            <a:off x="1389062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B15D-D322-0942-91AA-0B3D933C984D}"/>
              </a:ext>
            </a:extLst>
          </p:cNvPr>
          <p:cNvSpPr txBox="1"/>
          <p:nvPr/>
        </p:nvSpPr>
        <p:spPr>
          <a:xfrm>
            <a:off x="6774989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1610-9E76-2A49-8309-CB2E9BFC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9C145-89F2-BE43-81EA-42570B54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13434"/>
            <a:ext cx="9906000" cy="3413820"/>
          </a:xfrm>
        </p:spPr>
      </p:pic>
    </p:spTree>
    <p:extLst>
      <p:ext uri="{BB962C8B-B14F-4D97-AF65-F5344CB8AC3E}">
        <p14:creationId xmlns:p14="http://schemas.microsoft.com/office/powerpoint/2010/main" val="33689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C2FE-CC96-C242-A4A0-4014F096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r>
              <a:rPr lang="en-US" dirty="0"/>
              <a:t> (n=2)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F2F64-8D63-2541-9342-E74F6935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245" y="2378076"/>
            <a:ext cx="4550166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BB939-C39E-6547-980A-9307FB8D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78076"/>
            <a:ext cx="4648200" cy="367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7232B-77F6-2343-8564-B8A3041DDB54}"/>
              </a:ext>
            </a:extLst>
          </p:cNvPr>
          <p:cNvSpPr txBox="1"/>
          <p:nvPr/>
        </p:nvSpPr>
        <p:spPr>
          <a:xfrm>
            <a:off x="1373020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B6570-649C-884F-899C-396FB8BCD0B5}"/>
              </a:ext>
            </a:extLst>
          </p:cNvPr>
          <p:cNvSpPr txBox="1"/>
          <p:nvPr/>
        </p:nvSpPr>
        <p:spPr>
          <a:xfrm>
            <a:off x="6758947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485D-BF59-C440-B351-A3BFBE3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5D87-9DB1-5E4A-8F00-945F7474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8630"/>
            <a:ext cx="9906000" cy="3483428"/>
          </a:xfrm>
        </p:spPr>
      </p:pic>
    </p:spTree>
    <p:extLst>
      <p:ext uri="{BB962C8B-B14F-4D97-AF65-F5344CB8AC3E}">
        <p14:creationId xmlns:p14="http://schemas.microsoft.com/office/powerpoint/2010/main" val="280885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8C5-8E7F-F94D-84DE-16743651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9ED0B-32FA-7A44-A5C3-415721B0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8105" y="2464297"/>
            <a:ext cx="4149306" cy="3945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0C0BD-784D-AD4B-951C-E60AEEE3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64297"/>
            <a:ext cx="4521103" cy="3942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9B9D0-6037-5549-876B-F165B62F86A2}"/>
              </a:ext>
            </a:extLst>
          </p:cNvPr>
          <p:cNvSpPr txBox="1"/>
          <p:nvPr/>
        </p:nvSpPr>
        <p:spPr>
          <a:xfrm>
            <a:off x="1389062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AEFB5-1191-7542-865E-6E7847B74A33}"/>
              </a:ext>
            </a:extLst>
          </p:cNvPr>
          <p:cNvSpPr txBox="1"/>
          <p:nvPr/>
        </p:nvSpPr>
        <p:spPr>
          <a:xfrm>
            <a:off x="6774989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0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256</TotalTime>
  <Words>273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Twitter Hate Speech Analysis </vt:lpstr>
      <vt:lpstr>Feature creation and extraction</vt:lpstr>
      <vt:lpstr>Data before embedding</vt:lpstr>
      <vt:lpstr>Bag of Words</vt:lpstr>
      <vt:lpstr>Bag of Words – Feature counts</vt:lpstr>
      <vt:lpstr>Ngrams (N=2)</vt:lpstr>
      <vt:lpstr>Ngrams (n=2) – feature count</vt:lpstr>
      <vt:lpstr>Ngrams (n=3)</vt:lpstr>
      <vt:lpstr>Ngrams (n=3) – feature count</vt:lpstr>
      <vt:lpstr>tf-idf</vt:lpstr>
      <vt:lpstr>TF-IDF – Feature Count</vt:lpstr>
      <vt:lpstr>Word2Vec - CBOW</vt:lpstr>
      <vt:lpstr>Custom - CBOW</vt:lpstr>
      <vt:lpstr>Feature selection – True Positive Rate</vt:lpstr>
      <vt:lpstr>Best model – logistic regression on tf-idf</vt:lpstr>
      <vt:lpstr>Feature importance tf-idf – Logistic regression</vt:lpstr>
      <vt:lpstr>Feature importance tf-idf – Decision tree</vt:lpstr>
      <vt:lpstr>SIMILAR WORDS (from feature importance)</vt:lpstr>
      <vt:lpstr>PCA</vt:lpstr>
      <vt:lpstr>LIME – Specific Example (Offensive)</vt:lpstr>
      <vt:lpstr>LIME – Specific Example (Hate)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Colin Green</dc:creator>
  <cp:lastModifiedBy>Sean</cp:lastModifiedBy>
  <cp:revision>23</cp:revision>
  <dcterms:created xsi:type="dcterms:W3CDTF">2020-11-24T22:30:46Z</dcterms:created>
  <dcterms:modified xsi:type="dcterms:W3CDTF">2020-12-13T16:43:26Z</dcterms:modified>
</cp:coreProperties>
</file>