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4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7"/>
    <p:restoredTop sz="94746"/>
  </p:normalViewPr>
  <p:slideViewPr>
    <p:cSldViewPr snapToGrid="0" snapToObjects="1">
      <p:cViewPr varScale="1">
        <p:scale>
          <a:sx n="78" d="100"/>
          <a:sy n="78" d="100"/>
        </p:scale>
        <p:origin x="1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tx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Sheet1!$H$2:$H$5</c:f>
              <c:strCache>
                <c:ptCount val="4"/>
                <c:pt idx="0">
                  <c:v>Base Random Forest</c:v>
                </c:pt>
                <c:pt idx="1">
                  <c:v>Tuned Random Forest</c:v>
                </c:pt>
                <c:pt idx="2">
                  <c:v>Base Logistic Regression</c:v>
                </c:pt>
                <c:pt idx="3">
                  <c:v>Tuned Logistic Regression</c:v>
                </c:pt>
              </c:strCache>
            </c:strRef>
          </c:cat>
          <c:val>
            <c:numRef>
              <c:f>Sheet1!$I$2:$I$5</c:f>
              <c:numCache>
                <c:formatCode>0%</c:formatCode>
                <c:ptCount val="4"/>
                <c:pt idx="0">
                  <c:v>0.81</c:v>
                </c:pt>
                <c:pt idx="1">
                  <c:v>0.8</c:v>
                </c:pt>
                <c:pt idx="2">
                  <c:v>0.79</c:v>
                </c:pt>
                <c:pt idx="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1F-49DD-94E7-6902C290D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4964800"/>
        <c:axId val="554967096"/>
      </c:barChart>
      <c:catAx>
        <c:axId val="55496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967096"/>
        <c:crosses val="autoZero"/>
        <c:auto val="1"/>
        <c:lblAlgn val="ctr"/>
        <c:lblOffset val="100"/>
        <c:noMultiLvlLbl val="0"/>
      </c:catAx>
      <c:valAx>
        <c:axId val="55496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964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False Negatives</c:v>
                </c:pt>
              </c:strCache>
            </c:strRef>
          </c:tx>
          <c:spPr>
            <a:solidFill>
              <a:schemeClr val="tx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Sheet1!$M$2:$M$5</c:f>
              <c:strCache>
                <c:ptCount val="4"/>
                <c:pt idx="0">
                  <c:v>Base Random Forest</c:v>
                </c:pt>
                <c:pt idx="1">
                  <c:v>Tuned Random Forest</c:v>
                </c:pt>
                <c:pt idx="2">
                  <c:v>Base Logistic Regression</c:v>
                </c:pt>
                <c:pt idx="3">
                  <c:v>Tuned Logistic Regression</c:v>
                </c:pt>
              </c:strCache>
            </c:strRef>
          </c:cat>
          <c:val>
            <c:numRef>
              <c:f>Sheet1!$N$2:$N$5</c:f>
              <c:numCache>
                <c:formatCode>General</c:formatCode>
                <c:ptCount val="4"/>
                <c:pt idx="0">
                  <c:v>91</c:v>
                </c:pt>
                <c:pt idx="1">
                  <c:v>91</c:v>
                </c:pt>
                <c:pt idx="2">
                  <c:v>91</c:v>
                </c:pt>
                <c:pt idx="3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BF-40AE-B273-75D8BEECA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2925144"/>
        <c:axId val="542928424"/>
      </c:barChart>
      <c:catAx>
        <c:axId val="542925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928424"/>
        <c:crosses val="autoZero"/>
        <c:auto val="1"/>
        <c:lblAlgn val="ctr"/>
        <c:lblOffset val="100"/>
        <c:noMultiLvlLbl val="0"/>
      </c:catAx>
      <c:valAx>
        <c:axId val="542928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925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tx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Sheet1!$Q$2:$Q$5</c:f>
              <c:strCache>
                <c:ptCount val="4"/>
                <c:pt idx="0">
                  <c:v>Base Random Forest</c:v>
                </c:pt>
                <c:pt idx="1">
                  <c:v>Tuned Random Forest</c:v>
                </c:pt>
                <c:pt idx="2">
                  <c:v>Base Logistic Regression</c:v>
                </c:pt>
                <c:pt idx="3">
                  <c:v>Tuned Logistic Regression</c:v>
                </c:pt>
              </c:strCache>
            </c:strRef>
          </c:cat>
          <c:val>
            <c:numRef>
              <c:f>Sheet1!$R$2:$R$5</c:f>
              <c:numCache>
                <c:formatCode>General</c:formatCode>
                <c:ptCount val="4"/>
                <c:pt idx="0">
                  <c:v>0.81</c:v>
                </c:pt>
                <c:pt idx="1">
                  <c:v>0.8</c:v>
                </c:pt>
                <c:pt idx="2">
                  <c:v>0.79</c:v>
                </c:pt>
                <c:pt idx="3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67-411F-9C05-54C5F9ED8B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8857536"/>
        <c:axId val="556800760"/>
      </c:barChart>
      <c:catAx>
        <c:axId val="548857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800760"/>
        <c:crosses val="autoZero"/>
        <c:auto val="1"/>
        <c:lblAlgn val="ctr"/>
        <c:lblOffset val="100"/>
        <c:noMultiLvlLbl val="0"/>
      </c:catAx>
      <c:valAx>
        <c:axId val="556800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85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Sheet1!$A$2:$A$24</c:f>
              <c:strCache>
                <c:ptCount val="23"/>
                <c:pt idx="0">
                  <c:v>Base Random Forest</c:v>
                </c:pt>
                <c:pt idx="1">
                  <c:v>Base Random Forest Bagged</c:v>
                </c:pt>
                <c:pt idx="3">
                  <c:v>Tuned Random Forest</c:v>
                </c:pt>
                <c:pt idx="4">
                  <c:v>Tuned Random Forest Bagged</c:v>
                </c:pt>
                <c:pt idx="6">
                  <c:v>Base Logistic Regression</c:v>
                </c:pt>
                <c:pt idx="7">
                  <c:v>Base Logistic Regression Bagged</c:v>
                </c:pt>
                <c:pt idx="9">
                  <c:v>Tuned Logistic Regression</c:v>
                </c:pt>
                <c:pt idx="10">
                  <c:v>Tuned Logistic Regression Bagged</c:v>
                </c:pt>
                <c:pt idx="12">
                  <c:v>Base Extra Trees</c:v>
                </c:pt>
                <c:pt idx="13">
                  <c:v>Base Extra Trees Bagged</c:v>
                </c:pt>
                <c:pt idx="15">
                  <c:v>Base KNN</c:v>
                </c:pt>
                <c:pt idx="16">
                  <c:v>Base KNN Bagged</c:v>
                </c:pt>
                <c:pt idx="18">
                  <c:v>Base SVC</c:v>
                </c:pt>
                <c:pt idx="19">
                  <c:v>Base SVC Bagged</c:v>
                </c:pt>
                <c:pt idx="21">
                  <c:v>Base Ridge</c:v>
                </c:pt>
                <c:pt idx="22">
                  <c:v>Base Ridge Bagged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0.79300000000000004</c:v>
                </c:pt>
                <c:pt idx="1">
                  <c:v>0.79200000000000004</c:v>
                </c:pt>
                <c:pt idx="3">
                  <c:v>0.79</c:v>
                </c:pt>
                <c:pt idx="4">
                  <c:v>0.78400000000000003</c:v>
                </c:pt>
                <c:pt idx="6">
                  <c:v>0.79500000000000004</c:v>
                </c:pt>
                <c:pt idx="7">
                  <c:v>0.77600000000000002</c:v>
                </c:pt>
                <c:pt idx="9">
                  <c:v>0.79100000000000004</c:v>
                </c:pt>
                <c:pt idx="10">
                  <c:v>0.79300000000000004</c:v>
                </c:pt>
                <c:pt idx="12">
                  <c:v>0.78600000000000003</c:v>
                </c:pt>
                <c:pt idx="13">
                  <c:v>0.78500000000000003</c:v>
                </c:pt>
                <c:pt idx="15">
                  <c:v>0.59299999999999997</c:v>
                </c:pt>
                <c:pt idx="16">
                  <c:v>0.61299999999999999</c:v>
                </c:pt>
                <c:pt idx="18">
                  <c:v>0.54400000000000004</c:v>
                </c:pt>
                <c:pt idx="19">
                  <c:v>0.54500000000000004</c:v>
                </c:pt>
                <c:pt idx="21">
                  <c:v>0.76400000000000001</c:v>
                </c:pt>
                <c:pt idx="22">
                  <c:v>0.77700000000000002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71-400D-B36A-EAB298C144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0139320"/>
        <c:axId val="630140632"/>
      </c:barChart>
      <c:catAx>
        <c:axId val="630139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140632"/>
        <c:crosses val="autoZero"/>
        <c:auto val="1"/>
        <c:lblAlgn val="ctr"/>
        <c:lblOffset val="100"/>
        <c:noMultiLvlLbl val="0"/>
      </c:catAx>
      <c:valAx>
        <c:axId val="630140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139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Sheet1!$B$35</c:f>
              <c:strCache>
                <c:ptCount val="1"/>
                <c:pt idx="0">
                  <c:v>Variance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Sheet1!$A$36:$A$58</c:f>
              <c:strCache>
                <c:ptCount val="23"/>
                <c:pt idx="0">
                  <c:v>Base Random Forest</c:v>
                </c:pt>
                <c:pt idx="1">
                  <c:v>Base Random Forest Bagged</c:v>
                </c:pt>
                <c:pt idx="3">
                  <c:v>Tuned Random Forest</c:v>
                </c:pt>
                <c:pt idx="4">
                  <c:v>Tuned Random Forest Bagged</c:v>
                </c:pt>
                <c:pt idx="6">
                  <c:v>Base Logistic Regression</c:v>
                </c:pt>
                <c:pt idx="7">
                  <c:v>Base Logistic Regression Bagged</c:v>
                </c:pt>
                <c:pt idx="9">
                  <c:v>Tuned Logistic Regression</c:v>
                </c:pt>
                <c:pt idx="10">
                  <c:v>Tuned Logistic Regression Bagged</c:v>
                </c:pt>
                <c:pt idx="12">
                  <c:v>Base Extra Trees</c:v>
                </c:pt>
                <c:pt idx="13">
                  <c:v>Base Extra Trees Bagged</c:v>
                </c:pt>
                <c:pt idx="15">
                  <c:v>Base KNN</c:v>
                </c:pt>
                <c:pt idx="16">
                  <c:v>Base KNN Bagged</c:v>
                </c:pt>
                <c:pt idx="18">
                  <c:v>Base SVC</c:v>
                </c:pt>
                <c:pt idx="19">
                  <c:v>Base SVC Bagged</c:v>
                </c:pt>
                <c:pt idx="21">
                  <c:v>Base Ridge</c:v>
                </c:pt>
                <c:pt idx="22">
                  <c:v>Base Ridge Bagged</c:v>
                </c:pt>
              </c:strCache>
            </c:strRef>
          </c:cat>
          <c:val>
            <c:numRef>
              <c:f>Sheet1!$B$36:$B$58</c:f>
              <c:numCache>
                <c:formatCode>General</c:formatCode>
                <c:ptCount val="23"/>
                <c:pt idx="0">
                  <c:v>2.7E-2</c:v>
                </c:pt>
                <c:pt idx="1">
                  <c:v>3.3000000000000002E-2</c:v>
                </c:pt>
                <c:pt idx="3">
                  <c:v>0.03</c:v>
                </c:pt>
                <c:pt idx="4">
                  <c:v>2.9000000000000001E-2</c:v>
                </c:pt>
                <c:pt idx="6">
                  <c:v>1.9E-2</c:v>
                </c:pt>
                <c:pt idx="7">
                  <c:v>2.9000000000000001E-2</c:v>
                </c:pt>
                <c:pt idx="9">
                  <c:v>1.7000000000000001E-2</c:v>
                </c:pt>
                <c:pt idx="10">
                  <c:v>1.7000000000000001E-2</c:v>
                </c:pt>
                <c:pt idx="12">
                  <c:v>3.1E-2</c:v>
                </c:pt>
                <c:pt idx="13">
                  <c:v>2.5000000000000001E-2</c:v>
                </c:pt>
                <c:pt idx="15">
                  <c:v>4.2999999999999997E-2</c:v>
                </c:pt>
                <c:pt idx="16">
                  <c:v>3.5000000000000003E-2</c:v>
                </c:pt>
                <c:pt idx="18">
                  <c:v>4.8000000000000001E-2</c:v>
                </c:pt>
                <c:pt idx="19">
                  <c:v>4.3999999999999997E-2</c:v>
                </c:pt>
                <c:pt idx="21">
                  <c:v>1.9E-2</c:v>
                </c:pt>
                <c:pt idx="22">
                  <c:v>2.4E-2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AE-4FC0-95AE-95999D3935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4829736"/>
        <c:axId val="544835312"/>
      </c:barChart>
      <c:catAx>
        <c:axId val="544829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835312"/>
        <c:crosses val="autoZero"/>
        <c:auto val="1"/>
        <c:lblAlgn val="ctr"/>
        <c:lblOffset val="100"/>
        <c:noMultiLvlLbl val="0"/>
      </c:catAx>
      <c:valAx>
        <c:axId val="54483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829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Sheet1!$R$30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tx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Sheet1!$Q$31:$Q$35</c:f>
              <c:strCache>
                <c:ptCount val="5"/>
                <c:pt idx="0">
                  <c:v>Tuned Random Forest</c:v>
                </c:pt>
                <c:pt idx="1">
                  <c:v>Tuned Logistic Regression</c:v>
                </c:pt>
                <c:pt idx="2">
                  <c:v>Ada Boost</c:v>
                </c:pt>
                <c:pt idx="3">
                  <c:v>Gradient Boost</c:v>
                </c:pt>
                <c:pt idx="4">
                  <c:v>XG Boost</c:v>
                </c:pt>
              </c:strCache>
            </c:strRef>
          </c:cat>
          <c:val>
            <c:numRef>
              <c:f>Sheet1!$R$31:$R$35</c:f>
              <c:numCache>
                <c:formatCode>0.0%</c:formatCode>
                <c:ptCount val="5"/>
                <c:pt idx="0">
                  <c:v>0.8</c:v>
                </c:pt>
                <c:pt idx="1">
                  <c:v>0.8</c:v>
                </c:pt>
                <c:pt idx="2">
                  <c:v>0.78500000000000003</c:v>
                </c:pt>
                <c:pt idx="3">
                  <c:v>0.80200000000000005</c:v>
                </c:pt>
                <c:pt idx="4">
                  <c:v>0.80299999999999994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68-4461-A2F7-118820E316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1364480"/>
        <c:axId val="621364808"/>
      </c:barChart>
      <c:catAx>
        <c:axId val="62136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364808"/>
        <c:crosses val="autoZero"/>
        <c:auto val="1"/>
        <c:lblAlgn val="ctr"/>
        <c:lblOffset val="100"/>
        <c:noMultiLvlLbl val="0"/>
      </c:catAx>
      <c:valAx>
        <c:axId val="621364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1364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Base Logistic Regression</c:v>
                </c:pt>
                <c:pt idx="1">
                  <c:v>Random Undersampling</c:v>
                </c:pt>
                <c:pt idx="2">
                  <c:v>Near Miss Undersampling</c:v>
                </c:pt>
                <c:pt idx="3">
                  <c:v>Random Oversampling</c:v>
                </c:pt>
                <c:pt idx="4">
                  <c:v>SMOTE Oversampling</c:v>
                </c:pt>
                <c:pt idx="5">
                  <c:v>Grid Search Tuned</c:v>
                </c:pt>
                <c:pt idx="6">
                  <c:v>Bagging</c:v>
                </c:pt>
                <c:pt idx="7">
                  <c:v>Voting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0-E14D-4C00-9C86-720C3EEF68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Base Logistic Regression</c:v>
                </c:pt>
                <c:pt idx="1">
                  <c:v>Random Undersampling</c:v>
                </c:pt>
                <c:pt idx="2">
                  <c:v>Near Miss Undersampling</c:v>
                </c:pt>
                <c:pt idx="3">
                  <c:v>Random Oversampling</c:v>
                </c:pt>
                <c:pt idx="4">
                  <c:v>SMOTE Oversampling</c:v>
                </c:pt>
                <c:pt idx="5">
                  <c:v>Grid Search Tuned</c:v>
                </c:pt>
                <c:pt idx="6">
                  <c:v>Bagging</c:v>
                </c:pt>
                <c:pt idx="7">
                  <c:v>Voting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0.92</c:v>
                </c:pt>
                <c:pt idx="1">
                  <c:v>0.78</c:v>
                </c:pt>
                <c:pt idx="2">
                  <c:v>0.75</c:v>
                </c:pt>
                <c:pt idx="3">
                  <c:v>0.78</c:v>
                </c:pt>
                <c:pt idx="4">
                  <c:v>0.79</c:v>
                </c:pt>
                <c:pt idx="5">
                  <c:v>0.93</c:v>
                </c:pt>
                <c:pt idx="6">
                  <c:v>0.93</c:v>
                </c:pt>
                <c:pt idx="7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4D-4C00-9C86-720C3EEF68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Base Logistic Regression</c:v>
                </c:pt>
                <c:pt idx="1">
                  <c:v>Random Undersampling</c:v>
                </c:pt>
                <c:pt idx="2">
                  <c:v>Near Miss Undersampling</c:v>
                </c:pt>
                <c:pt idx="3">
                  <c:v>Random Oversampling</c:v>
                </c:pt>
                <c:pt idx="4">
                  <c:v>SMOTE Oversampling</c:v>
                </c:pt>
                <c:pt idx="5">
                  <c:v>Grid Search Tuned</c:v>
                </c:pt>
                <c:pt idx="6">
                  <c:v>Bagging</c:v>
                </c:pt>
                <c:pt idx="7">
                  <c:v>Voting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E14D-4C00-9C86-720C3EEF6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1430264"/>
        <c:axId val="341429280"/>
      </c:barChart>
      <c:catAx>
        <c:axId val="341430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429280"/>
        <c:crosses val="autoZero"/>
        <c:auto val="1"/>
        <c:lblAlgn val="ctr"/>
        <c:lblOffset val="100"/>
        <c:noMultiLvlLbl val="0"/>
      </c:catAx>
      <c:valAx>
        <c:axId val="341429280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430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2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3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4.xml><?xml version="1.0" encoding="utf-8"?>
<cs:colorStyle xmlns:cs="http://schemas.microsoft.com/office/drawing/2012/chartStyle" xmlns:a="http://schemas.openxmlformats.org/drawingml/2006/main" meth="withinLinear" id="7">
  <a:schemeClr val="accent5"/>
  <a:schemeClr val="accent5"/>
  <a:schemeClr val="accent5"/>
  <a:schemeClr val="accent5"/>
  <a:schemeClr val="accent5"/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7">
  <a:schemeClr val="accent5"/>
  <a:schemeClr val="accent5"/>
  <a:schemeClr val="accent5"/>
  <a:schemeClr val="accent5"/>
  <a:schemeClr val="accent5"/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1CCD-3584-AA47-A775-DA91E2FB9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Hate Speech Analysis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4F9AF-18D6-3949-BE4E-735CF58DC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Milestone three</a:t>
            </a:r>
          </a:p>
          <a:p>
            <a:r>
              <a:rPr lang="en-US" dirty="0"/>
              <a:t>Colin Green &amp; Sean Zhang</a:t>
            </a:r>
          </a:p>
        </p:txBody>
      </p:sp>
    </p:spTree>
    <p:extLst>
      <p:ext uri="{BB962C8B-B14F-4D97-AF65-F5344CB8AC3E}">
        <p14:creationId xmlns:p14="http://schemas.microsoft.com/office/powerpoint/2010/main" val="423552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083D-3F6D-4A34-9F69-64A051B8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Learning Curves – Tuned Logistic Regression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7A61DF2-41D9-4EEA-AB41-947736081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4261" y="2249488"/>
            <a:ext cx="4700304" cy="3541712"/>
          </a:xfrm>
        </p:spPr>
      </p:pic>
    </p:spTree>
    <p:extLst>
      <p:ext uri="{BB962C8B-B14F-4D97-AF65-F5344CB8AC3E}">
        <p14:creationId xmlns:p14="http://schemas.microsoft.com/office/powerpoint/2010/main" val="34771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390E10-24BE-4AE1-8101-B7075772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Bagging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AA7CD9-69CA-420F-8D32-94B04C1B1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492127"/>
              </p:ext>
            </p:extLst>
          </p:nvPr>
        </p:nvGraphicFramePr>
        <p:xfrm>
          <a:off x="4423954" y="1267889"/>
          <a:ext cx="6296297" cy="4002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96430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B5F769-2A60-4DA0-9DE0-7A81FF19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Bagging to reduce variance</a:t>
            </a:r>
          </a:p>
        </p:txBody>
      </p:sp>
      <p:sp useBgFill="1">
        <p:nvSpPr>
          <p:cNvPr id="42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33E42E-7C5A-40A9-A29A-86F239A41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9520135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54834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885C-C92A-49F2-9D2C-6A63FE5E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boosting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62E5F2-E522-4F3F-93C5-11AC7AF20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13010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0898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ED6ACA-254D-47B6-B018-3D053601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FULL DATASET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FC1C-1348-4C6A-BD49-25DB2D71C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Used Logistic Regression as Benchmark</a:t>
            </a:r>
          </a:p>
          <a:p>
            <a:r>
              <a:rPr lang="en-CA" dirty="0"/>
              <a:t>Ran to see whether learning curves would converge</a:t>
            </a:r>
          </a:p>
          <a:p>
            <a:r>
              <a:rPr lang="en-CA" dirty="0"/>
              <a:t>Comparison of: Base, under/oversampling, hyperparameter tuning, bagging, ensemble (voting)</a:t>
            </a:r>
          </a:p>
          <a:p>
            <a:r>
              <a:rPr lang="en-CA" dirty="0"/>
              <a:t>Decision boundary visualization</a:t>
            </a:r>
          </a:p>
        </p:txBody>
      </p:sp>
    </p:spTree>
    <p:extLst>
      <p:ext uri="{BB962C8B-B14F-4D97-AF65-F5344CB8AC3E}">
        <p14:creationId xmlns:p14="http://schemas.microsoft.com/office/powerpoint/2010/main" val="62886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083D-3F6D-4A34-9F69-64A051B8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Learning Curves – Tuned Logistic Regression</a:t>
            </a:r>
            <a:br>
              <a:rPr lang="en-CA" sz="3200" dirty="0"/>
            </a:br>
            <a:r>
              <a:rPr lang="en-CA" sz="3200" dirty="0"/>
              <a:t>(FULL DATA)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59EEE-1B4A-4982-BA06-6D96922E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D230A1-EE93-42AA-9533-DC2039DC9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023" y="2161158"/>
            <a:ext cx="5016501" cy="371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03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4065-17E1-4A8F-AFCD-A05C63D5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Accuracy metrics (FULL DATA)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E50F88-3CEB-4D4A-9782-23E6DF60C9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226034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F1FD92-EE15-459F-8FB6-0FA03CBD4418}"/>
              </a:ext>
            </a:extLst>
          </p:cNvPr>
          <p:cNvSpPr txBox="1"/>
          <p:nvPr/>
        </p:nvSpPr>
        <p:spPr>
          <a:xfrm>
            <a:off x="1141413" y="6299200"/>
            <a:ext cx="894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Voting ensemble: Random Forest, Extra Trees, KNN, Support Vector Machine, 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10D7F-A1F3-4A92-A55D-783396BAD11A}"/>
              </a:ext>
            </a:extLst>
          </p:cNvPr>
          <p:cNvSpPr txBox="1"/>
          <p:nvPr/>
        </p:nvSpPr>
        <p:spPr>
          <a:xfrm>
            <a:off x="1141413" y="5996845"/>
            <a:ext cx="487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Imbalanced sampling done with </a:t>
            </a:r>
            <a:r>
              <a:rPr lang="en-CA" b="1" dirty="0" err="1"/>
              <a:t>imblearn</a:t>
            </a:r>
            <a:r>
              <a:rPr lang="en-CA" b="1" dirty="0"/>
              <a:t> </a:t>
            </a:r>
            <a:r>
              <a:rPr lang="en-CA" dirty="0"/>
              <a:t>package</a:t>
            </a:r>
          </a:p>
        </p:txBody>
      </p:sp>
    </p:spTree>
    <p:extLst>
      <p:ext uri="{BB962C8B-B14F-4D97-AF65-F5344CB8AC3E}">
        <p14:creationId xmlns:p14="http://schemas.microsoft.com/office/powerpoint/2010/main" val="1740349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93D50-1AFB-41DF-B7A0-12472F1F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CA" sz="3200">
                <a:solidFill>
                  <a:srgbClr val="FFFFFF"/>
                </a:solidFill>
              </a:rPr>
              <a:t>DECISION boundaries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48EDF2-6663-4E74-90F5-DBFA7B57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Chose numerical variables based on importance and the fact that word features are too sparse</a:t>
            </a:r>
          </a:p>
          <a:p>
            <a:r>
              <a:rPr lang="en-US" sz="1400" dirty="0">
                <a:solidFill>
                  <a:srgbClr val="FFFFFF"/>
                </a:solidFill>
              </a:rPr>
              <a:t>Observations with lower number of tokens tends to be classified as hate speech (this was something noticed in previous EDA, feature importance, and past research)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9670C-F1D8-4A6D-A9E7-322DD8316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721" y="1357803"/>
            <a:ext cx="7994626" cy="459691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DDC1C6F-93BB-4FBE-8A0F-64CC6DD64DDA}"/>
              </a:ext>
            </a:extLst>
          </p:cNvPr>
          <p:cNvSpPr txBox="1"/>
          <p:nvPr/>
        </p:nvSpPr>
        <p:spPr>
          <a:xfrm>
            <a:off x="4508279" y="203884"/>
            <a:ext cx="6115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X: hashtag count				0: Hate speech</a:t>
            </a:r>
          </a:p>
          <a:p>
            <a:r>
              <a:rPr lang="en-US" sz="1800" dirty="0"/>
              <a:t>Y: number of tokens				1: Non-hate speech</a:t>
            </a:r>
          </a:p>
        </p:txBody>
      </p:sp>
    </p:spTree>
    <p:extLst>
      <p:ext uri="{BB962C8B-B14F-4D97-AF65-F5344CB8AC3E}">
        <p14:creationId xmlns:p14="http://schemas.microsoft.com/office/powerpoint/2010/main" val="1473818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8445-ADD2-4F0A-8A18-C55D9006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CONCLUSIONS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67423-EA5A-4C1A-A5A2-316A72C4F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Algorithm converged in full dataset compared to balanced subset</a:t>
            </a:r>
          </a:p>
          <a:p>
            <a:r>
              <a:rPr lang="en-CA" dirty="0"/>
              <a:t>Tuning slightly increased accuracy</a:t>
            </a:r>
          </a:p>
          <a:p>
            <a:r>
              <a:rPr lang="en-CA" dirty="0"/>
              <a:t>Bagging slightly increased accuracy and decreased variance in most cases</a:t>
            </a:r>
          </a:p>
          <a:p>
            <a:r>
              <a:rPr lang="en-CA" dirty="0"/>
              <a:t>Imbalanced sampling significantly decreased accuracy with no improvement in sensitivity or precision</a:t>
            </a:r>
          </a:p>
          <a:p>
            <a:r>
              <a:rPr lang="en-CA" dirty="0"/>
              <a:t>Ensemble learning slightly improved accuracy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155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54C6-58E7-4EE7-8280-D444B331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Balanced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3EC5-E4C0-41B0-B432-1D752EA1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Ran Random Forest and Logistic Regression as a benchmark</a:t>
            </a:r>
          </a:p>
          <a:p>
            <a:r>
              <a:rPr lang="en-CA" dirty="0"/>
              <a:t>Compared with tuned versions of Random Forest and Logistic Regression</a:t>
            </a:r>
          </a:p>
          <a:p>
            <a:r>
              <a:rPr lang="en-CA" dirty="0"/>
              <a:t>Used the bagging method for those 4 models as well as untuned:</a:t>
            </a:r>
          </a:p>
          <a:p>
            <a:pPr lvl="1"/>
            <a:r>
              <a:rPr lang="en-CA" dirty="0"/>
              <a:t>Extra Trees, KNN, SVC, Ridge Classifiers</a:t>
            </a:r>
          </a:p>
          <a:p>
            <a:r>
              <a:rPr lang="en-CA" dirty="0"/>
              <a:t>Also used Ada Boost, Grad Boost, XG Boost and an Ensemble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398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A4D7-6C6A-4437-9716-09009F883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Logistic Regression vs Random Forest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D019DD-A519-4FD0-B507-B424EAFB1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9279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643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72A0-F98E-482F-BBDB-C027D4E8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False Negatives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1E995D-008C-4827-826B-ED7C6C37DE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20570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8641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8D45-D3EE-4907-8B43-24DDCF89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ROC Curves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D216F2D-72F1-4F2D-8195-072D09B7A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162" y="4360290"/>
            <a:ext cx="3100072" cy="2204633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7993C94-3E38-424D-8A96-1F499028F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765" y="4360289"/>
            <a:ext cx="3100073" cy="2204634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EFEF7EC-0135-4BC9-B907-ED8035244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764" y="1906948"/>
            <a:ext cx="3100073" cy="2204634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BEF5879-74ED-4169-8D39-9EA144135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552" y="1906948"/>
            <a:ext cx="3100074" cy="22046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B00742-1389-45DB-A9B6-8D47A2F25093}"/>
              </a:ext>
            </a:extLst>
          </p:cNvPr>
          <p:cNvSpPr txBox="1"/>
          <p:nvPr/>
        </p:nvSpPr>
        <p:spPr>
          <a:xfrm>
            <a:off x="2989384" y="1591408"/>
            <a:ext cx="210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Base Random 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DA3D4-D76D-4FF0-8226-557A8F4401D3}"/>
              </a:ext>
            </a:extLst>
          </p:cNvPr>
          <p:cNvSpPr txBox="1"/>
          <p:nvPr/>
        </p:nvSpPr>
        <p:spPr>
          <a:xfrm>
            <a:off x="7311597" y="1537616"/>
            <a:ext cx="23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Tuned Random 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C10C1-C975-48F6-B8EF-9227D6595345}"/>
              </a:ext>
            </a:extLst>
          </p:cNvPr>
          <p:cNvSpPr txBox="1"/>
          <p:nvPr/>
        </p:nvSpPr>
        <p:spPr>
          <a:xfrm>
            <a:off x="7147474" y="4051270"/>
            <a:ext cx="268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Tuned Logistic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B78715-4C21-4DAE-8953-D705783F422A}"/>
              </a:ext>
            </a:extLst>
          </p:cNvPr>
          <p:cNvSpPr txBox="1"/>
          <p:nvPr/>
        </p:nvSpPr>
        <p:spPr>
          <a:xfrm>
            <a:off x="2699577" y="4039276"/>
            <a:ext cx="2680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Based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90275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A401-3B82-4AD2-8978-AD748A7C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dirty="0"/>
              <a:t>Area Under the Curve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54F859-6DB0-4A1F-9A06-08BBFCA4E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909713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9905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083D-3F6D-4A34-9F69-64A051B8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Learning Curves – Base Random Forest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6ADC735-47C9-4A1D-B698-F665374F2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003" y="2249488"/>
            <a:ext cx="4756820" cy="3541712"/>
          </a:xfrm>
        </p:spPr>
      </p:pic>
    </p:spTree>
    <p:extLst>
      <p:ext uri="{BB962C8B-B14F-4D97-AF65-F5344CB8AC3E}">
        <p14:creationId xmlns:p14="http://schemas.microsoft.com/office/powerpoint/2010/main" val="150062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083D-3F6D-4A34-9F69-64A051B8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Learning Curves – Tuned Random Forest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D0AEEAB-CDD6-4768-B31A-E2254C771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4261" y="2249488"/>
            <a:ext cx="4700304" cy="3541712"/>
          </a:xfrm>
        </p:spPr>
      </p:pic>
    </p:spTree>
    <p:extLst>
      <p:ext uri="{BB962C8B-B14F-4D97-AF65-F5344CB8AC3E}">
        <p14:creationId xmlns:p14="http://schemas.microsoft.com/office/powerpoint/2010/main" val="158778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083D-3F6D-4A34-9F69-64A051B8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Learning Curves – Base Logistic Regression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2568852-7D7F-4803-BB24-803204D38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003" y="2249488"/>
            <a:ext cx="4756820" cy="3541712"/>
          </a:xfrm>
        </p:spPr>
      </p:pic>
    </p:spTree>
    <p:extLst>
      <p:ext uri="{BB962C8B-B14F-4D97-AF65-F5344CB8AC3E}">
        <p14:creationId xmlns:p14="http://schemas.microsoft.com/office/powerpoint/2010/main" val="44725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320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Twitter Hate Speech Analysis </vt:lpstr>
      <vt:lpstr>Balanced Dataset</vt:lpstr>
      <vt:lpstr>Logistic Regression vs Random Forest</vt:lpstr>
      <vt:lpstr>False Negatives</vt:lpstr>
      <vt:lpstr>ROC Curves</vt:lpstr>
      <vt:lpstr>Area Under the Curve</vt:lpstr>
      <vt:lpstr>Learning Curves – Base Random Forest</vt:lpstr>
      <vt:lpstr>Learning Curves – Tuned Random Forest</vt:lpstr>
      <vt:lpstr>Learning Curves – Base Logistic Regression</vt:lpstr>
      <vt:lpstr>Learning Curves – Tuned Logistic Regression</vt:lpstr>
      <vt:lpstr>Bagging</vt:lpstr>
      <vt:lpstr>Bagging to reduce variance</vt:lpstr>
      <vt:lpstr>boosting</vt:lpstr>
      <vt:lpstr>FULL DATASET</vt:lpstr>
      <vt:lpstr>Learning Curves – Tuned Logistic Regression (FULL DATA)</vt:lpstr>
      <vt:lpstr>Accuracy metrics (FULL DATA)</vt:lpstr>
      <vt:lpstr>DECISION boundaries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Hate Speech Analysis </dc:title>
  <dc:creator>Sean</dc:creator>
  <cp:lastModifiedBy>Sean</cp:lastModifiedBy>
  <cp:revision>9</cp:revision>
  <dcterms:created xsi:type="dcterms:W3CDTF">2021-01-10T02:55:43Z</dcterms:created>
  <dcterms:modified xsi:type="dcterms:W3CDTF">2021-01-10T16:43:41Z</dcterms:modified>
</cp:coreProperties>
</file>