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64" r:id="rId14"/>
    <p:sldId id="277" r:id="rId15"/>
    <p:sldId id="271" r:id="rId16"/>
    <p:sldId id="275" r:id="rId17"/>
    <p:sldId id="272" r:id="rId18"/>
    <p:sldId id="273" r:id="rId19"/>
    <p:sldId id="278" r:id="rId20"/>
    <p:sldId id="276" r:id="rId21"/>
    <p:sldId id="274" r:id="rId22"/>
    <p:sldId id="280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17"/>
    <p:restoredTop sz="94746"/>
  </p:normalViewPr>
  <p:slideViewPr>
    <p:cSldViewPr snapToGrid="0" snapToObjects="1">
      <p:cViewPr varScale="1">
        <p:scale>
          <a:sx n="78" d="100"/>
          <a:sy n="78" d="100"/>
        </p:scale>
        <p:origin x="14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31CCD-3584-AA47-A775-DA91E2FB9D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Twitter Hate Speech Analysis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4F9AF-18D6-3949-BE4E-735CF58DC4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Milestone two</a:t>
            </a:r>
          </a:p>
          <a:p>
            <a:r>
              <a:rPr lang="en-US" dirty="0"/>
              <a:t>Colin Green &amp; Sean Zhang</a:t>
            </a:r>
          </a:p>
        </p:txBody>
      </p:sp>
    </p:spTree>
    <p:extLst>
      <p:ext uri="{BB962C8B-B14F-4D97-AF65-F5344CB8AC3E}">
        <p14:creationId xmlns:p14="http://schemas.microsoft.com/office/powerpoint/2010/main" val="4235526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968C5-8E7F-F94D-84DE-16743651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Ngrams</a:t>
            </a:r>
            <a:r>
              <a:rPr lang="en-US" dirty="0"/>
              <a:t> (n=3) – feature 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39ED0B-32FA-7A44-A5C3-415721B05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8105" y="2464297"/>
            <a:ext cx="4149306" cy="39452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A0C0BD-784D-AD4B-951C-E60AEEE30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464297"/>
            <a:ext cx="4521103" cy="39424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D9B9D0-6037-5549-876B-F165B62F86A2}"/>
              </a:ext>
            </a:extLst>
          </p:cNvPr>
          <p:cNvSpPr txBox="1"/>
          <p:nvPr/>
        </p:nvSpPr>
        <p:spPr>
          <a:xfrm>
            <a:off x="1389062" y="2097088"/>
            <a:ext cx="3882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Offensive</a:t>
            </a:r>
            <a:r>
              <a:rPr lang="en-US" dirty="0"/>
              <a:t> Tweets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FAEFB5-1191-7542-865E-6E7847B74A33}"/>
              </a:ext>
            </a:extLst>
          </p:cNvPr>
          <p:cNvSpPr txBox="1"/>
          <p:nvPr/>
        </p:nvSpPr>
        <p:spPr>
          <a:xfrm>
            <a:off x="6774989" y="2097088"/>
            <a:ext cx="3882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Hate </a:t>
            </a:r>
            <a:r>
              <a:rPr lang="en-US" sz="2000" dirty="0"/>
              <a:t>Tweets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40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F7A6-1BC7-094C-AB9B-435E16A0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tf-idf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405784-B3F5-8544-ACCA-0F8F7B747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07238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57B16-F34C-014F-BDA8-838B7FAB4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TF-IDF – Feature 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8055B0-F948-B04E-A2C3-6FCFDEE97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0011" y="2616200"/>
            <a:ext cx="4597400" cy="34417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220E0B-B001-334F-8BCD-F6ECF653A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616200"/>
            <a:ext cx="4834144" cy="3441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E29C66-180C-0E48-9442-3C2D9A3AEE39}"/>
              </a:ext>
            </a:extLst>
          </p:cNvPr>
          <p:cNvSpPr txBox="1"/>
          <p:nvPr/>
        </p:nvSpPr>
        <p:spPr>
          <a:xfrm>
            <a:off x="1578726" y="2216090"/>
            <a:ext cx="3882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Offensive</a:t>
            </a:r>
            <a:r>
              <a:rPr lang="en-US" dirty="0"/>
              <a:t> Tweets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335E12-F6D8-8047-B68D-C9613369F0FF}"/>
              </a:ext>
            </a:extLst>
          </p:cNvPr>
          <p:cNvSpPr txBox="1"/>
          <p:nvPr/>
        </p:nvSpPr>
        <p:spPr>
          <a:xfrm>
            <a:off x="6964653" y="2216090"/>
            <a:ext cx="3882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Hate </a:t>
            </a:r>
            <a:r>
              <a:rPr lang="en-US" sz="2000" dirty="0"/>
              <a:t>Tweets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0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269A6-964B-D541-90B4-C9A90D963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Word2Vec - CBOW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64FF44-EA14-064A-B142-E6B72B1EA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275" y="2548660"/>
            <a:ext cx="9053606" cy="3242539"/>
          </a:xfrm>
        </p:spPr>
      </p:pic>
    </p:spTree>
    <p:extLst>
      <p:ext uri="{BB962C8B-B14F-4D97-AF65-F5344CB8AC3E}">
        <p14:creationId xmlns:p14="http://schemas.microsoft.com/office/powerpoint/2010/main" val="2896710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269A6-964B-D541-90B4-C9A90D963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Custom - CBOW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3BCA3-CC79-4993-877D-C0C2F98D6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06CF07-2803-4E27-BFE0-12FB132E2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292" y="2338092"/>
            <a:ext cx="8515376" cy="376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395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DF1E-F03E-5648-A980-6074C162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and embedding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E35C9-5171-2B4D-8FB8-85D678F86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goes here</a:t>
            </a:r>
          </a:p>
        </p:txBody>
      </p:sp>
    </p:spTree>
    <p:extLst>
      <p:ext uri="{BB962C8B-B14F-4D97-AF65-F5344CB8AC3E}">
        <p14:creationId xmlns:p14="http://schemas.microsoft.com/office/powerpoint/2010/main" val="868540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20207-9CC4-F54E-A05F-EDFCF0C91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model – logistic regression on </a:t>
            </a:r>
            <a:r>
              <a:rPr lang="en-US" dirty="0" err="1"/>
              <a:t>tf-idf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BF2169-5F4F-734A-954A-82522013B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770" y="2502568"/>
            <a:ext cx="7509283" cy="2304173"/>
          </a:xfrm>
        </p:spPr>
      </p:pic>
    </p:spTree>
    <p:extLst>
      <p:ext uri="{BB962C8B-B14F-4D97-AF65-F5344CB8AC3E}">
        <p14:creationId xmlns:p14="http://schemas.microsoft.com/office/powerpoint/2010/main" val="1324802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E2D5-B89A-C54F-867B-3D724F9D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 importance</a:t>
            </a:r>
            <a:br>
              <a:rPr lang="en-US" dirty="0"/>
            </a:br>
            <a:r>
              <a:rPr lang="en-US" dirty="0" err="1"/>
              <a:t>tf-idf</a:t>
            </a:r>
            <a:r>
              <a:rPr lang="en-US" dirty="0"/>
              <a:t> – Logistic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81EE97-EE8D-AD4E-8F8E-C66295442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931" t="-245" r="-931" b="47923"/>
          <a:stretch/>
        </p:blipFill>
        <p:spPr>
          <a:xfrm>
            <a:off x="3425268" y="2097088"/>
            <a:ext cx="2669144" cy="42892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E55D8C-0E46-C240-AF8F-3D5E2386B0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51930" r="3164"/>
          <a:stretch/>
        </p:blipFill>
        <p:spPr>
          <a:xfrm>
            <a:off x="6094412" y="2438400"/>
            <a:ext cx="2542106" cy="394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27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1BE0F-7A0F-7743-8A1A-7EB08A0E3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 importance</a:t>
            </a:r>
            <a:br>
              <a:rPr lang="en-US" dirty="0"/>
            </a:br>
            <a:r>
              <a:rPr lang="en-US" dirty="0" err="1"/>
              <a:t>tf-idf</a:t>
            </a:r>
            <a:r>
              <a:rPr lang="en-US" dirty="0"/>
              <a:t> – Decision 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1CDF21-4985-2949-BAE2-C24BCA838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334" t="-59" r="525" b="48383"/>
          <a:stretch/>
        </p:blipFill>
        <p:spPr>
          <a:xfrm>
            <a:off x="3271001" y="2097088"/>
            <a:ext cx="2823411" cy="3814409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5CAD44B-753A-2940-A4F9-55410AC060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856" r="917"/>
          <a:stretch/>
        </p:blipFill>
        <p:spPr>
          <a:xfrm>
            <a:off x="6094412" y="2406315"/>
            <a:ext cx="2737190" cy="350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95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03F08-3627-4593-BD85-F9DBB526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SIMILAR WORDS (from feature importance)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E910F9-BFED-4F83-AEF2-FEC5D365D3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WORD2VEC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2AA0B41-0676-40ED-B362-BF17A9AC15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CUSTOM-TRAINED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0C9924-F578-430A-9BD8-344BC8790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93" y="3046370"/>
            <a:ext cx="5594676" cy="26176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91475B1-D0B0-400F-85F7-FDDD9E461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451" y="2981894"/>
            <a:ext cx="5212570" cy="274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0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90716-1DCC-AC48-AAC0-C1E1BD35E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creation and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5DE78-AB2E-CF4A-9E40-42DF457E8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created the following features: </a:t>
            </a:r>
          </a:p>
          <a:p>
            <a:pPr lvl="1"/>
            <a:r>
              <a:rPr lang="en-US" dirty="0" err="1"/>
              <a:t>num_tokens</a:t>
            </a:r>
            <a:r>
              <a:rPr lang="en-US" dirty="0"/>
              <a:t>, </a:t>
            </a:r>
            <a:r>
              <a:rPr lang="en-US" dirty="0" err="1"/>
              <a:t>num_mentions</a:t>
            </a:r>
            <a:r>
              <a:rPr lang="en-US" dirty="0"/>
              <a:t>, </a:t>
            </a:r>
            <a:r>
              <a:rPr lang="en-US" dirty="0" err="1"/>
              <a:t>num_urls</a:t>
            </a:r>
            <a:r>
              <a:rPr lang="en-US" dirty="0"/>
              <a:t>, </a:t>
            </a:r>
            <a:r>
              <a:rPr lang="en-US" dirty="0" err="1"/>
              <a:t>num_hashtags</a:t>
            </a:r>
            <a:endParaRPr lang="en-US" dirty="0"/>
          </a:p>
          <a:p>
            <a:r>
              <a:rPr lang="en-US" dirty="0"/>
              <a:t>We tested out the following word embeddings:</a:t>
            </a:r>
          </a:p>
          <a:p>
            <a:pPr lvl="1"/>
            <a:r>
              <a:rPr lang="en-US" dirty="0"/>
              <a:t>Bag of words, </a:t>
            </a:r>
            <a:r>
              <a:rPr lang="en-US" dirty="0" err="1"/>
              <a:t>ngrams</a:t>
            </a:r>
            <a:r>
              <a:rPr lang="en-US" dirty="0"/>
              <a:t> (n=2, &amp; n=3), TF-IDF</a:t>
            </a:r>
          </a:p>
          <a:p>
            <a:pPr lvl="1"/>
            <a:r>
              <a:rPr lang="en-US" dirty="0"/>
              <a:t>Word2Vec - CBOW, </a:t>
            </a:r>
            <a:r>
              <a:rPr lang="en-US" dirty="0" err="1"/>
              <a:t>concat</a:t>
            </a:r>
            <a:r>
              <a:rPr lang="en-US" dirty="0"/>
              <a:t>(Word2Vec, BOW), and Custom - CBOW</a:t>
            </a:r>
          </a:p>
          <a:p>
            <a:r>
              <a:rPr lang="en-US" dirty="0"/>
              <a:t>We ran logistic regression and decision on each embedding as a benchmark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2396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E85448B-218A-441B-83E4-7E3AB6F282C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44031" y="57689"/>
            <a:ext cx="7560476" cy="342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D691C9CB-A11C-4A9F-BEA0-AACAC60F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PCA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4B0A426-0C5F-41C1-B575-1204E830E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1349374"/>
            <a:ext cx="4649783" cy="823912"/>
          </a:xfrm>
        </p:spPr>
        <p:txBody>
          <a:bodyPr/>
          <a:lstStyle/>
          <a:p>
            <a:r>
              <a:rPr lang="en-CA" dirty="0"/>
              <a:t>Word2vec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1A2E0E5-89D6-4649-9A87-F20F9D180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79449" y="1068240"/>
            <a:ext cx="4646602" cy="823912"/>
          </a:xfrm>
        </p:spPr>
        <p:txBody>
          <a:bodyPr/>
          <a:lstStyle/>
          <a:p>
            <a:r>
              <a:rPr lang="en-CA" dirty="0"/>
              <a:t>Word2vec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59AD0FA-900F-40C6-AD08-B5DDED1D0B1B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74813" y="3314843"/>
            <a:ext cx="7793183" cy="346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1C63B9A-F06B-4C51-9E16-392087A46797}"/>
              </a:ext>
            </a:extLst>
          </p:cNvPr>
          <p:cNvSpPr txBox="1">
            <a:spLocks/>
          </p:cNvSpPr>
          <p:nvPr/>
        </p:nvSpPr>
        <p:spPr>
          <a:xfrm>
            <a:off x="7479449" y="3943539"/>
            <a:ext cx="4646602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CUSTOM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7DA1D3-AB56-4716-A520-057AD46C0166}"/>
              </a:ext>
            </a:extLst>
          </p:cNvPr>
          <p:cNvSpPr/>
          <p:nvPr/>
        </p:nvSpPr>
        <p:spPr>
          <a:xfrm>
            <a:off x="2523721" y="1698200"/>
            <a:ext cx="1579418" cy="2532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CA35D6-BB2A-4172-ABD5-F49205494DDF}"/>
              </a:ext>
            </a:extLst>
          </p:cNvPr>
          <p:cNvSpPr/>
          <p:nvPr/>
        </p:nvSpPr>
        <p:spPr>
          <a:xfrm>
            <a:off x="136916" y="57689"/>
            <a:ext cx="1227349" cy="11549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CB3CDB2-D7D7-4ED6-8DEC-7D5907DC4CED}"/>
              </a:ext>
            </a:extLst>
          </p:cNvPr>
          <p:cNvSpPr/>
          <p:nvPr/>
        </p:nvSpPr>
        <p:spPr>
          <a:xfrm>
            <a:off x="5452171" y="4889840"/>
            <a:ext cx="459645" cy="2298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3E9A6D-CA3C-4B66-933B-EC655FD4513A}"/>
              </a:ext>
            </a:extLst>
          </p:cNvPr>
          <p:cNvSpPr/>
          <p:nvPr/>
        </p:nvSpPr>
        <p:spPr>
          <a:xfrm>
            <a:off x="5549968" y="5271247"/>
            <a:ext cx="650349" cy="2298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9946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60B5-20AD-DD4B-98EB-00584813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LIME – Specific Example (Offensive)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D75B47-1C10-804B-A672-32D68FF90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2173" y="2249488"/>
            <a:ext cx="5624480" cy="3541712"/>
          </a:xfrm>
        </p:spPr>
      </p:pic>
    </p:spTree>
    <p:extLst>
      <p:ext uri="{BB962C8B-B14F-4D97-AF65-F5344CB8AC3E}">
        <p14:creationId xmlns:p14="http://schemas.microsoft.com/office/powerpoint/2010/main" val="2015389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60B5-20AD-DD4B-98EB-00584813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LIME – Specific Example (Hate)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22E0D8-1D86-4527-873E-CBE208DAA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9C739F-D76B-427A-A40E-9D3591CF3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252" y="2249487"/>
            <a:ext cx="6514944" cy="373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25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20343-DAA0-472B-B19D-B4577CC7F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A626B-10A0-4748-90CE-CD3126DF3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TF-IDF + extracted features appears to be best for prediction</a:t>
            </a:r>
          </a:p>
          <a:p>
            <a:r>
              <a:rPr lang="en-CA" dirty="0"/>
              <a:t>Hateful words were captured by feature importance</a:t>
            </a:r>
          </a:p>
          <a:p>
            <a:r>
              <a:rPr lang="en-CA" dirty="0"/>
              <a:t>Differences in W2V and Custom CBOW – some semantic meaning is still captured</a:t>
            </a:r>
          </a:p>
          <a:p>
            <a:r>
              <a:rPr lang="en-CA" dirty="0"/>
              <a:t>Model performance already exceeds that of original authors’ (80% vs 60%)</a:t>
            </a:r>
          </a:p>
          <a:p>
            <a:r>
              <a:rPr lang="en-CA" dirty="0"/>
              <a:t>Will use TF-IDF + extracted features moving on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173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5A891-E846-B646-A3A5-A1597C526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DB0A-37E5-CC49-81A3-DF28D9DE2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ran the following models</a:t>
            </a:r>
          </a:p>
          <a:p>
            <a:pPr lvl="1"/>
            <a:r>
              <a:rPr lang="en-US" dirty="0"/>
              <a:t>Logistic Regression, Decision Tree</a:t>
            </a:r>
          </a:p>
        </p:txBody>
      </p:sp>
    </p:spTree>
    <p:extLst>
      <p:ext uri="{BB962C8B-B14F-4D97-AF65-F5344CB8AC3E}">
        <p14:creationId xmlns:p14="http://schemas.microsoft.com/office/powerpoint/2010/main" val="348991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39CFB-F6C2-1A43-8841-7F9725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before embedding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067DF4-0D35-8E4D-B1BA-9B4B17765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6207" y="2249488"/>
            <a:ext cx="7696412" cy="3541712"/>
          </a:xfrm>
        </p:spPr>
      </p:pic>
    </p:spTree>
    <p:extLst>
      <p:ext uri="{BB962C8B-B14F-4D97-AF65-F5344CB8AC3E}">
        <p14:creationId xmlns:p14="http://schemas.microsoft.com/office/powerpoint/2010/main" val="118039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CC742-814F-4547-AFEC-B86881979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Bag of Words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C708B3-41FF-064D-BE1A-5C0006BFF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874" y="2249488"/>
            <a:ext cx="9881078" cy="3541712"/>
          </a:xfrm>
        </p:spPr>
      </p:pic>
    </p:spTree>
    <p:extLst>
      <p:ext uri="{BB962C8B-B14F-4D97-AF65-F5344CB8AC3E}">
        <p14:creationId xmlns:p14="http://schemas.microsoft.com/office/powerpoint/2010/main" val="2200598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A638A-AE43-2340-B9E2-73BB6B07E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Bag of Words – Feature counts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381272-6FEA-5845-9278-02CA96AB6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4758" y="2734778"/>
            <a:ext cx="4662653" cy="34473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BD9287-210D-2E46-8513-8822D270C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07" y="2740465"/>
            <a:ext cx="4762500" cy="3441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E9C74C-B5B8-CC43-A097-EEA6BF09E5AB}"/>
              </a:ext>
            </a:extLst>
          </p:cNvPr>
          <p:cNvSpPr txBox="1"/>
          <p:nvPr/>
        </p:nvSpPr>
        <p:spPr>
          <a:xfrm>
            <a:off x="1389062" y="2296897"/>
            <a:ext cx="3882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Offensive</a:t>
            </a:r>
            <a:r>
              <a:rPr lang="en-US" dirty="0"/>
              <a:t> Tweets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28B15D-D322-0942-91AA-0B3D933C984D}"/>
              </a:ext>
            </a:extLst>
          </p:cNvPr>
          <p:cNvSpPr txBox="1"/>
          <p:nvPr/>
        </p:nvSpPr>
        <p:spPr>
          <a:xfrm>
            <a:off x="6774989" y="2296897"/>
            <a:ext cx="3882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Hate </a:t>
            </a:r>
            <a:r>
              <a:rPr lang="en-US" sz="2000" dirty="0"/>
              <a:t>Tweets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008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61610-9E76-2A49-8309-CB2E9BFC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Ngrams</a:t>
            </a:r>
            <a:r>
              <a:rPr lang="en-US" dirty="0"/>
              <a:t> (N=2)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A9C145-89F2-BE43-81EA-42570B549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313434"/>
            <a:ext cx="9906000" cy="3413820"/>
          </a:xfrm>
        </p:spPr>
      </p:pic>
    </p:spTree>
    <p:extLst>
      <p:ext uri="{BB962C8B-B14F-4D97-AF65-F5344CB8AC3E}">
        <p14:creationId xmlns:p14="http://schemas.microsoft.com/office/powerpoint/2010/main" val="3368977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C2FE-CC96-C242-A4A0-4014F096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Ngrams</a:t>
            </a:r>
            <a:r>
              <a:rPr lang="en-US" dirty="0"/>
              <a:t> (n=2) – feature 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BF2F64-8D63-2541-9342-E74F69352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7245" y="2378076"/>
            <a:ext cx="4550166" cy="3670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FBB939-C39E-6547-980A-9307FB8DA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378076"/>
            <a:ext cx="4648200" cy="3670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27232B-77F6-2343-8564-B8A3041DDB54}"/>
              </a:ext>
            </a:extLst>
          </p:cNvPr>
          <p:cNvSpPr txBox="1"/>
          <p:nvPr/>
        </p:nvSpPr>
        <p:spPr>
          <a:xfrm>
            <a:off x="1373020" y="1977966"/>
            <a:ext cx="3882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Offensive</a:t>
            </a:r>
            <a:r>
              <a:rPr lang="en-US" dirty="0"/>
              <a:t> Tweets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5B6570-649C-884F-899C-396FB8BCD0B5}"/>
              </a:ext>
            </a:extLst>
          </p:cNvPr>
          <p:cNvSpPr txBox="1"/>
          <p:nvPr/>
        </p:nvSpPr>
        <p:spPr>
          <a:xfrm>
            <a:off x="6758947" y="1977966"/>
            <a:ext cx="3882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Hate </a:t>
            </a:r>
            <a:r>
              <a:rPr lang="en-US" sz="2000" dirty="0"/>
              <a:t>Tweets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866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C485D-BF59-C440-B351-A3BFBE36B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Ngrams</a:t>
            </a:r>
            <a:r>
              <a:rPr lang="en-US" dirty="0"/>
              <a:t> (n=3)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3B5D87-9DB1-5E4A-8F00-945F7474C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278630"/>
            <a:ext cx="9906000" cy="3483428"/>
          </a:xfrm>
        </p:spPr>
      </p:pic>
    </p:spTree>
    <p:extLst>
      <p:ext uri="{BB962C8B-B14F-4D97-AF65-F5344CB8AC3E}">
        <p14:creationId xmlns:p14="http://schemas.microsoft.com/office/powerpoint/2010/main" val="2808852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204</TotalTime>
  <Words>278</Words>
  <Application>Microsoft Office PowerPoint</Application>
  <PresentationFormat>Widescreen</PresentationFormat>
  <Paragraphs>53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Tw Cen MT</vt:lpstr>
      <vt:lpstr>Circuit</vt:lpstr>
      <vt:lpstr>Twitter Hate Speech Analysis </vt:lpstr>
      <vt:lpstr>Feature creation and extraction</vt:lpstr>
      <vt:lpstr>Feature extraction</vt:lpstr>
      <vt:lpstr>Data before embedding</vt:lpstr>
      <vt:lpstr>Bag of Words</vt:lpstr>
      <vt:lpstr>Bag of Words – Feature counts</vt:lpstr>
      <vt:lpstr>Ngrams (N=2)</vt:lpstr>
      <vt:lpstr>Ngrams (n=2) – feature count</vt:lpstr>
      <vt:lpstr>Ngrams (n=3)</vt:lpstr>
      <vt:lpstr>Ngrams (n=3) – feature count</vt:lpstr>
      <vt:lpstr>tf-idf</vt:lpstr>
      <vt:lpstr>TF-IDF – Feature Count</vt:lpstr>
      <vt:lpstr>Word2Vec - CBOW</vt:lpstr>
      <vt:lpstr>Custom - CBOW</vt:lpstr>
      <vt:lpstr>Model and embedding accuracy</vt:lpstr>
      <vt:lpstr>Best model – logistic regression on tf-idf</vt:lpstr>
      <vt:lpstr>Feature importance tf-idf – Logistic regression</vt:lpstr>
      <vt:lpstr>Feature importance tf-idf – Decision tree</vt:lpstr>
      <vt:lpstr>SIMILAR WORDS (from feature importance)</vt:lpstr>
      <vt:lpstr>PCA</vt:lpstr>
      <vt:lpstr>LIME – Specific Example (Offensive)</vt:lpstr>
      <vt:lpstr>LIME – Specific Example (Hate)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Hate Speech Analysis </dc:title>
  <dc:creator>Colin Green</dc:creator>
  <cp:lastModifiedBy>Sean</cp:lastModifiedBy>
  <cp:revision>16</cp:revision>
  <dcterms:created xsi:type="dcterms:W3CDTF">2020-11-24T22:30:46Z</dcterms:created>
  <dcterms:modified xsi:type="dcterms:W3CDTF">2020-12-12T05:32:14Z</dcterms:modified>
</cp:coreProperties>
</file>