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56" r:id="rId3"/>
    <p:sldId id="260" r:id="rId4"/>
    <p:sldId id="263" r:id="rId5"/>
    <p:sldId id="269" r:id="rId6"/>
    <p:sldId id="267" r:id="rId7"/>
    <p:sldId id="266" r:id="rId8"/>
    <p:sldId id="268" r:id="rId9"/>
    <p:sldId id="261" r:id="rId10"/>
    <p:sldId id="262" r:id="rId11"/>
    <p:sldId id="25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55"/>
    <p:restoredTop sz="67197"/>
  </p:normalViewPr>
  <p:slideViewPr>
    <p:cSldViewPr snapToGrid="0" snapToObjects="1">
      <p:cViewPr varScale="1">
        <p:scale>
          <a:sx n="70" d="100"/>
          <a:sy n="70" d="100"/>
        </p:scale>
        <p:origin x="1960" y="192"/>
      </p:cViewPr>
      <p:guideLst/>
    </p:cSldViewPr>
  </p:slideViewPr>
  <p:notesTextViewPr>
    <p:cViewPr>
      <p:scale>
        <a:sx n="1" d="1"/>
        <a:sy n="1" d="1"/>
      </p:scale>
      <p:origin x="0" y="-149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BEE0-6D69-4B49-AD80-F18524B7C19D}" type="datetimeFigureOut">
              <a:rPr lang="en-US" smtClean="0"/>
              <a:t>10/10/19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B4250-B63F-7342-B496-7DA19717F0A7}" type="slidenum">
              <a:rPr lang="en-US" smtClean="0"/>
              <a:t>‹#›</a:t>
            </a:fld>
            <a:endParaRPr lang="en-US"/>
          </a:p>
        </p:txBody>
      </p:sp>
    </p:spTree>
    <p:extLst>
      <p:ext uri="{BB962C8B-B14F-4D97-AF65-F5344CB8AC3E}">
        <p14:creationId xmlns:p14="http://schemas.microsoft.com/office/powerpoint/2010/main" val="80730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my name is Colin Knebl, and I am your agile consultant</a:t>
            </a:r>
            <a:r>
              <a:rPr lang="en-US" baseline="0" dirty="0" smtClean="0"/>
              <a:t> here to help your company implement the </a:t>
            </a:r>
            <a:r>
              <a:rPr lang="en-US" b="1" baseline="0" dirty="0" smtClean="0"/>
              <a:t>agile development methodology</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2A6B4250-B63F-7342-B496-7DA19717F0A7}" type="slidenum">
              <a:rPr lang="en-US" smtClean="0"/>
              <a:t>1</a:t>
            </a:fld>
            <a:endParaRPr lang="en-US"/>
          </a:p>
        </p:txBody>
      </p:sp>
    </p:spTree>
    <p:extLst>
      <p:ext uri="{BB962C8B-B14F-4D97-AF65-F5344CB8AC3E}">
        <p14:creationId xmlns:p14="http://schemas.microsoft.com/office/powerpoint/2010/main" val="7943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a:t>
            </a:r>
            <a:r>
              <a:rPr lang="en-US" baseline="0" dirty="0" smtClean="0"/>
              <a:t> are different stages of building agile teams</a:t>
            </a:r>
          </a:p>
          <a:p>
            <a:pPr marL="171450" indent="-171450">
              <a:buFontTx/>
              <a:buChar char="-"/>
            </a:pPr>
            <a:endParaRPr lang="en-US" dirty="0" smtClean="0"/>
          </a:p>
          <a:p>
            <a:pPr marL="171450" indent="-171450">
              <a:buFontTx/>
              <a:buChar char="-"/>
            </a:pPr>
            <a:r>
              <a:rPr lang="en-US" dirty="0" smtClean="0"/>
              <a:t>Stages</a:t>
            </a:r>
          </a:p>
          <a:p>
            <a:pPr marL="628650" lvl="1" indent="-171450">
              <a:buFontTx/>
              <a:buChar char="-"/>
            </a:pPr>
            <a:r>
              <a:rPr lang="en-US" dirty="0" smtClean="0"/>
              <a:t>Forming:</a:t>
            </a:r>
            <a:r>
              <a:rPr lang="en-US" baseline="0" dirty="0" smtClean="0"/>
              <a:t> assemble team members and </a:t>
            </a:r>
            <a:r>
              <a:rPr lang="en-US" sz="1200" b="0" i="0" kern="1200" dirty="0" smtClean="0">
                <a:solidFill>
                  <a:schemeClr val="tx1"/>
                </a:solidFill>
                <a:effectLst/>
                <a:latin typeface="+mn-lt"/>
                <a:ea typeface="+mn-ea"/>
                <a:cs typeface="+mn-cs"/>
              </a:rPr>
              <a:t>focus on defining and assigning tasks, establishing a schedule, and organizing the team’s work. May include ice breaker activities if the team members do</a:t>
            </a:r>
            <a:r>
              <a:rPr lang="en-US" sz="1200" b="0" i="0" kern="1200" baseline="0" dirty="0" smtClean="0">
                <a:solidFill>
                  <a:schemeClr val="tx1"/>
                </a:solidFill>
                <a:effectLst/>
                <a:latin typeface="+mn-lt"/>
                <a:ea typeface="+mn-ea"/>
                <a:cs typeface="+mn-cs"/>
              </a:rPr>
              <a:t> not know each other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Storming:</a:t>
            </a:r>
            <a:r>
              <a:rPr lang="en-US" sz="1200" b="0" i="0" kern="1200" baseline="0" dirty="0" smtClean="0">
                <a:solidFill>
                  <a:schemeClr val="tx1"/>
                </a:solidFill>
                <a:effectLst/>
                <a:latin typeface="+mn-lt"/>
                <a:ea typeface="+mn-ea"/>
                <a:cs typeface="+mn-cs"/>
              </a:rPr>
              <a:t> after a team has spent some time together, issues are sure to arise. This stage is all about </a:t>
            </a:r>
            <a:r>
              <a:rPr lang="en-US" sz="1200" b="0" i="0" kern="1200" dirty="0" smtClean="0">
                <a:solidFill>
                  <a:schemeClr val="tx1"/>
                </a:solidFill>
                <a:effectLst/>
                <a:latin typeface="+mn-lt"/>
                <a:ea typeface="+mn-ea"/>
                <a:cs typeface="+mn-cs"/>
              </a:rPr>
              <a:t>brainstorming ideas to find solutions to the issues they have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Norming: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focus on developing shared values and determining ways to best work together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Performing:</a:t>
            </a:r>
            <a:r>
              <a:rPr lang="en-US" sz="1200" b="0" i="0" kern="1200" baseline="0" dirty="0" smtClean="0">
                <a:solidFill>
                  <a:schemeClr val="tx1"/>
                </a:solidFill>
                <a:effectLst/>
                <a:latin typeface="+mn-lt"/>
                <a:ea typeface="+mn-ea"/>
                <a:cs typeface="+mn-cs"/>
              </a:rPr>
              <a:t> this is the goal of each scrum team. team members understand each other’s strengths and weaknesses, and communicate effectively among each other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effectLst/>
                <a:latin typeface="+mn-lt"/>
                <a:ea typeface="+mn-ea"/>
                <a:cs typeface="+mn-cs"/>
              </a:rPr>
              <a:t>This is not a quick process, so be patient!</a:t>
            </a:r>
          </a:p>
        </p:txBody>
      </p:sp>
      <p:sp>
        <p:nvSpPr>
          <p:cNvPr id="4" name="Slide Number Placeholder 3"/>
          <p:cNvSpPr>
            <a:spLocks noGrp="1"/>
          </p:cNvSpPr>
          <p:nvPr>
            <p:ph type="sldNum" sz="quarter" idx="10"/>
          </p:nvPr>
        </p:nvSpPr>
        <p:spPr/>
        <p:txBody>
          <a:bodyPr/>
          <a:lstStyle/>
          <a:p>
            <a:fld id="{2A6B4250-B63F-7342-B496-7DA19717F0A7}" type="slidenum">
              <a:rPr lang="en-US" smtClean="0"/>
              <a:t>10</a:t>
            </a:fld>
            <a:endParaRPr lang="en-US"/>
          </a:p>
        </p:txBody>
      </p:sp>
    </p:spTree>
    <p:extLst>
      <p:ext uri="{BB962C8B-B14F-4D97-AF65-F5344CB8AC3E}">
        <p14:creationId xmlns:p14="http://schemas.microsoft.com/office/powerpoint/2010/main" val="1162483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Why would agile be beneficial to his </a:t>
            </a:r>
            <a:r>
              <a:rPr lang="en-US" sz="1200" b="0" i="0" kern="1200" dirty="0" smtClean="0">
                <a:solidFill>
                  <a:schemeClr val="tx1"/>
                </a:solidFill>
                <a:effectLst/>
                <a:latin typeface="+mn-lt"/>
                <a:ea typeface="+mn-ea"/>
                <a:cs typeface="+mn-cs"/>
              </a:rPr>
              <a:t>company and How agile works to drive those benefits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Stakeholder Engagement</a:t>
            </a:r>
          </a:p>
          <a:p>
            <a:r>
              <a:rPr lang="en-US" sz="1200" b="0" i="0" kern="1200" dirty="0" smtClean="0">
                <a:solidFill>
                  <a:schemeClr val="tx1"/>
                </a:solidFill>
                <a:effectLst/>
                <a:latin typeface="+mn-lt"/>
                <a:ea typeface="+mn-ea"/>
                <a:cs typeface="+mn-cs"/>
              </a:rPr>
              <a:t>Agile provides multiple opportunities for stakeholder and team engagement – before, during, and after each Sprint. One</a:t>
            </a:r>
            <a:r>
              <a:rPr lang="en-US" sz="1200" b="0" i="0" kern="1200" baseline="0" dirty="0" smtClean="0">
                <a:solidFill>
                  <a:schemeClr val="tx1"/>
                </a:solidFill>
                <a:effectLst/>
                <a:latin typeface="+mn-lt"/>
                <a:ea typeface="+mn-ea"/>
                <a:cs typeface="+mn-cs"/>
              </a:rPr>
              <a:t> of the goals of agile is to deliver working software early and frequently</a:t>
            </a:r>
            <a:r>
              <a:rPr lang="en-US" sz="1200" b="0" i="0" kern="1200" dirty="0" smtClean="0">
                <a:solidFill>
                  <a:schemeClr val="tx1"/>
                </a:solidFill>
                <a:effectLst/>
                <a:latin typeface="+mn-lt"/>
                <a:ea typeface="+mn-ea"/>
                <a:cs typeface="+mn-cs"/>
              </a:rPr>
              <a:t>. This</a:t>
            </a:r>
            <a:r>
              <a:rPr lang="en-US" sz="1200" b="0" i="0" kern="1200" baseline="0" dirty="0" smtClean="0">
                <a:solidFill>
                  <a:schemeClr val="tx1"/>
                </a:solidFill>
                <a:effectLst/>
                <a:latin typeface="+mn-lt"/>
                <a:ea typeface="+mn-ea"/>
                <a:cs typeface="+mn-cs"/>
              </a:rPr>
              <a:t> gives stakeholders the ability to shape the product as it matures.</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Transparency</a:t>
            </a:r>
          </a:p>
          <a:p>
            <a:r>
              <a:rPr lang="en-US" sz="1200" b="0" i="0" kern="1200" baseline="0" dirty="0" smtClean="0">
                <a:solidFill>
                  <a:schemeClr val="tx1"/>
                </a:solidFill>
                <a:effectLst/>
                <a:latin typeface="+mn-lt"/>
                <a:ea typeface="+mn-ea"/>
                <a:cs typeface="+mn-cs"/>
              </a:rPr>
              <a:t>Similar to the previous point, agile allows clients to be involved from the very beginning of the project.</a:t>
            </a:r>
          </a:p>
          <a:p>
            <a:endParaRPr lang="en-US" sz="1200" b="0"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Early and Predictable Delivery</a:t>
            </a:r>
          </a:p>
          <a:p>
            <a:r>
              <a:rPr lang="en-US" sz="1200" b="0" i="0" kern="1200" dirty="0" smtClean="0">
                <a:solidFill>
                  <a:schemeClr val="tx1"/>
                </a:solidFill>
                <a:effectLst/>
                <a:latin typeface="+mn-lt"/>
                <a:ea typeface="+mn-ea"/>
                <a:cs typeface="+mn-cs"/>
              </a:rPr>
              <a:t>Agile operates in time-boxed iterations called sprints, typically lasting between 1-4 weeks (2 being</a:t>
            </a:r>
            <a:r>
              <a:rPr lang="en-US" sz="1200" b="0" i="0" kern="1200" baseline="0" dirty="0" smtClean="0">
                <a:solidFill>
                  <a:schemeClr val="tx1"/>
                </a:solidFill>
                <a:effectLst/>
                <a:latin typeface="+mn-lt"/>
                <a:ea typeface="+mn-ea"/>
                <a:cs typeface="+mn-cs"/>
              </a:rPr>
              <a:t> the most common length). This can also allow for early releases of the software if it creates business value before originally projected.</a:t>
            </a:r>
          </a:p>
          <a:p>
            <a:endParaRPr lang="en-US" sz="1200" b="0"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Flexibility</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of</a:t>
            </a:r>
            <a:r>
              <a:rPr lang="en-US" sz="1200" b="0" i="0" kern="1200" baseline="0" dirty="0" smtClean="0">
                <a:solidFill>
                  <a:schemeClr val="tx1"/>
                </a:solidFill>
                <a:effectLst/>
                <a:latin typeface="+mn-lt"/>
                <a:ea typeface="+mn-ea"/>
                <a:cs typeface="+mn-cs"/>
              </a:rPr>
              <a:t> the sprints, the team only commits to a couple of weeks at a time. At the end of each sprint the team pulls in new stories to work on. These stories can be reprioritized at any time allowing for flexibility in the development process</a:t>
            </a:r>
          </a:p>
          <a:p>
            <a:endParaRPr lang="en-US" sz="1200" b="0"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Focuses on Business Value</a:t>
            </a:r>
          </a:p>
          <a:p>
            <a:r>
              <a:rPr lang="en-US" sz="1200" b="0" i="0" kern="1200" dirty="0" smtClean="0">
                <a:solidFill>
                  <a:schemeClr val="tx1"/>
                </a:solidFill>
                <a:effectLst/>
                <a:latin typeface="+mn-lt"/>
                <a:ea typeface="+mn-ea"/>
                <a:cs typeface="+mn-cs"/>
              </a:rPr>
              <a:t>Clients and other</a:t>
            </a:r>
            <a:r>
              <a:rPr lang="en-US" sz="1200" b="0" i="0" kern="1200" baseline="0" dirty="0" smtClean="0">
                <a:solidFill>
                  <a:schemeClr val="tx1"/>
                </a:solidFill>
                <a:effectLst/>
                <a:latin typeface="+mn-lt"/>
                <a:ea typeface="+mn-ea"/>
                <a:cs typeface="+mn-cs"/>
              </a:rPr>
              <a:t> stakeholders determine how features are prioritized.</a:t>
            </a:r>
            <a:r>
              <a:rPr lang="en-US" sz="1200" b="0" i="0" kern="1200" dirty="0" smtClean="0">
                <a:solidFill>
                  <a:schemeClr val="tx1"/>
                </a:solidFill>
                <a:effectLst/>
                <a:latin typeface="+mn-lt"/>
                <a:ea typeface="+mn-ea"/>
                <a:cs typeface="+mn-cs"/>
              </a:rPr>
              <a:t> This</a:t>
            </a:r>
            <a:r>
              <a:rPr lang="en-US" sz="1200" b="0" i="0" kern="1200" baseline="0" dirty="0" smtClean="0">
                <a:solidFill>
                  <a:schemeClr val="tx1"/>
                </a:solidFill>
                <a:effectLst/>
                <a:latin typeface="+mn-lt"/>
                <a:ea typeface="+mn-ea"/>
                <a:cs typeface="+mn-cs"/>
              </a:rPr>
              <a:t> gives the team insight into what stakeholders want to see in the product.</a:t>
            </a:r>
          </a:p>
          <a:p>
            <a:endParaRPr lang="en-US" sz="1200" b="0"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Improves Quality</a:t>
            </a:r>
          </a:p>
          <a:p>
            <a:r>
              <a:rPr lang="en-US" sz="1200" b="0" i="0" kern="1200" dirty="0" smtClean="0">
                <a:solidFill>
                  <a:schemeClr val="tx1"/>
                </a:solidFill>
                <a:effectLst/>
                <a:latin typeface="+mn-lt"/>
                <a:ea typeface="+mn-ea"/>
                <a:cs typeface="+mn-cs"/>
              </a:rPr>
              <a:t>In agile, there is high priority placed on testing and quality</a:t>
            </a:r>
            <a:r>
              <a:rPr lang="en-US" sz="1200" b="0" i="0" kern="1200" baseline="0" dirty="0" smtClean="0">
                <a:solidFill>
                  <a:schemeClr val="tx1"/>
                </a:solidFill>
                <a:effectLst/>
                <a:latin typeface="+mn-lt"/>
                <a:ea typeface="+mn-ea"/>
                <a:cs typeface="+mn-cs"/>
              </a:rPr>
              <a:t> assurance</a:t>
            </a:r>
            <a:r>
              <a:rPr lang="en-US" sz="1200" b="0" i="0" kern="1200" dirty="0" smtClean="0">
                <a:solidFill>
                  <a:schemeClr val="tx1"/>
                </a:solidFill>
                <a:effectLst/>
                <a:latin typeface="+mn-lt"/>
                <a:ea typeface="+mn-ea"/>
                <a:cs typeface="+mn-cs"/>
              </a:rPr>
              <a:t>. The</a:t>
            </a:r>
            <a:r>
              <a:rPr lang="en-US" sz="1200" b="0" i="0" kern="1200" baseline="0" dirty="0" smtClean="0">
                <a:solidFill>
                  <a:schemeClr val="tx1"/>
                </a:solidFill>
                <a:effectLst/>
                <a:latin typeface="+mn-lt"/>
                <a:ea typeface="+mn-ea"/>
                <a:cs typeface="+mn-cs"/>
              </a:rPr>
              <a:t> frequency of </a:t>
            </a:r>
            <a:r>
              <a:rPr lang="en-US" sz="1200" b="0" i="0" kern="1200" dirty="0" smtClean="0">
                <a:solidFill>
                  <a:schemeClr val="tx1"/>
                </a:solidFill>
                <a:effectLst/>
                <a:latin typeface="+mn-lt"/>
                <a:ea typeface="+mn-ea"/>
                <a:cs typeface="+mn-cs"/>
              </a:rPr>
              <a:t>builds/releases allows for finding and fixing defects quickly and identifying features that don’t meet expectations.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Focuses on Users</a:t>
            </a:r>
          </a:p>
          <a:p>
            <a:r>
              <a:rPr lang="en-US" sz="1200" b="0" i="0" kern="1200" baseline="0" dirty="0" smtClean="0">
                <a:solidFill>
                  <a:schemeClr val="tx1"/>
                </a:solidFill>
                <a:effectLst/>
                <a:latin typeface="+mn-lt"/>
                <a:ea typeface="+mn-ea"/>
                <a:cs typeface="+mn-cs"/>
              </a:rPr>
              <a:t>As demonstrated by many of the benefits, agile focuses on the user. Using user stories is one way the team keeps the user at the forefront. </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Faster time to market</a:t>
            </a:r>
          </a:p>
          <a:p>
            <a:r>
              <a:rPr lang="en-US" sz="1200" b="0" i="0" kern="1200" baseline="0" dirty="0" smtClean="0">
                <a:solidFill>
                  <a:schemeClr val="tx1"/>
                </a:solidFill>
                <a:effectLst/>
                <a:latin typeface="+mn-lt"/>
                <a:ea typeface="+mn-ea"/>
                <a:cs typeface="+mn-cs"/>
              </a:rPr>
              <a:t>Agile will allow ACME Corp to release their products and features in less time which will increase both revenue and customer satisfaction.</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6B4250-B63F-7342-B496-7DA19717F0A7}" type="slidenum">
              <a:rPr lang="en-US" smtClean="0"/>
              <a:t>11</a:t>
            </a:fld>
            <a:endParaRPr lang="en-US"/>
          </a:p>
        </p:txBody>
      </p:sp>
    </p:spTree>
    <p:extLst>
      <p:ext uri="{BB962C8B-B14F-4D97-AF65-F5344CB8AC3E}">
        <p14:creationId xmlns:p14="http://schemas.microsoft.com/office/powerpoint/2010/main" val="1027819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Why would agile be beneficial to his </a:t>
            </a:r>
            <a:r>
              <a:rPr lang="en-US" sz="1200" b="0" i="0" kern="1200" dirty="0" smtClean="0">
                <a:solidFill>
                  <a:schemeClr val="tx1"/>
                </a:solidFill>
                <a:effectLst/>
                <a:latin typeface="+mn-lt"/>
                <a:ea typeface="+mn-ea"/>
                <a:cs typeface="+mn-cs"/>
              </a:rPr>
              <a:t>company and How agile works to drive those benefits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Stakeholder Engagement</a:t>
            </a:r>
          </a:p>
          <a:p>
            <a:r>
              <a:rPr lang="en-US" sz="1200" b="0" i="0" kern="1200" dirty="0" smtClean="0">
                <a:solidFill>
                  <a:schemeClr val="tx1"/>
                </a:solidFill>
                <a:effectLst/>
                <a:latin typeface="+mn-lt"/>
                <a:ea typeface="+mn-ea"/>
                <a:cs typeface="+mn-cs"/>
              </a:rPr>
              <a:t>Agile provides multiple opportunities for stakeholder and team engagement – before, during, and after each Sprint. One</a:t>
            </a:r>
            <a:r>
              <a:rPr lang="en-US" sz="1200" b="0" i="0" kern="1200" baseline="0" dirty="0" smtClean="0">
                <a:solidFill>
                  <a:schemeClr val="tx1"/>
                </a:solidFill>
                <a:effectLst/>
                <a:latin typeface="+mn-lt"/>
                <a:ea typeface="+mn-ea"/>
                <a:cs typeface="+mn-cs"/>
              </a:rPr>
              <a:t> of the goals of agile is to deliver working software early and frequently</a:t>
            </a:r>
            <a:r>
              <a:rPr lang="en-US" sz="1200" b="0" i="0" kern="1200" dirty="0" smtClean="0">
                <a:solidFill>
                  <a:schemeClr val="tx1"/>
                </a:solidFill>
                <a:effectLst/>
                <a:latin typeface="+mn-lt"/>
                <a:ea typeface="+mn-ea"/>
                <a:cs typeface="+mn-cs"/>
              </a:rPr>
              <a:t>. This</a:t>
            </a:r>
            <a:r>
              <a:rPr lang="en-US" sz="1200" b="0" i="0" kern="1200" baseline="0" dirty="0" smtClean="0">
                <a:solidFill>
                  <a:schemeClr val="tx1"/>
                </a:solidFill>
                <a:effectLst/>
                <a:latin typeface="+mn-lt"/>
                <a:ea typeface="+mn-ea"/>
                <a:cs typeface="+mn-cs"/>
              </a:rPr>
              <a:t> gives stakeholders the ability to shape the product as it matures.</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Transparency</a:t>
            </a:r>
          </a:p>
          <a:p>
            <a:r>
              <a:rPr lang="en-US" sz="1200" b="0" i="0" kern="1200" baseline="0" dirty="0" smtClean="0">
                <a:solidFill>
                  <a:schemeClr val="tx1"/>
                </a:solidFill>
                <a:effectLst/>
                <a:latin typeface="+mn-lt"/>
                <a:ea typeface="+mn-ea"/>
                <a:cs typeface="+mn-cs"/>
              </a:rPr>
              <a:t>Similar to the previous point, agile allows clients to be involved from the very beginning of the project.</a:t>
            </a:r>
          </a:p>
          <a:p>
            <a:endParaRPr lang="en-US" sz="1200" b="0"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Early and Predictable Delivery</a:t>
            </a:r>
          </a:p>
          <a:p>
            <a:r>
              <a:rPr lang="en-US" sz="1200" b="0" i="0" kern="1200" dirty="0" smtClean="0">
                <a:solidFill>
                  <a:schemeClr val="tx1"/>
                </a:solidFill>
                <a:effectLst/>
                <a:latin typeface="+mn-lt"/>
                <a:ea typeface="+mn-ea"/>
                <a:cs typeface="+mn-cs"/>
              </a:rPr>
              <a:t>Agile operates in time-boxed iterations called sprints, typically lasting between 1-4 weeks (2 being</a:t>
            </a:r>
            <a:r>
              <a:rPr lang="en-US" sz="1200" b="0" i="0" kern="1200" baseline="0" dirty="0" smtClean="0">
                <a:solidFill>
                  <a:schemeClr val="tx1"/>
                </a:solidFill>
                <a:effectLst/>
                <a:latin typeface="+mn-lt"/>
                <a:ea typeface="+mn-ea"/>
                <a:cs typeface="+mn-cs"/>
              </a:rPr>
              <a:t> the most common length). This can also allow for early releases of the software if it creates business value before originally projected.</a:t>
            </a:r>
          </a:p>
          <a:p>
            <a:endParaRPr lang="en-US" sz="1200" b="0"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Flexibility</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of</a:t>
            </a:r>
            <a:r>
              <a:rPr lang="en-US" sz="1200" b="0" i="0" kern="1200" baseline="0" dirty="0" smtClean="0">
                <a:solidFill>
                  <a:schemeClr val="tx1"/>
                </a:solidFill>
                <a:effectLst/>
                <a:latin typeface="+mn-lt"/>
                <a:ea typeface="+mn-ea"/>
                <a:cs typeface="+mn-cs"/>
              </a:rPr>
              <a:t> the sprints, the team only commits to a couple of weeks at a time. At the end of each sprint the team pulls in new stories to work on. These stories can be reprioritized at any time allowing for flexibility in the development process</a:t>
            </a:r>
          </a:p>
          <a:p>
            <a:endParaRPr lang="en-US" sz="1200" b="0"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Focuses on Business Value</a:t>
            </a:r>
          </a:p>
          <a:p>
            <a:r>
              <a:rPr lang="en-US" sz="1200" b="0" i="0" kern="1200" dirty="0" smtClean="0">
                <a:solidFill>
                  <a:schemeClr val="tx1"/>
                </a:solidFill>
                <a:effectLst/>
                <a:latin typeface="+mn-lt"/>
                <a:ea typeface="+mn-ea"/>
                <a:cs typeface="+mn-cs"/>
              </a:rPr>
              <a:t>Clients and other</a:t>
            </a:r>
            <a:r>
              <a:rPr lang="en-US" sz="1200" b="0" i="0" kern="1200" baseline="0" dirty="0" smtClean="0">
                <a:solidFill>
                  <a:schemeClr val="tx1"/>
                </a:solidFill>
                <a:effectLst/>
                <a:latin typeface="+mn-lt"/>
                <a:ea typeface="+mn-ea"/>
                <a:cs typeface="+mn-cs"/>
              </a:rPr>
              <a:t> stakeholders determine how features are prioritized.</a:t>
            </a:r>
            <a:r>
              <a:rPr lang="en-US" sz="1200" b="0" i="0" kern="1200" dirty="0" smtClean="0">
                <a:solidFill>
                  <a:schemeClr val="tx1"/>
                </a:solidFill>
                <a:effectLst/>
                <a:latin typeface="+mn-lt"/>
                <a:ea typeface="+mn-ea"/>
                <a:cs typeface="+mn-cs"/>
              </a:rPr>
              <a:t> This</a:t>
            </a:r>
            <a:r>
              <a:rPr lang="en-US" sz="1200" b="0" i="0" kern="1200" baseline="0" dirty="0" smtClean="0">
                <a:solidFill>
                  <a:schemeClr val="tx1"/>
                </a:solidFill>
                <a:effectLst/>
                <a:latin typeface="+mn-lt"/>
                <a:ea typeface="+mn-ea"/>
                <a:cs typeface="+mn-cs"/>
              </a:rPr>
              <a:t> gives the team insight into what stakeholders want to see in the product.</a:t>
            </a:r>
          </a:p>
          <a:p>
            <a:endParaRPr lang="en-US" sz="1200" b="0"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Improves Quality</a:t>
            </a:r>
          </a:p>
          <a:p>
            <a:r>
              <a:rPr lang="en-US" sz="1200" b="0" i="0" kern="1200" dirty="0" smtClean="0">
                <a:solidFill>
                  <a:schemeClr val="tx1"/>
                </a:solidFill>
                <a:effectLst/>
                <a:latin typeface="+mn-lt"/>
                <a:ea typeface="+mn-ea"/>
                <a:cs typeface="+mn-cs"/>
              </a:rPr>
              <a:t>In agile, there is high priority placed on testing and quality</a:t>
            </a:r>
            <a:r>
              <a:rPr lang="en-US" sz="1200" b="0" i="0" kern="1200" baseline="0" dirty="0" smtClean="0">
                <a:solidFill>
                  <a:schemeClr val="tx1"/>
                </a:solidFill>
                <a:effectLst/>
                <a:latin typeface="+mn-lt"/>
                <a:ea typeface="+mn-ea"/>
                <a:cs typeface="+mn-cs"/>
              </a:rPr>
              <a:t> assurance</a:t>
            </a:r>
            <a:r>
              <a:rPr lang="en-US" sz="1200" b="0" i="0" kern="1200" dirty="0" smtClean="0">
                <a:solidFill>
                  <a:schemeClr val="tx1"/>
                </a:solidFill>
                <a:effectLst/>
                <a:latin typeface="+mn-lt"/>
                <a:ea typeface="+mn-ea"/>
                <a:cs typeface="+mn-cs"/>
              </a:rPr>
              <a:t>. The</a:t>
            </a:r>
            <a:r>
              <a:rPr lang="en-US" sz="1200" b="0" i="0" kern="1200" baseline="0" dirty="0" smtClean="0">
                <a:solidFill>
                  <a:schemeClr val="tx1"/>
                </a:solidFill>
                <a:effectLst/>
                <a:latin typeface="+mn-lt"/>
                <a:ea typeface="+mn-ea"/>
                <a:cs typeface="+mn-cs"/>
              </a:rPr>
              <a:t> frequency of </a:t>
            </a:r>
            <a:r>
              <a:rPr lang="en-US" sz="1200" b="0" i="0" kern="1200" dirty="0" smtClean="0">
                <a:solidFill>
                  <a:schemeClr val="tx1"/>
                </a:solidFill>
                <a:effectLst/>
                <a:latin typeface="+mn-lt"/>
                <a:ea typeface="+mn-ea"/>
                <a:cs typeface="+mn-cs"/>
              </a:rPr>
              <a:t>builds/releases allows for finding and fixing defects quickly and identifying features that don’t meet expectations.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Focuses on Users</a:t>
            </a:r>
          </a:p>
          <a:p>
            <a:r>
              <a:rPr lang="en-US" sz="1200" b="0" i="0" kern="1200" baseline="0" dirty="0" smtClean="0">
                <a:solidFill>
                  <a:schemeClr val="tx1"/>
                </a:solidFill>
                <a:effectLst/>
                <a:latin typeface="+mn-lt"/>
                <a:ea typeface="+mn-ea"/>
                <a:cs typeface="+mn-cs"/>
              </a:rPr>
              <a:t>As demonstrated by many of the benefits, agile focuses on the user. Using user stories is one way the team keeps the user at the forefront. </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Faster time to market</a:t>
            </a:r>
          </a:p>
          <a:p>
            <a:r>
              <a:rPr lang="en-US" sz="1200" b="0" i="0" kern="1200" baseline="0" dirty="0" smtClean="0">
                <a:solidFill>
                  <a:schemeClr val="tx1"/>
                </a:solidFill>
                <a:effectLst/>
                <a:latin typeface="+mn-lt"/>
                <a:ea typeface="+mn-ea"/>
                <a:cs typeface="+mn-cs"/>
              </a:rPr>
              <a:t>Agile will allow ACME Corp to release their products and features in less time which will increase both revenue and customer satisfaction.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6B4250-B63F-7342-B496-7DA19717F0A7}" type="slidenum">
              <a:rPr lang="en-US" smtClean="0"/>
              <a:t>12</a:t>
            </a:fld>
            <a:endParaRPr lang="en-US"/>
          </a:p>
        </p:txBody>
      </p:sp>
    </p:spTree>
    <p:extLst>
      <p:ext uri="{BB962C8B-B14F-4D97-AF65-F5344CB8AC3E}">
        <p14:creationId xmlns:p14="http://schemas.microsoft.com/office/powerpoint/2010/main" val="14321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6B4250-B63F-7342-B496-7DA19717F0A7}" type="slidenum">
              <a:rPr lang="en-US" smtClean="0"/>
              <a:t>2</a:t>
            </a:fld>
            <a:endParaRPr lang="en-US"/>
          </a:p>
        </p:txBody>
      </p:sp>
    </p:spTree>
    <p:extLst>
      <p:ext uri="{BB962C8B-B14F-4D97-AF65-F5344CB8AC3E}">
        <p14:creationId xmlns:p14="http://schemas.microsoft.com/office/powerpoint/2010/main" val="58301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Waterfall is a linear and sequential approach to software development</a:t>
            </a:r>
          </a:p>
          <a:p>
            <a:pPr marL="171450" indent="-171450">
              <a:buFontTx/>
              <a:buChar char="-"/>
            </a:pPr>
            <a:r>
              <a:rPr lang="en-US" sz="1200" b="0" i="0" kern="1200" dirty="0" smtClean="0">
                <a:solidFill>
                  <a:schemeClr val="tx1"/>
                </a:solidFill>
                <a:effectLst/>
                <a:latin typeface="+mn-lt"/>
                <a:ea typeface="+mn-ea"/>
                <a:cs typeface="+mn-cs"/>
              </a:rPr>
              <a:t>Steps</a:t>
            </a:r>
            <a:r>
              <a:rPr lang="en-US" sz="1200" b="0" i="0" kern="1200" baseline="0" dirty="0" smtClean="0">
                <a:solidFill>
                  <a:schemeClr val="tx1"/>
                </a:solidFill>
                <a:effectLst/>
                <a:latin typeface="+mn-lt"/>
                <a:ea typeface="+mn-ea"/>
                <a:cs typeface="+mn-cs"/>
              </a:rPr>
              <a:t> do not overlap, and there is typically a signoff at the end of each step prior to beginning the next step of the waterfall</a:t>
            </a:r>
          </a:p>
          <a:p>
            <a:pPr marL="171450" indent="-171450">
              <a:buFontTx/>
              <a:buChar char="-"/>
            </a:pPr>
            <a:r>
              <a:rPr lang="en-US" sz="1200" b="0" i="0" kern="1200" baseline="0" dirty="0" smtClean="0">
                <a:solidFill>
                  <a:schemeClr val="tx1"/>
                </a:solidFill>
                <a:effectLst/>
                <a:latin typeface="+mn-lt"/>
                <a:ea typeface="+mn-ea"/>
                <a:cs typeface="+mn-cs"/>
              </a:rPr>
              <a:t>There are clear milestones and deadlines</a:t>
            </a:r>
          </a:p>
          <a:p>
            <a:pPr marL="171450" indent="-171450">
              <a:buFontTx/>
              <a:buChar char="-"/>
            </a:pPr>
            <a:r>
              <a:rPr lang="en-US" sz="1200" b="0" i="0" kern="1200" baseline="0" dirty="0" smtClean="0">
                <a:solidFill>
                  <a:schemeClr val="tx1"/>
                </a:solidFill>
                <a:effectLst/>
                <a:latin typeface="+mn-lt"/>
                <a:ea typeface="+mn-ea"/>
                <a:cs typeface="+mn-cs"/>
              </a:rPr>
              <a:t>Because of the clearly defined schedule and deadlines, this makes for simple management over the project lifecycle</a:t>
            </a:r>
            <a:endParaRPr lang="en-US" dirty="0"/>
          </a:p>
        </p:txBody>
      </p:sp>
      <p:sp>
        <p:nvSpPr>
          <p:cNvPr id="4" name="Slide Number Placeholder 3"/>
          <p:cNvSpPr>
            <a:spLocks noGrp="1"/>
          </p:cNvSpPr>
          <p:nvPr>
            <p:ph type="sldNum" sz="quarter" idx="10"/>
          </p:nvPr>
        </p:nvSpPr>
        <p:spPr/>
        <p:txBody>
          <a:bodyPr/>
          <a:lstStyle/>
          <a:p>
            <a:fld id="{2A6B4250-B63F-7342-B496-7DA19717F0A7}" type="slidenum">
              <a:rPr lang="en-US" smtClean="0"/>
              <a:t>3</a:t>
            </a:fld>
            <a:endParaRPr lang="en-US"/>
          </a:p>
        </p:txBody>
      </p:sp>
    </p:spTree>
    <p:extLst>
      <p:ext uri="{BB962C8B-B14F-4D97-AF65-F5344CB8AC3E}">
        <p14:creationId xmlns:p14="http://schemas.microsoft.com/office/powerpoint/2010/main" val="206482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Waterfall is a</a:t>
            </a:r>
            <a:r>
              <a:rPr lang="en-US" baseline="0" dirty="0"/>
              <a:t> sequential process with each successive step beginning once the current step is completed</a:t>
            </a:r>
            <a:r>
              <a:rPr lang="en-US" baseline="0" dirty="0" smtClean="0"/>
              <a:t>.</a:t>
            </a:r>
          </a:p>
          <a:p>
            <a:endParaRPr lang="en-US" baseline="0" dirty="0" smtClean="0"/>
          </a:p>
          <a:p>
            <a:r>
              <a:rPr lang="en-US" baseline="0" dirty="0" smtClean="0"/>
              <a:t>Going back to previous steps is very costly if not impossible. </a:t>
            </a:r>
          </a:p>
          <a:p>
            <a:endParaRPr lang="en-US" baseline="0" dirty="0" smtClean="0"/>
          </a:p>
          <a:p>
            <a:r>
              <a:rPr lang="en-US" baseline="0" dirty="0" smtClean="0"/>
              <a:t>Non-overlapping steps</a:t>
            </a:r>
          </a:p>
          <a:p>
            <a:endParaRPr lang="en-US" baseline="0" dirty="0" smtClean="0"/>
          </a:p>
          <a:p>
            <a:pPr marL="228600" indent="-228600">
              <a:buAutoNum type="arabicPeriod"/>
            </a:pPr>
            <a:r>
              <a:rPr lang="en-US" sz="1200" b="0" i="0" kern="1200" dirty="0" smtClean="0">
                <a:solidFill>
                  <a:schemeClr val="tx1"/>
                </a:solidFill>
                <a:effectLst/>
                <a:latin typeface="+mn-lt"/>
                <a:ea typeface="+mn-ea"/>
                <a:cs typeface="+mn-cs"/>
              </a:rPr>
              <a:t>Requirements</a:t>
            </a:r>
          </a:p>
          <a:p>
            <a:pPr marL="228600" indent="-228600">
              <a:buAutoNum type="arabicPeriod"/>
            </a:pPr>
            <a:r>
              <a:rPr lang="en-US" sz="1200" b="0" i="0" kern="1200" dirty="0" smtClean="0">
                <a:solidFill>
                  <a:schemeClr val="tx1"/>
                </a:solidFill>
                <a:effectLst/>
                <a:latin typeface="+mn-lt"/>
                <a:ea typeface="+mn-ea"/>
                <a:cs typeface="+mn-cs"/>
              </a:rPr>
              <a:t>Analysis (not</a:t>
            </a:r>
            <a:r>
              <a:rPr lang="en-US" sz="1200" b="0" i="0" kern="1200" baseline="0" dirty="0" smtClean="0">
                <a:solidFill>
                  <a:schemeClr val="tx1"/>
                </a:solidFill>
                <a:effectLst/>
                <a:latin typeface="+mn-lt"/>
                <a:ea typeface="+mn-ea"/>
                <a:cs typeface="+mn-cs"/>
              </a:rPr>
              <a:t> pictured)</a:t>
            </a: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Design</a:t>
            </a:r>
          </a:p>
          <a:p>
            <a:pPr marL="228600" indent="-228600">
              <a:buAutoNum type="arabicPeriod"/>
            </a:pPr>
            <a:r>
              <a:rPr lang="en-US" sz="1200" b="0" i="0" kern="1200" dirty="0" smtClean="0">
                <a:solidFill>
                  <a:schemeClr val="tx1"/>
                </a:solidFill>
                <a:effectLst/>
                <a:latin typeface="+mn-lt"/>
                <a:ea typeface="+mn-ea"/>
                <a:cs typeface="+mn-cs"/>
              </a:rPr>
              <a:t>Coding/Implementation</a:t>
            </a:r>
          </a:p>
          <a:p>
            <a:pPr marL="228600" indent="-228600">
              <a:buAutoNum type="arabicPeriod"/>
            </a:pPr>
            <a:r>
              <a:rPr lang="en-US" sz="1200" b="0" i="0" kern="1200" dirty="0" smtClean="0">
                <a:solidFill>
                  <a:schemeClr val="tx1"/>
                </a:solidFill>
                <a:effectLst/>
                <a:latin typeface="+mn-lt"/>
                <a:ea typeface="+mn-ea"/>
                <a:cs typeface="+mn-cs"/>
              </a:rPr>
              <a:t>Testing</a:t>
            </a:r>
          </a:p>
          <a:p>
            <a:pPr marL="228600" indent="-228600">
              <a:buAutoNum type="arabicPeriod"/>
            </a:pPr>
            <a:r>
              <a:rPr lang="en-US" sz="1200" b="0" i="0" kern="1200" dirty="0" smtClean="0">
                <a:solidFill>
                  <a:schemeClr val="tx1"/>
                </a:solidFill>
                <a:effectLst/>
                <a:latin typeface="+mn-lt"/>
                <a:ea typeface="+mn-ea"/>
                <a:cs typeface="+mn-cs"/>
              </a:rPr>
              <a:t>Operation/Deployment (not pictured)</a:t>
            </a:r>
          </a:p>
          <a:p>
            <a:pPr marL="228600" indent="-228600">
              <a:buAutoNum type="arabicPeriod"/>
            </a:pPr>
            <a:r>
              <a:rPr lang="en-US" sz="1200" b="0" i="0" kern="1200" dirty="0" smtClean="0">
                <a:solidFill>
                  <a:schemeClr val="tx1"/>
                </a:solidFill>
                <a:effectLst/>
                <a:latin typeface="+mn-lt"/>
                <a:ea typeface="+mn-ea"/>
                <a:cs typeface="+mn-cs"/>
              </a:rPr>
              <a:t>Maintenance</a:t>
            </a:r>
            <a:endParaRPr lang="en-US" dirty="0"/>
          </a:p>
        </p:txBody>
      </p:sp>
      <p:sp>
        <p:nvSpPr>
          <p:cNvPr id="4" name="Slide Number Placeholder 3"/>
          <p:cNvSpPr>
            <a:spLocks noGrp="1"/>
          </p:cNvSpPr>
          <p:nvPr>
            <p:ph type="sldNum" sz="quarter" idx="10"/>
          </p:nvPr>
        </p:nvSpPr>
        <p:spPr/>
        <p:txBody>
          <a:bodyPr/>
          <a:lstStyle/>
          <a:p>
            <a:fld id="{2A6B4250-B63F-7342-B496-7DA19717F0A7}" type="slidenum">
              <a:rPr lang="en-US" smtClean="0"/>
              <a:t>4</a:t>
            </a:fld>
            <a:endParaRPr lang="en-US"/>
          </a:p>
        </p:txBody>
      </p:sp>
    </p:spTree>
    <p:extLst>
      <p:ext uri="{BB962C8B-B14F-4D97-AF65-F5344CB8AC3E}">
        <p14:creationId xmlns:p14="http://schemas.microsoft.com/office/powerpoint/2010/main" val="3902722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Definition: adjective - able to move quickly and easily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Within software development, it is an umbrella term for a set of frameworks and practices based on the values and principles expressed in the Agile Manifesto and the 12 Principles behind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r>
              <a:rPr lang="en-US" dirty="0" smtClean="0"/>
              <a:t>Agile</a:t>
            </a:r>
            <a:r>
              <a:rPr lang="en-US" baseline="0" dirty="0" smtClean="0"/>
              <a:t> Manifesto</a:t>
            </a:r>
          </a:p>
          <a:p>
            <a:pPr marL="171450" indent="-171450">
              <a:buFontTx/>
              <a:buChar char="-"/>
            </a:pPr>
            <a:r>
              <a:rPr lang="en-US" baseline="0" dirty="0" smtClean="0"/>
              <a:t>Core values</a:t>
            </a:r>
          </a:p>
          <a:p>
            <a:pPr marL="628650" lvl="1" indent="-171450">
              <a:buFontTx/>
              <a:buChar char="-"/>
            </a:pPr>
            <a:r>
              <a:rPr lang="en-US" sz="1200" b="1" i="0" kern="1200" dirty="0" smtClean="0">
                <a:solidFill>
                  <a:schemeClr val="tx1"/>
                </a:solidFill>
                <a:effectLst/>
                <a:latin typeface="+mn-lt"/>
                <a:ea typeface="+mn-ea"/>
                <a:cs typeface="+mn-cs"/>
              </a:rPr>
              <a:t>Individuals and interactions</a:t>
            </a:r>
            <a:r>
              <a:rPr lang="en-US" sz="1200" b="0" i="0" kern="1200" dirty="0" smtClean="0">
                <a:solidFill>
                  <a:schemeClr val="tx1"/>
                </a:solidFill>
                <a:effectLst/>
                <a:latin typeface="+mn-lt"/>
                <a:ea typeface="+mn-ea"/>
                <a:cs typeface="+mn-cs"/>
              </a:rPr>
              <a:t> over processes and tools</a:t>
            </a:r>
          </a:p>
          <a:p>
            <a:pPr marL="628650" lvl="1" indent="-171450">
              <a:buFontTx/>
              <a:buChar char="-"/>
            </a:pPr>
            <a:r>
              <a:rPr lang="en-US" sz="1200" b="1" i="0" kern="1200" dirty="0" smtClean="0">
                <a:solidFill>
                  <a:schemeClr val="tx1"/>
                </a:solidFill>
                <a:effectLst/>
                <a:latin typeface="+mn-lt"/>
                <a:ea typeface="+mn-ea"/>
                <a:cs typeface="+mn-cs"/>
              </a:rPr>
              <a:t>Working software</a:t>
            </a:r>
            <a:r>
              <a:rPr lang="en-US" sz="1200" b="0" i="0" kern="1200" dirty="0" smtClean="0">
                <a:solidFill>
                  <a:schemeClr val="tx1"/>
                </a:solidFill>
                <a:effectLst/>
                <a:latin typeface="+mn-lt"/>
                <a:ea typeface="+mn-ea"/>
                <a:cs typeface="+mn-cs"/>
              </a:rPr>
              <a:t> over comprehensive documentation</a:t>
            </a:r>
          </a:p>
          <a:p>
            <a:pPr marL="628650" lvl="1" indent="-171450">
              <a:buFontTx/>
              <a:buChar char="-"/>
            </a:pPr>
            <a:r>
              <a:rPr lang="en-US" sz="1200" b="1" i="0" kern="1200" dirty="0" smtClean="0">
                <a:solidFill>
                  <a:schemeClr val="tx1"/>
                </a:solidFill>
                <a:effectLst/>
                <a:latin typeface="+mn-lt"/>
                <a:ea typeface="+mn-ea"/>
                <a:cs typeface="+mn-cs"/>
              </a:rPr>
              <a:t>Customer collaboration</a:t>
            </a:r>
            <a:r>
              <a:rPr lang="en-US" sz="1200" b="0" i="0" kern="1200" dirty="0" smtClean="0">
                <a:solidFill>
                  <a:schemeClr val="tx1"/>
                </a:solidFill>
                <a:effectLst/>
                <a:latin typeface="+mn-lt"/>
                <a:ea typeface="+mn-ea"/>
                <a:cs typeface="+mn-cs"/>
              </a:rPr>
              <a:t> over contract negotiation</a:t>
            </a:r>
          </a:p>
          <a:p>
            <a:pPr marL="628650" lvl="1" indent="-171450">
              <a:buFontTx/>
              <a:buChar char="-"/>
            </a:pPr>
            <a:r>
              <a:rPr lang="en-US" sz="1200" b="1" i="0" kern="1200" dirty="0" smtClean="0">
                <a:solidFill>
                  <a:schemeClr val="tx1"/>
                </a:solidFill>
                <a:effectLst/>
                <a:latin typeface="+mn-lt"/>
                <a:ea typeface="+mn-ea"/>
                <a:cs typeface="+mn-cs"/>
              </a:rPr>
              <a:t>Responding to change</a:t>
            </a:r>
            <a:r>
              <a:rPr lang="en-US" sz="1200" b="0" i="0" kern="1200" dirty="0" smtClean="0">
                <a:solidFill>
                  <a:schemeClr val="tx1"/>
                </a:solidFill>
                <a:effectLst/>
                <a:latin typeface="+mn-lt"/>
                <a:ea typeface="+mn-ea"/>
                <a:cs typeface="+mn-cs"/>
              </a:rPr>
              <a:t> over following a plan</a:t>
            </a:r>
          </a:p>
          <a:p>
            <a:pPr marL="171450" lvl="0" indent="-171450">
              <a:buFontTx/>
              <a:buChar char="-"/>
            </a:pPr>
            <a:r>
              <a:rPr lang="en-US" sz="1200" b="0" i="0" kern="1200" dirty="0" smtClean="0">
                <a:solidFill>
                  <a:schemeClr val="tx1"/>
                </a:solidFill>
                <a:effectLst/>
                <a:latin typeface="+mn-lt"/>
                <a:ea typeface="+mn-ea"/>
                <a:cs typeface="+mn-cs"/>
              </a:rPr>
              <a:t>Principles: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Our highest priority is to satisfy the customer</a:t>
            </a:r>
            <a:r>
              <a:rPr lang="en-US" dirty="0" smtClean="0"/>
              <a:t/>
            </a:r>
            <a:br>
              <a:rPr lang="en-US" dirty="0" smtClean="0"/>
            </a:br>
            <a:r>
              <a:rPr lang="en-US" sz="1200" b="0" i="0" kern="1200" dirty="0" smtClean="0">
                <a:solidFill>
                  <a:schemeClr val="tx1"/>
                </a:solidFill>
                <a:effectLst/>
                <a:latin typeface="+mn-lt"/>
                <a:ea typeface="+mn-ea"/>
                <a:cs typeface="+mn-cs"/>
              </a:rPr>
              <a:t>through early and continuous delivery</a:t>
            </a:r>
            <a:r>
              <a:rPr lang="en-US" dirty="0" smtClean="0"/>
              <a:t/>
            </a:r>
            <a:br>
              <a:rPr lang="en-US" dirty="0" smtClean="0"/>
            </a:br>
            <a:r>
              <a:rPr lang="en-US" sz="1200" b="0" i="0" kern="1200" dirty="0" smtClean="0">
                <a:solidFill>
                  <a:schemeClr val="tx1"/>
                </a:solidFill>
                <a:effectLst/>
                <a:latin typeface="+mn-lt"/>
                <a:ea typeface="+mn-ea"/>
                <a:cs typeface="+mn-cs"/>
              </a:rPr>
              <a:t>of valuable software.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Welcome changing requirements, even late in</a:t>
            </a:r>
            <a:r>
              <a:rPr lang="en-US" dirty="0" smtClean="0"/>
              <a:t/>
            </a:r>
            <a:br>
              <a:rPr lang="en-US" dirty="0" smtClean="0"/>
            </a:br>
            <a:r>
              <a:rPr lang="en-US" sz="1200" b="0" i="0" kern="1200" dirty="0" smtClean="0">
                <a:solidFill>
                  <a:schemeClr val="tx1"/>
                </a:solidFill>
                <a:effectLst/>
                <a:latin typeface="+mn-lt"/>
                <a:ea typeface="+mn-ea"/>
                <a:cs typeface="+mn-cs"/>
              </a:rPr>
              <a:t>development. Agile processes harness change for</a:t>
            </a:r>
            <a:r>
              <a:rPr lang="en-US" dirty="0" smtClean="0"/>
              <a:t/>
            </a:r>
            <a:br>
              <a:rPr lang="en-US" dirty="0" smtClean="0"/>
            </a:br>
            <a:r>
              <a:rPr lang="en-US" sz="1200" b="0" i="0" kern="1200" dirty="0" smtClean="0">
                <a:solidFill>
                  <a:schemeClr val="tx1"/>
                </a:solidFill>
                <a:effectLst/>
                <a:latin typeface="+mn-lt"/>
                <a:ea typeface="+mn-ea"/>
                <a:cs typeface="+mn-cs"/>
              </a:rPr>
              <a:t>the customer's competitive advantage.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Deliver working software frequently, from a</a:t>
            </a:r>
            <a:r>
              <a:rPr lang="en-US" dirty="0" smtClean="0"/>
              <a:t/>
            </a:r>
            <a:br>
              <a:rPr lang="en-US" dirty="0" smtClean="0"/>
            </a:br>
            <a:r>
              <a:rPr lang="en-US" sz="1200" b="0" i="0" kern="1200" dirty="0" smtClean="0">
                <a:solidFill>
                  <a:schemeClr val="tx1"/>
                </a:solidFill>
                <a:effectLst/>
                <a:latin typeface="+mn-lt"/>
                <a:ea typeface="+mn-ea"/>
                <a:cs typeface="+mn-cs"/>
              </a:rPr>
              <a:t>couple of weeks to a couple of months, with a</a:t>
            </a:r>
            <a:r>
              <a:rPr lang="en-US" dirty="0" smtClean="0"/>
              <a:t/>
            </a:r>
            <a:br>
              <a:rPr lang="en-US" dirty="0" smtClean="0"/>
            </a:br>
            <a:r>
              <a:rPr lang="en-US" sz="1200" b="0" i="0" kern="1200" dirty="0" smtClean="0">
                <a:solidFill>
                  <a:schemeClr val="tx1"/>
                </a:solidFill>
                <a:effectLst/>
                <a:latin typeface="+mn-lt"/>
                <a:ea typeface="+mn-ea"/>
                <a:cs typeface="+mn-cs"/>
              </a:rPr>
              <a:t>preference to the shorter timescale.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Business people and developers must work</a:t>
            </a:r>
            <a:r>
              <a:rPr lang="en-US" dirty="0" smtClean="0"/>
              <a:t/>
            </a:r>
            <a:br>
              <a:rPr lang="en-US" dirty="0" smtClean="0"/>
            </a:br>
            <a:r>
              <a:rPr lang="en-US" sz="1200" b="0" i="0" kern="1200" dirty="0" smtClean="0">
                <a:solidFill>
                  <a:schemeClr val="tx1"/>
                </a:solidFill>
                <a:effectLst/>
                <a:latin typeface="+mn-lt"/>
                <a:ea typeface="+mn-ea"/>
                <a:cs typeface="+mn-cs"/>
              </a:rPr>
              <a:t>together daily throughout the project.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Build projects around motivated individuals.</a:t>
            </a:r>
            <a:r>
              <a:rPr lang="en-US" dirty="0" smtClean="0"/>
              <a:t/>
            </a:r>
            <a:br>
              <a:rPr lang="en-US" dirty="0" smtClean="0"/>
            </a:br>
            <a:r>
              <a:rPr lang="en-US" sz="1200" b="0" i="0" kern="1200" dirty="0" smtClean="0">
                <a:solidFill>
                  <a:schemeClr val="tx1"/>
                </a:solidFill>
                <a:effectLst/>
                <a:latin typeface="+mn-lt"/>
                <a:ea typeface="+mn-ea"/>
                <a:cs typeface="+mn-cs"/>
              </a:rPr>
              <a:t>Give them the environment and support they need,</a:t>
            </a:r>
            <a:r>
              <a:rPr lang="en-US" dirty="0" smtClean="0"/>
              <a:t/>
            </a:r>
            <a:br>
              <a:rPr lang="en-US" dirty="0" smtClean="0"/>
            </a:br>
            <a:r>
              <a:rPr lang="en-US" sz="1200" b="0" i="0" kern="1200" dirty="0" smtClean="0">
                <a:solidFill>
                  <a:schemeClr val="tx1"/>
                </a:solidFill>
                <a:effectLst/>
                <a:latin typeface="+mn-lt"/>
                <a:ea typeface="+mn-ea"/>
                <a:cs typeface="+mn-cs"/>
              </a:rPr>
              <a:t>and trust them to get the job done.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The most efficient and effective method of</a:t>
            </a:r>
            <a:r>
              <a:rPr lang="en-US" dirty="0" smtClean="0"/>
              <a:t/>
            </a:r>
            <a:br>
              <a:rPr lang="en-US" dirty="0" smtClean="0"/>
            </a:br>
            <a:r>
              <a:rPr lang="en-US" sz="1200" b="0" i="0" kern="1200" dirty="0" smtClean="0">
                <a:solidFill>
                  <a:schemeClr val="tx1"/>
                </a:solidFill>
                <a:effectLst/>
                <a:latin typeface="+mn-lt"/>
                <a:ea typeface="+mn-ea"/>
                <a:cs typeface="+mn-cs"/>
              </a:rPr>
              <a:t>conveying information to and within a development</a:t>
            </a:r>
            <a:r>
              <a:rPr lang="en-US" dirty="0" smtClean="0"/>
              <a:t/>
            </a:r>
            <a:br>
              <a:rPr lang="en-US" dirty="0" smtClean="0"/>
            </a:br>
            <a:r>
              <a:rPr lang="en-US" sz="1200" b="0" i="0" kern="1200" dirty="0" smtClean="0">
                <a:solidFill>
                  <a:schemeClr val="tx1"/>
                </a:solidFill>
                <a:effectLst/>
                <a:latin typeface="+mn-lt"/>
                <a:ea typeface="+mn-ea"/>
                <a:cs typeface="+mn-cs"/>
              </a:rPr>
              <a:t>team is face-to-face conversation.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Working software is the primary measure of progress.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Agile processes promote sustainable development.</a:t>
            </a:r>
            <a:r>
              <a:rPr lang="en-US" dirty="0" smtClean="0"/>
              <a:t/>
            </a:r>
            <a:br>
              <a:rPr lang="en-US" dirty="0" smtClean="0"/>
            </a:br>
            <a:r>
              <a:rPr lang="en-US" sz="1200" b="0" i="0" kern="1200" dirty="0" smtClean="0">
                <a:solidFill>
                  <a:schemeClr val="tx1"/>
                </a:solidFill>
                <a:effectLst/>
                <a:latin typeface="+mn-lt"/>
                <a:ea typeface="+mn-ea"/>
                <a:cs typeface="+mn-cs"/>
              </a:rPr>
              <a:t>The sponsors, developers, and users should be able</a:t>
            </a:r>
            <a:r>
              <a:rPr lang="en-US" dirty="0" smtClean="0"/>
              <a:t/>
            </a:r>
            <a:br>
              <a:rPr lang="en-US" dirty="0" smtClean="0"/>
            </a:br>
            <a:r>
              <a:rPr lang="en-US" sz="1200" b="0" i="0" kern="1200" dirty="0" smtClean="0">
                <a:solidFill>
                  <a:schemeClr val="tx1"/>
                </a:solidFill>
                <a:effectLst/>
                <a:latin typeface="+mn-lt"/>
                <a:ea typeface="+mn-ea"/>
                <a:cs typeface="+mn-cs"/>
              </a:rPr>
              <a:t>to maintain a constant pace indefinitely.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Continuous attention to technical excellence</a:t>
            </a:r>
            <a:r>
              <a:rPr lang="en-US" dirty="0" smtClean="0"/>
              <a:t/>
            </a:r>
            <a:br>
              <a:rPr lang="en-US" dirty="0" smtClean="0"/>
            </a:br>
            <a:r>
              <a:rPr lang="en-US" sz="1200" b="0" i="0" kern="1200" dirty="0" smtClean="0">
                <a:solidFill>
                  <a:schemeClr val="tx1"/>
                </a:solidFill>
                <a:effectLst/>
                <a:latin typeface="+mn-lt"/>
                <a:ea typeface="+mn-ea"/>
                <a:cs typeface="+mn-cs"/>
              </a:rPr>
              <a:t>and good design enhances agility.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Simplicity--the art of maximizing the amount</a:t>
            </a:r>
            <a:r>
              <a:rPr lang="en-US" dirty="0" smtClean="0"/>
              <a:t/>
            </a:r>
            <a:br>
              <a:rPr lang="en-US" dirty="0" smtClean="0"/>
            </a:br>
            <a:r>
              <a:rPr lang="en-US" sz="1200" b="0" i="0" kern="1200" dirty="0" smtClean="0">
                <a:solidFill>
                  <a:schemeClr val="tx1"/>
                </a:solidFill>
                <a:effectLst/>
                <a:latin typeface="+mn-lt"/>
                <a:ea typeface="+mn-ea"/>
                <a:cs typeface="+mn-cs"/>
              </a:rPr>
              <a:t>of work not done--is essential.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The best architectures, requirements, and designs</a:t>
            </a:r>
            <a:r>
              <a:rPr lang="en-US" dirty="0" smtClean="0"/>
              <a:t/>
            </a:r>
            <a:br>
              <a:rPr lang="en-US" dirty="0" smtClean="0"/>
            </a:br>
            <a:r>
              <a:rPr lang="en-US" sz="1200" b="0" i="0" kern="1200" dirty="0" smtClean="0">
                <a:solidFill>
                  <a:schemeClr val="tx1"/>
                </a:solidFill>
                <a:effectLst/>
                <a:latin typeface="+mn-lt"/>
                <a:ea typeface="+mn-ea"/>
                <a:cs typeface="+mn-cs"/>
              </a:rPr>
              <a:t>emerge from self-organizing teams.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At regular intervals, the team reflects on how</a:t>
            </a:r>
            <a:r>
              <a:rPr lang="en-US" dirty="0" smtClean="0"/>
              <a:t/>
            </a:r>
            <a:br>
              <a:rPr lang="en-US" dirty="0" smtClean="0"/>
            </a:br>
            <a:r>
              <a:rPr lang="en-US" sz="1200" b="0" i="0" kern="1200" dirty="0" smtClean="0">
                <a:solidFill>
                  <a:schemeClr val="tx1"/>
                </a:solidFill>
                <a:effectLst/>
                <a:latin typeface="+mn-lt"/>
                <a:ea typeface="+mn-ea"/>
                <a:cs typeface="+mn-cs"/>
              </a:rPr>
              <a:t>to become more effective, then tunes and adjusts</a:t>
            </a:r>
            <a:r>
              <a:rPr lang="en-US" dirty="0" smtClean="0"/>
              <a:t/>
            </a:r>
            <a:br>
              <a:rPr lang="en-US" dirty="0" smtClean="0"/>
            </a:br>
            <a:r>
              <a:rPr lang="en-US" sz="1200" b="0" i="0" kern="1200" dirty="0" smtClean="0">
                <a:solidFill>
                  <a:schemeClr val="tx1"/>
                </a:solidFill>
                <a:effectLst/>
                <a:latin typeface="+mn-lt"/>
                <a:ea typeface="+mn-ea"/>
                <a:cs typeface="+mn-cs"/>
              </a:rPr>
              <a:t>its behavior accordingly.</a:t>
            </a:r>
            <a:endParaRPr lang="en-US" dirty="0" smtClean="0"/>
          </a:p>
          <a:p>
            <a:pPr marL="171450" lvl="0" indent="-171450">
              <a:buFontTx/>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6B4250-B63F-7342-B496-7DA19717F0A7}" type="slidenum">
              <a:rPr lang="en-US" smtClean="0"/>
              <a:t>5</a:t>
            </a:fld>
            <a:endParaRPr lang="en-US"/>
          </a:p>
        </p:txBody>
      </p:sp>
    </p:spTree>
    <p:extLst>
      <p:ext uri="{BB962C8B-B14F-4D97-AF65-F5344CB8AC3E}">
        <p14:creationId xmlns:p14="http://schemas.microsoft.com/office/powerpoint/2010/main" val="197897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has similar steps to the waterfall</a:t>
            </a:r>
            <a:r>
              <a:rPr lang="en-US" baseline="0" dirty="0" smtClean="0"/>
              <a:t> method, but the separator is how those steps are implemented. </a:t>
            </a:r>
          </a:p>
          <a:p>
            <a:endParaRPr lang="en-US" baseline="0" dirty="0" smtClean="0"/>
          </a:p>
          <a:p>
            <a:r>
              <a:rPr lang="en-US" baseline="0" dirty="0" smtClean="0"/>
              <a:t>As you can see in the diagram, agile is a cyclical and iterative process.</a:t>
            </a:r>
            <a:endParaRPr lang="en-US" dirty="0"/>
          </a:p>
        </p:txBody>
      </p:sp>
      <p:sp>
        <p:nvSpPr>
          <p:cNvPr id="4" name="Slide Number Placeholder 3"/>
          <p:cNvSpPr>
            <a:spLocks noGrp="1"/>
          </p:cNvSpPr>
          <p:nvPr>
            <p:ph type="sldNum" sz="quarter" idx="10"/>
          </p:nvPr>
        </p:nvSpPr>
        <p:spPr/>
        <p:txBody>
          <a:bodyPr/>
          <a:lstStyle/>
          <a:p>
            <a:fld id="{2A6B4250-B63F-7342-B496-7DA19717F0A7}" type="slidenum">
              <a:rPr lang="en-US" smtClean="0"/>
              <a:t>6</a:t>
            </a:fld>
            <a:endParaRPr lang="en-US"/>
          </a:p>
        </p:txBody>
      </p:sp>
    </p:spTree>
    <p:extLst>
      <p:ext uri="{BB962C8B-B14F-4D97-AF65-F5344CB8AC3E}">
        <p14:creationId xmlns:p14="http://schemas.microsoft.com/office/powerpoint/2010/main" val="402564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How waterfall tactics sometimes lead to </a:t>
            </a:r>
            <a:r>
              <a:rPr lang="en-US" sz="1200" dirty="0" smtClean="0"/>
              <a:t>failure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It is not an ideal model for a large size project</a:t>
            </a:r>
            <a:r>
              <a:rPr lang="en-US" sz="1200" b="0" i="0" kern="1200" baseline="0" dirty="0" smtClean="0">
                <a:solidFill>
                  <a:schemeClr val="tx1"/>
                </a:solidFill>
                <a:effectLst/>
                <a:latin typeface="+mn-lt"/>
                <a:ea typeface="+mn-ea"/>
                <a:cs typeface="+mn-cs"/>
              </a:rPr>
              <a:t> with changing requirements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dirty="0" smtClean="0"/>
              <a:t>If the requirements are not clear at the beginning, it is a less effective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dirty="0" smtClean="0"/>
              <a:t>Very difficult to move back to makes changes in previous</a:t>
            </a:r>
            <a:r>
              <a:rPr lang="en-US" baseline="0" dirty="0" smtClean="0"/>
              <a:t> </a:t>
            </a:r>
            <a:r>
              <a:rPr lang="en-US" dirty="0" smtClean="0"/>
              <a:t>phases. It can be thought of as a one way street, you can’t go backward to previous phases once they are completed. Or</a:t>
            </a:r>
            <a:r>
              <a:rPr lang="en-US" baseline="0" dirty="0" smtClean="0"/>
              <a:t> a waterfall, water only flows one direction.</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The testing process starts once development is over. As a result, chances are high for bugs to be found once development</a:t>
            </a:r>
            <a:r>
              <a:rPr lang="en-US" baseline="0" dirty="0" smtClean="0"/>
              <a:t> is finished </a:t>
            </a:r>
            <a:r>
              <a:rPr lang="en-US" dirty="0" smtClean="0"/>
              <a:t>where they are expensive to fix. Additionally, a bug found at this point may shed light on a problem with the architecture of the application which can be very time consuming and costly to fix.</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Software</a:t>
            </a:r>
            <a:r>
              <a:rPr lang="en-US" baseline="0" dirty="0" smtClean="0"/>
              <a:t> is not shipped to the customer until the end of the product life cycle. This could result in software that does not meet the customer’s requirements.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dirty="0" smtClean="0"/>
              <a:t>Inflexible – there is very little wiggle room to adjust to changes in requirements</a:t>
            </a:r>
          </a:p>
        </p:txBody>
      </p:sp>
      <p:sp>
        <p:nvSpPr>
          <p:cNvPr id="4" name="Slide Number Placeholder 3"/>
          <p:cNvSpPr>
            <a:spLocks noGrp="1"/>
          </p:cNvSpPr>
          <p:nvPr>
            <p:ph type="sldNum" sz="quarter" idx="10"/>
          </p:nvPr>
        </p:nvSpPr>
        <p:spPr/>
        <p:txBody>
          <a:bodyPr/>
          <a:lstStyle/>
          <a:p>
            <a:fld id="{2A6B4250-B63F-7342-B496-7DA19717F0A7}" type="slidenum">
              <a:rPr lang="en-US" smtClean="0"/>
              <a:t>7</a:t>
            </a:fld>
            <a:endParaRPr lang="en-US"/>
          </a:p>
        </p:txBody>
      </p:sp>
    </p:spTree>
    <p:extLst>
      <p:ext uri="{BB962C8B-B14F-4D97-AF65-F5344CB8AC3E}">
        <p14:creationId xmlns:p14="http://schemas.microsoft.com/office/powerpoint/2010/main" val="55193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Different types of agile - differing ways of implementing the principles in the manifesto</a:t>
            </a:r>
          </a:p>
          <a:p>
            <a:pPr marL="171450" indent="-171450">
              <a:buFontTx/>
              <a:buChar char="-"/>
            </a:pPr>
            <a:endParaRPr lang="en-US" baseline="0" dirty="0" smtClean="0"/>
          </a:p>
          <a:p>
            <a:pPr marL="171450" indent="-171450">
              <a:buFontTx/>
              <a:buChar char="-"/>
            </a:pPr>
            <a:r>
              <a:rPr lang="en-US" baseline="0" dirty="0" smtClean="0"/>
              <a:t>Product Owner: sets the vision for the product</a:t>
            </a:r>
          </a:p>
          <a:p>
            <a:pPr marL="171450" indent="-171450">
              <a:buFontTx/>
              <a:buChar char="-"/>
            </a:pPr>
            <a:r>
              <a:rPr lang="en-US" baseline="0" dirty="0" smtClean="0"/>
              <a:t>Scrum Master: </a:t>
            </a:r>
            <a:r>
              <a:rPr lang="en-US" sz="1200" b="0" i="0" kern="1200" dirty="0" smtClean="0">
                <a:solidFill>
                  <a:schemeClr val="tx1"/>
                </a:solidFill>
                <a:effectLst/>
                <a:latin typeface="+mn-lt"/>
                <a:ea typeface="+mn-ea"/>
                <a:cs typeface="+mn-cs"/>
              </a:rPr>
              <a:t>facilitator for an agile development team</a:t>
            </a:r>
            <a:endParaRPr lang="en-US" baseline="0" dirty="0" smtClean="0"/>
          </a:p>
          <a:p>
            <a:pPr marL="171450" indent="-171450">
              <a:buFontTx/>
              <a:buChar char="-"/>
            </a:pPr>
            <a:r>
              <a:rPr lang="en-US" baseline="0" dirty="0" smtClean="0"/>
              <a:t>User Stores: A way of expressing work that needs to be done, Typical format: a &lt;type of user&gt;, I want &lt;some goal&gt; so that &lt;some reason&gt;.</a:t>
            </a:r>
          </a:p>
          <a:p>
            <a:pPr marL="171450" indent="-171450">
              <a:buFontTx/>
              <a:buChar char="-"/>
            </a:pPr>
            <a:r>
              <a:rPr lang="en-US" baseline="0" dirty="0" smtClean="0"/>
              <a:t>Sprint planning: a meeting conducted at the beginning of each sprint where user stories from the backlog are added to the sprint backlog. Each story moved from the product backlog to the sprint backlog is a commitment by the team to complete that user story</a:t>
            </a:r>
          </a:p>
          <a:p>
            <a:pPr marL="171450" indent="-171450">
              <a:buFontTx/>
              <a:buChar char="-"/>
            </a:pPr>
            <a:r>
              <a:rPr lang="en-US" baseline="0" dirty="0" smtClean="0"/>
              <a:t>Backlog: What needs to be done to build the product, a collection of user stories</a:t>
            </a:r>
          </a:p>
          <a:p>
            <a:pPr marL="171450" indent="-171450">
              <a:buFontTx/>
              <a:buChar char="-"/>
            </a:pPr>
            <a:r>
              <a:rPr lang="en-US" baseline="0" dirty="0" smtClean="0"/>
              <a:t>Sprints: time boxed durations of work, typically 1-4 weeks</a:t>
            </a:r>
          </a:p>
          <a:p>
            <a:pPr marL="171450" indent="-171450">
              <a:buFontTx/>
              <a:buChar char="-"/>
            </a:pPr>
            <a:r>
              <a:rPr lang="en-US" baseline="0" dirty="0" smtClean="0"/>
              <a:t>Retrospective: A meeting conducted at the end of each sprint for the purposes of identifying ways in which the team can improve and be more productive in future sprints.</a:t>
            </a:r>
          </a:p>
        </p:txBody>
      </p:sp>
      <p:sp>
        <p:nvSpPr>
          <p:cNvPr id="4" name="Slide Number Placeholder 3"/>
          <p:cNvSpPr>
            <a:spLocks noGrp="1"/>
          </p:cNvSpPr>
          <p:nvPr>
            <p:ph type="sldNum" sz="quarter" idx="10"/>
          </p:nvPr>
        </p:nvSpPr>
        <p:spPr/>
        <p:txBody>
          <a:bodyPr/>
          <a:lstStyle/>
          <a:p>
            <a:fld id="{2A6B4250-B63F-7342-B496-7DA19717F0A7}" type="slidenum">
              <a:rPr lang="en-US" smtClean="0"/>
              <a:t>8</a:t>
            </a:fld>
            <a:endParaRPr lang="en-US"/>
          </a:p>
        </p:txBody>
      </p:sp>
    </p:spTree>
    <p:extLst>
      <p:ext uri="{BB962C8B-B14F-4D97-AF65-F5344CB8AC3E}">
        <p14:creationId xmlns:p14="http://schemas.microsoft.com/office/powerpoint/2010/main" val="1450550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Step 1: Set your vision with a strategy meeting</a:t>
            </a:r>
          </a:p>
          <a:p>
            <a:pPr algn="l"/>
            <a:r>
              <a:rPr lang="en-US" dirty="0" smtClean="0"/>
              <a:t>Step 2: Build out your product roadmap – this is the product backlog, should be prioritized from</a:t>
            </a:r>
            <a:r>
              <a:rPr lang="en-US" baseline="0" dirty="0" smtClean="0"/>
              <a:t> most important to least</a:t>
            </a:r>
            <a:endParaRPr lang="en-US" dirty="0" smtClean="0"/>
          </a:p>
          <a:p>
            <a:pPr algn="l"/>
            <a:r>
              <a:rPr lang="en-US" dirty="0" smtClean="0"/>
              <a:t>Step 3: Create a release plan – set a tentative launch date</a:t>
            </a:r>
          </a:p>
          <a:p>
            <a:pPr algn="l"/>
            <a:r>
              <a:rPr lang="en-US" dirty="0" smtClean="0"/>
              <a:t>Step 4: Plan the sprints</a:t>
            </a:r>
          </a:p>
          <a:p>
            <a:pPr algn="l"/>
            <a:r>
              <a:rPr lang="en-US" dirty="0" smtClean="0"/>
              <a:t>Step 5: Conduct daily standups</a:t>
            </a:r>
          </a:p>
          <a:p>
            <a:pPr algn="l"/>
            <a:r>
              <a:rPr lang="en-US" dirty="0" smtClean="0"/>
              <a:t>Step 6: It’s time for a review</a:t>
            </a:r>
          </a:p>
          <a:p>
            <a:pPr algn="l"/>
            <a:r>
              <a:rPr lang="en-US" dirty="0" smtClean="0"/>
              <a:t>Step 7: What’s next? Decide what to focus on in your sprint retrospective</a:t>
            </a:r>
          </a:p>
          <a:p>
            <a:pPr algn="l"/>
            <a:r>
              <a:rPr lang="en-US" dirty="0" smtClean="0"/>
              <a:t>Step 8: Repeat steps 4 - 7</a:t>
            </a:r>
          </a:p>
          <a:p>
            <a:endParaRPr lang="en-US" dirty="0"/>
          </a:p>
        </p:txBody>
      </p:sp>
      <p:sp>
        <p:nvSpPr>
          <p:cNvPr id="4" name="Slide Number Placeholder 3"/>
          <p:cNvSpPr>
            <a:spLocks noGrp="1"/>
          </p:cNvSpPr>
          <p:nvPr>
            <p:ph type="sldNum" sz="quarter" idx="10"/>
          </p:nvPr>
        </p:nvSpPr>
        <p:spPr/>
        <p:txBody>
          <a:bodyPr/>
          <a:lstStyle/>
          <a:p>
            <a:fld id="{2A6B4250-B63F-7342-B496-7DA19717F0A7}" type="slidenum">
              <a:rPr lang="en-US" smtClean="0"/>
              <a:t>9</a:t>
            </a:fld>
            <a:endParaRPr lang="en-US"/>
          </a:p>
        </p:txBody>
      </p:sp>
    </p:spTree>
    <p:extLst>
      <p:ext uri="{BB962C8B-B14F-4D97-AF65-F5344CB8AC3E}">
        <p14:creationId xmlns:p14="http://schemas.microsoft.com/office/powerpoint/2010/main" val="129966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1"/>
            <a:ext cx="7766936" cy="1646302"/>
          </a:xfrm>
        </p:spPr>
        <p:txBody>
          <a:bodyPr/>
          <a:lstStyle/>
          <a:p>
            <a:r>
              <a:rPr lang="en-US" smtClean="0"/>
              <a:t>Adopting Agile</a:t>
            </a:r>
            <a:endParaRPr lang="en-US"/>
          </a:p>
        </p:txBody>
      </p:sp>
      <p:sp>
        <p:nvSpPr>
          <p:cNvPr id="3" name="Subtitle 2"/>
          <p:cNvSpPr>
            <a:spLocks noGrp="1"/>
          </p:cNvSpPr>
          <p:nvPr>
            <p:ph type="subTitle" idx="1"/>
          </p:nvPr>
        </p:nvSpPr>
        <p:spPr/>
        <p:txBody>
          <a:bodyPr/>
          <a:lstStyle/>
          <a:p>
            <a:r>
              <a:rPr lang="en-US" dirty="0" smtClean="0"/>
              <a:t>Colin Knebl, Agile Consultant</a:t>
            </a:r>
            <a:endParaRPr lang="en-US" dirty="0"/>
          </a:p>
        </p:txBody>
      </p:sp>
    </p:spTree>
    <p:extLst>
      <p:ext uri="{BB962C8B-B14F-4D97-AF65-F5344CB8AC3E}">
        <p14:creationId xmlns:p14="http://schemas.microsoft.com/office/powerpoint/2010/main" val="120754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017" y="1431234"/>
            <a:ext cx="7766936" cy="4055165"/>
          </a:xfrm>
        </p:spPr>
        <p:txBody>
          <a:bodyPr/>
          <a:lstStyle/>
          <a:p>
            <a:pPr marL="285750" indent="-285750" algn="l">
              <a:buFont typeface="Wingdings" charset="2"/>
              <a:buChar char="v"/>
            </a:pPr>
            <a:r>
              <a:rPr lang="en-US" dirty="0" smtClean="0"/>
              <a:t>Stages</a:t>
            </a:r>
          </a:p>
          <a:p>
            <a:pPr marL="742950" lvl="1" indent="-285750" algn="l">
              <a:buFont typeface="Wingdings" charset="2"/>
              <a:buChar char="v"/>
            </a:pPr>
            <a:r>
              <a:rPr lang="en-US" dirty="0" smtClean="0"/>
              <a:t>Forming</a:t>
            </a:r>
          </a:p>
          <a:p>
            <a:pPr marL="742950" lvl="1" indent="-285750" algn="l">
              <a:buFont typeface="Wingdings" charset="2"/>
              <a:buChar char="v"/>
            </a:pPr>
            <a:r>
              <a:rPr lang="en-US" dirty="0" smtClean="0"/>
              <a:t>Storming</a:t>
            </a:r>
          </a:p>
          <a:p>
            <a:pPr marL="742950" lvl="1" indent="-285750" algn="l">
              <a:buFont typeface="Wingdings" charset="2"/>
              <a:buChar char="v"/>
            </a:pPr>
            <a:r>
              <a:rPr lang="en-US" dirty="0"/>
              <a:t>Norming</a:t>
            </a:r>
          </a:p>
          <a:p>
            <a:pPr marL="742950" lvl="1" indent="-285750" algn="l">
              <a:buFont typeface="Wingdings" charset="2"/>
              <a:buChar char="v"/>
            </a:pPr>
            <a:r>
              <a:rPr lang="en-US" dirty="0" smtClean="0"/>
              <a:t>Performing</a:t>
            </a:r>
          </a:p>
          <a:p>
            <a:pPr marL="285750" indent="-285750" algn="l">
              <a:buFont typeface="Wingdings" charset="2"/>
              <a:buChar char="v"/>
            </a:pPr>
            <a:r>
              <a:rPr lang="en-US" dirty="0"/>
              <a:t>R</a:t>
            </a:r>
            <a:r>
              <a:rPr lang="en-US" dirty="0" smtClean="0"/>
              <a:t>emember, building an agile team takes time</a:t>
            </a:r>
            <a:endParaRPr lang="en-US" dirty="0"/>
          </a:p>
        </p:txBody>
      </p:sp>
      <p:sp>
        <p:nvSpPr>
          <p:cNvPr id="5" name="Title 1"/>
          <p:cNvSpPr>
            <a:spLocks noGrp="1"/>
          </p:cNvSpPr>
          <p:nvPr>
            <p:ph type="ctrTitle"/>
          </p:nvPr>
        </p:nvSpPr>
        <p:spPr>
          <a:xfrm>
            <a:off x="1107017" y="520428"/>
            <a:ext cx="7766936" cy="910806"/>
          </a:xfrm>
        </p:spPr>
        <p:txBody>
          <a:bodyPr/>
          <a:lstStyle/>
          <a:p>
            <a:pPr algn="l"/>
            <a:r>
              <a:rPr lang="en-US" sz="3600" dirty="0" smtClean="0"/>
              <a:t>Building Agile Teams</a:t>
            </a:r>
            <a:endParaRPr lang="en-US" sz="3600" dirty="0"/>
          </a:p>
        </p:txBody>
      </p:sp>
    </p:spTree>
    <p:extLst>
      <p:ext uri="{BB962C8B-B14F-4D97-AF65-F5344CB8AC3E}">
        <p14:creationId xmlns:p14="http://schemas.microsoft.com/office/powerpoint/2010/main" val="1483771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017" y="1431234"/>
            <a:ext cx="7766936" cy="4055165"/>
          </a:xfrm>
        </p:spPr>
        <p:txBody>
          <a:bodyPr/>
          <a:lstStyle/>
          <a:p>
            <a:pPr marL="285750" indent="-285750" algn="l">
              <a:buFont typeface="Wingdings" charset="2"/>
              <a:buChar char="v"/>
            </a:pPr>
            <a:r>
              <a:rPr lang="en-US" dirty="0"/>
              <a:t>Stakeholder </a:t>
            </a:r>
            <a:r>
              <a:rPr lang="en-US" dirty="0" smtClean="0"/>
              <a:t>Engagement</a:t>
            </a:r>
          </a:p>
          <a:p>
            <a:pPr marL="285750" indent="-285750" algn="l">
              <a:buFont typeface="Wingdings" charset="2"/>
              <a:buChar char="v"/>
            </a:pPr>
            <a:r>
              <a:rPr lang="en-US" dirty="0"/>
              <a:t>Transparency</a:t>
            </a:r>
          </a:p>
          <a:p>
            <a:pPr marL="285750" indent="-285750" algn="l">
              <a:buFont typeface="Wingdings" charset="2"/>
              <a:buChar char="v"/>
            </a:pPr>
            <a:r>
              <a:rPr lang="en-US" dirty="0"/>
              <a:t>Early and Predictable </a:t>
            </a:r>
            <a:r>
              <a:rPr lang="en-US" dirty="0" smtClean="0"/>
              <a:t>Delivery</a:t>
            </a:r>
          </a:p>
          <a:p>
            <a:pPr marL="285750" indent="-285750" algn="l">
              <a:buFont typeface="Wingdings" charset="2"/>
              <a:buChar char="v"/>
            </a:pPr>
            <a:r>
              <a:rPr lang="en-US" dirty="0" smtClean="0"/>
              <a:t>Flexibility</a:t>
            </a:r>
            <a:endParaRPr lang="en-US" dirty="0"/>
          </a:p>
          <a:p>
            <a:pPr marL="285750" indent="-285750" algn="l">
              <a:buFont typeface="Wingdings" charset="2"/>
              <a:buChar char="v"/>
            </a:pPr>
            <a:r>
              <a:rPr lang="en-US" dirty="0"/>
              <a:t>Focuses on Business </a:t>
            </a:r>
            <a:r>
              <a:rPr lang="en-US" dirty="0" smtClean="0"/>
              <a:t>Value</a:t>
            </a:r>
          </a:p>
          <a:p>
            <a:pPr marL="285750" indent="-285750" algn="l">
              <a:buFont typeface="Wingdings" charset="2"/>
              <a:buChar char="v"/>
            </a:pPr>
            <a:r>
              <a:rPr lang="en-US" dirty="0"/>
              <a:t>Improves Quality</a:t>
            </a:r>
          </a:p>
          <a:p>
            <a:pPr marL="285750" indent="-285750" algn="l">
              <a:buFont typeface="Wingdings" charset="2"/>
              <a:buChar char="v"/>
            </a:pPr>
            <a:r>
              <a:rPr lang="en-US" dirty="0"/>
              <a:t>Focuses on </a:t>
            </a:r>
            <a:r>
              <a:rPr lang="en-US" dirty="0" smtClean="0"/>
              <a:t>Users</a:t>
            </a:r>
          </a:p>
          <a:p>
            <a:pPr marL="285750" indent="-285750" algn="l">
              <a:buFont typeface="Wingdings" charset="2"/>
              <a:buChar char="v"/>
            </a:pPr>
            <a:r>
              <a:rPr lang="en-US" dirty="0" smtClean="0"/>
              <a:t>Faster time to market</a:t>
            </a:r>
            <a:r>
              <a:rPr lang="en-US" dirty="0"/>
              <a:t/>
            </a:r>
            <a:br>
              <a:rPr lang="en-US" dirty="0"/>
            </a:br>
            <a:endParaRPr lang="en-US" dirty="0"/>
          </a:p>
          <a:p>
            <a:pPr algn="l"/>
            <a:endParaRPr lang="en-US" dirty="0"/>
          </a:p>
        </p:txBody>
      </p:sp>
      <p:sp>
        <p:nvSpPr>
          <p:cNvPr id="5" name="Title 1"/>
          <p:cNvSpPr>
            <a:spLocks noGrp="1"/>
          </p:cNvSpPr>
          <p:nvPr>
            <p:ph type="ctrTitle"/>
          </p:nvPr>
        </p:nvSpPr>
        <p:spPr>
          <a:xfrm>
            <a:off x="1107017" y="520428"/>
            <a:ext cx="7766936" cy="910806"/>
          </a:xfrm>
        </p:spPr>
        <p:txBody>
          <a:bodyPr/>
          <a:lstStyle/>
          <a:p>
            <a:pPr algn="l"/>
            <a:r>
              <a:rPr lang="en-US" sz="3600" dirty="0" smtClean="0"/>
              <a:t>Agile and ACME Corp.</a:t>
            </a:r>
            <a:endParaRPr lang="en-US" sz="3600" dirty="0"/>
          </a:p>
        </p:txBody>
      </p:sp>
    </p:spTree>
    <p:extLst>
      <p:ext uri="{BB962C8B-B14F-4D97-AF65-F5344CB8AC3E}">
        <p14:creationId xmlns:p14="http://schemas.microsoft.com/office/powerpoint/2010/main" val="1320469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07067" y="1713563"/>
            <a:ext cx="7766936" cy="910806"/>
          </a:xfrm>
        </p:spPr>
        <p:txBody>
          <a:bodyPr/>
          <a:lstStyle/>
          <a:p>
            <a:pPr algn="ctr"/>
            <a:r>
              <a:rPr lang="en-US" sz="3600" dirty="0" smtClean="0"/>
              <a:t>Questions?</a:t>
            </a:r>
            <a:endParaRPr lang="en-US" sz="3600" dirty="0"/>
          </a:p>
        </p:txBody>
      </p:sp>
    </p:spTree>
    <p:extLst>
      <p:ext uri="{BB962C8B-B14F-4D97-AF65-F5344CB8AC3E}">
        <p14:creationId xmlns:p14="http://schemas.microsoft.com/office/powerpoint/2010/main" val="1090169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017" y="1431234"/>
            <a:ext cx="7766936" cy="4653043"/>
          </a:xfrm>
        </p:spPr>
        <p:txBody>
          <a:bodyPr/>
          <a:lstStyle/>
          <a:p>
            <a:pPr marL="285750" indent="-285750" algn="l">
              <a:buFont typeface="Wingdings" charset="2"/>
              <a:buChar char="v"/>
            </a:pPr>
            <a:r>
              <a:rPr lang="en-US" dirty="0" smtClean="0"/>
              <a:t>What is waterfall?</a:t>
            </a:r>
          </a:p>
          <a:p>
            <a:pPr marL="285750" indent="-285750" algn="l">
              <a:buFont typeface="Wingdings" charset="2"/>
              <a:buChar char="v"/>
            </a:pPr>
            <a:r>
              <a:rPr lang="en-US" dirty="0" smtClean="0"/>
              <a:t>What is agile?</a:t>
            </a:r>
          </a:p>
          <a:p>
            <a:pPr marL="285750" indent="-285750" algn="l">
              <a:buFont typeface="Wingdings" charset="2"/>
              <a:buChar char="v"/>
            </a:pPr>
            <a:r>
              <a:rPr lang="en-US" dirty="0" smtClean="0"/>
              <a:t>The problem with waterfall</a:t>
            </a:r>
          </a:p>
          <a:p>
            <a:pPr marL="285750" indent="-285750" algn="l">
              <a:buFont typeface="Wingdings" charset="2"/>
              <a:buChar char="v"/>
            </a:pPr>
            <a:r>
              <a:rPr lang="en-US" dirty="0" smtClean="0"/>
              <a:t>Implementing agile</a:t>
            </a:r>
          </a:p>
          <a:p>
            <a:pPr marL="285750" indent="-285750" algn="l">
              <a:buFont typeface="Wingdings" charset="2"/>
              <a:buChar char="v"/>
            </a:pPr>
            <a:r>
              <a:rPr lang="en-US" dirty="0" smtClean="0"/>
              <a:t>How </a:t>
            </a:r>
            <a:r>
              <a:rPr lang="en-US" dirty="0"/>
              <a:t>to build successful agile </a:t>
            </a:r>
            <a:r>
              <a:rPr lang="en-US" dirty="0" smtClean="0"/>
              <a:t>teams</a:t>
            </a:r>
            <a:endParaRPr lang="en-US" dirty="0" smtClean="0"/>
          </a:p>
          <a:p>
            <a:pPr marL="285750" indent="-285750" algn="l">
              <a:buFont typeface="Wingdings" charset="2"/>
              <a:buChar char="v"/>
            </a:pPr>
            <a:r>
              <a:rPr lang="en-US" dirty="0" smtClean="0"/>
              <a:t>How agile will benefit ACME Corp.</a:t>
            </a:r>
          </a:p>
          <a:p>
            <a:pPr marL="285750" indent="-285750" algn="l">
              <a:buFontTx/>
              <a:buChar char="-"/>
            </a:pPr>
            <a:endParaRPr lang="en-US" dirty="0" smtClean="0">
              <a:solidFill>
                <a:schemeClr val="tx1"/>
              </a:solidFill>
            </a:endParaRPr>
          </a:p>
        </p:txBody>
      </p:sp>
      <p:sp>
        <p:nvSpPr>
          <p:cNvPr id="5" name="Title 1"/>
          <p:cNvSpPr>
            <a:spLocks noGrp="1"/>
          </p:cNvSpPr>
          <p:nvPr>
            <p:ph type="ctrTitle"/>
          </p:nvPr>
        </p:nvSpPr>
        <p:spPr>
          <a:xfrm>
            <a:off x="1107017" y="520428"/>
            <a:ext cx="7766936" cy="910806"/>
          </a:xfrm>
        </p:spPr>
        <p:txBody>
          <a:bodyPr/>
          <a:lstStyle/>
          <a:p>
            <a:pPr algn="l"/>
            <a:r>
              <a:rPr lang="en-US" sz="3600" dirty="0" smtClean="0"/>
              <a:t>What we are going to cover</a:t>
            </a:r>
            <a:endParaRPr lang="en-US" sz="3600" dirty="0"/>
          </a:p>
        </p:txBody>
      </p:sp>
    </p:spTree>
    <p:extLst>
      <p:ext uri="{BB962C8B-B14F-4D97-AF65-F5344CB8AC3E}">
        <p14:creationId xmlns:p14="http://schemas.microsoft.com/office/powerpoint/2010/main" val="1497031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017" y="1431234"/>
            <a:ext cx="7766936" cy="4055165"/>
          </a:xfrm>
        </p:spPr>
        <p:txBody>
          <a:bodyPr/>
          <a:lstStyle/>
          <a:p>
            <a:pPr marL="285750" indent="-285750" algn="l">
              <a:buFont typeface="Wingdings" charset="2"/>
              <a:buChar char="v"/>
            </a:pPr>
            <a:r>
              <a:rPr lang="en-US" dirty="0"/>
              <a:t>L</a:t>
            </a:r>
            <a:r>
              <a:rPr lang="en-US" dirty="0" smtClean="0"/>
              <a:t>inear</a:t>
            </a:r>
            <a:r>
              <a:rPr lang="en-US" dirty="0"/>
              <a:t>, sequential approach to the software </a:t>
            </a:r>
            <a:r>
              <a:rPr lang="en-US" dirty="0" smtClean="0"/>
              <a:t>development</a:t>
            </a:r>
          </a:p>
          <a:p>
            <a:pPr marL="285750" indent="-285750" algn="l">
              <a:buFont typeface="Wingdings" charset="2"/>
              <a:buChar char="v"/>
            </a:pPr>
            <a:r>
              <a:rPr lang="en-US" dirty="0" smtClean="0"/>
              <a:t>Steps do not overlap</a:t>
            </a:r>
          </a:p>
          <a:p>
            <a:pPr marL="285750" indent="-285750" algn="l">
              <a:buFont typeface="Wingdings" charset="2"/>
              <a:buChar char="v"/>
            </a:pPr>
            <a:r>
              <a:rPr lang="en-US" dirty="0" smtClean="0"/>
              <a:t>Clearly defined milestones and </a:t>
            </a:r>
          </a:p>
          <a:p>
            <a:pPr marL="285750" indent="-285750" algn="l">
              <a:buFont typeface="Wingdings" charset="2"/>
              <a:buChar char="v"/>
            </a:pPr>
            <a:r>
              <a:rPr lang="en-US" dirty="0" smtClean="0"/>
              <a:t>Easy management </a:t>
            </a:r>
          </a:p>
        </p:txBody>
      </p:sp>
      <p:sp>
        <p:nvSpPr>
          <p:cNvPr id="5" name="Title 1"/>
          <p:cNvSpPr>
            <a:spLocks noGrp="1"/>
          </p:cNvSpPr>
          <p:nvPr>
            <p:ph type="ctrTitle"/>
          </p:nvPr>
        </p:nvSpPr>
        <p:spPr>
          <a:xfrm>
            <a:off x="1107017" y="520428"/>
            <a:ext cx="7766936" cy="910806"/>
          </a:xfrm>
        </p:spPr>
        <p:txBody>
          <a:bodyPr/>
          <a:lstStyle/>
          <a:p>
            <a:pPr algn="l"/>
            <a:r>
              <a:rPr lang="en-US" sz="3600" dirty="0" smtClean="0"/>
              <a:t>What is Waterfall?</a:t>
            </a:r>
            <a:endParaRPr lang="en-US" sz="3600" dirty="0"/>
          </a:p>
        </p:txBody>
      </p:sp>
    </p:spTree>
    <p:extLst>
      <p:ext uri="{BB962C8B-B14F-4D97-AF65-F5344CB8AC3E}">
        <p14:creationId xmlns:p14="http://schemas.microsoft.com/office/powerpoint/2010/main" val="947305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09316A9-990D-4EC3-A671-70EE5C1493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 xmlns:a16="http://schemas.microsoft.com/office/drawing/2014/main" id="{9B0C6109-9159-49CA-AD7A-F9035539DB7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86F14F5-308C-4EB6-87AB-05DE9501B1A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BA032363-A188-47C5-9D59-9B788809DC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2C4077DF-6BB9-4069-AD28-6B1664EBB0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1D2B8B50-3419-41ED-9A9F-3CF9EEBBD3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C640498-2E73-4FA2-BEB6-C3596A458C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240EEFC-4112-4C39-A816-C815774F6D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ADF362B0-03EA-4800-9FAA-9F128587E42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0BA84559-2F4C-4795-9246-4C563F942D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FA77A1AA-CA47-4A91-A0A1-0A8CE31A98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 xmlns:a16="http://schemas.microsoft.com/office/drawing/2014/main" id="{03E8462A-FEBA-4848-81CC-3F8DA3E477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 xmlns:a16="http://schemas.microsoft.com/office/drawing/2014/main" id="{2109F83F-40FE-4DB3-84CC-09FB3340D06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 xmlns:a16="http://schemas.microsoft.com/office/drawing/2014/main" id="{1DE492D7-C3C3-48FF-80C8-37021EA0262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 xmlns:a16="http://schemas.microsoft.com/office/drawing/2014/main" id="{0B30FF97-2E9A-490A-AED2-90BA2E0EC17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 xmlns:a16="http://schemas.microsoft.com/office/drawing/2014/main" id="{B6D53C7D-A312-47B6-A66A-230A19CFACA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 xmlns:a16="http://schemas.microsoft.com/office/drawing/2014/main" id="{9329D58C-0D2E-4A2B-AD6A-9CEE506784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 xmlns:a16="http://schemas.microsoft.com/office/drawing/2014/main" id="{9D446EDE-C690-4461-8BF2-7634808FC8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 xmlns:a16="http://schemas.microsoft.com/office/drawing/2014/main" id="{323F3D34-6531-4AD7-A8C6-195A090281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 xmlns:a16="http://schemas.microsoft.com/office/drawing/2014/main" id="{B9B0AE3F-2350-435F-A9B0-C310BF8763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 xmlns:a16="http://schemas.microsoft.com/office/drawing/2014/main" id="{4EFA655C-9E50-4C14-A89E-AD7B648E4E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 xmlns:a16="http://schemas.microsoft.com/office/drawing/2014/main" id="{3E843863-7D25-4C01-9A17-E817CB6D99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 xmlns:a16="http://schemas.microsoft.com/office/drawing/2014/main" id="{7941F9B1-B01B-4A84-89D9-B169AEB4E4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9323" y="549566"/>
            <a:ext cx="7190305" cy="5750399"/>
          </a:xfrm>
        </p:spPr>
      </p:pic>
    </p:spTree>
    <p:extLst>
      <p:ext uri="{BB962C8B-B14F-4D97-AF65-F5344CB8AC3E}">
        <p14:creationId xmlns:p14="http://schemas.microsoft.com/office/powerpoint/2010/main" val="320770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017" y="1431234"/>
            <a:ext cx="7766936" cy="4055165"/>
          </a:xfrm>
        </p:spPr>
        <p:txBody>
          <a:bodyPr>
            <a:normAutofit/>
          </a:bodyPr>
          <a:lstStyle/>
          <a:p>
            <a:pPr marL="285750" indent="-285750" algn="l">
              <a:buFont typeface="Wingdings" charset="2"/>
              <a:buChar char="v"/>
            </a:pPr>
            <a:r>
              <a:rPr lang="en-US" dirty="0" smtClean="0"/>
              <a:t>Definition</a:t>
            </a:r>
          </a:p>
          <a:p>
            <a:pPr marL="285750" indent="-285750" algn="l">
              <a:buFont typeface="Wingdings" charset="2"/>
              <a:buChar char="v"/>
            </a:pPr>
            <a:r>
              <a:rPr lang="en-US" dirty="0" smtClean="0"/>
              <a:t>Agile Manifesto</a:t>
            </a:r>
          </a:p>
          <a:p>
            <a:pPr marL="742950" lvl="1" indent="-285750" algn="l">
              <a:buFont typeface="Wingdings" charset="2"/>
              <a:buChar char="v"/>
            </a:pPr>
            <a:r>
              <a:rPr lang="en-US" dirty="0" smtClean="0"/>
              <a:t>4 Core values</a:t>
            </a:r>
          </a:p>
          <a:p>
            <a:pPr marL="742950" lvl="1" indent="-285750" algn="l">
              <a:buFont typeface="Wingdings" charset="2"/>
              <a:buChar char="v"/>
            </a:pPr>
            <a:r>
              <a:rPr lang="en-US" dirty="0" smtClean="0"/>
              <a:t>12 Principles</a:t>
            </a:r>
          </a:p>
        </p:txBody>
      </p:sp>
      <p:sp>
        <p:nvSpPr>
          <p:cNvPr id="5" name="Title 1"/>
          <p:cNvSpPr>
            <a:spLocks noGrp="1"/>
          </p:cNvSpPr>
          <p:nvPr>
            <p:ph type="ctrTitle"/>
          </p:nvPr>
        </p:nvSpPr>
        <p:spPr>
          <a:xfrm>
            <a:off x="1107017" y="520428"/>
            <a:ext cx="7766936" cy="910806"/>
          </a:xfrm>
        </p:spPr>
        <p:txBody>
          <a:bodyPr/>
          <a:lstStyle/>
          <a:p>
            <a:pPr algn="l"/>
            <a:r>
              <a:rPr lang="en-US" sz="3600" dirty="0" smtClean="0"/>
              <a:t>What is Agile?</a:t>
            </a:r>
            <a:endParaRPr lang="en-US" sz="3600" dirty="0"/>
          </a:p>
        </p:txBody>
      </p:sp>
    </p:spTree>
    <p:extLst>
      <p:ext uri="{BB962C8B-B14F-4D97-AF65-F5344CB8AC3E}">
        <p14:creationId xmlns:p14="http://schemas.microsoft.com/office/powerpoint/2010/main" val="1387862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609316A9-990D-4EC3-A671-70EE5C1493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xmlns="" id="{9B0C6109-9159-49CA-AD7A-F9035539DB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xmlns="" id="{686F14F5-308C-4EB6-87AB-05DE9501B1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xmlns="" id="{BA032363-A188-47C5-9D59-9B788809DC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xmlns="" id="{2C4077DF-6BB9-4069-AD28-6B1664EBB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xmlns="" id="{1D2B8B50-3419-41ED-9A9F-3CF9EEBBD3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xmlns="" id="{5C640498-2E73-4FA2-BEB6-C3596A458C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xmlns="" id="{3240EEFC-4112-4C39-A816-C815774F6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xmlns="" id="{ADF362B0-03EA-4800-9FAA-9F128587E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xmlns="" id="{0BA84559-2F4C-4795-9246-4C563F942D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FA77A1AA-CA47-4A91-A0A1-0A8CE31A9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32">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3081" y="605018"/>
            <a:ext cx="7682789" cy="5639495"/>
          </a:xfrm>
          <a:prstGeom prst="rect">
            <a:avLst/>
          </a:prstGeom>
        </p:spPr>
      </p:pic>
    </p:spTree>
    <p:extLst>
      <p:ext uri="{BB962C8B-B14F-4D97-AF65-F5344CB8AC3E}">
        <p14:creationId xmlns:p14="http://schemas.microsoft.com/office/powerpoint/2010/main" val="3657143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017" y="1431234"/>
            <a:ext cx="7766936" cy="4653043"/>
          </a:xfrm>
        </p:spPr>
        <p:txBody>
          <a:bodyPr/>
          <a:lstStyle/>
          <a:p>
            <a:pPr marL="285750" indent="-285750" algn="l">
              <a:buFont typeface="Wingdings" charset="2"/>
              <a:buChar char="v"/>
            </a:pPr>
            <a:r>
              <a:rPr lang="en-US" dirty="0" smtClean="0"/>
              <a:t>It </a:t>
            </a:r>
            <a:r>
              <a:rPr lang="en-US" dirty="0"/>
              <a:t>is not an ideal model for a large size </a:t>
            </a:r>
            <a:r>
              <a:rPr lang="en-US" dirty="0" smtClean="0"/>
              <a:t>project</a:t>
            </a:r>
          </a:p>
          <a:p>
            <a:pPr marL="285750" indent="-285750" algn="l">
              <a:buFont typeface="Wingdings" charset="2"/>
              <a:buChar char="v"/>
            </a:pPr>
            <a:r>
              <a:rPr lang="en-US" dirty="0" smtClean="0"/>
              <a:t>Trouble with unclear guidelines</a:t>
            </a:r>
          </a:p>
          <a:p>
            <a:pPr marL="285750" indent="-285750" algn="l">
              <a:buFont typeface="Wingdings" charset="2"/>
              <a:buChar char="v"/>
            </a:pPr>
            <a:r>
              <a:rPr lang="en-US" dirty="0" smtClean="0"/>
              <a:t>Difficult moving backward</a:t>
            </a:r>
            <a:endParaRPr lang="en-US" dirty="0" smtClean="0"/>
          </a:p>
          <a:p>
            <a:pPr marL="285750" indent="-285750" algn="l">
              <a:buFont typeface="Wingdings" charset="2"/>
              <a:buChar char="v"/>
            </a:pPr>
            <a:r>
              <a:rPr lang="en-US" dirty="0" smtClean="0"/>
              <a:t>Testing after development</a:t>
            </a:r>
          </a:p>
          <a:p>
            <a:pPr marL="285750" indent="-285750" algn="l">
              <a:buFont typeface="Wingdings" charset="2"/>
              <a:buChar char="v"/>
            </a:pPr>
            <a:r>
              <a:rPr lang="en-US" dirty="0" smtClean="0"/>
              <a:t>No </a:t>
            </a:r>
            <a:r>
              <a:rPr lang="en-US" dirty="0" smtClean="0"/>
              <a:t>feedback during development from users and other stakeholders</a:t>
            </a:r>
          </a:p>
          <a:p>
            <a:pPr marL="285750" indent="-285750" algn="l">
              <a:buFont typeface="Wingdings" charset="2"/>
              <a:buChar char="v"/>
            </a:pPr>
            <a:r>
              <a:rPr lang="en-US" dirty="0" smtClean="0"/>
              <a:t>Little to no flexibility built into the process</a:t>
            </a:r>
            <a:endParaRPr lang="en-US" dirty="0" smtClean="0"/>
          </a:p>
        </p:txBody>
      </p:sp>
      <p:sp>
        <p:nvSpPr>
          <p:cNvPr id="5" name="Title 1"/>
          <p:cNvSpPr>
            <a:spLocks noGrp="1"/>
          </p:cNvSpPr>
          <p:nvPr>
            <p:ph type="ctrTitle"/>
          </p:nvPr>
        </p:nvSpPr>
        <p:spPr>
          <a:xfrm>
            <a:off x="1107017" y="520428"/>
            <a:ext cx="7766936" cy="910806"/>
          </a:xfrm>
        </p:spPr>
        <p:txBody>
          <a:bodyPr/>
          <a:lstStyle/>
          <a:p>
            <a:pPr algn="l"/>
            <a:r>
              <a:rPr lang="en-US" sz="3600" dirty="0" smtClean="0"/>
              <a:t>The Problem with Waterfall</a:t>
            </a:r>
            <a:endParaRPr lang="en-US" sz="3600" dirty="0"/>
          </a:p>
        </p:txBody>
      </p:sp>
    </p:spTree>
    <p:extLst>
      <p:ext uri="{BB962C8B-B14F-4D97-AF65-F5344CB8AC3E}">
        <p14:creationId xmlns:p14="http://schemas.microsoft.com/office/powerpoint/2010/main" val="310266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017" y="1431234"/>
            <a:ext cx="7766936" cy="4475790"/>
          </a:xfrm>
        </p:spPr>
        <p:txBody>
          <a:bodyPr>
            <a:normAutofit/>
          </a:bodyPr>
          <a:lstStyle/>
          <a:p>
            <a:pPr marL="285750" indent="-285750" algn="l">
              <a:buFont typeface="Wingdings" charset="2"/>
              <a:buChar char="v"/>
            </a:pPr>
            <a:r>
              <a:rPr lang="en-US" dirty="0" smtClean="0"/>
              <a:t>Types of agile</a:t>
            </a:r>
          </a:p>
          <a:p>
            <a:pPr marL="742950" lvl="1" indent="-285750" algn="l">
              <a:buFont typeface="Wingdings" charset="2"/>
              <a:buChar char="v"/>
            </a:pPr>
            <a:r>
              <a:rPr lang="en-US" dirty="0" smtClean="0"/>
              <a:t>Scrum</a:t>
            </a:r>
          </a:p>
          <a:p>
            <a:pPr marL="742950" lvl="1" indent="-285750" algn="l">
              <a:buFont typeface="Wingdings" charset="2"/>
              <a:buChar char="v"/>
            </a:pPr>
            <a:r>
              <a:rPr lang="en-US" dirty="0" err="1" smtClean="0"/>
              <a:t>KanBan</a:t>
            </a:r>
            <a:endParaRPr lang="en-US" dirty="0" smtClean="0"/>
          </a:p>
          <a:p>
            <a:pPr marL="742950" lvl="1" indent="-285750" algn="l">
              <a:buFont typeface="Wingdings" charset="2"/>
              <a:buChar char="v"/>
            </a:pPr>
            <a:r>
              <a:rPr lang="en-US" dirty="0" smtClean="0"/>
              <a:t>Extreme Programming (XP)</a:t>
            </a:r>
            <a:endParaRPr lang="en-US" dirty="0"/>
          </a:p>
          <a:p>
            <a:pPr marL="285750" indent="-285750" algn="l">
              <a:buFont typeface="Wingdings" charset="2"/>
              <a:buChar char="v"/>
            </a:pPr>
            <a:r>
              <a:rPr lang="en-US" dirty="0" smtClean="0"/>
              <a:t>Terms</a:t>
            </a:r>
          </a:p>
          <a:p>
            <a:pPr marL="742950" lvl="1" indent="-285750" algn="l">
              <a:buFont typeface="Wingdings" charset="2"/>
              <a:buChar char="v"/>
            </a:pPr>
            <a:r>
              <a:rPr lang="en-US" dirty="0" smtClean="0"/>
              <a:t>Product Owner</a:t>
            </a:r>
          </a:p>
          <a:p>
            <a:pPr marL="742950" lvl="1" indent="-285750" algn="l">
              <a:buFont typeface="Wingdings" charset="2"/>
              <a:buChar char="v"/>
            </a:pPr>
            <a:r>
              <a:rPr lang="en-US" dirty="0" smtClean="0"/>
              <a:t>Scrum Master</a:t>
            </a:r>
          </a:p>
          <a:p>
            <a:pPr marL="742950" lvl="1" indent="-285750" algn="l">
              <a:buFont typeface="Wingdings" charset="2"/>
              <a:buChar char="v"/>
            </a:pPr>
            <a:r>
              <a:rPr lang="en-US" dirty="0" smtClean="0"/>
              <a:t>User Stories</a:t>
            </a:r>
          </a:p>
          <a:p>
            <a:pPr marL="742950" lvl="1" indent="-285750" algn="l">
              <a:buFont typeface="Wingdings" charset="2"/>
              <a:buChar char="v"/>
            </a:pPr>
            <a:r>
              <a:rPr lang="en-US" dirty="0" smtClean="0"/>
              <a:t>Backlog</a:t>
            </a:r>
          </a:p>
          <a:p>
            <a:pPr marL="742950" lvl="1" indent="-285750" algn="l">
              <a:buFont typeface="Wingdings" charset="2"/>
              <a:buChar char="v"/>
            </a:pPr>
            <a:r>
              <a:rPr lang="en-US" dirty="0"/>
              <a:t>Sprint </a:t>
            </a:r>
            <a:r>
              <a:rPr lang="en-US" dirty="0" smtClean="0"/>
              <a:t>planning</a:t>
            </a:r>
          </a:p>
          <a:p>
            <a:pPr marL="742950" lvl="1" indent="-285750" algn="l">
              <a:buFont typeface="Wingdings" charset="2"/>
              <a:buChar char="v"/>
            </a:pPr>
            <a:r>
              <a:rPr lang="en-US" dirty="0" smtClean="0"/>
              <a:t>Sprints</a:t>
            </a:r>
          </a:p>
          <a:p>
            <a:pPr marL="742950" lvl="1" indent="-285750" algn="l">
              <a:buFont typeface="Wingdings" charset="2"/>
              <a:buChar char="v"/>
            </a:pPr>
            <a:r>
              <a:rPr lang="en-US" dirty="0" smtClean="0"/>
              <a:t>Retrospective</a:t>
            </a:r>
          </a:p>
          <a:p>
            <a:pPr marL="742950" lvl="1" indent="-285750" algn="l">
              <a:buFont typeface="Wingdings" charset="2"/>
              <a:buChar char="v"/>
            </a:pPr>
            <a:endParaRPr lang="en-US" dirty="0" smtClean="0"/>
          </a:p>
        </p:txBody>
      </p:sp>
      <p:sp>
        <p:nvSpPr>
          <p:cNvPr id="5" name="Title 1"/>
          <p:cNvSpPr>
            <a:spLocks noGrp="1"/>
          </p:cNvSpPr>
          <p:nvPr>
            <p:ph type="ctrTitle"/>
          </p:nvPr>
        </p:nvSpPr>
        <p:spPr>
          <a:xfrm>
            <a:off x="1107017" y="520428"/>
            <a:ext cx="7766936" cy="910806"/>
          </a:xfrm>
        </p:spPr>
        <p:txBody>
          <a:bodyPr/>
          <a:lstStyle/>
          <a:p>
            <a:pPr algn="l"/>
            <a:r>
              <a:rPr lang="en-US" sz="3600" dirty="0" smtClean="0"/>
              <a:t>Implementing Agile</a:t>
            </a:r>
            <a:endParaRPr lang="en-US" sz="3600" dirty="0"/>
          </a:p>
        </p:txBody>
      </p:sp>
    </p:spTree>
    <p:extLst>
      <p:ext uri="{BB962C8B-B14F-4D97-AF65-F5344CB8AC3E}">
        <p14:creationId xmlns:p14="http://schemas.microsoft.com/office/powerpoint/2010/main" val="802501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017" y="1431234"/>
            <a:ext cx="7766936" cy="4055165"/>
          </a:xfrm>
        </p:spPr>
        <p:txBody>
          <a:bodyPr>
            <a:normAutofit/>
          </a:bodyPr>
          <a:lstStyle/>
          <a:p>
            <a:pPr algn="l"/>
            <a:r>
              <a:rPr lang="en-US" dirty="0"/>
              <a:t>Step 1: Set your vision with a strategy meeting</a:t>
            </a:r>
          </a:p>
          <a:p>
            <a:pPr algn="l"/>
            <a:r>
              <a:rPr lang="en-US" dirty="0"/>
              <a:t>Step 2: Build out your product roadmap</a:t>
            </a:r>
          </a:p>
          <a:p>
            <a:pPr algn="l"/>
            <a:r>
              <a:rPr lang="en-US" dirty="0"/>
              <a:t>Step 3: </a:t>
            </a:r>
            <a:r>
              <a:rPr lang="en-US" dirty="0" smtClean="0"/>
              <a:t>Create a release </a:t>
            </a:r>
            <a:r>
              <a:rPr lang="en-US" dirty="0"/>
              <a:t>plan</a:t>
            </a:r>
          </a:p>
          <a:p>
            <a:pPr algn="l"/>
            <a:r>
              <a:rPr lang="en-US" dirty="0"/>
              <a:t>Step 4: </a:t>
            </a:r>
            <a:r>
              <a:rPr lang="en-US" dirty="0" smtClean="0"/>
              <a:t>Plan the sprints</a:t>
            </a:r>
          </a:p>
          <a:p>
            <a:pPr algn="l"/>
            <a:r>
              <a:rPr lang="en-US" dirty="0"/>
              <a:t>Step 5: </a:t>
            </a:r>
            <a:r>
              <a:rPr lang="en-US" dirty="0" smtClean="0"/>
              <a:t>Conduct daily standups</a:t>
            </a:r>
          </a:p>
          <a:p>
            <a:pPr algn="l"/>
            <a:r>
              <a:rPr lang="en-US" dirty="0" smtClean="0"/>
              <a:t>Step </a:t>
            </a:r>
            <a:r>
              <a:rPr lang="en-US" dirty="0"/>
              <a:t>6: </a:t>
            </a:r>
            <a:r>
              <a:rPr lang="en-US" dirty="0" smtClean="0"/>
              <a:t>It’s </a:t>
            </a:r>
            <a:r>
              <a:rPr lang="en-US" dirty="0"/>
              <a:t>time for a </a:t>
            </a:r>
            <a:r>
              <a:rPr lang="en-US" dirty="0" smtClean="0"/>
              <a:t>review</a:t>
            </a:r>
          </a:p>
          <a:p>
            <a:pPr algn="l"/>
            <a:r>
              <a:rPr lang="en-US" dirty="0" smtClean="0"/>
              <a:t>Step </a:t>
            </a:r>
            <a:r>
              <a:rPr lang="en-US" dirty="0"/>
              <a:t>7: What’s next? Decide what to focus on in your sprint </a:t>
            </a:r>
            <a:r>
              <a:rPr lang="en-US" dirty="0" smtClean="0"/>
              <a:t>retrospective</a:t>
            </a:r>
          </a:p>
          <a:p>
            <a:pPr algn="l"/>
            <a:r>
              <a:rPr lang="en-US" dirty="0" smtClean="0"/>
              <a:t>Step 8: Repeat steps 4 - 7</a:t>
            </a:r>
          </a:p>
          <a:p>
            <a:pPr algn="l"/>
            <a:endParaRPr lang="en-US" dirty="0"/>
          </a:p>
        </p:txBody>
      </p:sp>
      <p:sp>
        <p:nvSpPr>
          <p:cNvPr id="5" name="Title 1"/>
          <p:cNvSpPr>
            <a:spLocks noGrp="1"/>
          </p:cNvSpPr>
          <p:nvPr>
            <p:ph type="ctrTitle"/>
          </p:nvPr>
        </p:nvSpPr>
        <p:spPr>
          <a:xfrm>
            <a:off x="1107017" y="520428"/>
            <a:ext cx="7766936" cy="910806"/>
          </a:xfrm>
        </p:spPr>
        <p:txBody>
          <a:bodyPr/>
          <a:lstStyle/>
          <a:p>
            <a:pPr algn="l"/>
            <a:r>
              <a:rPr lang="en-US" sz="3600" dirty="0" smtClean="0"/>
              <a:t>Steps to implement Agile</a:t>
            </a:r>
            <a:endParaRPr lang="en-US" sz="3600" dirty="0"/>
          </a:p>
        </p:txBody>
      </p:sp>
    </p:spTree>
    <p:extLst>
      <p:ext uri="{BB962C8B-B14F-4D97-AF65-F5344CB8AC3E}">
        <p14:creationId xmlns:p14="http://schemas.microsoft.com/office/powerpoint/2010/main" val="18925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1726</TotalTime>
  <Words>1666</Words>
  <Application>Microsoft Macintosh PowerPoint</Application>
  <PresentationFormat>Widescreen</PresentationFormat>
  <Paragraphs>207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Trebuchet MS</vt:lpstr>
      <vt:lpstr>Wingdings</vt:lpstr>
      <vt:lpstr>Wingdings 3</vt:lpstr>
      <vt:lpstr>Arial</vt:lpstr>
      <vt:lpstr>Facet</vt:lpstr>
      <vt:lpstr>Adopting Agile</vt:lpstr>
      <vt:lpstr>What we are going to cover</vt:lpstr>
      <vt:lpstr>What is Waterfall?</vt:lpstr>
      <vt:lpstr>PowerPoint Presentation</vt:lpstr>
      <vt:lpstr>What is Agile?</vt:lpstr>
      <vt:lpstr>PowerPoint Presentation</vt:lpstr>
      <vt:lpstr>The Problem with Waterfall</vt:lpstr>
      <vt:lpstr>Implementing Agile</vt:lpstr>
      <vt:lpstr>Steps to implement Agile</vt:lpstr>
      <vt:lpstr>Building Agile Teams</vt:lpstr>
      <vt:lpstr>Agile and ACME Corp.</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Adopting Agile</dc:title>
  <dc:creator>Colin Knebl</dc:creator>
  <cp:lastModifiedBy>Colin Knebl</cp:lastModifiedBy>
  <cp:revision>20</cp:revision>
  <dcterms:created xsi:type="dcterms:W3CDTF">2019-10-08T23:20:27Z</dcterms:created>
  <dcterms:modified xsi:type="dcterms:W3CDTF">2019-10-11T01:49:49Z</dcterms:modified>
</cp:coreProperties>
</file>