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8"/>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75" r:id="rId18"/>
    <p:sldId id="276" r:id="rId19"/>
    <p:sldId id="277" r:id="rId20"/>
    <p:sldId id="278" r:id="rId21"/>
    <p:sldId id="264" r:id="rId22"/>
    <p:sldId id="265" r:id="rId23"/>
    <p:sldId id="266" r:id="rId24"/>
    <p:sldId id="267" r:id="rId25"/>
    <p:sldId id="268" r:id="rId26"/>
    <p:sldId id="269" r:id="rId27"/>
  </p:sldIdLst>
  <p:sldSz cx="12192000" cy="6858000"/>
  <p:notesSz cx="6858000" cy="9144000"/>
  <p:embeddedFontLst>
    <p:embeddedFont>
      <p:font typeface="Century Gothic" panose="020B0502020202020204"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7AD4EDD-EA40-B65D-7FE9-278139353130}"/>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F55D495-CC62-7F40-95C5-E5633C2FCC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FCA54B2-4066-60E8-41A1-DAA60DFBA39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4618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EB6057BA-31C7-8036-4364-3E64B70ED59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DA96AE7-4FAA-DBB5-DF9E-0AA1BF8C8E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287F3C2D-59A5-61C0-154B-DF3ACA0989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2478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BC0278B3-04F0-6641-8B99-A4E8A43B515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15C1565C-D1C1-3083-652D-79A15B29EF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F8212E7-80FF-2B03-0AC6-0C5D031D1F2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1640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1ADD6D7-AE45-D735-8DAD-667ACFB83CD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B25A167-ED7B-F35E-5853-77D7F35B56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4659BBD-E79A-0A41-6DB6-0197284CA6B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8063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C42D2B1-4696-987E-735D-ED39BA8CDAB5}"/>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F50B51A3-215D-30A9-258B-7241B64144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F9CF2BD8-47EC-1913-91F2-1395D078853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3158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68EB663D-FE77-5CD5-31BB-6E204AA8CB7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FB8D6977-4E59-AA9A-64D5-B757D6E1B9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95786FD-12B3-5A80-EFD5-B8952A70DC3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464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5AD333B-22F3-1BB1-0ABD-74DF1FFC29A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F0D2FA7B-E6CC-F5CB-C700-E62464421F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9CB0A48-D6BF-EC30-7B29-5CB3BDB040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8797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6C74347-43B1-E0C0-8158-10A9A6090B90}"/>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67CB15DC-8953-6299-FB85-DF86DB25B4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38F9676-8341-F7EB-00F9-D4BF01E7B99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4676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7CE3BF4-DB64-8312-D028-74B87567751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C770F9D2-3F4D-0868-A428-7DF6FE8740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DF023EF8-9B13-20A6-D2B8-7D622D15D1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1256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hyperlink" Target="https://www.techtarget.com/" TargetMode="External"/><Relationship Id="rId3" Type="http://schemas.openxmlformats.org/officeDocument/2006/relationships/notesSlide" Target="../notesSlides/notesSlide23.xml"/><Relationship Id="rId7" Type="http://schemas.openxmlformats.org/officeDocument/2006/relationships/hyperlink" Target="https://owasp.org/www-project-secure-coding-practices/" TargetMode="Externa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hyperlink" Target="https://www.intel.com/sgx" TargetMode="External"/><Relationship Id="rId5" Type="http://schemas.openxmlformats.org/officeDocument/2006/relationships/hyperlink" Target="https://docs.sonarsource.com/" TargetMode="External"/><Relationship Id="rId4" Type="http://schemas.openxmlformats.org/officeDocument/2006/relationships/hyperlink" Target="https://wiki.sei.cmu.edu/"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Colin Kwasnik</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1BE67A2-F9B2-24A9-A3E4-B193613519D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3F3A77E-F906-99F3-AF32-E43618D5AA94}"/>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STD-003 – Avoid Buffer Overflows</a:t>
            </a:r>
            <a:endParaRPr dirty="0"/>
          </a:p>
        </p:txBody>
      </p:sp>
      <p:sp>
        <p:nvSpPr>
          <p:cNvPr id="196" name="Google Shape;196;g9504e29505_0_0">
            <a:extLst>
              <a:ext uri="{FF2B5EF4-FFF2-40B4-BE49-F238E27FC236}">
                <a16:creationId xmlns:a16="http://schemas.microsoft.com/office/drawing/2014/main" id="{59F8FF49-2196-9AA3-CC81-B19A3B907CB4}"/>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Simulate long strings in test input.</a:t>
            </a:r>
          </a:p>
          <a:p>
            <a:pPr indent="-457200"/>
            <a:r>
              <a:rPr lang="en-US" sz="3200" dirty="0"/>
              <a:t>Use </a:t>
            </a:r>
            <a:r>
              <a:rPr lang="en-US" sz="3200" dirty="0" err="1"/>
              <a:t>strncpy</a:t>
            </a:r>
            <a:r>
              <a:rPr lang="en-US" sz="3200" dirty="0"/>
              <a:t> or safe buffer access in code under test.</a:t>
            </a:r>
          </a:p>
          <a:p>
            <a:pPr indent="-457200"/>
            <a:r>
              <a:rPr lang="en-US" sz="3200" dirty="0"/>
              <a:t>Detect out-of-bounds with </a:t>
            </a:r>
            <a:r>
              <a:rPr lang="en-US" sz="3200" dirty="0" err="1"/>
              <a:t>ASan</a:t>
            </a:r>
            <a:r>
              <a:rPr lang="en-US" sz="3200" dirty="0"/>
              <a:t> (</a:t>
            </a:r>
            <a:r>
              <a:rPr lang="en-US" sz="3200" dirty="0" err="1"/>
              <a:t>AddressSanitizer</a:t>
            </a:r>
            <a:r>
              <a:rPr lang="en-US" sz="3200" dirty="0"/>
              <a:t>).</a:t>
            </a:r>
            <a:endParaRPr sz="3200" dirty="0"/>
          </a:p>
        </p:txBody>
      </p:sp>
      <p:pic>
        <p:nvPicPr>
          <p:cNvPr id="197" name="Google Shape;197;g9504e29505_0_0" descr="Green Pace logo">
            <a:extLst>
              <a:ext uri="{FF2B5EF4-FFF2-40B4-BE49-F238E27FC236}">
                <a16:creationId xmlns:a16="http://schemas.microsoft.com/office/drawing/2014/main" id="{BE30A468-D15F-A076-43CD-6901AFA4551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4932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7A4F789-9864-4FF4-5737-F97CC01C4E28}"/>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24550C2-91ED-B56C-3198-F60386D525FE}"/>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STD-004 – Prevent SQL Injection</a:t>
            </a:r>
            <a:endParaRPr dirty="0"/>
          </a:p>
        </p:txBody>
      </p:sp>
      <p:sp>
        <p:nvSpPr>
          <p:cNvPr id="196" name="Google Shape;196;g9504e29505_0_0">
            <a:extLst>
              <a:ext uri="{FF2B5EF4-FFF2-40B4-BE49-F238E27FC236}">
                <a16:creationId xmlns:a16="http://schemas.microsoft.com/office/drawing/2014/main" id="{2E5675EE-F178-A170-D3D0-2F7595027FAC}"/>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Mock database interfaces with untrusted input.</a:t>
            </a:r>
          </a:p>
          <a:p>
            <a:pPr indent="-457200"/>
            <a:r>
              <a:rPr lang="en-US" sz="3200" dirty="0"/>
              <a:t>Test that queries use bound parameters.</a:t>
            </a:r>
          </a:p>
          <a:p>
            <a:pPr indent="-457200"/>
            <a:r>
              <a:rPr lang="en-US" sz="3200" dirty="0"/>
              <a:t>Verify that direct string concatenation is blocked.</a:t>
            </a:r>
            <a:endParaRPr sz="3200" dirty="0"/>
          </a:p>
        </p:txBody>
      </p:sp>
      <p:pic>
        <p:nvPicPr>
          <p:cNvPr id="197" name="Google Shape;197;g9504e29505_0_0" descr="Green Pace logo">
            <a:extLst>
              <a:ext uri="{FF2B5EF4-FFF2-40B4-BE49-F238E27FC236}">
                <a16:creationId xmlns:a16="http://schemas.microsoft.com/office/drawing/2014/main" id="{534C70EB-0A34-C816-842D-32640D8760D5}"/>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36441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0094522-48E6-E3C1-651C-B6AB2BBBC8B8}"/>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DCF2FD4-7460-0D17-5AF5-77A6474FB0A9}"/>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STD-005 – Prevent Memory Leaks</a:t>
            </a:r>
            <a:endParaRPr dirty="0"/>
          </a:p>
        </p:txBody>
      </p:sp>
      <p:sp>
        <p:nvSpPr>
          <p:cNvPr id="196" name="Google Shape;196;g9504e29505_0_0">
            <a:extLst>
              <a:ext uri="{FF2B5EF4-FFF2-40B4-BE49-F238E27FC236}">
                <a16:creationId xmlns:a16="http://schemas.microsoft.com/office/drawing/2014/main" id="{46164B8C-E040-236D-0104-91EF5476AD99}"/>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Allocate and free memory in looped test cases.</a:t>
            </a:r>
          </a:p>
          <a:p>
            <a:pPr indent="-457200"/>
            <a:r>
              <a:rPr lang="en-US" sz="3200" dirty="0"/>
              <a:t>Use </a:t>
            </a:r>
            <a:r>
              <a:rPr lang="en-US" sz="3200" dirty="0" err="1"/>
              <a:t>Valgrind</a:t>
            </a:r>
            <a:r>
              <a:rPr lang="en-US" sz="3200" dirty="0"/>
              <a:t> or Clang’s </a:t>
            </a:r>
            <a:r>
              <a:rPr lang="en-US" sz="3200" dirty="0" err="1"/>
              <a:t>MemorySanitizer</a:t>
            </a:r>
            <a:r>
              <a:rPr lang="en-US" sz="3200" dirty="0"/>
              <a:t>.</a:t>
            </a:r>
          </a:p>
          <a:p>
            <a:pPr indent="-457200"/>
            <a:r>
              <a:rPr lang="en-US" sz="3200" dirty="0"/>
              <a:t>Confirm smart pointer usage or delete[] calls.</a:t>
            </a:r>
            <a:endParaRPr sz="3200" dirty="0"/>
          </a:p>
        </p:txBody>
      </p:sp>
      <p:pic>
        <p:nvPicPr>
          <p:cNvPr id="197" name="Google Shape;197;g9504e29505_0_0" descr="Green Pace logo">
            <a:extLst>
              <a:ext uri="{FF2B5EF4-FFF2-40B4-BE49-F238E27FC236}">
                <a16:creationId xmlns:a16="http://schemas.microsoft.com/office/drawing/2014/main" id="{32927546-E484-E20F-0227-E17DA7245F8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99100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A0FBCD5-01E9-6518-AE30-FF895A292F81}"/>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8D0F6F7-180B-29C4-BDA7-CA0908FC6AFB}"/>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STD-006 – Do Not Use Assert for Runtime Logic</a:t>
            </a:r>
            <a:endParaRPr dirty="0"/>
          </a:p>
        </p:txBody>
      </p:sp>
      <p:sp>
        <p:nvSpPr>
          <p:cNvPr id="196" name="Google Shape;196;g9504e29505_0_0">
            <a:extLst>
              <a:ext uri="{FF2B5EF4-FFF2-40B4-BE49-F238E27FC236}">
                <a16:creationId xmlns:a16="http://schemas.microsoft.com/office/drawing/2014/main" id="{50BF68D8-7D35-BE62-8FCD-87F7ADBB72B1}"/>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Replace assert() with explicit exception handling.</a:t>
            </a:r>
          </a:p>
          <a:p>
            <a:pPr indent="-457200"/>
            <a:r>
              <a:rPr lang="en-US" sz="3200" dirty="0"/>
              <a:t>Test that error conditions throw or return error codes.</a:t>
            </a:r>
          </a:p>
          <a:p>
            <a:pPr indent="-457200"/>
            <a:r>
              <a:rPr lang="en-US" sz="3200" dirty="0"/>
              <a:t>Catch failures gracefully in test output.</a:t>
            </a:r>
          </a:p>
        </p:txBody>
      </p:sp>
      <p:pic>
        <p:nvPicPr>
          <p:cNvPr id="197" name="Google Shape;197;g9504e29505_0_0" descr="Green Pace logo">
            <a:extLst>
              <a:ext uri="{FF2B5EF4-FFF2-40B4-BE49-F238E27FC236}">
                <a16:creationId xmlns:a16="http://schemas.microsoft.com/office/drawing/2014/main" id="{5F0E5A6B-58E5-327B-A13B-D1FFD14B2BB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9633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AC8198B-1C79-3E2E-5033-9FA348526B9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87495A03-F735-E8BC-AA33-E7E86461E0AD}"/>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STD-007 – Catch Exceptions Safely</a:t>
            </a:r>
            <a:endParaRPr dirty="0"/>
          </a:p>
        </p:txBody>
      </p:sp>
      <p:sp>
        <p:nvSpPr>
          <p:cNvPr id="196" name="Google Shape;196;g9504e29505_0_0">
            <a:extLst>
              <a:ext uri="{FF2B5EF4-FFF2-40B4-BE49-F238E27FC236}">
                <a16:creationId xmlns:a16="http://schemas.microsoft.com/office/drawing/2014/main" id="{954CCB00-DAA0-DA05-2BE4-55F96657C2EA}"/>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Trigger invalid input to throw exceptions.</a:t>
            </a:r>
          </a:p>
          <a:p>
            <a:pPr indent="-457200"/>
            <a:r>
              <a:rPr lang="en-US" sz="3200" dirty="0"/>
              <a:t>Use try-catch blocks in test fixtures.</a:t>
            </a:r>
          </a:p>
          <a:p>
            <a:pPr indent="-457200"/>
            <a:r>
              <a:rPr lang="en-US" sz="3200" dirty="0"/>
              <a:t>Confirm application stability under failure.</a:t>
            </a:r>
          </a:p>
        </p:txBody>
      </p:sp>
      <p:pic>
        <p:nvPicPr>
          <p:cNvPr id="197" name="Google Shape;197;g9504e29505_0_0" descr="Green Pace logo">
            <a:extLst>
              <a:ext uri="{FF2B5EF4-FFF2-40B4-BE49-F238E27FC236}">
                <a16:creationId xmlns:a16="http://schemas.microsoft.com/office/drawing/2014/main" id="{7F868AD1-CE64-9F26-AEA1-996F59A799BD}"/>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17285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F16B7AE9-416D-FD46-1A11-6C1713C75CD3}"/>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E3DA6FE-BD4F-D00F-3EA6-E2461DA57D58}"/>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STD-008 – Ensure Thread Safety</a:t>
            </a:r>
            <a:endParaRPr dirty="0"/>
          </a:p>
        </p:txBody>
      </p:sp>
      <p:sp>
        <p:nvSpPr>
          <p:cNvPr id="196" name="Google Shape;196;g9504e29505_0_0">
            <a:extLst>
              <a:ext uri="{FF2B5EF4-FFF2-40B4-BE49-F238E27FC236}">
                <a16:creationId xmlns:a16="http://schemas.microsoft.com/office/drawing/2014/main" id="{4D4353FF-F924-8115-81BA-AD916E4AFAB6}"/>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Launch concurrent threads in test cases.</a:t>
            </a:r>
          </a:p>
          <a:p>
            <a:pPr indent="-457200"/>
            <a:r>
              <a:rPr lang="en-US" sz="3200" dirty="0"/>
              <a:t>Modify shared variables with and without mutex.</a:t>
            </a:r>
          </a:p>
          <a:p>
            <a:pPr indent="-457200"/>
            <a:r>
              <a:rPr lang="en-US" sz="3200" dirty="0"/>
              <a:t>Detect race conditions using </a:t>
            </a:r>
            <a:r>
              <a:rPr lang="en-US" sz="3200" dirty="0" err="1"/>
              <a:t>ThreadSanitizer</a:t>
            </a:r>
            <a:r>
              <a:rPr lang="en-US" sz="3200" dirty="0"/>
              <a:t>.</a:t>
            </a:r>
          </a:p>
        </p:txBody>
      </p:sp>
      <p:pic>
        <p:nvPicPr>
          <p:cNvPr id="197" name="Google Shape;197;g9504e29505_0_0" descr="Green Pace logo">
            <a:extLst>
              <a:ext uri="{FF2B5EF4-FFF2-40B4-BE49-F238E27FC236}">
                <a16:creationId xmlns:a16="http://schemas.microsoft.com/office/drawing/2014/main" id="{8CFC5D44-3A4D-E959-6092-D534388666E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72050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A49DBE8-E2FE-58D7-D1E3-5048D08602B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9490C38-10EE-A66D-6E0E-3C3989A54D58}"/>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STD-009 – Sanitize File Paths</a:t>
            </a:r>
            <a:endParaRPr b="1" dirty="0"/>
          </a:p>
        </p:txBody>
      </p:sp>
      <p:sp>
        <p:nvSpPr>
          <p:cNvPr id="196" name="Google Shape;196;g9504e29505_0_0">
            <a:extLst>
              <a:ext uri="{FF2B5EF4-FFF2-40B4-BE49-F238E27FC236}">
                <a16:creationId xmlns:a16="http://schemas.microsoft.com/office/drawing/2014/main" id="{56F9C0CD-C382-3E5F-0D41-E2AAA67DA901}"/>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Supply unsafe paths like ../../</a:t>
            </a:r>
            <a:r>
              <a:rPr lang="en-US" sz="3200" dirty="0" err="1"/>
              <a:t>etc</a:t>
            </a:r>
            <a:r>
              <a:rPr lang="en-US" sz="3200" dirty="0"/>
              <a:t>/passwd.</a:t>
            </a:r>
          </a:p>
          <a:p>
            <a:pPr indent="-457200"/>
            <a:r>
              <a:rPr lang="en-US" sz="3200" dirty="0"/>
              <a:t>Confirm input is rejected or sanitized.</a:t>
            </a:r>
          </a:p>
          <a:p>
            <a:pPr indent="-457200"/>
            <a:r>
              <a:rPr lang="en-US" sz="3200" dirty="0"/>
              <a:t>Validate against a known directory or whitelist.</a:t>
            </a:r>
          </a:p>
        </p:txBody>
      </p:sp>
      <p:pic>
        <p:nvPicPr>
          <p:cNvPr id="197" name="Google Shape;197;g9504e29505_0_0" descr="Green Pace logo">
            <a:extLst>
              <a:ext uri="{FF2B5EF4-FFF2-40B4-BE49-F238E27FC236}">
                <a16:creationId xmlns:a16="http://schemas.microsoft.com/office/drawing/2014/main" id="{8925DF41-E05A-8E25-1CE3-966A61836C3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73870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172E98C-9D9B-751A-4A8D-B71C09A3D8D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3F4B77B6-97E0-696B-8D76-25691CEB2BFE}"/>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STD-010 – Release Acquired Resources</a:t>
            </a:r>
            <a:endParaRPr b="1" dirty="0"/>
          </a:p>
        </p:txBody>
      </p:sp>
      <p:sp>
        <p:nvSpPr>
          <p:cNvPr id="196" name="Google Shape;196;g9504e29505_0_0">
            <a:extLst>
              <a:ext uri="{FF2B5EF4-FFF2-40B4-BE49-F238E27FC236}">
                <a16:creationId xmlns:a16="http://schemas.microsoft.com/office/drawing/2014/main" id="{98F76945-3614-5F11-EE33-9EB862233713}"/>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Open and close files or sockets during tests.</a:t>
            </a:r>
          </a:p>
          <a:p>
            <a:pPr indent="-457200"/>
            <a:r>
              <a:rPr lang="en-US" sz="3200" dirty="0"/>
              <a:t>Monitor with </a:t>
            </a:r>
            <a:r>
              <a:rPr lang="en-US" sz="3200" dirty="0" err="1"/>
              <a:t>Valgrind</a:t>
            </a:r>
            <a:r>
              <a:rPr lang="en-US" sz="3200" dirty="0"/>
              <a:t> for resource leaks.</a:t>
            </a:r>
          </a:p>
          <a:p>
            <a:pPr indent="-457200"/>
            <a:r>
              <a:rPr lang="en-US" sz="3200" dirty="0"/>
              <a:t>Use RAII patterns to automate cleanup.</a:t>
            </a:r>
          </a:p>
        </p:txBody>
      </p:sp>
      <p:pic>
        <p:nvPicPr>
          <p:cNvPr id="197" name="Google Shape;197;g9504e29505_0_0" descr="Green Pace logo">
            <a:extLst>
              <a:ext uri="{FF2B5EF4-FFF2-40B4-BE49-F238E27FC236}">
                <a16:creationId xmlns:a16="http://schemas.microsoft.com/office/drawing/2014/main" id="{4CB3AC29-C7D6-34F3-3036-6C5B8100AE5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332760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r>
              <a:rPr lang="en-US" dirty="0"/>
              <a:t>Pre-Production Phase - </a:t>
            </a:r>
          </a:p>
          <a:p>
            <a:r>
              <a:rPr lang="en-US" dirty="0"/>
              <a:t>Assess &amp; Plan: SonarQube identifies critical standards (STD-004).</a:t>
            </a:r>
          </a:p>
          <a:p>
            <a:r>
              <a:rPr lang="en-US" dirty="0"/>
              <a:t>Design: Clang-Tidy detects design flaws like improper data types (STD-001).</a:t>
            </a:r>
          </a:p>
          <a:p>
            <a:r>
              <a:rPr lang="en-US" dirty="0"/>
              <a:t>Build: </a:t>
            </a:r>
            <a:r>
              <a:rPr lang="en-US" dirty="0" err="1"/>
              <a:t>Cppcheck</a:t>
            </a:r>
            <a:r>
              <a:rPr lang="en-US" dirty="0"/>
              <a:t> blocks insecure code (STD-003, STD-005).</a:t>
            </a:r>
          </a:p>
          <a:p>
            <a:r>
              <a:rPr lang="en-US" dirty="0"/>
              <a:t>Verify &amp; Test: Tools scan for input issues (STD-002), file handling (STD-009), and concurrency (STD-008).</a:t>
            </a:r>
          </a:p>
          <a:p>
            <a:r>
              <a:rPr lang="en-US" dirty="0"/>
              <a:t>Production Phase - </a:t>
            </a:r>
          </a:p>
          <a:p>
            <a:r>
              <a:rPr lang="en-US" dirty="0"/>
              <a:t>Transition &amp; Health Check: </a:t>
            </a:r>
            <a:r>
              <a:rPr lang="en-US" dirty="0" err="1"/>
              <a:t>Valgrind</a:t>
            </a:r>
            <a:r>
              <a:rPr lang="en-US" dirty="0"/>
              <a:t> confirms resource cleanup (STD-010).</a:t>
            </a:r>
          </a:p>
          <a:p>
            <a:r>
              <a:rPr lang="en-US" dirty="0"/>
              <a:t>Monitor &amp; Detect: SIEM tools log violations (STD-006).</a:t>
            </a:r>
          </a:p>
          <a:p>
            <a:r>
              <a:rPr lang="en-US" dirty="0"/>
              <a:t>Respond: Automated scripts block or roll back on exception failures (STD-007).</a:t>
            </a:r>
          </a:p>
          <a:p>
            <a:r>
              <a:rPr lang="en-US" dirty="0"/>
              <a:t>Maintain: Automated audits enforce standards post-deployment.</a:t>
            </a:r>
          </a:p>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569343" y="1979763"/>
            <a:ext cx="6665343" cy="4327010"/>
          </a:xfrm>
          <a:prstGeom prst="rect">
            <a:avLst/>
          </a:prstGeom>
          <a:noFill/>
          <a:ln>
            <a:noFill/>
          </a:ln>
        </p:spPr>
        <p:txBody>
          <a:bodyPr spcFirstLastPara="1" wrap="square" lIns="91425" tIns="45700" rIns="91425" bIns="45700" anchor="t" anchorCtr="0">
            <a:normAutofit/>
          </a:bodyPr>
          <a:lstStyle/>
          <a:p>
            <a:pPr marL="685800" lvl="0" indent="0">
              <a:spcBef>
                <a:spcPts val="0"/>
              </a:spcBef>
              <a:buNone/>
            </a:pPr>
            <a:r>
              <a:rPr lang="en-US" dirty="0"/>
              <a:t>Green Pace’s security policy provides a consistent framework for secure software development, ensuring all teams follow proven practices that reduce vulnerabilities and align with regulatory requirements. By embedding security into every phase of the software development lifecycle, the policy supports a defense-in-depth approach that protects customer data, improves system resilience, and strengthens long-term development outcomes.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096000" y="1979763"/>
            <a:ext cx="5641762" cy="345664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sz="2400" dirty="0"/>
              <a:t>Problem: Inconsistent secure coding increases vulnerability risk.</a:t>
            </a:r>
          </a:p>
          <a:p>
            <a:pPr marL="342900">
              <a:spcBef>
                <a:spcPts val="0"/>
              </a:spcBef>
              <a:buSzPts val="2000"/>
            </a:pPr>
            <a:r>
              <a:rPr lang="en-US" sz="2400" dirty="0"/>
              <a:t>Solution: Enforce unified standards with automated testing and monitoring.</a:t>
            </a:r>
          </a:p>
          <a:p>
            <a:pPr marL="342900">
              <a:spcBef>
                <a:spcPts val="0"/>
              </a:spcBef>
              <a:buSzPts val="2000"/>
            </a:pPr>
            <a:r>
              <a:rPr lang="en-US" sz="2400" dirty="0"/>
              <a:t>Risk of Delay: Greater exposure to threats like injection, memory leaks, and race conditions.</a:t>
            </a:r>
          </a:p>
          <a:p>
            <a:pPr marL="342900">
              <a:spcBef>
                <a:spcPts val="0"/>
              </a:spcBef>
              <a:buSzPts val="2000"/>
            </a:pPr>
            <a:r>
              <a:rPr lang="en-US" sz="2400" dirty="0"/>
              <a:t>Benefit of Action: Improved system stability, faster remediation, and regulatory compliance.</a:t>
            </a:r>
          </a:p>
          <a:p>
            <a:pPr marL="342900">
              <a:spcBef>
                <a:spcPts val="0"/>
              </a:spcBef>
              <a:buSzPts val="2000"/>
            </a:pPr>
            <a:r>
              <a:rPr lang="en-US" sz="2400" dirty="0"/>
              <a:t>Real-World Example: Buffer overflow (STD-003) caught in CI via </a:t>
            </a:r>
            <a:r>
              <a:rPr lang="en-US" sz="2400" dirty="0" err="1"/>
              <a:t>Cppcheck</a:t>
            </a:r>
            <a:r>
              <a:rPr lang="en-US" sz="2400" dirty="0"/>
              <a:t>; prevented production exploit.</a:t>
            </a:r>
            <a:endParaRPr sz="24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172278" y="2194561"/>
            <a:ext cx="8097078" cy="3245966"/>
          </a:xfrm>
          <a:prstGeom prst="rect">
            <a:avLst/>
          </a:prstGeom>
          <a:noFill/>
          <a:ln>
            <a:noFill/>
          </a:ln>
        </p:spPr>
        <p:txBody>
          <a:bodyPr spcFirstLastPara="1" wrap="square" lIns="91425" tIns="45700" rIns="91425" bIns="45700" anchor="t" anchorCtr="0">
            <a:normAutofit/>
          </a:bodyPr>
          <a:lstStyle/>
          <a:p>
            <a:pPr marL="1257300" lvl="2">
              <a:spcBef>
                <a:spcPts val="0"/>
              </a:spcBef>
            </a:pPr>
            <a:r>
              <a:rPr lang="en-US" sz="2400" dirty="0"/>
              <a:t>Gaps: Lack of encryption in use in some services.</a:t>
            </a:r>
          </a:p>
          <a:p>
            <a:pPr marL="1257300" lvl="2">
              <a:spcBef>
                <a:spcPts val="0"/>
              </a:spcBef>
            </a:pPr>
            <a:endParaRPr lang="en-US" sz="2400" dirty="0"/>
          </a:p>
          <a:p>
            <a:pPr marL="1257300" lvl="2">
              <a:spcBef>
                <a:spcPts val="0"/>
              </a:spcBef>
            </a:pPr>
            <a:r>
              <a:rPr lang="en-US" sz="2400" dirty="0"/>
              <a:t>Needed Standards: Broader concurrency safety (e.g. lock-free structures).</a:t>
            </a:r>
          </a:p>
          <a:p>
            <a:pPr marL="1257300" lvl="2">
              <a:spcBef>
                <a:spcPts val="0"/>
              </a:spcBef>
            </a:pPr>
            <a:endParaRPr lang="en-US" sz="2400" dirty="0"/>
          </a:p>
          <a:p>
            <a:pPr marL="1257300" lvl="2">
              <a:spcBef>
                <a:spcPts val="0"/>
              </a:spcBef>
            </a:pPr>
            <a:r>
              <a:rPr lang="en-US" sz="2400" dirty="0"/>
              <a:t>Future Improvements: Formal code reviews and machine-learning detection.</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sz="2400" dirty="0"/>
              <a:t>Security is a lifecycle discipline.</a:t>
            </a:r>
          </a:p>
          <a:p>
            <a:pPr marL="482600">
              <a:buSzPts val="2200"/>
            </a:pPr>
            <a:endParaRPr lang="en-US" sz="2400" dirty="0"/>
          </a:p>
          <a:p>
            <a:pPr marL="482600">
              <a:buSzPts val="2200"/>
            </a:pPr>
            <a:r>
              <a:rPr lang="en-US" sz="2400" dirty="0"/>
              <a:t>This policy aligns with industry best practices.</a:t>
            </a:r>
          </a:p>
          <a:p>
            <a:pPr marL="482600">
              <a:buSzPts val="2200"/>
            </a:pPr>
            <a:endParaRPr lang="en-US" sz="2400" dirty="0"/>
          </a:p>
          <a:p>
            <a:pPr marL="482600">
              <a:buSzPts val="2200"/>
            </a:pPr>
            <a:r>
              <a:rPr lang="en-US" sz="2400" dirty="0"/>
              <a:t>We are committed to evolving with threats and technologies.</a:t>
            </a:r>
            <a:endParaRPr sz="24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dirty="0"/>
              <a:t>SEI CERT C++ Coding Standard. (n.d.). Carnegie Mellon University. </a:t>
            </a:r>
            <a:r>
              <a:rPr lang="en-US" dirty="0">
                <a:hlinkClick r:id="rId4"/>
              </a:rPr>
              <a:t>https://wiki.sei.cmu.edu/</a:t>
            </a:r>
            <a:endParaRPr lang="en-US" dirty="0"/>
          </a:p>
          <a:p>
            <a:pPr marL="342900">
              <a:spcBef>
                <a:spcPts val="0"/>
              </a:spcBef>
              <a:buSzPts val="2200"/>
            </a:pPr>
            <a:endParaRPr lang="en-US" dirty="0"/>
          </a:p>
          <a:p>
            <a:pPr marL="342900">
              <a:spcBef>
                <a:spcPts val="0"/>
              </a:spcBef>
              <a:buSzPts val="2200"/>
            </a:pPr>
            <a:r>
              <a:rPr lang="en-US" dirty="0"/>
              <a:t>SonarQube Documentation. (n.d.). </a:t>
            </a:r>
            <a:r>
              <a:rPr lang="en-US" dirty="0">
                <a:hlinkClick r:id="rId5"/>
              </a:rPr>
              <a:t>https://docs.sonarsource.com/</a:t>
            </a:r>
            <a:endParaRPr lang="en-US" dirty="0"/>
          </a:p>
          <a:p>
            <a:pPr marL="342900">
              <a:spcBef>
                <a:spcPts val="0"/>
              </a:spcBef>
              <a:buSzPts val="2200"/>
            </a:pPr>
            <a:endParaRPr lang="en-US" dirty="0"/>
          </a:p>
          <a:p>
            <a:pPr marL="342900">
              <a:spcBef>
                <a:spcPts val="0"/>
              </a:spcBef>
              <a:buSzPts val="2200"/>
            </a:pPr>
            <a:r>
              <a:rPr lang="en-US" dirty="0"/>
              <a:t>Intel SGX. (n.d.). </a:t>
            </a:r>
            <a:r>
              <a:rPr lang="en-US" dirty="0">
                <a:hlinkClick r:id="rId6"/>
              </a:rPr>
              <a:t>https://www.intel.com/sgx</a:t>
            </a:r>
            <a:endParaRPr lang="en-US" dirty="0"/>
          </a:p>
          <a:p>
            <a:pPr marL="342900">
              <a:spcBef>
                <a:spcPts val="0"/>
              </a:spcBef>
              <a:buSzPts val="2200"/>
            </a:pPr>
            <a:endParaRPr lang="en-US" dirty="0"/>
          </a:p>
          <a:p>
            <a:pPr marL="342900">
              <a:spcBef>
                <a:spcPts val="0"/>
              </a:spcBef>
              <a:buSzPts val="2200"/>
            </a:pPr>
            <a:r>
              <a:rPr lang="en-US" dirty="0"/>
              <a:t>OWASP Secure Coding Practices. (n.d.). </a:t>
            </a:r>
            <a:r>
              <a:rPr lang="en-US" dirty="0">
                <a:hlinkClick r:id="rId7"/>
              </a:rPr>
              <a:t>https://owasp.org/www-project-secure-coding-practices/</a:t>
            </a:r>
            <a:endParaRPr lang="en-US" dirty="0"/>
          </a:p>
          <a:p>
            <a:pPr marL="342900">
              <a:spcBef>
                <a:spcPts val="0"/>
              </a:spcBef>
              <a:buSzPts val="2200"/>
            </a:pPr>
            <a:endParaRPr lang="en-US" dirty="0"/>
          </a:p>
          <a:p>
            <a:pPr marL="342900">
              <a:spcBef>
                <a:spcPts val="0"/>
              </a:spcBef>
              <a:buSzPts val="2200"/>
            </a:pPr>
            <a:r>
              <a:rPr lang="en-US" dirty="0"/>
              <a:t>TechTarget. (2020). Benefits of IoT in business. </a:t>
            </a:r>
            <a:r>
              <a:rPr lang="en-US" dirty="0">
                <a:hlinkClick r:id="rId8"/>
              </a:rPr>
              <a:t>https://www.techtarget.com/</a:t>
            </a:r>
            <a:endParaRPr lang="en-US" dirty="0"/>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5830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651613077"/>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STD-002 (Input Validation), STD-003 (Buffer Overflows), STD-004 (SQL Injection), STD-005 (Memory Leaks), STD-007 (Exception Handling)</a:t>
                      </a:r>
                      <a:endParaRPr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STD-004 (SQL Injection - Priority 5), STD-002 (Input Validation - Priority 4), STD-003 (Buffer Overflows - Priority 4), STD-009 (Path Traversal - Priority 4)</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STD-001 (Incorrect Data Types - Priority 2), STD-006 (Assertions - Priority 2)</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STD-001 (Incorrect Data Types), STD-006 (Assertions), STD-008 (Concurrency Issues)</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2800" dirty="0"/>
              <a:t>1.Validate Input Data – STD-001, 002, 003, 004, 007, 009</a:t>
            </a:r>
          </a:p>
          <a:p>
            <a:pPr marL="0" lvl="0" indent="0" algn="l" rtl="0">
              <a:lnSpc>
                <a:spcPct val="90000"/>
              </a:lnSpc>
              <a:spcBef>
                <a:spcPts val="0"/>
              </a:spcBef>
              <a:spcAft>
                <a:spcPts val="0"/>
              </a:spcAft>
              <a:buClr>
                <a:schemeClr val="lt1"/>
              </a:buClr>
              <a:buSzPts val="2200"/>
              <a:buNone/>
            </a:pPr>
            <a:r>
              <a:rPr lang="en-US" sz="2800" dirty="0"/>
              <a:t>2. Heed Compiler Warnings – STD-001</a:t>
            </a:r>
          </a:p>
          <a:p>
            <a:pPr marL="0" lvl="0" indent="0" algn="l" rtl="0">
              <a:lnSpc>
                <a:spcPct val="90000"/>
              </a:lnSpc>
              <a:spcBef>
                <a:spcPts val="0"/>
              </a:spcBef>
              <a:spcAft>
                <a:spcPts val="0"/>
              </a:spcAft>
              <a:buClr>
                <a:schemeClr val="lt1"/>
              </a:buClr>
              <a:buSzPts val="2200"/>
              <a:buNone/>
            </a:pPr>
            <a:r>
              <a:rPr lang="en-US" sz="2800" dirty="0"/>
              <a:t>3. Architect for Security – STD-007, 008</a:t>
            </a:r>
          </a:p>
          <a:p>
            <a:pPr marL="0" lvl="0" indent="0" algn="l" rtl="0">
              <a:lnSpc>
                <a:spcPct val="90000"/>
              </a:lnSpc>
              <a:spcBef>
                <a:spcPts val="0"/>
              </a:spcBef>
              <a:spcAft>
                <a:spcPts val="0"/>
              </a:spcAft>
              <a:buClr>
                <a:schemeClr val="lt1"/>
              </a:buClr>
              <a:buSzPts val="2200"/>
              <a:buNone/>
            </a:pPr>
            <a:r>
              <a:rPr lang="en-US" sz="2800" dirty="0"/>
              <a:t>4. Keep It Simple – STD-001, 003, 005, 010</a:t>
            </a:r>
          </a:p>
          <a:p>
            <a:pPr marL="0" lvl="0" indent="0" algn="l" rtl="0">
              <a:lnSpc>
                <a:spcPct val="90000"/>
              </a:lnSpc>
              <a:spcBef>
                <a:spcPts val="0"/>
              </a:spcBef>
              <a:spcAft>
                <a:spcPts val="0"/>
              </a:spcAft>
              <a:buClr>
                <a:schemeClr val="lt1"/>
              </a:buClr>
              <a:buSzPts val="2200"/>
              <a:buNone/>
            </a:pPr>
            <a:r>
              <a:rPr lang="en-US" sz="2800" dirty="0"/>
              <a:t>5. Default Deny – Linked to system access policy</a:t>
            </a:r>
          </a:p>
          <a:p>
            <a:pPr marL="0" lvl="0" indent="0" algn="l" rtl="0">
              <a:lnSpc>
                <a:spcPct val="90000"/>
              </a:lnSpc>
              <a:spcBef>
                <a:spcPts val="0"/>
              </a:spcBef>
              <a:spcAft>
                <a:spcPts val="0"/>
              </a:spcAft>
              <a:buClr>
                <a:schemeClr val="lt1"/>
              </a:buClr>
              <a:buSzPts val="2200"/>
              <a:buNone/>
            </a:pPr>
            <a:r>
              <a:rPr lang="en-US" sz="2800" dirty="0"/>
              <a:t>6. Least Privilege – Covered in Authorization (AAA)</a:t>
            </a:r>
          </a:p>
          <a:p>
            <a:pPr marL="0" lvl="0" indent="0" algn="l" rtl="0">
              <a:lnSpc>
                <a:spcPct val="90000"/>
              </a:lnSpc>
              <a:spcBef>
                <a:spcPts val="0"/>
              </a:spcBef>
              <a:spcAft>
                <a:spcPts val="0"/>
              </a:spcAft>
              <a:buClr>
                <a:schemeClr val="lt1"/>
              </a:buClr>
              <a:buSzPts val="2200"/>
              <a:buNone/>
            </a:pPr>
            <a:r>
              <a:rPr lang="en-US" sz="2800" dirty="0"/>
              <a:t>7. Sanitize Output – STD-002, 004, 009</a:t>
            </a:r>
          </a:p>
          <a:p>
            <a:pPr marL="0" lvl="0" indent="0" algn="l" rtl="0">
              <a:lnSpc>
                <a:spcPct val="90000"/>
              </a:lnSpc>
              <a:spcBef>
                <a:spcPts val="0"/>
              </a:spcBef>
              <a:spcAft>
                <a:spcPts val="0"/>
              </a:spcAft>
              <a:buClr>
                <a:schemeClr val="lt1"/>
              </a:buClr>
              <a:buSzPts val="2200"/>
              <a:buNone/>
            </a:pPr>
            <a:r>
              <a:rPr lang="en-US" sz="2800" dirty="0"/>
              <a:t>8. Defense in Depth – STD-002, 004, 006, 008</a:t>
            </a:r>
          </a:p>
          <a:p>
            <a:pPr marL="0" lvl="0" indent="0" algn="l" rtl="0">
              <a:lnSpc>
                <a:spcPct val="90000"/>
              </a:lnSpc>
              <a:spcBef>
                <a:spcPts val="0"/>
              </a:spcBef>
              <a:spcAft>
                <a:spcPts val="0"/>
              </a:spcAft>
              <a:buClr>
                <a:schemeClr val="lt1"/>
              </a:buClr>
              <a:buSzPts val="2200"/>
              <a:buNone/>
            </a:pPr>
            <a:r>
              <a:rPr lang="en-US" sz="2800" dirty="0"/>
              <a:t>9. Quality Assurance – STD-005, 010</a:t>
            </a:r>
          </a:p>
          <a:p>
            <a:pPr marL="0" lvl="0" indent="0" algn="l" rtl="0">
              <a:lnSpc>
                <a:spcPct val="90000"/>
              </a:lnSpc>
              <a:spcBef>
                <a:spcPts val="0"/>
              </a:spcBef>
              <a:spcAft>
                <a:spcPts val="0"/>
              </a:spcAft>
              <a:buClr>
                <a:schemeClr val="lt1"/>
              </a:buClr>
              <a:buSzPts val="2200"/>
              <a:buNone/>
            </a:pPr>
            <a:r>
              <a:rPr lang="en-US" sz="2800" dirty="0"/>
              <a:t>10. Adopt a Secure Coding Standard – All standards apply</a:t>
            </a:r>
            <a:endParaRPr sz="28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AutoNum type="arabicPeriod"/>
            </a:pPr>
            <a:r>
              <a:rPr lang="en-US" sz="2400" dirty="0"/>
              <a:t>SQL Injection (STD-004)</a:t>
            </a:r>
          </a:p>
          <a:p>
            <a:pPr lvl="0" indent="-457200" algn="l" rtl="0">
              <a:lnSpc>
                <a:spcPct val="90000"/>
              </a:lnSpc>
              <a:spcBef>
                <a:spcPts val="0"/>
              </a:spcBef>
              <a:spcAft>
                <a:spcPts val="0"/>
              </a:spcAft>
              <a:buClr>
                <a:schemeClr val="lt1"/>
              </a:buClr>
              <a:buSzPts val="2000"/>
              <a:buAutoNum type="arabicPeriod"/>
            </a:pPr>
            <a:r>
              <a:rPr lang="en-US" sz="2400" dirty="0"/>
              <a:t>Input Validation (STD-002)</a:t>
            </a:r>
          </a:p>
          <a:p>
            <a:pPr lvl="0" indent="-457200" algn="l" rtl="0">
              <a:lnSpc>
                <a:spcPct val="90000"/>
              </a:lnSpc>
              <a:spcBef>
                <a:spcPts val="0"/>
              </a:spcBef>
              <a:spcAft>
                <a:spcPts val="0"/>
              </a:spcAft>
              <a:buClr>
                <a:schemeClr val="lt1"/>
              </a:buClr>
              <a:buSzPts val="2000"/>
              <a:buAutoNum type="arabicPeriod"/>
            </a:pPr>
            <a:r>
              <a:rPr lang="en-US" sz="2400" dirty="0"/>
              <a:t>Buffer Overflows (STD-003)</a:t>
            </a:r>
          </a:p>
          <a:p>
            <a:pPr lvl="0" indent="-457200" algn="l" rtl="0">
              <a:lnSpc>
                <a:spcPct val="90000"/>
              </a:lnSpc>
              <a:spcBef>
                <a:spcPts val="0"/>
              </a:spcBef>
              <a:spcAft>
                <a:spcPts val="0"/>
              </a:spcAft>
              <a:buClr>
                <a:schemeClr val="lt1"/>
              </a:buClr>
              <a:buSzPts val="2000"/>
              <a:buAutoNum type="arabicPeriod"/>
            </a:pPr>
            <a:r>
              <a:rPr lang="en-US" sz="2400" dirty="0"/>
              <a:t>Path Traversal (STD-009)</a:t>
            </a:r>
          </a:p>
          <a:p>
            <a:pPr lvl="0" indent="-457200" algn="l" rtl="0">
              <a:lnSpc>
                <a:spcPct val="90000"/>
              </a:lnSpc>
              <a:spcBef>
                <a:spcPts val="0"/>
              </a:spcBef>
              <a:spcAft>
                <a:spcPts val="0"/>
              </a:spcAft>
              <a:buClr>
                <a:schemeClr val="lt1"/>
              </a:buClr>
              <a:buSzPts val="2000"/>
              <a:buAutoNum type="arabicPeriod"/>
            </a:pPr>
            <a:r>
              <a:rPr lang="en-US" sz="2400" dirty="0"/>
              <a:t>Exception Handling (STD-007)</a:t>
            </a:r>
          </a:p>
          <a:p>
            <a:pPr lvl="0" indent="-457200" algn="l" rtl="0">
              <a:lnSpc>
                <a:spcPct val="90000"/>
              </a:lnSpc>
              <a:spcBef>
                <a:spcPts val="0"/>
              </a:spcBef>
              <a:spcAft>
                <a:spcPts val="0"/>
              </a:spcAft>
              <a:buClr>
                <a:schemeClr val="lt1"/>
              </a:buClr>
              <a:buSzPts val="2000"/>
              <a:buAutoNum type="arabicPeriod"/>
            </a:pPr>
            <a:r>
              <a:rPr lang="en-US" sz="2400" dirty="0"/>
              <a:t>Memory Leaks (STD-005)</a:t>
            </a:r>
          </a:p>
          <a:p>
            <a:pPr lvl="0" indent="-457200" algn="l" rtl="0">
              <a:lnSpc>
                <a:spcPct val="90000"/>
              </a:lnSpc>
              <a:spcBef>
                <a:spcPts val="0"/>
              </a:spcBef>
              <a:spcAft>
                <a:spcPts val="0"/>
              </a:spcAft>
              <a:buClr>
                <a:schemeClr val="lt1"/>
              </a:buClr>
              <a:buSzPts val="2000"/>
              <a:buAutoNum type="arabicPeriod"/>
            </a:pPr>
            <a:r>
              <a:rPr lang="en-US" sz="2400" dirty="0"/>
              <a:t>Concurrency Issues (STD-008)</a:t>
            </a:r>
          </a:p>
          <a:p>
            <a:pPr lvl="0" indent="-457200" algn="l" rtl="0">
              <a:lnSpc>
                <a:spcPct val="90000"/>
              </a:lnSpc>
              <a:spcBef>
                <a:spcPts val="0"/>
              </a:spcBef>
              <a:spcAft>
                <a:spcPts val="0"/>
              </a:spcAft>
              <a:buClr>
                <a:schemeClr val="lt1"/>
              </a:buClr>
              <a:buSzPts val="2000"/>
              <a:buAutoNum type="arabicPeriod"/>
            </a:pPr>
            <a:r>
              <a:rPr lang="en-US" sz="2400" dirty="0"/>
              <a:t>Resource Cleanup (STD-010)</a:t>
            </a:r>
          </a:p>
          <a:p>
            <a:pPr lvl="0" indent="-457200" algn="l" rtl="0">
              <a:lnSpc>
                <a:spcPct val="90000"/>
              </a:lnSpc>
              <a:spcBef>
                <a:spcPts val="0"/>
              </a:spcBef>
              <a:spcAft>
                <a:spcPts val="0"/>
              </a:spcAft>
              <a:buClr>
                <a:schemeClr val="lt1"/>
              </a:buClr>
              <a:buSzPts val="2000"/>
              <a:buAutoNum type="arabicPeriod"/>
            </a:pPr>
            <a:r>
              <a:rPr lang="en-US" sz="2400" dirty="0"/>
              <a:t>Incorrect Data Types (STD-001)</a:t>
            </a:r>
          </a:p>
          <a:p>
            <a:pPr lvl="0" indent="-457200" algn="l" rtl="0">
              <a:lnSpc>
                <a:spcPct val="90000"/>
              </a:lnSpc>
              <a:spcBef>
                <a:spcPts val="0"/>
              </a:spcBef>
              <a:spcAft>
                <a:spcPts val="0"/>
              </a:spcAft>
              <a:buClr>
                <a:schemeClr val="lt1"/>
              </a:buClr>
              <a:buSzPts val="2000"/>
              <a:buAutoNum type="arabicPeriod"/>
            </a:pPr>
            <a:r>
              <a:rPr lang="en-US" sz="2400" dirty="0"/>
              <a:t>Unsafe Assertions (STD-006)</a:t>
            </a:r>
            <a:endParaRPr sz="24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3200" dirty="0"/>
              <a:t>Encryption at rest:</a:t>
            </a:r>
          </a:p>
          <a:p>
            <a:pPr marL="0" lvl="0" indent="0">
              <a:spcBef>
                <a:spcPts val="0"/>
              </a:spcBef>
              <a:buSzPts val="2000"/>
              <a:buNone/>
            </a:pPr>
            <a:r>
              <a:rPr lang="en-US" sz="2400" dirty="0"/>
              <a:t>AES-256 encryption on stored data.</a:t>
            </a:r>
          </a:p>
          <a:p>
            <a:pPr marL="0" lvl="0" indent="0">
              <a:spcBef>
                <a:spcPts val="0"/>
              </a:spcBef>
              <a:buSzPts val="2000"/>
              <a:buNone/>
            </a:pPr>
            <a:endParaRPr lang="en-US" sz="2400" dirty="0"/>
          </a:p>
          <a:p>
            <a:pPr marL="228600" lvl="0" indent="-228600">
              <a:spcBef>
                <a:spcPts val="0"/>
              </a:spcBef>
              <a:buSzPts val="2000"/>
            </a:pPr>
            <a:r>
              <a:rPr lang="en-US" sz="3200" dirty="0"/>
              <a:t>Encryption in Flight</a:t>
            </a:r>
            <a:r>
              <a:rPr lang="en-US" sz="2400" dirty="0"/>
              <a:t>:</a:t>
            </a:r>
          </a:p>
          <a:p>
            <a:pPr marL="0" lvl="0" indent="0">
              <a:spcBef>
                <a:spcPts val="0"/>
              </a:spcBef>
              <a:buSzPts val="2000"/>
              <a:buNone/>
            </a:pPr>
            <a:r>
              <a:rPr lang="en-US" sz="2400" dirty="0"/>
              <a:t>TLS 1.3 secures all network communications.</a:t>
            </a:r>
          </a:p>
          <a:p>
            <a:pPr marL="0" lvl="0" indent="0">
              <a:spcBef>
                <a:spcPts val="0"/>
              </a:spcBef>
              <a:buSzPts val="2000"/>
              <a:buNone/>
            </a:pPr>
            <a:endParaRPr lang="en-US" sz="2400" dirty="0"/>
          </a:p>
          <a:p>
            <a:pPr marL="228600" lvl="0" indent="-228600">
              <a:spcBef>
                <a:spcPts val="0"/>
              </a:spcBef>
              <a:buSzPts val="2000"/>
            </a:pPr>
            <a:r>
              <a:rPr lang="en-US" sz="3200" dirty="0"/>
              <a:t>Encryption in Use</a:t>
            </a:r>
            <a:r>
              <a:rPr lang="en-US" sz="2400" dirty="0"/>
              <a:t>:</a:t>
            </a:r>
          </a:p>
          <a:p>
            <a:pPr marL="0" lvl="0" indent="0">
              <a:spcBef>
                <a:spcPts val="0"/>
              </a:spcBef>
              <a:buSzPts val="2000"/>
              <a:buNone/>
            </a:pPr>
            <a:r>
              <a:rPr lang="en-US" sz="2400" dirty="0"/>
              <a:t>Secure enclaves, such as Intel SGX, for sensitive data in memory.</a:t>
            </a:r>
          </a:p>
          <a:p>
            <a:pPr marL="0" lvl="0" indent="0">
              <a:spcBef>
                <a:spcPts val="0"/>
              </a:spcBef>
              <a:buSzPts val="20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400"/>
            </a:pPr>
            <a:r>
              <a:rPr lang="en-US" sz="3200" dirty="0"/>
              <a:t>Authentication: </a:t>
            </a:r>
          </a:p>
          <a:p>
            <a:pPr marL="0" indent="0">
              <a:spcBef>
                <a:spcPts val="0"/>
              </a:spcBef>
              <a:buSzPts val="2400"/>
              <a:buNone/>
            </a:pPr>
            <a:r>
              <a:rPr lang="en-US" sz="2400" dirty="0"/>
              <a:t>MFA for users and systems, </a:t>
            </a:r>
            <a:r>
              <a:rPr lang="en-US" sz="2400" dirty="0" err="1"/>
              <a:t>eg.</a:t>
            </a:r>
            <a:r>
              <a:rPr lang="en-US" sz="2400" dirty="0"/>
              <a:t> Okta.</a:t>
            </a:r>
          </a:p>
          <a:p>
            <a:pPr marL="0" indent="0">
              <a:spcBef>
                <a:spcPts val="0"/>
              </a:spcBef>
              <a:buSzPts val="2400"/>
              <a:buNone/>
            </a:pPr>
            <a:endParaRPr lang="en-US" sz="3200" dirty="0"/>
          </a:p>
          <a:p>
            <a:pPr marL="342900">
              <a:spcBef>
                <a:spcPts val="0"/>
              </a:spcBef>
              <a:buSzPts val="2400"/>
            </a:pPr>
            <a:r>
              <a:rPr lang="en-US" sz="3200" dirty="0"/>
              <a:t>Authorization: </a:t>
            </a:r>
          </a:p>
          <a:p>
            <a:pPr marL="0" indent="0">
              <a:spcBef>
                <a:spcPts val="0"/>
              </a:spcBef>
              <a:buSzPts val="2400"/>
              <a:buNone/>
            </a:pPr>
            <a:r>
              <a:rPr lang="en-US" sz="2400" dirty="0"/>
              <a:t>Role-based access control (RBAC) with least privilege.</a:t>
            </a:r>
          </a:p>
          <a:p>
            <a:pPr marL="0" indent="0">
              <a:spcBef>
                <a:spcPts val="0"/>
              </a:spcBef>
              <a:buSzPts val="2400"/>
              <a:buNone/>
            </a:pPr>
            <a:endParaRPr lang="en-US" sz="3200" dirty="0"/>
          </a:p>
          <a:p>
            <a:pPr marL="342900">
              <a:spcBef>
                <a:spcPts val="0"/>
              </a:spcBef>
              <a:buSzPts val="2400"/>
            </a:pPr>
            <a:r>
              <a:rPr lang="en-US" sz="3200" dirty="0"/>
              <a:t>Accounting: </a:t>
            </a:r>
          </a:p>
          <a:p>
            <a:pPr marL="0" indent="0">
              <a:spcBef>
                <a:spcPts val="0"/>
              </a:spcBef>
              <a:buSzPts val="2400"/>
              <a:buNone/>
            </a:pPr>
            <a:r>
              <a:rPr lang="en-US" sz="2400" dirty="0"/>
              <a:t>All actions logged centrally via SIEM, </a:t>
            </a:r>
            <a:r>
              <a:rPr lang="en-US" sz="2400" dirty="0" err="1"/>
              <a:t>eg.</a:t>
            </a:r>
            <a:r>
              <a:rPr lang="en-US" sz="2400" dirty="0"/>
              <a:t> Splunk.</a:t>
            </a:r>
            <a:endParaRPr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STD-001 – Use Correct Data Types</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342900"/>
            <a:r>
              <a:rPr lang="en-US" sz="3200" dirty="0"/>
              <a:t>Test type conversions for edge case values.</a:t>
            </a:r>
          </a:p>
          <a:p>
            <a:pPr marL="342900"/>
            <a:r>
              <a:rPr lang="en-US" sz="3200" dirty="0"/>
              <a:t>Validate proper use of signed and unsigned integers.</a:t>
            </a:r>
          </a:p>
          <a:p>
            <a:pPr marL="342900"/>
            <a:r>
              <a:rPr lang="en-US" sz="3200" dirty="0"/>
              <a:t>Use static assertions for compile-time safety.</a:t>
            </a:r>
            <a:endParaRPr sz="32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3FC467B-9B62-ABFE-4D64-781A649890C8}"/>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8E4639FA-833C-F683-324A-A7FBAEBBED43}"/>
              </a:ext>
            </a:extLst>
          </p:cNvPr>
          <p:cNvSpPr txBox="1">
            <a:spLocks noGrp="1"/>
          </p:cNvSpPr>
          <p:nvPr>
            <p:ph type="title"/>
          </p:nvPr>
        </p:nvSpPr>
        <p:spPr>
          <a:xfrm>
            <a:off x="2518913" y="764373"/>
            <a:ext cx="8987286" cy="1293000"/>
          </a:xfrm>
          <a:prstGeom prst="rect">
            <a:avLst/>
          </a:prstGeom>
          <a:noFill/>
          <a:ln>
            <a:noFill/>
          </a:ln>
        </p:spPr>
        <p:txBody>
          <a:bodyPr spcFirstLastPara="1" wrap="square" lIns="91425" tIns="45700" rIns="91425" bIns="45700" anchor="ctr" anchorCtr="0">
            <a:noAutofit/>
          </a:bodyPr>
          <a:lstStyle/>
          <a:p>
            <a:pPr lvl="0"/>
            <a:r>
              <a:rPr lang="en-US" dirty="0"/>
              <a:t>Unit Testing: STD-002 – Validate Input</a:t>
            </a:r>
            <a:endParaRPr dirty="0"/>
          </a:p>
        </p:txBody>
      </p:sp>
      <p:sp>
        <p:nvSpPr>
          <p:cNvPr id="196" name="Google Shape;196;g9504e29505_0_0">
            <a:extLst>
              <a:ext uri="{FF2B5EF4-FFF2-40B4-BE49-F238E27FC236}">
                <a16:creationId xmlns:a16="http://schemas.microsoft.com/office/drawing/2014/main" id="{209E9B4F-5DDA-8DFE-004F-19A91E73FB46}"/>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indent="-457200"/>
            <a:r>
              <a:rPr lang="en-US" sz="3200" dirty="0"/>
              <a:t>Use </a:t>
            </a:r>
            <a:r>
              <a:rPr lang="en-US" sz="3200" dirty="0" err="1"/>
              <a:t>fgets</a:t>
            </a:r>
            <a:r>
              <a:rPr lang="en-US" sz="3200" dirty="0"/>
              <a:t>() and length-based checks.</a:t>
            </a:r>
          </a:p>
          <a:p>
            <a:pPr indent="-457200"/>
            <a:r>
              <a:rPr lang="en-US" sz="3200" dirty="0"/>
              <a:t>Test inputs of various lengths and encodings.</a:t>
            </a:r>
          </a:p>
          <a:p>
            <a:pPr indent="-457200"/>
            <a:r>
              <a:rPr lang="en-US" sz="3200" dirty="0"/>
              <a:t>Apply </a:t>
            </a:r>
            <a:r>
              <a:rPr lang="en-US" sz="3200" dirty="0" err="1"/>
              <a:t>GoogleTest</a:t>
            </a:r>
            <a:r>
              <a:rPr lang="en-US" sz="3200" dirty="0"/>
              <a:t> to enforce input constraints.</a:t>
            </a:r>
            <a:endParaRPr sz="3200" dirty="0"/>
          </a:p>
        </p:txBody>
      </p:sp>
      <p:pic>
        <p:nvPicPr>
          <p:cNvPr id="197" name="Google Shape;197;g9504e29505_0_0" descr="Green Pace logo">
            <a:extLst>
              <a:ext uri="{FF2B5EF4-FFF2-40B4-BE49-F238E27FC236}">
                <a16:creationId xmlns:a16="http://schemas.microsoft.com/office/drawing/2014/main" id="{7A19358F-E2FF-A063-3550-9D33F01E166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9136742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TotalTime>
  <Words>1071</Words>
  <Application>Microsoft Office PowerPoint</Application>
  <PresentationFormat>Widescreen</PresentationFormat>
  <Paragraphs>134</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 STD-001 – Use Correct Data Types</vt:lpstr>
      <vt:lpstr>Unit Testing: STD-002 – Validate Input</vt:lpstr>
      <vt:lpstr>Unit Testing: STD-003 – Avoid Buffer Overflows</vt:lpstr>
      <vt:lpstr>Unit Testing: STD-004 – Prevent SQL Injection</vt:lpstr>
      <vt:lpstr>Unit Testing: STD-005 – Prevent Memory Leaks</vt:lpstr>
      <vt:lpstr>Unit Testing: STD-006 – Do Not Use Assert for Runtime Logic</vt:lpstr>
      <vt:lpstr>Unit Testing: STD-007 – Catch Exceptions Safely</vt:lpstr>
      <vt:lpstr>Unit Testing: STD-008 – Ensure Thread Safety</vt:lpstr>
      <vt:lpstr>Unit Testing: STD-009 – Sanitize File Paths</vt:lpstr>
      <vt:lpstr>Unit Testing: STD-010 – Release Acquired Resources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Kwasnik, Colin</cp:lastModifiedBy>
  <cp:revision>11</cp:revision>
  <dcterms:created xsi:type="dcterms:W3CDTF">2020-08-19T17:59:24Z</dcterms:created>
  <dcterms:modified xsi:type="dcterms:W3CDTF">2025-06-30T00:04:38Z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