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258" r:id="rId6"/>
    <p:sldId id="262"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E7558C-9FBD-46FE-ACF1-8C5D0B9C2E73}" v="56" dt="2025-06-12T18:07:28.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4:22.489"/>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5:03.271"/>
    </inkml:context>
    <inkml:brush xml:id="br0">
      <inkml:brushProperty name="width" value="0.35" units="cm"/>
      <inkml:brushProperty name="height" value="0.35" units="cm"/>
      <inkml:brushProperty name="color" value="#FFFFFF"/>
    </inkml:brush>
  </inkml:definitions>
  <inkml:trace contextRef="#ctx0" brushRef="#br0">0 0 24575,'0'3'0,"0"5"0,0 4 0,0 2 0,3 0 0,1 1 0,4-3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5:09.209"/>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5:11.870"/>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5:14.837"/>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5:19.609"/>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5:22.563"/>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4:23.421"/>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4:27.459"/>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4:37.192"/>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4:39.473"/>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4:42.608"/>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4:45.382"/>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4:50.013"/>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6:02.422"/>
    </inkml:context>
    <inkml:brush xml:id="br0">
      <inkml:brushProperty name="width" value="0.35" units="cm"/>
      <inkml:brushProperty name="height" value="0.35" units="cm"/>
      <inkml:brushProperty name="color" value="#FFFFFF"/>
    </inkml:brush>
  </inkml:definitions>
  <inkml:trace contextRef="#ctx0" brushRef="#br0">2431 60 24575,'-22'-1'0,"0"-1"0,1-1 0,0 0 0,0-2 0,-32-11 0,28 11 0,0 1 0,1 1 0,-1 1 0,0 2 0,-44 3 0,-4 0 0,-224-20 0,-40 13 0,182 6 0,75-2 0,-27-1 0,-110 14 0,71-8 0,112-6 0,0 1 0,-1 2 0,1 2 0,-40 9 0,68-11 0,0 1 0,-1-1 0,1 2 0,1-1 0,-1 1 0,0 0 0,1 0 0,0 0 0,0 1 0,0 0 0,0 0 0,1 0 0,0 0 0,0 1 0,-6 10 0,-1 6 0,1 0 0,0 1 0,-6 24 0,15-43 0,-1 1 0,1-1 0,0 0 0,0 1 0,0-1 0,0 1 0,1-1 0,0 1 0,0-1 0,0 1 0,1 0 0,0-1 0,-1 1 0,2-1 0,-1 0 0,0 1 0,1-1 0,4 8 0,-1-5 0,1-1 0,0 1 0,0-1 0,0 0 0,1 0 0,0-1 0,0 0 0,16 8 0,-14-7 0,0-1 0,1 0 0,-1-1 0,1 0 0,0 0 0,1-1 0,-1 0 0,1-1 0,19 2 0,34 4 0,-45-5 0,0 0 0,1-1 0,0-1 0,-1 0 0,1-2 0,-1 0 0,1-1 0,32-9 0,-27 4 0,1 0 0,0 2 0,0 1 0,38-1 0,111 7 0,-64 1 0,16-1 0,142-5 0,-202-6 0,27-1 0,-92 10 0,285-14 0,-280 13 0,2-1 0,0 1 0,0 0 0,0 1 0,0 0 0,0 0 0,10 2 0,-16-1 0,-1 0 0,0-1 0,0 1 0,0 0 0,0 0 0,-1 0 0,1 0 0,0 0 0,0 1 0,-1-1 0,1 1 0,0-1 0,-1 1 0,0-1 0,1 1 0,-1 0 0,0 0 0,0 0 0,0 0 0,0-1 0,0 1 0,0 1 0,-1-1 0,1 0 0,-1 0 0,1 0 0,-1 0 0,0 0 0,0 0 0,0 4 0,-3 225 0,-16-87 0,18-131 0,-1 0 0,0 0 0,0 0 0,-1-1 0,-1 1 0,0 0 0,-1-1 0,-1 0 0,1 0 0,-2-1 0,0 0 0,0 0 0,-1 0 0,0-1 0,-12 12 0,14-19 0,0 1 0,0-1 0,0 0 0,0 0 0,-1 0 0,1-1 0,-1 0 0,1-1 0,-13 2 0,-66 2 0,56-5 0,-688 3 0,358-6 0,326 5 0,0 2 0,0 1 0,1 1 0,0 2 0,-48 17 0,75-22 0,0 1 0,0-1 0,0 1 0,0-1 0,1 2 0,-1-1 0,1 0 0,0 1 0,1 0 0,-1 0 0,1 0 0,0 0 0,-3 7 0,-5 9 0,2 0 0,-7 24 0,6-9 0,2 1 0,2 0 0,1 0 0,2 0 0,2 1 0,6 67 0,-5-102 0,0 0 0,1 0 0,0 0 0,0 0 0,0-1 0,0 1 0,0 0 0,0-1 0,1 1 0,-1-1 0,1 1 0,0-1 0,0 0 0,0 1 0,0-1 0,0 0 0,0 0 0,0-1 0,1 1 0,-1 0 0,1-1 0,-1 0 0,1 1 0,0-1 0,-1 0 0,1 0 0,0-1 0,0 1 0,0 0 0,4-1 0,12 3 0,0-2 0,-1-1 0,35-3 0,-17 1 0,226 3 0,120-5 0,-329-1 0,79-18 0,-85 13 0,-1 2 0,71-3 0,-11 9 0,191 6 0,-292-4 0,-1 1 0,1-1 0,-1 1 0,1 1 0,-1-1 0,0 0 0,0 1 0,0 0 0,0 0 0,0 0 0,0 1 0,0 0 0,-1-1 0,1 1 0,3 5 0,-1-2 0,-2 0 0,1 1 0,-1 0 0,0 0 0,0 0 0,0 0 0,-1 0 0,2 9 0,2 10 0,-2 1 0,0 0 0,1 54 0,-5-68 0,-1 0 0,0 0 0,-1-1 0,0 1 0,-1 0 0,-1 0 0,-7 23 0,7-30 0,1-1 0,-1 0 0,0-1 0,0 1 0,0 0 0,-1-1 0,0 0 0,0 0 0,0 0 0,0 0 0,-1-1 0,1 1 0,-1-1 0,0 0 0,0-1 0,0 1 0,0-1 0,0 0 0,-1 0 0,-7 1 0,2-1 0,0 0 0,1-1 0,-1 0 0,0-1 0,0 0 0,0-1 0,-19-4 0,-76-24 0,53 12 0,-365-96 0,397 107 0,0-1 0,1-1 0,0-1 0,1 0 0,0-2 0,0 0 0,1-1 0,0-1 0,-28-28 0,36 29 0,1 0 0,1-1 0,1 0 0,-1-1 0,2 0 0,-6-15 0,-11-25 0,13 35 0,-1 1 0,0 0 0,-1 1 0,-1 1 0,0 0 0,-2 0 0,1 1 0,-2 1 0,0 1 0,-1 0 0,0 1 0,-1 0 0,0 2 0,-1 0 0,0 1 0,0 1 0,-1 1 0,0 1 0,0 1 0,-1 0 0,1 1 0,-31-1 0,-295 6 0,343-1 0,0 1 0,0-1 0,0 1 0,0 0 0,0 1 0,0-1 0,1 0 0,-1 1 0,0-1 0,0 1 0,1 0 0,-1 0 0,1 0 0,0 0 0,0 1 0,0-1 0,0 0 0,0 1 0,0 0 0,0-1 0,1 1 0,-1 0 0,1 0 0,0 0 0,0 0 0,-1 6 0,-3 9 0,2 0 0,0 1 0,-1 26 0,3-27 0,-3 75 0,3-56 0,-1 1 0,-2-1 0,-12 54 0,13-76 0,-1 1 0,-1-1 0,0 0 0,-1-1 0,0 1 0,-1-1 0,-1 0 0,0-1 0,-1 0 0,-18 20 0,-19 13 0,23-24 0,1 1 0,1 1 0,-19 27 0,35-42 0,-1 0 0,1 1 0,0 0 0,1 0 0,0 0 0,1 0 0,0 1 0,1 0 0,0-1 0,0 1 0,1 0 0,1 20 0,0-24 0,1 0 0,1-1 0,0 1 0,-1 0 0,2 0 0,-1-1 0,1 1 0,0-1 0,1 0 0,-1 0 0,1 0 0,0 0 0,1-1 0,-1 0 0,1 0 0,0 0 0,10 7 0,8 5 0,1-1 0,0-1 0,28 11 0,-27-13 0,-16-8 0</inkml:trace>
  <inkml:trace contextRef="#ctx0" brushRef="#br0" timeOffset="-1">547 2432 24575,'1'-14'0,"-1"0"0,-1-1 0,-1 1 0,0-1 0,-7-27 0,8 40 0,0 1 0,0-1 0,0 0 0,0 0 0,1 0 0,-1 0 0,1 0 0,-1 0 0,1 0 0,0 0 0,0-1 0,0 1 0,0 0 0,0 0 0,0 0 0,0 0 0,1 0 0,-1 0 0,1 0 0,0 0 0,0 0 0,0-2 0,2 2 0,-1 1 0,1-1 0,0 1 0,-1 0 0,1-1 0,0 1 0,0 0 0,0 1 0,0-1 0,0 0 0,0 1 0,-1 0 0,1-1 0,0 1 0,4 1 0,15 0 0,1 1 0,-1 1 0,0 1 0,0 1 0,36 14 0,28 5 0,-17-13 0,1-3 0,0-3 0,104-7 0,-92 0 0,-1 3 0,92 13 0,173 40 0,-151-16 0,-61-1 0,-102-30-1365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71564-30DF-40C3-91C2-47EF49041917}" type="datetimeFigureOut">
              <a:rPr lang="en-US" smtClean="0"/>
              <a:t>6/12/2025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8CA694-81BB-434D-8FB7-FEE7BFE009B8}" type="slidenum">
              <a:rPr lang="en-US" smtClean="0"/>
              <a:t>‹#›</a:t>
            </a:fld>
            <a:endParaRPr lang="en-US"/>
          </a:p>
        </p:txBody>
      </p:sp>
    </p:spTree>
    <p:extLst>
      <p:ext uri="{BB962C8B-B14F-4D97-AF65-F5344CB8AC3E}">
        <p14:creationId xmlns:p14="http://schemas.microsoft.com/office/powerpoint/2010/main" val="224066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Arial" panose="020B0604020202020204" pitchFamily="34" charset="0"/>
                <a:cs typeface="Arial" panose="020B0604020202020204" pitchFamily="34" charset="0"/>
              </a:rPr>
              <a:t>In our recent project, Colin and I made some major upgrades to the auto feed script designed for integration with bioreactors.</a:t>
            </a:r>
          </a:p>
          <a:p>
            <a:r>
              <a:rPr lang="en-US" b="0" i="0">
                <a:effectLst/>
                <a:latin typeface="Arial" panose="020B0604020202020204" pitchFamily="34" charset="0"/>
                <a:cs typeface="Arial" panose="020B0604020202020204" pitchFamily="34" charset="0"/>
              </a:rPr>
              <a:t> </a:t>
            </a:r>
          </a:p>
          <a:p>
            <a:r>
              <a:rPr lang="en-US" b="0" i="0">
                <a:effectLst/>
                <a:latin typeface="Arial" panose="020B0604020202020204" pitchFamily="34" charset="0"/>
                <a:cs typeface="Arial" panose="020B0604020202020204" pitchFamily="34" charset="0"/>
              </a:rPr>
              <a:t>This script aims to enhance the automation process, streamlining feed operations and ensuring precise control over the feeding schedule. </a:t>
            </a:r>
          </a:p>
          <a:p>
            <a:endParaRPr lang="en-US" b="0" i="0">
              <a:effectLst/>
              <a:latin typeface="Arial" panose="020B0604020202020204" pitchFamily="34" charset="0"/>
              <a:cs typeface="Arial" panose="020B0604020202020204" pitchFamily="34" charset="0"/>
            </a:endParaRPr>
          </a:p>
          <a:p>
            <a:r>
              <a:rPr lang="en-US" b="0" i="0">
                <a:effectLst/>
                <a:latin typeface="Arial" panose="020B0604020202020204" pitchFamily="34" charset="0"/>
                <a:cs typeface="Arial" panose="020B0604020202020204" pitchFamily="34" charset="0"/>
              </a:rPr>
              <a:t>Our primary objective was to minimize manual interventions and improve the accuracy of feed volumes and timing, thus increasing overall process efficiency.</a:t>
            </a:r>
            <a:endParaRPr lang="en-US">
              <a:latin typeface="Arial" panose="020B0604020202020204" pitchFamily="34" charset="0"/>
              <a:cs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498CA694-81BB-434D-8FB7-FEE7BFE009B8}" type="slidenum">
              <a:rPr lang="en-US" smtClean="0"/>
              <a:t>2</a:t>
            </a:fld>
            <a:endParaRPr lang="en-US"/>
          </a:p>
        </p:txBody>
      </p:sp>
    </p:spTree>
    <p:extLst>
      <p:ext uri="{BB962C8B-B14F-4D97-AF65-F5344CB8AC3E}">
        <p14:creationId xmlns:p14="http://schemas.microsoft.com/office/powerpoint/2010/main" val="583955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FABDA-E4C8-A893-B014-5DA6AEFFE2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F01016-2044-53E2-1DD6-31898CC496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070963-D0B8-4C35-7822-2F5C38CA2033}"/>
              </a:ext>
            </a:extLst>
          </p:cNvPr>
          <p:cNvSpPr>
            <a:spLocks noGrp="1"/>
          </p:cNvSpPr>
          <p:nvPr>
            <p:ph type="body" idx="1"/>
          </p:nvPr>
        </p:nvSpPr>
        <p:spPr/>
        <p:txBody>
          <a:bodyPr/>
          <a:lstStyle/>
          <a:p>
            <a:r>
              <a:rPr lang="en-US"/>
              <a:t>We added a fail-safe system for the scale, when it disconnects the feeds will stop till the user reconnects the scale.</a:t>
            </a:r>
          </a:p>
          <a:p>
            <a:endParaRPr lang="en-US"/>
          </a:p>
          <a:p>
            <a:r>
              <a:rPr lang="en-US"/>
              <a:t>We added a 17-Phase system, this works best for the script with the usage for the bioreactor. I will elaborate on that in a minute.</a:t>
            </a:r>
          </a:p>
          <a:p>
            <a:endParaRPr lang="en-US"/>
          </a:p>
          <a:p>
            <a:r>
              <a:rPr lang="en-US"/>
              <a:t>Then we also added a sample delay, which means that the script waits for the user to enter glucose value and waits for sample before feeding. How ever if the sampling is not confirmed the script will feed 4 hours after the scheduled time of the delay and give a warning.</a:t>
            </a:r>
          </a:p>
          <a:p>
            <a:endParaRPr lang="en-US"/>
          </a:p>
          <a:p>
            <a:r>
              <a:rPr lang="en-US"/>
              <a:t>Feeds no longer need to be manually tracked, the script saves it to internal values and prints out the feed amounts in the log</a:t>
            </a:r>
          </a:p>
          <a:p>
            <a:endParaRPr lang="en-US"/>
          </a:p>
          <a:p>
            <a:r>
              <a:rPr lang="en-US"/>
              <a:t>It will also function between the different </a:t>
            </a:r>
            <a:r>
              <a:rPr lang="en-US" err="1"/>
              <a:t>DASgips</a:t>
            </a:r>
            <a:r>
              <a:rPr lang="en-US"/>
              <a:t> and, also the new bioreactors which will be installed this month. Will also be compatible with other scripts</a:t>
            </a:r>
          </a:p>
          <a:p>
            <a:endParaRPr lang="en-US"/>
          </a:p>
          <a:p>
            <a:endParaRPr lang="en-US"/>
          </a:p>
          <a:p>
            <a:endParaRPr lang="en-US"/>
          </a:p>
          <a:p>
            <a:r>
              <a:rPr lang="en-US"/>
              <a:t> </a:t>
            </a:r>
          </a:p>
          <a:p>
            <a:endParaRPr lang="en-US"/>
          </a:p>
        </p:txBody>
      </p:sp>
      <p:sp>
        <p:nvSpPr>
          <p:cNvPr id="4" name="Slide Number Placeholder 3">
            <a:extLst>
              <a:ext uri="{FF2B5EF4-FFF2-40B4-BE49-F238E27FC236}">
                <a16:creationId xmlns:a16="http://schemas.microsoft.com/office/drawing/2014/main" id="{24E1E815-729E-354E-DD7C-EE02C24A5389}"/>
              </a:ext>
            </a:extLst>
          </p:cNvPr>
          <p:cNvSpPr>
            <a:spLocks noGrp="1"/>
          </p:cNvSpPr>
          <p:nvPr>
            <p:ph type="sldNum" sz="quarter" idx="5"/>
          </p:nvPr>
        </p:nvSpPr>
        <p:spPr/>
        <p:txBody>
          <a:bodyPr/>
          <a:lstStyle/>
          <a:p>
            <a:fld id="{498CA694-81BB-434D-8FB7-FEE7BFE009B8}" type="slidenum">
              <a:rPr lang="en-US" smtClean="0"/>
              <a:t>3</a:t>
            </a:fld>
            <a:endParaRPr lang="en-US"/>
          </a:p>
        </p:txBody>
      </p:sp>
    </p:spTree>
    <p:extLst>
      <p:ext uri="{BB962C8B-B14F-4D97-AF65-F5344CB8AC3E}">
        <p14:creationId xmlns:p14="http://schemas.microsoft.com/office/powerpoint/2010/main" val="1542795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lnSpc>
                <a:spcPts val="1500"/>
              </a:lnSpc>
              <a:buFont typeface="Arial" panose="020B0604020202020204" pitchFamily="34" charset="0"/>
              <a:buChar char="•"/>
            </a:pPr>
            <a:r>
              <a:rPr lang="en-US" b="1" i="0">
                <a:solidFill>
                  <a:srgbClr val="071E4B"/>
                </a:solidFill>
                <a:effectLst/>
                <a:latin typeface="inherit"/>
              </a:rPr>
              <a:t>Initialization (Phase 0):</a:t>
            </a: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0">
                <a:solidFill>
                  <a:srgbClr val="071E4B"/>
                </a:solidFill>
                <a:effectLst/>
                <a:latin typeface="Roboto" panose="02000000000000000000" pitchFamily="2" charset="0"/>
              </a:rPr>
              <a:t>"We start with Phase 0, the Initialization phase. This is where we prepare the system by initializing all necessary variables and memory. It's crucial for setting the stage for the automation workflow, ensuring everything is ready for the rest of the phases.”</a:t>
            </a:r>
          </a:p>
          <a:p>
            <a:pPr algn="l" fontAlgn="base">
              <a:lnSpc>
                <a:spcPts val="1500"/>
              </a:lnSpc>
              <a:buFont typeface="Arial" panose="020B0604020202020204" pitchFamily="34" charset="0"/>
              <a:buChar char="•"/>
            </a:pPr>
            <a:r>
              <a:rPr lang="en-US" b="1" i="0">
                <a:solidFill>
                  <a:srgbClr val="071E4B"/>
                </a:solidFill>
                <a:effectLst/>
                <a:latin typeface="inherit"/>
              </a:rPr>
              <a:t>Inoculation Monitoring (Phase 1):</a:t>
            </a: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0">
                <a:solidFill>
                  <a:srgbClr val="071E4B"/>
                </a:solidFill>
                <a:effectLst/>
                <a:latin typeface="Roboto" panose="02000000000000000000" pitchFamily="2" charset="0"/>
              </a:rPr>
              <a:t>"In Phase 1, we wait for the inoculation process to officially begin. The system constantly monitors the inoculation time, and once it detects activity, it logs this and transitions to the next phase. This ensures that our feed process is perfectly timed with the start of inoculation.“</a:t>
            </a:r>
          </a:p>
          <a:p>
            <a:pPr algn="l" fontAlgn="base">
              <a:lnSpc>
                <a:spcPts val="1500"/>
              </a:lnSpc>
              <a:buFont typeface="Arial" panose="020B0604020202020204" pitchFamily="34" charset="0"/>
              <a:buChar char="•"/>
            </a:pPr>
            <a:r>
              <a:rPr lang="en-US" b="1" i="0">
                <a:solidFill>
                  <a:srgbClr val="071E4B"/>
                </a:solidFill>
                <a:effectLst/>
                <a:latin typeface="inherit"/>
              </a:rPr>
              <a:t>Feed Preparation (Phase 2):</a:t>
            </a: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0">
                <a:solidFill>
                  <a:srgbClr val="071E4B"/>
                </a:solidFill>
                <a:effectLst/>
                <a:latin typeface="Roboto" panose="02000000000000000000" pitchFamily="2" charset="0"/>
              </a:rPr>
              <a:t>"Phase 2 involves preparing for the feed event. At this point, we deactivate all pumps to start fresh and increment our feed counters based on predefined schedules. This step ensures accurate and controlled feeding sequences.“</a:t>
            </a:r>
          </a:p>
          <a:p>
            <a:pPr algn="l" fontAlgn="base">
              <a:lnSpc>
                <a:spcPts val="1500"/>
              </a:lnSpc>
              <a:buFont typeface="Arial" panose="020B0604020202020204" pitchFamily="34" charset="0"/>
              <a:buChar char="•"/>
            </a:pPr>
            <a:r>
              <a:rPr lang="en-US" b="1" i="0">
                <a:solidFill>
                  <a:srgbClr val="071E4B"/>
                </a:solidFill>
                <a:effectLst/>
                <a:latin typeface="inherit"/>
              </a:rPr>
              <a:t>Feed Target Assignment (Phase 3):</a:t>
            </a: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0">
                <a:solidFill>
                  <a:srgbClr val="071E4B"/>
                </a:solidFill>
                <a:effectLst/>
                <a:latin typeface="Roboto" panose="02000000000000000000" pitchFamily="2" charset="0"/>
              </a:rPr>
              <a:t>"During Phase 3, we assign target values for the feeding event. The system checks for glucose sample confirmation, which is essential for maintaining feed accuracy and quality."</a:t>
            </a:r>
          </a:p>
          <a:p>
            <a:pPr algn="l" fontAlgn="base">
              <a:lnSpc>
                <a:spcPts val="1500"/>
              </a:lnSpc>
              <a:buFont typeface="Arial" panose="020B0604020202020204" pitchFamily="34" charset="0"/>
              <a:buChar char="•"/>
            </a:pPr>
            <a:r>
              <a:rPr lang="en-US" b="1" i="0">
                <a:solidFill>
                  <a:srgbClr val="071E4B"/>
                </a:solidFill>
                <a:effectLst/>
                <a:latin typeface="inherit"/>
              </a:rPr>
              <a:t>Glucose Confirmation (Phase 4):</a:t>
            </a: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0">
                <a:solidFill>
                  <a:srgbClr val="071E4B"/>
                </a:solidFill>
                <a:effectLst/>
                <a:latin typeface="Roboto" panose="02000000000000000000" pitchFamily="2" charset="0"/>
              </a:rPr>
              <a:t>"In Phase 4, we await confirmation of the glucose sample from the operator. If confirmed, we proceed to the next steps; if not, it will skip the glucose feed and move on to the next phase."</a:t>
            </a:r>
          </a:p>
          <a:p>
            <a:pPr algn="l" fontAlgn="base">
              <a:lnSpc>
                <a:spcPts val="1500"/>
              </a:lnSpc>
              <a:buFont typeface="Arial" panose="020B0604020202020204" pitchFamily="34" charset="0"/>
              <a:buChar char="•"/>
            </a:pPr>
            <a:r>
              <a:rPr lang="en-US" b="1" i="0">
                <a:solidFill>
                  <a:srgbClr val="071E4B"/>
                </a:solidFill>
                <a:effectLst/>
                <a:latin typeface="inherit"/>
              </a:rPr>
              <a:t>Feed Execution (Phases 5-7):</a:t>
            </a: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0">
                <a:solidFill>
                  <a:srgbClr val="071E4B"/>
                </a:solidFill>
                <a:effectLst/>
                <a:latin typeface="Roboto" panose="02000000000000000000" pitchFamily="2" charset="0"/>
              </a:rPr>
              <a:t>"Phases 5 through 7 cover the execution of Feed B. This includes the initiation and completion of volumetric feeding. Pumps are activated, and the system meticulously monitors the feeding volume, logging each step to ensure traceability and control."</a:t>
            </a:r>
          </a:p>
          <a:p>
            <a:pPr algn="l" fontAlgn="base">
              <a:lnSpc>
                <a:spcPts val="1500"/>
              </a:lnSpc>
              <a:buFont typeface="Arial" panose="020B0604020202020204" pitchFamily="34" charset="0"/>
              <a:buChar char="•"/>
            </a:pPr>
            <a:r>
              <a:rPr lang="en-US" b="1" i="0">
                <a:solidFill>
                  <a:srgbClr val="071E4B"/>
                </a:solidFill>
                <a:effectLst/>
                <a:latin typeface="inherit"/>
              </a:rPr>
              <a:t>Post-Feed Adjustments (Phases 8-15):</a:t>
            </a: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0">
                <a:solidFill>
                  <a:srgbClr val="071E4B"/>
                </a:solidFill>
                <a:effectLst/>
                <a:latin typeface="Roboto" panose="02000000000000000000" pitchFamily="2" charset="0"/>
              </a:rPr>
              <a:t>"After feeding, Phases 8 to 15 handle all post-feed adjustments. This includes any necessary glucose additions, ensuring the system returns to a ready state for the next scheduled feeding cycle."</a:t>
            </a:r>
          </a:p>
          <a:p>
            <a:pPr algn="l" fontAlgn="base">
              <a:lnSpc>
                <a:spcPts val="1500"/>
              </a:lnSpc>
              <a:buFont typeface="Arial" panose="020B0604020202020204" pitchFamily="34" charset="0"/>
              <a:buChar char="•"/>
            </a:pPr>
            <a:r>
              <a:rPr lang="en-US" b="1" i="0">
                <a:solidFill>
                  <a:srgbClr val="071E4B"/>
                </a:solidFill>
                <a:effectLst/>
                <a:latin typeface="inherit"/>
              </a:rPr>
              <a:t>Emergency Protocol (Phase 16):</a:t>
            </a: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0">
                <a:solidFill>
                  <a:srgbClr val="071E4B"/>
                </a:solidFill>
                <a:effectLst/>
                <a:latin typeface="Roboto" panose="02000000000000000000" pitchFamily="2" charset="0"/>
              </a:rPr>
              <a:t>"Finally, Phase 16 is our Emergency Stop phase. This is a critical safety feature allowing for a manual or automated shutdown to protect both the system and product integrity during any unforeseen issues."</a:t>
            </a:r>
          </a:p>
          <a:p>
            <a:pPr marL="457200" lvl="1" indent="0" algn="l" fontAlgn="base">
              <a:buFont typeface="Arial" panose="020B0604020202020204" pitchFamily="34" charset="0"/>
              <a:buNone/>
            </a:pPr>
            <a:endParaRPr lang="en-US" b="0" i="0">
              <a:solidFill>
                <a:srgbClr val="071E4B"/>
              </a:solidFill>
              <a:effectLst/>
              <a:latin typeface="Roboto" panose="02000000000000000000" pitchFamily="2" charset="0"/>
            </a:endParaRPr>
          </a:p>
          <a:p>
            <a:pPr marL="457200" lvl="1" indent="0" algn="l" fontAlgn="base">
              <a:buFont typeface="Arial" panose="020B0604020202020204" pitchFamily="34" charset="0"/>
              <a:buNone/>
            </a:pPr>
            <a:r>
              <a:rPr lang="en-US" b="0" i="0">
                <a:solidFill>
                  <a:srgbClr val="071E4B"/>
                </a:solidFill>
                <a:effectLst/>
                <a:latin typeface="Roboto" panose="02000000000000000000" pitchFamily="2" charset="0"/>
              </a:rPr>
              <a:t>We have more details on the diagram and can provide more training to anyone that wants it.</a:t>
            </a:r>
          </a:p>
          <a:p>
            <a:pPr marL="742950" lvl="1" indent="-285750" algn="l" fontAlgn="base">
              <a:buFont typeface="Arial" panose="020B0604020202020204" pitchFamily="34" charset="0"/>
              <a:buChar char="•"/>
            </a:pPr>
            <a:endParaRPr lang="en-US" b="0" i="0">
              <a:solidFill>
                <a:srgbClr val="071E4B"/>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498CA694-81BB-434D-8FB7-FEE7BFE009B8}" type="slidenum">
              <a:rPr lang="en-US" smtClean="0"/>
              <a:t>4</a:t>
            </a:fld>
            <a:endParaRPr lang="en-US"/>
          </a:p>
        </p:txBody>
      </p:sp>
    </p:spTree>
    <p:extLst>
      <p:ext uri="{BB962C8B-B14F-4D97-AF65-F5344CB8AC3E}">
        <p14:creationId xmlns:p14="http://schemas.microsoft.com/office/powerpoint/2010/main" val="492439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lnSpc>
                <a:spcPts val="1500"/>
              </a:lnSpc>
              <a:buFont typeface="+mj-lt"/>
              <a:buAutoNum type="arabicPeriod"/>
            </a:pPr>
            <a:r>
              <a:rPr lang="en-US" b="1" i="0">
                <a:solidFill>
                  <a:srgbClr val="071E4B"/>
                </a:solidFill>
                <a:effectLst/>
                <a:latin typeface="inherit"/>
              </a:rPr>
              <a:t>Setup:</a:t>
            </a:r>
            <a:endParaRPr lang="en-US" b="0" i="0">
              <a:solidFill>
                <a:srgbClr val="071E4B"/>
              </a:solidFill>
              <a:effectLst/>
              <a:latin typeface="Roboto" panose="02000000000000000000" pitchFamily="2" charset="0"/>
            </a:endParaRPr>
          </a:p>
          <a:p>
            <a:pPr marL="457200" lvl="1" indent="0" algn="l" fontAlgn="base">
              <a:buFont typeface="+mj-lt"/>
              <a:buNone/>
            </a:pPr>
            <a:r>
              <a:rPr lang="en-US" b="0" i="0">
                <a:solidFill>
                  <a:srgbClr val="071E4B"/>
                </a:solidFill>
                <a:effectLst/>
                <a:latin typeface="Roboto" panose="02000000000000000000" pitchFamily="2" charset="0"/>
              </a:rPr>
              <a:t>“Retrieve the script from the confluence page, paste it into the </a:t>
            </a:r>
            <a:r>
              <a:rPr lang="en-US" b="0" i="0" err="1">
                <a:solidFill>
                  <a:srgbClr val="071E4B"/>
                </a:solidFill>
                <a:effectLst/>
                <a:latin typeface="Roboto" panose="02000000000000000000" pitchFamily="2" charset="0"/>
              </a:rPr>
              <a:t>DASware</a:t>
            </a:r>
            <a:r>
              <a:rPr lang="en-US" b="0" i="0">
                <a:solidFill>
                  <a:srgbClr val="071E4B"/>
                </a:solidFill>
                <a:effectLst/>
                <a:latin typeface="Roboto" panose="02000000000000000000" pitchFamily="2" charset="0"/>
              </a:rPr>
              <a:t>.“</a:t>
            </a:r>
          </a:p>
          <a:p>
            <a:pPr marL="457200" lvl="1" indent="0" algn="l" fontAlgn="base">
              <a:buFont typeface="+mj-lt"/>
              <a:buNone/>
            </a:pPr>
            <a:endParaRPr lang="en-US" b="0" i="0">
              <a:solidFill>
                <a:srgbClr val="071E4B"/>
              </a:solidFill>
              <a:effectLst/>
              <a:latin typeface="Roboto" panose="02000000000000000000" pitchFamily="2" charset="0"/>
            </a:endParaRPr>
          </a:p>
          <a:p>
            <a:pPr algn="l" fontAlgn="base">
              <a:lnSpc>
                <a:spcPts val="1500"/>
              </a:lnSpc>
              <a:buFont typeface="+mj-lt"/>
              <a:buAutoNum type="arabicPeriod"/>
            </a:pPr>
            <a:r>
              <a:rPr lang="en-US" b="1" i="0">
                <a:solidFill>
                  <a:srgbClr val="071E4B"/>
                </a:solidFill>
                <a:effectLst/>
                <a:latin typeface="inherit"/>
              </a:rPr>
              <a:t>Configuration:</a:t>
            </a:r>
            <a:endParaRPr lang="en-US" b="0" i="0">
              <a:solidFill>
                <a:srgbClr val="071E4B"/>
              </a:solidFill>
              <a:effectLst/>
              <a:latin typeface="Roboto" panose="02000000000000000000" pitchFamily="2" charset="0"/>
            </a:endParaRPr>
          </a:p>
          <a:p>
            <a:pPr marL="457200" lvl="1" indent="0" algn="l" fontAlgn="base">
              <a:buFont typeface="+mj-lt"/>
              <a:buNone/>
            </a:pPr>
            <a:r>
              <a:rPr lang="en-US" b="0" i="0">
                <a:solidFill>
                  <a:srgbClr val="071E4B"/>
                </a:solidFill>
                <a:effectLst/>
                <a:latin typeface="Roboto" panose="02000000000000000000" pitchFamily="2" charset="0"/>
              </a:rPr>
              <a:t>"Set your feed times and targets according to your experimental needs. Use the Feed Script Form to input specific amounts of Feed A and Feed B. Ensure these settings align with your project goals for precision feeding.“</a:t>
            </a:r>
          </a:p>
          <a:p>
            <a:pPr marL="457200" lvl="1" indent="0" algn="l" fontAlgn="base">
              <a:buFont typeface="+mj-lt"/>
              <a:buNone/>
            </a:pPr>
            <a:endParaRPr lang="en-US" b="0" i="0">
              <a:solidFill>
                <a:srgbClr val="071E4B"/>
              </a:solidFill>
              <a:effectLst/>
              <a:latin typeface="Roboto" panose="02000000000000000000" pitchFamily="2" charset="0"/>
            </a:endParaRPr>
          </a:p>
          <a:p>
            <a:pPr algn="l" fontAlgn="base">
              <a:lnSpc>
                <a:spcPts val="1500"/>
              </a:lnSpc>
              <a:buFont typeface="+mj-lt"/>
              <a:buAutoNum type="arabicPeriod"/>
            </a:pPr>
            <a:r>
              <a:rPr lang="en-US" b="1" i="0">
                <a:solidFill>
                  <a:srgbClr val="071E4B"/>
                </a:solidFill>
                <a:effectLst/>
                <a:latin typeface="inherit"/>
              </a:rPr>
              <a:t> Final Checks:</a:t>
            </a:r>
            <a:endParaRPr lang="en-US" b="0" i="0">
              <a:solidFill>
                <a:srgbClr val="071E4B"/>
              </a:solidFill>
              <a:effectLst/>
              <a:latin typeface="Roboto" panose="02000000000000000000" pitchFamily="2" charset="0"/>
            </a:endParaRPr>
          </a:p>
          <a:p>
            <a:pPr lvl="1" algn="l" fontAlgn="base">
              <a:lnSpc>
                <a:spcPts val="1500"/>
              </a:lnSpc>
              <a:buFont typeface="+mj-lt"/>
              <a:buNone/>
            </a:pPr>
            <a:r>
              <a:rPr lang="en-US" b="0" i="0">
                <a:solidFill>
                  <a:srgbClr val="071E4B"/>
                </a:solidFill>
                <a:effectLst/>
                <a:latin typeface="Roboto" panose="02000000000000000000" pitchFamily="2" charset="0"/>
              </a:rPr>
              <a:t>“Once loaded you will get a confirmation in the script log, if it says that there are no errors you are good to go."</a:t>
            </a:r>
          </a:p>
          <a:p>
            <a:pPr>
              <a:buNone/>
            </a:pPr>
            <a:br>
              <a:rPr lang="en-US"/>
            </a:br>
            <a:endParaRPr lang="en-US"/>
          </a:p>
        </p:txBody>
      </p:sp>
      <p:sp>
        <p:nvSpPr>
          <p:cNvPr id="4" name="Slide Number Placeholder 3"/>
          <p:cNvSpPr>
            <a:spLocks noGrp="1"/>
          </p:cNvSpPr>
          <p:nvPr>
            <p:ph type="sldNum" sz="quarter" idx="5"/>
          </p:nvPr>
        </p:nvSpPr>
        <p:spPr/>
        <p:txBody>
          <a:bodyPr/>
          <a:lstStyle/>
          <a:p>
            <a:fld id="{498CA694-81BB-434D-8FB7-FEE7BFE009B8}" type="slidenum">
              <a:rPr lang="en-US" smtClean="0"/>
              <a:t>5</a:t>
            </a:fld>
            <a:endParaRPr lang="en-US"/>
          </a:p>
        </p:txBody>
      </p:sp>
    </p:spTree>
    <p:extLst>
      <p:ext uri="{BB962C8B-B14F-4D97-AF65-F5344CB8AC3E}">
        <p14:creationId xmlns:p14="http://schemas.microsoft.com/office/powerpoint/2010/main" val="3970023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lnSpc>
                <a:spcPts val="1500"/>
              </a:lnSpc>
              <a:buFont typeface="Arial" panose="020B0604020202020204" pitchFamily="34" charset="0"/>
              <a:buChar char="•"/>
            </a:pPr>
            <a:r>
              <a:rPr lang="en-US" b="1" i="0">
                <a:solidFill>
                  <a:srgbClr val="071E4B"/>
                </a:solidFill>
                <a:effectLst/>
                <a:latin typeface="inherit"/>
              </a:rPr>
              <a:t>Intro to </a:t>
            </a:r>
            <a:r>
              <a:rPr lang="en-US" b="1" i="0" err="1">
                <a:solidFill>
                  <a:srgbClr val="071E4B"/>
                </a:solidFill>
                <a:effectLst/>
                <a:latin typeface="inherit"/>
              </a:rPr>
              <a:t>F.Cal</a:t>
            </a:r>
            <a:r>
              <a:rPr lang="en-US" b="1" i="0">
                <a:solidFill>
                  <a:srgbClr val="071E4B"/>
                </a:solidFill>
                <a:effectLst/>
                <a:latin typeface="inherit"/>
              </a:rPr>
              <a:t> Values:</a:t>
            </a: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0">
                <a:solidFill>
                  <a:srgbClr val="071E4B"/>
                </a:solidFill>
                <a:effectLst/>
                <a:latin typeface="Roboto" panose="02000000000000000000" pitchFamily="2" charset="0"/>
              </a:rPr>
              <a:t>"This slide presents the calibration values used for Pumps A and C. These values are crucial for ensuring the accurate delivery of feed into the bioreactor."</a:t>
            </a:r>
          </a:p>
          <a:p>
            <a:pPr algn="l" fontAlgn="base">
              <a:lnSpc>
                <a:spcPts val="1500"/>
              </a:lnSpc>
              <a:buFont typeface="Arial" panose="020B0604020202020204" pitchFamily="34" charset="0"/>
              <a:buChar char="•"/>
            </a:pPr>
            <a:r>
              <a:rPr lang="en-US" b="1" i="0">
                <a:solidFill>
                  <a:srgbClr val="071E4B"/>
                </a:solidFill>
                <a:effectLst/>
                <a:latin typeface="inherit"/>
              </a:rPr>
              <a:t>Calibration Process:’</a:t>
            </a:r>
          </a:p>
          <a:p>
            <a:pPr marL="457200" marR="0" lvl="1" indent="0" algn="l" defTabSz="914400" rtl="0" eaLnBrk="1" fontAlgn="base" latinLnBrk="0" hangingPunct="1">
              <a:lnSpc>
                <a:spcPts val="1500"/>
              </a:lnSpc>
              <a:spcBef>
                <a:spcPts val="0"/>
              </a:spcBef>
              <a:spcAft>
                <a:spcPts val="0"/>
              </a:spcAft>
              <a:buClrTx/>
              <a:buSzTx/>
              <a:buFont typeface="Arial" panose="020B0604020202020204" pitchFamily="34" charset="0"/>
              <a:buChar char="•"/>
              <a:tabLst/>
              <a:defRPr/>
            </a:pPr>
            <a:r>
              <a:rPr lang="en-US" b="1"/>
              <a:t>       “We tested the new tube sets and got the following </a:t>
            </a:r>
            <a:r>
              <a:rPr lang="en-US" b="1" err="1"/>
              <a:t>F.Cal</a:t>
            </a:r>
            <a:r>
              <a:rPr lang="en-US" b="1"/>
              <a:t> values. Determine new </a:t>
            </a:r>
            <a:r>
              <a:rPr lang="en-US" b="1" err="1"/>
              <a:t>F.Cal</a:t>
            </a:r>
            <a:r>
              <a:rPr lang="en-US" b="1"/>
              <a:t> values which seemed consistent between different pumps and stations.”</a:t>
            </a:r>
          </a:p>
          <a:p>
            <a:pPr algn="l" fontAlgn="base">
              <a:lnSpc>
                <a:spcPts val="1500"/>
              </a:lnSpc>
              <a:buFont typeface="Arial" panose="020B0604020202020204" pitchFamily="34" charset="0"/>
              <a:buChar char="•"/>
            </a:pP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1">
                <a:solidFill>
                  <a:srgbClr val="071E4B"/>
                </a:solidFill>
                <a:effectLst/>
                <a:latin typeface="Roboto" panose="02000000000000000000" pitchFamily="2" charset="0"/>
              </a:rPr>
              <a:t>"We achieved the calibration values through a trial and error approach, fine-tuning them to ensure they remain within a 10% accuracy threshold which can be reduced over time, after more runs. This precision is essential for the reliability and efficiency of our bioreactor operations."</a:t>
            </a:r>
          </a:p>
        </p:txBody>
      </p:sp>
      <p:sp>
        <p:nvSpPr>
          <p:cNvPr id="4" name="Slide Number Placeholder 3"/>
          <p:cNvSpPr>
            <a:spLocks noGrp="1"/>
          </p:cNvSpPr>
          <p:nvPr>
            <p:ph type="sldNum" sz="quarter" idx="5"/>
          </p:nvPr>
        </p:nvSpPr>
        <p:spPr/>
        <p:txBody>
          <a:bodyPr/>
          <a:lstStyle/>
          <a:p>
            <a:fld id="{498CA694-81BB-434D-8FB7-FEE7BFE009B8}" type="slidenum">
              <a:rPr lang="en-US" smtClean="0"/>
              <a:t>6</a:t>
            </a:fld>
            <a:endParaRPr lang="en-US"/>
          </a:p>
        </p:txBody>
      </p:sp>
    </p:spTree>
    <p:extLst>
      <p:ext uri="{BB962C8B-B14F-4D97-AF65-F5344CB8AC3E}">
        <p14:creationId xmlns:p14="http://schemas.microsoft.com/office/powerpoint/2010/main" val="2272075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DB4A-6089-C406-3149-951DA76BD0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12A94C-DC3D-6F93-667D-547CE9A41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8448B7-5C3B-AC5F-69B9-D9BA805F40F9}"/>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5" name="Footer Placeholder 4">
            <a:extLst>
              <a:ext uri="{FF2B5EF4-FFF2-40B4-BE49-F238E27FC236}">
                <a16:creationId xmlns:a16="http://schemas.microsoft.com/office/drawing/2014/main" id="{972AA2BA-8CC8-DEDF-AA19-5909608D4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2614F-F845-BBB4-F8B4-BEB7366915EA}"/>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297688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603B-96B5-18C0-715E-89D46D1CF4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8127D4-F9F7-B580-C406-44A7CB617F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8CC2E-2934-48CB-D95D-FC51DD8F8DB0}"/>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5" name="Footer Placeholder 4">
            <a:extLst>
              <a:ext uri="{FF2B5EF4-FFF2-40B4-BE49-F238E27FC236}">
                <a16:creationId xmlns:a16="http://schemas.microsoft.com/office/drawing/2014/main" id="{B9EF0B64-F510-2090-8AE4-2CEAE568C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52FCF-DEE7-EA93-2DE8-3CCEFF0D4A68}"/>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1697679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EE36F-796E-CBC1-7F77-5BA904FD49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821555-2CAB-6875-C61F-09226B1DCF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34AB0-1215-35AF-7ECA-4E953B537F43}"/>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5" name="Footer Placeholder 4">
            <a:extLst>
              <a:ext uri="{FF2B5EF4-FFF2-40B4-BE49-F238E27FC236}">
                <a16:creationId xmlns:a16="http://schemas.microsoft.com/office/drawing/2014/main" id="{CFA22687-35DF-FE30-A1F4-F05A10BCB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31D13-215F-6FE8-49C9-43B3AAF7CD3D}"/>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352935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0D24-D8E0-2149-04AB-E6E63BC28F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41212-DF72-4CC6-A9C5-0491DFE35A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A61C7-CE2B-E422-5BBD-979AC8505366}"/>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5" name="Footer Placeholder 4">
            <a:extLst>
              <a:ext uri="{FF2B5EF4-FFF2-40B4-BE49-F238E27FC236}">
                <a16:creationId xmlns:a16="http://schemas.microsoft.com/office/drawing/2014/main" id="{347415AE-40B3-278F-26F3-0598D7D65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2CA52-7C6A-87C8-F4D6-BF896172ACC2}"/>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47187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00B4-E571-239C-4591-53DE599324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36AD0A-D7B6-0A27-007F-74DEB426B2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D926E9-08DD-690C-DFE3-808555E4D804}"/>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5" name="Footer Placeholder 4">
            <a:extLst>
              <a:ext uri="{FF2B5EF4-FFF2-40B4-BE49-F238E27FC236}">
                <a16:creationId xmlns:a16="http://schemas.microsoft.com/office/drawing/2014/main" id="{A29A3483-96BF-A81A-6963-76150A9BC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E0EE6-6446-0234-C711-39016284247D}"/>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2230323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78EC-EBC0-00BD-AC55-30522A0FE7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F00BAE-6119-6704-D047-9ECC1DCC37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461224-505D-666B-75D8-A95B6754C0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E234F5-EED9-A77A-A72E-5AFC6D40455C}"/>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6" name="Footer Placeholder 5">
            <a:extLst>
              <a:ext uri="{FF2B5EF4-FFF2-40B4-BE49-F238E27FC236}">
                <a16:creationId xmlns:a16="http://schemas.microsoft.com/office/drawing/2014/main" id="{927BF928-7B7C-092F-81ED-6061B43C7D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4D77B6-B0F6-B551-D35F-356E4B4EA3A0}"/>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187870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DFE2-20B9-4F6A-72F9-2E123F9725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C69E7B-85B5-675C-719E-37856637A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737258-FFDC-2F7A-BE5F-0D7F0BE9DB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90EEA2-BA23-C4E8-2FF8-61E939EB8E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E5CB17-247F-3193-CD56-C0694BBA5A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92B302-66AF-8F43-FFEF-A9B7E1E7273A}"/>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8" name="Footer Placeholder 7">
            <a:extLst>
              <a:ext uri="{FF2B5EF4-FFF2-40B4-BE49-F238E27FC236}">
                <a16:creationId xmlns:a16="http://schemas.microsoft.com/office/drawing/2014/main" id="{52E52179-92C1-F2F8-7002-18F00CDDF8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8B2E71-B271-6C04-E30E-77F9BE020CEF}"/>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62885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AEEF-B0F9-F687-84A3-4172AA0E09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5A054-7D91-D70A-9A73-4B08F4BB8950}"/>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4" name="Footer Placeholder 3">
            <a:extLst>
              <a:ext uri="{FF2B5EF4-FFF2-40B4-BE49-F238E27FC236}">
                <a16:creationId xmlns:a16="http://schemas.microsoft.com/office/drawing/2014/main" id="{E96E7867-B8D3-7A7F-DD11-554CE018E6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2A48A9-0B68-8F03-1FED-35433BD12634}"/>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398478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BF70A4-1E69-E588-3B4A-0F0417F09EC2}"/>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3" name="Footer Placeholder 2">
            <a:extLst>
              <a:ext uri="{FF2B5EF4-FFF2-40B4-BE49-F238E27FC236}">
                <a16:creationId xmlns:a16="http://schemas.microsoft.com/office/drawing/2014/main" id="{D52D8987-C673-7C58-EF50-A7C47E601C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3EBDE0-1BDE-9598-96D6-6E15FBAFEEB5}"/>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286839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19DC-862B-6994-3B93-890A2947FE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70678F-C4DF-B095-87F0-7B18EC5224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48BBFD-88AE-26F9-91AB-2313BC990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4AAF7-34EB-B248-B535-85E8EC9E7230}"/>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6" name="Footer Placeholder 5">
            <a:extLst>
              <a:ext uri="{FF2B5EF4-FFF2-40B4-BE49-F238E27FC236}">
                <a16:creationId xmlns:a16="http://schemas.microsoft.com/office/drawing/2014/main" id="{914E8A8D-A694-9619-CAD0-2BE7B057E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474722-65D8-2908-7DEF-68FFA5374E20}"/>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3232806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774A-91C6-35EB-E476-E2ED82F8F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AA5507-4A16-EDD9-5F53-F4069C291B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B13C17-AE15-F1A8-A9E5-209234693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0D877E-4CD5-3C96-176D-44EBE0231573}"/>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6" name="Footer Placeholder 5">
            <a:extLst>
              <a:ext uri="{FF2B5EF4-FFF2-40B4-BE49-F238E27FC236}">
                <a16:creationId xmlns:a16="http://schemas.microsoft.com/office/drawing/2014/main" id="{C1875E34-A3B9-E653-77E3-02B83A6F92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0F659F-E0C0-6A95-16CC-4584C7E8775D}"/>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195321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C2F2EB-5D9C-93D7-B799-4809626CB4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64D3A9-A314-2BC5-958A-458F02ECC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70038-AB28-FEC6-FA9F-DA66A3B28D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B1DFC2-254B-41D5-B1D0-602BA2DA7F2B}" type="datetimeFigureOut">
              <a:rPr lang="en-US" smtClean="0"/>
              <a:t>6/12/2025</a:t>
            </a:fld>
            <a:endParaRPr lang="en-US"/>
          </a:p>
        </p:txBody>
      </p:sp>
      <p:sp>
        <p:nvSpPr>
          <p:cNvPr id="5" name="Footer Placeholder 4">
            <a:extLst>
              <a:ext uri="{FF2B5EF4-FFF2-40B4-BE49-F238E27FC236}">
                <a16:creationId xmlns:a16="http://schemas.microsoft.com/office/drawing/2014/main" id="{D88254B1-53CD-FC1D-40D4-0186AE7EAF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CC94BB2-2EA0-4A93-1EF8-270CF3981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788EB1-848A-4A8C-82D6-B8687FA7ECCB}" type="slidenum">
              <a:rPr lang="en-US" smtClean="0"/>
              <a:t>‹#›</a:t>
            </a:fld>
            <a:endParaRPr lang="en-US"/>
          </a:p>
        </p:txBody>
      </p:sp>
    </p:spTree>
    <p:extLst>
      <p:ext uri="{BB962C8B-B14F-4D97-AF65-F5344CB8AC3E}">
        <p14:creationId xmlns:p14="http://schemas.microsoft.com/office/powerpoint/2010/main" val="4202754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abbvie-my.sharepoint.com/personal/joost_radstake_abbvie_com/Documents/Desktop/Array%20explanation.txt" TargetMode="External"/><Relationship Id="rId4" Type="http://schemas.openxmlformats.org/officeDocument/2006/relationships/hyperlink" Target="https://abbvie-my.sharepoint.com/personal/joost_radstake_abbvie_com/Documents/Desktop/DAS-GIP%20phase%20brakedown.tx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bbvie.sharepoint.com/teams/ST1/BDL/BDL_Initiative/Automation/Summer%202025/Job%20Aids%20Supporting%20Docs/Guide%20on%20how%20to%20start%20new%20workflow%20with%20script.docx?web=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9.xml"/><Relationship Id="rId18" Type="http://schemas.openxmlformats.org/officeDocument/2006/relationships/customXml" Target="../ink/ink12.xml"/><Relationship Id="rId3" Type="http://schemas.openxmlformats.org/officeDocument/2006/relationships/image" Target="../media/image2.png"/><Relationship Id="rId21" Type="http://schemas.openxmlformats.org/officeDocument/2006/relationships/customXml" Target="../ink/ink15.xml"/><Relationship Id="rId7" Type="http://schemas.openxmlformats.org/officeDocument/2006/relationships/customXml" Target="../ink/ink3.xml"/><Relationship Id="rId12" Type="http://schemas.openxmlformats.org/officeDocument/2006/relationships/customXml" Target="../ink/ink8.xml"/><Relationship Id="rId17" Type="http://schemas.openxmlformats.org/officeDocument/2006/relationships/customXml" Target="../ink/ink11.xml"/><Relationship Id="rId2" Type="http://schemas.openxmlformats.org/officeDocument/2006/relationships/notesSlide" Target="../notesSlides/notesSlide5.xml"/><Relationship Id="rId16" Type="http://schemas.openxmlformats.org/officeDocument/2006/relationships/image" Target="../media/image13.png"/><Relationship Id="rId20"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7.xml"/><Relationship Id="rId5" Type="http://schemas.openxmlformats.org/officeDocument/2006/relationships/image" Target="../media/image11.png"/><Relationship Id="rId15" Type="http://schemas.openxmlformats.org/officeDocument/2006/relationships/customXml" Target="../ink/ink10.xml"/><Relationship Id="rId23" Type="http://schemas.openxmlformats.org/officeDocument/2006/relationships/image" Target="../media/image15.png"/><Relationship Id="rId10" Type="http://schemas.openxmlformats.org/officeDocument/2006/relationships/customXml" Target="../ink/ink6.xml"/><Relationship Id="rId19" Type="http://schemas.openxmlformats.org/officeDocument/2006/relationships/customXml" Target="../ink/ink13.xml"/><Relationship Id="rId4" Type="http://schemas.openxmlformats.org/officeDocument/2006/relationships/customXml" Target="../ink/ink1.xml"/><Relationship Id="rId9" Type="http://schemas.openxmlformats.org/officeDocument/2006/relationships/customXml" Target="../ink/ink5.xml"/><Relationship Id="rId14" Type="http://schemas.openxmlformats.org/officeDocument/2006/relationships/image" Target="../media/image12.png"/><Relationship Id="rId2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2AFC67-0973-EC0D-F14E-710D701B2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769AD63-4890-93B8-7B89-10C099C68DA7}"/>
              </a:ext>
            </a:extLst>
          </p:cNvPr>
          <p:cNvSpPr>
            <a:spLocks noGrp="1"/>
          </p:cNvSpPr>
          <p:nvPr>
            <p:ph type="subTitle" idx="1"/>
          </p:nvPr>
        </p:nvSpPr>
        <p:spPr>
          <a:xfrm>
            <a:off x="762774" y="2392680"/>
            <a:ext cx="3553412" cy="4122420"/>
          </a:xfrm>
        </p:spPr>
        <p:txBody>
          <a:bodyPr vert="horz" lIns="91440" tIns="45720" rIns="91440" bIns="45720" rtlCol="0">
            <a:normAutofit/>
          </a:bodyPr>
          <a:lstStyle/>
          <a:p>
            <a:pPr marL="342900" indent="-228600" algn="l">
              <a:lnSpc>
                <a:spcPct val="120000"/>
              </a:lnSpc>
              <a:buFont typeface="Arial" panose="020B0604020202020204" pitchFamily="34" charset="0"/>
              <a:buChar char="•"/>
            </a:pPr>
            <a:r>
              <a:rPr lang="en-US" sz="1800"/>
              <a:t>What we did</a:t>
            </a:r>
          </a:p>
          <a:p>
            <a:pPr marL="342900" indent="-228600" algn="l">
              <a:lnSpc>
                <a:spcPct val="120000"/>
              </a:lnSpc>
              <a:buFont typeface="Arial" panose="020B0604020202020204" pitchFamily="34" charset="0"/>
              <a:buChar char="•"/>
            </a:pPr>
            <a:r>
              <a:rPr lang="en-US" sz="1800"/>
              <a:t>How it works</a:t>
            </a:r>
          </a:p>
          <a:p>
            <a:pPr marL="342900" indent="-228600" algn="l">
              <a:lnSpc>
                <a:spcPct val="120000"/>
              </a:lnSpc>
              <a:buFont typeface="Arial" panose="020B0604020202020204" pitchFamily="34" charset="0"/>
              <a:buChar char="•"/>
            </a:pPr>
            <a:r>
              <a:rPr lang="en-US" sz="1800"/>
              <a:t>How to use it</a:t>
            </a:r>
          </a:p>
          <a:p>
            <a:pPr marL="342900" indent="-228600" algn="l">
              <a:lnSpc>
                <a:spcPct val="120000"/>
              </a:lnSpc>
              <a:buFont typeface="Arial" panose="020B0604020202020204" pitchFamily="34" charset="0"/>
              <a:buChar char="•"/>
            </a:pPr>
            <a:r>
              <a:rPr lang="en-US" sz="1800" err="1"/>
              <a:t>F.Cal</a:t>
            </a:r>
            <a:r>
              <a:rPr lang="en-US" sz="1800"/>
              <a:t> values</a:t>
            </a:r>
          </a:p>
        </p:txBody>
      </p:sp>
      <p:pic>
        <p:nvPicPr>
          <p:cNvPr id="4" name="Picture 3">
            <a:extLst>
              <a:ext uri="{FF2B5EF4-FFF2-40B4-BE49-F238E27FC236}">
                <a16:creationId xmlns:a16="http://schemas.microsoft.com/office/drawing/2014/main" id="{AC0BA96C-FD2E-D88A-106A-0D2E56286C7B}"/>
              </a:ext>
            </a:extLst>
          </p:cNvPr>
          <p:cNvPicPr>
            <a:picLocks noChangeAspect="1"/>
          </p:cNvPicPr>
          <p:nvPr/>
        </p:nvPicPr>
        <p:blipFill>
          <a:blip r:embed="rId2"/>
          <a:srcRect l="3347" r="8244" b="1"/>
          <a:stretch>
            <a:fillRect/>
          </a:stretch>
        </p:blipFill>
        <p:spPr>
          <a:xfrm>
            <a:off x="5182376" y="685390"/>
            <a:ext cx="5803508" cy="5349912"/>
          </a:xfrm>
          <a:prstGeom prst="rect">
            <a:avLst/>
          </a:prstGeom>
        </p:spPr>
      </p:pic>
      <p:pic>
        <p:nvPicPr>
          <p:cNvPr id="5" name="Picture 4">
            <a:extLst>
              <a:ext uri="{FF2B5EF4-FFF2-40B4-BE49-F238E27FC236}">
                <a16:creationId xmlns:a16="http://schemas.microsoft.com/office/drawing/2014/main" id="{19466C8F-50E0-1FB6-4AED-7E2662C8D0C9}"/>
              </a:ext>
            </a:extLst>
          </p:cNvPr>
          <p:cNvPicPr>
            <a:picLocks noChangeAspect="1"/>
          </p:cNvPicPr>
          <p:nvPr/>
        </p:nvPicPr>
        <p:blipFill>
          <a:blip r:embed="rId3"/>
          <a:stretch>
            <a:fillRect/>
          </a:stretch>
        </p:blipFill>
        <p:spPr>
          <a:xfrm>
            <a:off x="612649" y="1742984"/>
            <a:ext cx="3792041" cy="731583"/>
          </a:xfrm>
          <a:prstGeom prst="rect">
            <a:avLst/>
          </a:prstGeom>
        </p:spPr>
      </p:pic>
      <p:sp>
        <p:nvSpPr>
          <p:cNvPr id="2" name="Title 1">
            <a:extLst>
              <a:ext uri="{FF2B5EF4-FFF2-40B4-BE49-F238E27FC236}">
                <a16:creationId xmlns:a16="http://schemas.microsoft.com/office/drawing/2014/main" id="{D825804C-8E61-AAB9-81BE-273BF06BFC7A}"/>
              </a:ext>
            </a:extLst>
          </p:cNvPr>
          <p:cNvSpPr>
            <a:spLocks noGrp="1"/>
          </p:cNvSpPr>
          <p:nvPr>
            <p:ph type="ctrTitle"/>
          </p:nvPr>
        </p:nvSpPr>
        <p:spPr>
          <a:xfrm>
            <a:off x="882010" y="522732"/>
            <a:ext cx="3553412" cy="1527048"/>
          </a:xfrm>
        </p:spPr>
        <p:txBody>
          <a:bodyPr vert="horz" lIns="91440" tIns="45720" rIns="91440" bIns="45720" rtlCol="0" anchor="b">
            <a:normAutofit/>
          </a:bodyPr>
          <a:lstStyle/>
          <a:p>
            <a:pPr algn="l"/>
            <a:r>
              <a:rPr lang="en-US" sz="3600" b="1" kern="1200">
                <a:solidFill>
                  <a:schemeClr val="tx1"/>
                </a:solidFill>
                <a:latin typeface="+mj-lt"/>
                <a:ea typeface="+mj-ea"/>
                <a:cs typeface="+mj-cs"/>
              </a:rPr>
              <a:t>Autofeed script project</a:t>
            </a:r>
          </a:p>
        </p:txBody>
      </p:sp>
    </p:spTree>
    <p:extLst>
      <p:ext uri="{BB962C8B-B14F-4D97-AF65-F5344CB8AC3E}">
        <p14:creationId xmlns:p14="http://schemas.microsoft.com/office/powerpoint/2010/main" val="251323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1686A97F-7E46-FFFF-EA8A-7B6857C6A64F}"/>
              </a:ext>
            </a:extLst>
          </p:cNvPr>
          <p:cNvPicPr>
            <a:picLocks noGrp="1" noChangeAspect="1"/>
          </p:cNvPicPr>
          <p:nvPr>
            <p:ph idx="1"/>
          </p:nvPr>
        </p:nvPicPr>
        <p:blipFill>
          <a:blip r:embed="rId3"/>
          <a:stretch>
            <a:fillRect/>
          </a:stretch>
        </p:blipFill>
        <p:spPr>
          <a:xfrm>
            <a:off x="5370767" y="640080"/>
            <a:ext cx="5781674" cy="5550408"/>
          </a:xfrm>
          <a:prstGeom prst="rect">
            <a:avLst/>
          </a:prstGeom>
        </p:spPr>
      </p:pic>
      <p:pic>
        <p:nvPicPr>
          <p:cNvPr id="9" name="Picture 8">
            <a:extLst>
              <a:ext uri="{FF2B5EF4-FFF2-40B4-BE49-F238E27FC236}">
                <a16:creationId xmlns:a16="http://schemas.microsoft.com/office/drawing/2014/main" id="{9500AF23-C93F-4F41-25D5-19F4B6F32732}"/>
              </a:ext>
            </a:extLst>
          </p:cNvPr>
          <p:cNvPicPr>
            <a:picLocks noChangeAspect="1"/>
          </p:cNvPicPr>
          <p:nvPr/>
        </p:nvPicPr>
        <p:blipFill>
          <a:blip r:embed="rId4"/>
          <a:stretch>
            <a:fillRect/>
          </a:stretch>
        </p:blipFill>
        <p:spPr>
          <a:xfrm>
            <a:off x="541772" y="815846"/>
            <a:ext cx="3789436" cy="731895"/>
          </a:xfrm>
          <a:prstGeom prst="rect">
            <a:avLst/>
          </a:prstGeom>
        </p:spPr>
      </p:pic>
      <p:sp>
        <p:nvSpPr>
          <p:cNvPr id="2" name="Title 1">
            <a:extLst>
              <a:ext uri="{FF2B5EF4-FFF2-40B4-BE49-F238E27FC236}">
                <a16:creationId xmlns:a16="http://schemas.microsoft.com/office/drawing/2014/main" id="{F720C770-7193-EDCA-F734-5973F3C46499}"/>
              </a:ext>
            </a:extLst>
          </p:cNvPr>
          <p:cNvSpPr>
            <a:spLocks noGrp="1"/>
          </p:cNvSpPr>
          <p:nvPr>
            <p:ph type="title"/>
          </p:nvPr>
        </p:nvSpPr>
        <p:spPr>
          <a:xfrm>
            <a:off x="759398" y="330868"/>
            <a:ext cx="3571810" cy="912134"/>
          </a:xfrm>
        </p:spPr>
        <p:txBody>
          <a:bodyPr vert="horz" lIns="91440" tIns="45720" rIns="91440" bIns="45720" rtlCol="0" anchor="b">
            <a:normAutofit/>
          </a:bodyPr>
          <a:lstStyle/>
          <a:p>
            <a:r>
              <a:rPr lang="en-US" sz="4800" kern="1200">
                <a:solidFill>
                  <a:schemeClr val="tx1"/>
                </a:solidFill>
                <a:latin typeface="+mj-lt"/>
                <a:ea typeface="+mj-ea"/>
                <a:cs typeface="+mj-cs"/>
              </a:rPr>
              <a:t>What we did</a:t>
            </a:r>
          </a:p>
        </p:txBody>
      </p:sp>
      <p:pic>
        <p:nvPicPr>
          <p:cNvPr id="11" name="Picture 10">
            <a:extLst>
              <a:ext uri="{FF2B5EF4-FFF2-40B4-BE49-F238E27FC236}">
                <a16:creationId xmlns:a16="http://schemas.microsoft.com/office/drawing/2014/main" id="{724622ED-8206-84AC-5C97-B76EF8EF1324}"/>
              </a:ext>
            </a:extLst>
          </p:cNvPr>
          <p:cNvPicPr>
            <a:picLocks noChangeAspect="1"/>
          </p:cNvPicPr>
          <p:nvPr/>
        </p:nvPicPr>
        <p:blipFill>
          <a:blip r:embed="rId5"/>
          <a:stretch>
            <a:fillRect/>
          </a:stretch>
        </p:blipFill>
        <p:spPr>
          <a:xfrm>
            <a:off x="143301" y="3840638"/>
            <a:ext cx="4892722" cy="858687"/>
          </a:xfrm>
          <a:prstGeom prst="rect">
            <a:avLst/>
          </a:prstGeom>
        </p:spPr>
      </p:pic>
      <p:sp>
        <p:nvSpPr>
          <p:cNvPr id="3" name="TextBox 2">
            <a:extLst>
              <a:ext uri="{FF2B5EF4-FFF2-40B4-BE49-F238E27FC236}">
                <a16:creationId xmlns:a16="http://schemas.microsoft.com/office/drawing/2014/main" id="{BED1FADD-0C95-41DA-4882-DE01F05C5C1B}"/>
              </a:ext>
            </a:extLst>
          </p:cNvPr>
          <p:cNvSpPr txBox="1"/>
          <p:nvPr/>
        </p:nvSpPr>
        <p:spPr>
          <a:xfrm>
            <a:off x="643277" y="1608543"/>
            <a:ext cx="4536047" cy="4154984"/>
          </a:xfrm>
          <a:prstGeom prst="rect">
            <a:avLst/>
          </a:prstGeom>
          <a:noFill/>
        </p:spPr>
        <p:txBody>
          <a:bodyPr wrap="square" rtlCol="0">
            <a:spAutoFit/>
          </a:bodyPr>
          <a:lstStyle/>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Developed an auto feed script for bioreactors.</a:t>
            </a:r>
          </a:p>
          <a:p>
            <a:pPr marL="285750" indent="-28575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Enhanced automation of feed operations.</a:t>
            </a:r>
          </a:p>
          <a:p>
            <a:pPr marL="285750" indent="-28575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Minimized manual intervention.</a:t>
            </a:r>
          </a:p>
          <a:p>
            <a:pPr marL="285750" indent="-28575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Increased precision in feed timing and volume.</a:t>
            </a:r>
          </a:p>
        </p:txBody>
      </p:sp>
    </p:spTree>
    <p:extLst>
      <p:ext uri="{BB962C8B-B14F-4D97-AF65-F5344CB8AC3E}">
        <p14:creationId xmlns:p14="http://schemas.microsoft.com/office/powerpoint/2010/main" val="283094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488937-873A-64CD-51BF-4C285E478B96}"/>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F4711C3-C15A-3A45-E533-F6C7B4EFC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1CC0671E-4F0F-9C89-0E1B-CBE38BD2E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DA3B179-3BE7-1753-87CB-8E314AB6570D}"/>
              </a:ext>
            </a:extLst>
          </p:cNvPr>
          <p:cNvPicPr>
            <a:picLocks noChangeAspect="1"/>
          </p:cNvPicPr>
          <p:nvPr/>
        </p:nvPicPr>
        <p:blipFill>
          <a:blip r:embed="rId3"/>
          <a:stretch>
            <a:fillRect/>
          </a:stretch>
        </p:blipFill>
        <p:spPr>
          <a:xfrm>
            <a:off x="541772" y="815846"/>
            <a:ext cx="3789436" cy="731895"/>
          </a:xfrm>
          <a:prstGeom prst="rect">
            <a:avLst/>
          </a:prstGeom>
        </p:spPr>
      </p:pic>
      <p:sp>
        <p:nvSpPr>
          <p:cNvPr id="2" name="Title 1">
            <a:extLst>
              <a:ext uri="{FF2B5EF4-FFF2-40B4-BE49-F238E27FC236}">
                <a16:creationId xmlns:a16="http://schemas.microsoft.com/office/drawing/2014/main" id="{E4820B40-1965-0A16-8DE5-9DE3E88E2193}"/>
              </a:ext>
            </a:extLst>
          </p:cNvPr>
          <p:cNvSpPr>
            <a:spLocks noGrp="1"/>
          </p:cNvSpPr>
          <p:nvPr>
            <p:ph type="title"/>
          </p:nvPr>
        </p:nvSpPr>
        <p:spPr>
          <a:xfrm>
            <a:off x="759398" y="330868"/>
            <a:ext cx="3999802" cy="912134"/>
          </a:xfrm>
        </p:spPr>
        <p:txBody>
          <a:bodyPr vert="horz" lIns="91440" tIns="45720" rIns="91440" bIns="45720" rtlCol="0" anchor="b">
            <a:normAutofit fontScale="90000"/>
          </a:bodyPr>
          <a:lstStyle/>
          <a:p>
            <a:r>
              <a:rPr lang="en-US" sz="5300" kern="1200">
                <a:solidFill>
                  <a:schemeClr val="tx1"/>
                </a:solidFill>
                <a:latin typeface="+mj-lt"/>
                <a:ea typeface="+mj-ea"/>
                <a:cs typeface="+mj-cs"/>
              </a:rPr>
              <a:t>What we did </a:t>
            </a:r>
            <a:r>
              <a:rPr lang="en-US" sz="1300" kern="1200">
                <a:solidFill>
                  <a:schemeClr val="tx1"/>
                </a:solidFill>
                <a:latin typeface="+mj-lt"/>
                <a:ea typeface="+mj-ea"/>
                <a:cs typeface="+mj-cs"/>
              </a:rPr>
              <a:t>Cont.</a:t>
            </a:r>
            <a:endParaRPr lang="en-US" sz="4800" kern="1200">
              <a:solidFill>
                <a:schemeClr val="tx1"/>
              </a:solidFill>
              <a:latin typeface="+mj-lt"/>
              <a:ea typeface="+mj-ea"/>
              <a:cs typeface="+mj-cs"/>
            </a:endParaRPr>
          </a:p>
        </p:txBody>
      </p:sp>
      <p:pic>
        <p:nvPicPr>
          <p:cNvPr id="11" name="Picture 10">
            <a:extLst>
              <a:ext uri="{FF2B5EF4-FFF2-40B4-BE49-F238E27FC236}">
                <a16:creationId xmlns:a16="http://schemas.microsoft.com/office/drawing/2014/main" id="{246F6396-C61D-9620-988B-12C28C51D424}"/>
              </a:ext>
            </a:extLst>
          </p:cNvPr>
          <p:cNvPicPr>
            <a:picLocks noChangeAspect="1"/>
          </p:cNvPicPr>
          <p:nvPr/>
        </p:nvPicPr>
        <p:blipFill>
          <a:blip r:embed="rId4"/>
          <a:stretch>
            <a:fillRect/>
          </a:stretch>
        </p:blipFill>
        <p:spPr>
          <a:xfrm>
            <a:off x="143301" y="3840638"/>
            <a:ext cx="4892722" cy="858687"/>
          </a:xfrm>
          <a:prstGeom prst="rect">
            <a:avLst/>
          </a:prstGeom>
        </p:spPr>
      </p:pic>
      <p:sp>
        <p:nvSpPr>
          <p:cNvPr id="5" name="Content Placeholder 4">
            <a:extLst>
              <a:ext uri="{FF2B5EF4-FFF2-40B4-BE49-F238E27FC236}">
                <a16:creationId xmlns:a16="http://schemas.microsoft.com/office/drawing/2014/main" id="{41A20215-23C5-DC69-6D57-E9E3CFEB9CA5}"/>
              </a:ext>
            </a:extLst>
          </p:cNvPr>
          <p:cNvSpPr>
            <a:spLocks noGrp="1"/>
          </p:cNvSpPr>
          <p:nvPr>
            <p:ph idx="1"/>
          </p:nvPr>
        </p:nvSpPr>
        <p:spPr>
          <a:xfrm>
            <a:off x="749489" y="1477442"/>
            <a:ext cx="4286534" cy="4351338"/>
          </a:xfrm>
        </p:spPr>
        <p:txBody>
          <a:bodyPr>
            <a:normAutofit/>
          </a:bodyPr>
          <a:lstStyle/>
          <a:p>
            <a:r>
              <a:rPr lang="en-US" sz="2400">
                <a:latin typeface="Arial" panose="020B0604020202020204" pitchFamily="34" charset="0"/>
                <a:cs typeface="Arial" panose="020B0604020202020204" pitchFamily="34" charset="0"/>
              </a:rPr>
              <a:t>Implemented fail-safe system for scale disconnection.</a:t>
            </a:r>
          </a:p>
          <a:p>
            <a:r>
              <a:rPr lang="en-US" sz="2400">
                <a:latin typeface="Arial" panose="020B0604020202020204" pitchFamily="34" charset="0"/>
                <a:cs typeface="Arial" panose="020B0604020202020204" pitchFamily="34" charset="0"/>
              </a:rPr>
              <a:t>Enabled manual glucose input with sample confirmation automation.</a:t>
            </a:r>
          </a:p>
          <a:p>
            <a:r>
              <a:rPr lang="en-US" sz="2400">
                <a:latin typeface="Arial" panose="020B0604020202020204" pitchFamily="34" charset="0"/>
                <a:cs typeface="Arial" panose="020B0604020202020204" pitchFamily="34" charset="0"/>
              </a:rPr>
              <a:t>Introduced 17-phase system to optimize bioreactor script usage.</a:t>
            </a:r>
          </a:p>
          <a:p>
            <a:r>
              <a:rPr lang="en-US" sz="2400">
                <a:latin typeface="Arial" panose="020B0604020202020204" pitchFamily="34" charset="0"/>
                <a:cs typeface="Arial" panose="020B0604020202020204" pitchFamily="34" charset="0"/>
              </a:rPr>
              <a:t>Feeds are tracked</a:t>
            </a:r>
          </a:p>
        </p:txBody>
      </p:sp>
      <p:pic>
        <p:nvPicPr>
          <p:cNvPr id="12" name="Picture 11">
            <a:extLst>
              <a:ext uri="{FF2B5EF4-FFF2-40B4-BE49-F238E27FC236}">
                <a16:creationId xmlns:a16="http://schemas.microsoft.com/office/drawing/2014/main" id="{4DE25BD2-8957-0AF9-EF00-8D5E3E3D48BE}"/>
              </a:ext>
            </a:extLst>
          </p:cNvPr>
          <p:cNvPicPr>
            <a:picLocks noChangeAspect="1"/>
          </p:cNvPicPr>
          <p:nvPr/>
        </p:nvPicPr>
        <p:blipFill>
          <a:blip r:embed="rId5"/>
          <a:srcRect b="25076"/>
          <a:stretch/>
        </p:blipFill>
        <p:spPr>
          <a:xfrm>
            <a:off x="5179324" y="330868"/>
            <a:ext cx="6806145" cy="3830884"/>
          </a:xfrm>
          <a:prstGeom prst="rect">
            <a:avLst/>
          </a:prstGeom>
        </p:spPr>
      </p:pic>
      <p:pic>
        <p:nvPicPr>
          <p:cNvPr id="4" name="Picture 3">
            <a:extLst>
              <a:ext uri="{FF2B5EF4-FFF2-40B4-BE49-F238E27FC236}">
                <a16:creationId xmlns:a16="http://schemas.microsoft.com/office/drawing/2014/main" id="{B286218F-2C12-A112-4838-4DA0DFDC1120}"/>
              </a:ext>
            </a:extLst>
          </p:cNvPr>
          <p:cNvPicPr>
            <a:picLocks noChangeAspect="1"/>
          </p:cNvPicPr>
          <p:nvPr/>
        </p:nvPicPr>
        <p:blipFill>
          <a:blip r:embed="rId6"/>
          <a:srcRect l="5470" b="-6152"/>
          <a:stretch/>
        </p:blipFill>
        <p:spPr>
          <a:xfrm>
            <a:off x="1060621" y="5909614"/>
            <a:ext cx="10070757" cy="615334"/>
          </a:xfrm>
          <a:prstGeom prst="rect">
            <a:avLst/>
          </a:prstGeom>
        </p:spPr>
      </p:pic>
      <p:pic>
        <p:nvPicPr>
          <p:cNvPr id="7" name="Picture 6">
            <a:extLst>
              <a:ext uri="{FF2B5EF4-FFF2-40B4-BE49-F238E27FC236}">
                <a16:creationId xmlns:a16="http://schemas.microsoft.com/office/drawing/2014/main" id="{15C092FF-8C4F-C835-6480-0A9B0D032912}"/>
              </a:ext>
            </a:extLst>
          </p:cNvPr>
          <p:cNvPicPr>
            <a:picLocks noChangeAspect="1"/>
          </p:cNvPicPr>
          <p:nvPr/>
        </p:nvPicPr>
        <p:blipFill>
          <a:blip r:embed="rId7"/>
          <a:stretch>
            <a:fillRect/>
          </a:stretch>
        </p:blipFill>
        <p:spPr>
          <a:xfrm>
            <a:off x="5179324" y="4246712"/>
            <a:ext cx="5913948" cy="1492953"/>
          </a:xfrm>
          <a:prstGeom prst="rect">
            <a:avLst/>
          </a:prstGeom>
        </p:spPr>
      </p:pic>
    </p:spTree>
    <p:extLst>
      <p:ext uri="{BB962C8B-B14F-4D97-AF65-F5344CB8AC3E}">
        <p14:creationId xmlns:p14="http://schemas.microsoft.com/office/powerpoint/2010/main" val="361628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4E9FA0-831A-0872-8CBF-EC1E84E5E3FF}"/>
              </a:ext>
            </a:extLst>
          </p:cNvPr>
          <p:cNvPicPr>
            <a:picLocks noChangeAspect="1"/>
          </p:cNvPicPr>
          <p:nvPr/>
        </p:nvPicPr>
        <p:blipFill>
          <a:blip r:embed="rId3"/>
          <a:stretch>
            <a:fillRect/>
          </a:stretch>
        </p:blipFill>
        <p:spPr>
          <a:xfrm>
            <a:off x="529645" y="798887"/>
            <a:ext cx="3789436" cy="731895"/>
          </a:xfrm>
          <a:prstGeom prst="rect">
            <a:avLst/>
          </a:prstGeom>
        </p:spPr>
      </p:pic>
      <p:sp>
        <p:nvSpPr>
          <p:cNvPr id="2" name="Title 1">
            <a:extLst>
              <a:ext uri="{FF2B5EF4-FFF2-40B4-BE49-F238E27FC236}">
                <a16:creationId xmlns:a16="http://schemas.microsoft.com/office/drawing/2014/main" id="{F7C24C7D-1C54-93D9-C849-04F083CB8D7B}"/>
              </a:ext>
            </a:extLst>
          </p:cNvPr>
          <p:cNvSpPr>
            <a:spLocks noGrp="1"/>
          </p:cNvSpPr>
          <p:nvPr>
            <p:ph type="title"/>
          </p:nvPr>
        </p:nvSpPr>
        <p:spPr>
          <a:xfrm>
            <a:off x="838200" y="362477"/>
            <a:ext cx="3480881" cy="1009651"/>
          </a:xfrm>
        </p:spPr>
        <p:txBody>
          <a:bodyPr/>
          <a:lstStyle/>
          <a:p>
            <a:r>
              <a:rPr lang="en-US" sz="4800"/>
              <a:t>How</a:t>
            </a:r>
            <a:r>
              <a:rPr lang="en-US"/>
              <a:t> it works</a:t>
            </a:r>
          </a:p>
        </p:txBody>
      </p:sp>
      <p:sp>
        <p:nvSpPr>
          <p:cNvPr id="5" name="TextBox 4">
            <a:extLst>
              <a:ext uri="{FF2B5EF4-FFF2-40B4-BE49-F238E27FC236}">
                <a16:creationId xmlns:a16="http://schemas.microsoft.com/office/drawing/2014/main" id="{0AB9B234-71AB-A38E-16AB-F0412E2C8E52}"/>
              </a:ext>
            </a:extLst>
          </p:cNvPr>
          <p:cNvSpPr txBox="1"/>
          <p:nvPr/>
        </p:nvSpPr>
        <p:spPr>
          <a:xfrm>
            <a:off x="759087" y="5493869"/>
            <a:ext cx="3710996" cy="369332"/>
          </a:xfrm>
          <a:prstGeom prst="rect">
            <a:avLst/>
          </a:prstGeom>
          <a:noFill/>
        </p:spPr>
        <p:txBody>
          <a:bodyPr wrap="square" rtlCol="0">
            <a:spAutoFit/>
          </a:bodyPr>
          <a:lstStyle/>
          <a:p>
            <a:r>
              <a:rPr lang="en-US">
                <a:hlinkClick r:id="rId4"/>
              </a:rPr>
              <a:t>Phase-By-Phase Explanation (0-16)</a:t>
            </a:r>
            <a:endParaRPr lang="en-US"/>
          </a:p>
        </p:txBody>
      </p:sp>
      <p:sp>
        <p:nvSpPr>
          <p:cNvPr id="6" name="TextBox 5">
            <a:extLst>
              <a:ext uri="{FF2B5EF4-FFF2-40B4-BE49-F238E27FC236}">
                <a16:creationId xmlns:a16="http://schemas.microsoft.com/office/drawing/2014/main" id="{59C173C8-240F-C12C-FC2C-D7A107DB60A5}"/>
              </a:ext>
            </a:extLst>
          </p:cNvPr>
          <p:cNvSpPr txBox="1"/>
          <p:nvPr/>
        </p:nvSpPr>
        <p:spPr>
          <a:xfrm>
            <a:off x="759087" y="5874447"/>
            <a:ext cx="3330552" cy="369332"/>
          </a:xfrm>
          <a:prstGeom prst="rect">
            <a:avLst/>
          </a:prstGeom>
          <a:noFill/>
        </p:spPr>
        <p:txBody>
          <a:bodyPr wrap="square" rtlCol="0">
            <a:spAutoFit/>
          </a:bodyPr>
          <a:lstStyle/>
          <a:p>
            <a:r>
              <a:rPr lang="en-US">
                <a:hlinkClick r:id="rId5"/>
              </a:rPr>
              <a:t>Feed Arrays: Indices 1-12</a:t>
            </a:r>
            <a:endParaRPr lang="en-US"/>
          </a:p>
        </p:txBody>
      </p:sp>
      <p:pic>
        <p:nvPicPr>
          <p:cNvPr id="7" name="Picture 6">
            <a:extLst>
              <a:ext uri="{FF2B5EF4-FFF2-40B4-BE49-F238E27FC236}">
                <a16:creationId xmlns:a16="http://schemas.microsoft.com/office/drawing/2014/main" id="{C40623FB-1597-6F45-17DF-EB649E8F4D36}"/>
              </a:ext>
            </a:extLst>
          </p:cNvPr>
          <p:cNvPicPr>
            <a:picLocks noChangeAspect="1"/>
          </p:cNvPicPr>
          <p:nvPr/>
        </p:nvPicPr>
        <p:blipFill>
          <a:blip r:embed="rId6"/>
          <a:srcRect l="1335" t="-32169" r="-1335" b="32169"/>
          <a:stretch/>
        </p:blipFill>
        <p:spPr>
          <a:xfrm>
            <a:off x="5879364" y="-7325866"/>
            <a:ext cx="6312636" cy="23392097"/>
          </a:xfrm>
          <a:prstGeom prst="rect">
            <a:avLst/>
          </a:prstGeom>
        </p:spPr>
      </p:pic>
      <p:sp>
        <p:nvSpPr>
          <p:cNvPr id="3" name="Content Placeholder 2">
            <a:extLst>
              <a:ext uri="{FF2B5EF4-FFF2-40B4-BE49-F238E27FC236}">
                <a16:creationId xmlns:a16="http://schemas.microsoft.com/office/drawing/2014/main" id="{30EF4691-8FED-1B94-D6B1-BFB8DE3C17D3}"/>
              </a:ext>
            </a:extLst>
          </p:cNvPr>
          <p:cNvSpPr>
            <a:spLocks noGrp="1"/>
          </p:cNvSpPr>
          <p:nvPr>
            <p:ph idx="1"/>
          </p:nvPr>
        </p:nvSpPr>
        <p:spPr>
          <a:xfrm>
            <a:off x="838200" y="1394621"/>
            <a:ext cx="10515600" cy="4964741"/>
          </a:xfrm>
        </p:spPr>
        <p:txBody>
          <a:bodyPr>
            <a:noAutofit/>
          </a:bodyPr>
          <a:lstStyle/>
          <a:p>
            <a:r>
              <a:rPr lang="en-US" sz="1900">
                <a:latin typeface="Arial" panose="020B0604020202020204" pitchFamily="34" charset="0"/>
                <a:cs typeface="Arial" panose="020B0604020202020204" pitchFamily="34" charset="0"/>
              </a:rPr>
              <a:t>Phase 0: Initialization workflow.</a:t>
            </a:r>
          </a:p>
          <a:p>
            <a:r>
              <a:rPr lang="en-US" sz="1900">
                <a:latin typeface="Arial" panose="020B0604020202020204" pitchFamily="34" charset="0"/>
                <a:cs typeface="Arial" panose="020B0604020202020204" pitchFamily="34" charset="0"/>
              </a:rPr>
              <a:t>Phase 1: Wait for process start.</a:t>
            </a:r>
          </a:p>
          <a:p>
            <a:r>
              <a:rPr lang="en-US" sz="1900">
                <a:latin typeface="Arial" panose="020B0604020202020204" pitchFamily="34" charset="0"/>
                <a:cs typeface="Arial" panose="020B0604020202020204" pitchFamily="34" charset="0"/>
              </a:rPr>
              <a:t>Phase 2: Prepare for feeding.</a:t>
            </a:r>
          </a:p>
          <a:p>
            <a:r>
              <a:rPr lang="en-US" sz="1900">
                <a:latin typeface="Arial" panose="020B0604020202020204" pitchFamily="34" charset="0"/>
                <a:cs typeface="Arial" panose="020B0604020202020204" pitchFamily="34" charset="0"/>
              </a:rPr>
              <a:t>Phase 3: Set feed targets.</a:t>
            </a:r>
          </a:p>
          <a:p>
            <a:r>
              <a:rPr lang="en-US" sz="1900">
                <a:latin typeface="Arial" panose="020B0604020202020204" pitchFamily="34" charset="0"/>
                <a:cs typeface="Arial" panose="020B0604020202020204" pitchFamily="34" charset="0"/>
              </a:rPr>
              <a:t>Phase 4: Confirm glucose sample.</a:t>
            </a:r>
          </a:p>
          <a:p>
            <a:r>
              <a:rPr lang="en-US" sz="1900">
                <a:latin typeface="Arial" panose="020B0604020202020204" pitchFamily="34" charset="0"/>
                <a:cs typeface="Arial" panose="020B0604020202020204" pitchFamily="34" charset="0"/>
              </a:rPr>
              <a:t>Phase 5: Start volumetric feed.</a:t>
            </a:r>
          </a:p>
          <a:p>
            <a:r>
              <a:rPr lang="en-US" sz="1900">
                <a:latin typeface="Arial" panose="020B0604020202020204" pitchFamily="34" charset="0"/>
                <a:cs typeface="Arial" panose="020B0604020202020204" pitchFamily="34" charset="0"/>
              </a:rPr>
              <a:t>Phase 6 &amp; 7: Execute feed.</a:t>
            </a:r>
          </a:p>
          <a:p>
            <a:r>
              <a:rPr lang="en-US" sz="1900">
                <a:latin typeface="Arial" panose="020B0604020202020204" pitchFamily="34" charset="0"/>
                <a:cs typeface="Arial" panose="020B0604020202020204" pitchFamily="34" charset="0"/>
              </a:rPr>
              <a:t>Phase 8-15: Adjust post-feed and add glucose.</a:t>
            </a:r>
          </a:p>
          <a:p>
            <a:r>
              <a:rPr lang="en-US" sz="1900">
                <a:latin typeface="Arial" panose="020B0604020202020204" pitchFamily="34" charset="0"/>
                <a:cs typeface="Arial" panose="020B0604020202020204" pitchFamily="34" charset="0"/>
              </a:rPr>
              <a:t>Phase 16: Emergency Stop.</a:t>
            </a:r>
          </a:p>
        </p:txBody>
      </p:sp>
    </p:spTree>
    <p:extLst>
      <p:ext uri="{BB962C8B-B14F-4D97-AF65-F5344CB8AC3E}">
        <p14:creationId xmlns:p14="http://schemas.microsoft.com/office/powerpoint/2010/main" val="2444261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5CDED-A21A-7DF5-49BE-2C68C75B8F7D}"/>
              </a:ext>
            </a:extLst>
          </p:cNvPr>
          <p:cNvSpPr>
            <a:spLocks noGrp="1"/>
          </p:cNvSpPr>
          <p:nvPr>
            <p:ph idx="1"/>
          </p:nvPr>
        </p:nvSpPr>
        <p:spPr>
          <a:xfrm>
            <a:off x="838200" y="1690688"/>
            <a:ext cx="5542128" cy="4351338"/>
          </a:xfrm>
        </p:spPr>
        <p:txBody>
          <a:bodyPr>
            <a:normAutofit/>
          </a:bodyPr>
          <a:lstStyle/>
          <a:p>
            <a:pPr marL="514350" indent="-514350">
              <a:buFont typeface="+mj-lt"/>
              <a:buAutoNum type="arabicPeriod"/>
            </a:pPr>
            <a:r>
              <a:rPr lang="en-US">
                <a:latin typeface="Arial" panose="020B0604020202020204" pitchFamily="34" charset="0"/>
                <a:cs typeface="Arial" panose="020B0604020202020204" pitchFamily="34" charset="0"/>
              </a:rPr>
              <a:t>Setup: Retrieve script.</a:t>
            </a:r>
          </a:p>
          <a:p>
            <a:pPr marL="514350" indent="-514350">
              <a:buFont typeface="+mj-lt"/>
              <a:buAutoNum type="arabicPeriod"/>
            </a:pPr>
            <a:r>
              <a:rPr lang="en-US">
                <a:latin typeface="Arial" panose="020B0604020202020204" pitchFamily="34" charset="0"/>
                <a:cs typeface="Arial" panose="020B0604020202020204" pitchFamily="34" charset="0"/>
              </a:rPr>
              <a:t>Configure: Set feed times and targets. </a:t>
            </a:r>
          </a:p>
          <a:p>
            <a:pPr marL="514350" indent="-514350">
              <a:buFont typeface="+mj-lt"/>
              <a:buAutoNum type="arabicPeriod"/>
            </a:pPr>
            <a:r>
              <a:rPr lang="en-US">
                <a:latin typeface="Arial" panose="020B0604020202020204" pitchFamily="34" charset="0"/>
                <a:cs typeface="Arial" panose="020B0604020202020204" pitchFamily="34" charset="0"/>
              </a:rPr>
              <a:t>Check: Script log.</a:t>
            </a:r>
          </a:p>
          <a:p>
            <a:pPr marL="0" indent="0">
              <a:buNone/>
            </a:pPr>
            <a:endParaRPr lang="en-US">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hlinkClick r:id="rId3"/>
              </a:rPr>
              <a:t>Job Aid</a:t>
            </a:r>
            <a:endParaRPr lang="en-US">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09F0154-C0CF-C0C0-6CD5-79EDA5F4D7DA}"/>
              </a:ext>
            </a:extLst>
          </p:cNvPr>
          <p:cNvPicPr>
            <a:picLocks noChangeAspect="1"/>
          </p:cNvPicPr>
          <p:nvPr/>
        </p:nvPicPr>
        <p:blipFill>
          <a:blip r:embed="rId4"/>
          <a:srcRect r="1080"/>
          <a:stretch/>
        </p:blipFill>
        <p:spPr>
          <a:xfrm>
            <a:off x="6782167" y="474970"/>
            <a:ext cx="5023146" cy="5510925"/>
          </a:xfrm>
          <a:prstGeom prst="rect">
            <a:avLst/>
          </a:prstGeom>
        </p:spPr>
      </p:pic>
      <p:pic>
        <p:nvPicPr>
          <p:cNvPr id="5" name="Picture 4">
            <a:extLst>
              <a:ext uri="{FF2B5EF4-FFF2-40B4-BE49-F238E27FC236}">
                <a16:creationId xmlns:a16="http://schemas.microsoft.com/office/drawing/2014/main" id="{5CFFA239-BD54-20B7-F2E0-77B58EFD1851}"/>
              </a:ext>
            </a:extLst>
          </p:cNvPr>
          <p:cNvPicPr>
            <a:picLocks noChangeAspect="1"/>
          </p:cNvPicPr>
          <p:nvPr/>
        </p:nvPicPr>
        <p:blipFill>
          <a:blip r:embed="rId5"/>
          <a:stretch>
            <a:fillRect/>
          </a:stretch>
        </p:blipFill>
        <p:spPr>
          <a:xfrm>
            <a:off x="671097" y="959105"/>
            <a:ext cx="3792041" cy="731583"/>
          </a:xfrm>
          <a:prstGeom prst="rect">
            <a:avLst/>
          </a:prstGeom>
        </p:spPr>
      </p:pic>
      <p:sp>
        <p:nvSpPr>
          <p:cNvPr id="2" name="Title 1">
            <a:extLst>
              <a:ext uri="{FF2B5EF4-FFF2-40B4-BE49-F238E27FC236}">
                <a16:creationId xmlns:a16="http://schemas.microsoft.com/office/drawing/2014/main" id="{3F68BFDD-981C-E812-1BA5-E443849F106F}"/>
              </a:ext>
            </a:extLst>
          </p:cNvPr>
          <p:cNvSpPr>
            <a:spLocks noGrp="1"/>
          </p:cNvSpPr>
          <p:nvPr>
            <p:ph type="title"/>
          </p:nvPr>
        </p:nvSpPr>
        <p:spPr>
          <a:xfrm>
            <a:off x="838200" y="365125"/>
            <a:ext cx="3457836" cy="1325563"/>
          </a:xfrm>
        </p:spPr>
        <p:txBody>
          <a:bodyPr/>
          <a:lstStyle/>
          <a:p>
            <a:r>
              <a:rPr lang="en-US"/>
              <a:t>How to use it</a:t>
            </a:r>
          </a:p>
        </p:txBody>
      </p:sp>
    </p:spTree>
    <p:extLst>
      <p:ext uri="{BB962C8B-B14F-4D97-AF65-F5344CB8AC3E}">
        <p14:creationId xmlns:p14="http://schemas.microsoft.com/office/powerpoint/2010/main" val="1819297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4568A5-5F8B-86DE-61E2-8B06BCA12EE1}"/>
              </a:ext>
            </a:extLst>
          </p:cNvPr>
          <p:cNvPicPr>
            <a:picLocks noChangeAspect="1"/>
          </p:cNvPicPr>
          <p:nvPr/>
        </p:nvPicPr>
        <p:blipFill>
          <a:blip r:embed="rId3"/>
          <a:stretch>
            <a:fillRect/>
          </a:stretch>
        </p:blipFill>
        <p:spPr>
          <a:xfrm>
            <a:off x="501436" y="1026573"/>
            <a:ext cx="3792041" cy="731583"/>
          </a:xfrm>
          <a:prstGeom prst="rect">
            <a:avLst/>
          </a:prstGeom>
        </p:spPr>
      </p:pic>
      <p:sp>
        <p:nvSpPr>
          <p:cNvPr id="2" name="Title 1">
            <a:extLst>
              <a:ext uri="{FF2B5EF4-FFF2-40B4-BE49-F238E27FC236}">
                <a16:creationId xmlns:a16="http://schemas.microsoft.com/office/drawing/2014/main" id="{BFEF9709-05B6-94B2-9C91-FADDCB7D8ABD}"/>
              </a:ext>
            </a:extLst>
          </p:cNvPr>
          <p:cNvSpPr>
            <a:spLocks noGrp="1"/>
          </p:cNvSpPr>
          <p:nvPr>
            <p:ph type="title"/>
          </p:nvPr>
        </p:nvSpPr>
        <p:spPr/>
        <p:txBody>
          <a:bodyPr/>
          <a:lstStyle/>
          <a:p>
            <a:r>
              <a:rPr lang="en-US" err="1"/>
              <a:t>F.Cal</a:t>
            </a:r>
            <a:r>
              <a:rPr lang="en-US"/>
              <a:t> Values</a:t>
            </a:r>
          </a:p>
        </p:txBody>
      </p:sp>
      <p:grpSp>
        <p:nvGrpSpPr>
          <p:cNvPr id="8" name="Group 7">
            <a:extLst>
              <a:ext uri="{FF2B5EF4-FFF2-40B4-BE49-F238E27FC236}">
                <a16:creationId xmlns:a16="http://schemas.microsoft.com/office/drawing/2014/main" id="{BC054DDD-7706-12C0-63B9-428C92C731CA}"/>
              </a:ext>
            </a:extLst>
          </p:cNvPr>
          <p:cNvGrpSpPr/>
          <p:nvPr/>
        </p:nvGrpSpPr>
        <p:grpSpPr>
          <a:xfrm>
            <a:off x="7656147" y="511791"/>
            <a:ext cx="7200" cy="360"/>
            <a:chOff x="7656147" y="511791"/>
            <a:chExt cx="7200" cy="360"/>
          </a:xfrm>
        </p:grpSpPr>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BCA8192E-653B-D8D5-8F78-0F817D7FE52C}"/>
                    </a:ext>
                  </a:extLst>
                </p14:cNvPr>
                <p14:cNvContentPartPr/>
                <p14:nvPr/>
              </p14:nvContentPartPr>
              <p14:xfrm>
                <a:off x="7662987" y="511791"/>
                <a:ext cx="360" cy="360"/>
              </p14:xfrm>
            </p:contentPart>
          </mc:Choice>
          <mc:Fallback>
            <p:pic>
              <p:nvPicPr>
                <p:cNvPr id="6" name="Ink 5">
                  <a:extLst>
                    <a:ext uri="{FF2B5EF4-FFF2-40B4-BE49-F238E27FC236}">
                      <a16:creationId xmlns:a16="http://schemas.microsoft.com/office/drawing/2014/main" id="{BCA8192E-653B-D8D5-8F78-0F817D7FE52C}"/>
                    </a:ext>
                  </a:extLst>
                </p:cNvPr>
                <p:cNvPicPr/>
                <p:nvPr/>
              </p:nvPicPr>
              <p:blipFill>
                <a:blip r:embed="rId5"/>
                <a:stretch>
                  <a:fillRect/>
                </a:stretch>
              </p:blipFill>
              <p:spPr>
                <a:xfrm>
                  <a:off x="7599987" y="44879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253B4D82-0BA5-69EE-926B-86654C912ED1}"/>
                    </a:ext>
                  </a:extLst>
                </p14:cNvPr>
                <p14:cNvContentPartPr/>
                <p14:nvPr/>
              </p14:nvContentPartPr>
              <p14:xfrm>
                <a:off x="7656147" y="511791"/>
                <a:ext cx="360" cy="360"/>
              </p14:xfrm>
            </p:contentPart>
          </mc:Choice>
          <mc:Fallback>
            <p:pic>
              <p:nvPicPr>
                <p:cNvPr id="7" name="Ink 6">
                  <a:extLst>
                    <a:ext uri="{FF2B5EF4-FFF2-40B4-BE49-F238E27FC236}">
                      <a16:creationId xmlns:a16="http://schemas.microsoft.com/office/drawing/2014/main" id="{253B4D82-0BA5-69EE-926B-86654C912ED1}"/>
                    </a:ext>
                  </a:extLst>
                </p:cNvPr>
                <p:cNvPicPr/>
                <p:nvPr/>
              </p:nvPicPr>
              <p:blipFill>
                <a:blip r:embed="rId5"/>
                <a:stretch>
                  <a:fillRect/>
                </a:stretch>
              </p:blipFill>
              <p:spPr>
                <a:xfrm>
                  <a:off x="7593147" y="448791"/>
                  <a:ext cx="126000" cy="12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1ABC6D53-937E-09E9-1A1F-9EAB841526FF}"/>
                  </a:ext>
                </a:extLst>
              </p14:cNvPr>
              <p14:cNvContentPartPr/>
              <p14:nvPr/>
            </p14:nvContentPartPr>
            <p14:xfrm>
              <a:off x="8400267" y="525111"/>
              <a:ext cx="360" cy="360"/>
            </p14:xfrm>
          </p:contentPart>
        </mc:Choice>
        <mc:Fallback>
          <p:pic>
            <p:nvPicPr>
              <p:cNvPr id="9" name="Ink 8">
                <a:extLst>
                  <a:ext uri="{FF2B5EF4-FFF2-40B4-BE49-F238E27FC236}">
                    <a16:creationId xmlns:a16="http://schemas.microsoft.com/office/drawing/2014/main" id="{1ABC6D53-937E-09E9-1A1F-9EAB841526FF}"/>
                  </a:ext>
                </a:extLst>
              </p:cNvPr>
              <p:cNvPicPr/>
              <p:nvPr/>
            </p:nvPicPr>
            <p:blipFill>
              <a:blip r:embed="rId5"/>
              <a:stretch>
                <a:fillRect/>
              </a:stretch>
            </p:blipFill>
            <p:spPr>
              <a:xfrm>
                <a:off x="8337267" y="46211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79877FF1-E328-C377-6308-A4A231B447FE}"/>
                  </a:ext>
                </a:extLst>
              </p14:cNvPr>
              <p14:cNvContentPartPr/>
              <p14:nvPr/>
            </p14:nvContentPartPr>
            <p14:xfrm>
              <a:off x="9546507" y="511791"/>
              <a:ext cx="360" cy="360"/>
            </p14:xfrm>
          </p:contentPart>
        </mc:Choice>
        <mc:Fallback>
          <p:pic>
            <p:nvPicPr>
              <p:cNvPr id="11" name="Ink 10">
                <a:extLst>
                  <a:ext uri="{FF2B5EF4-FFF2-40B4-BE49-F238E27FC236}">
                    <a16:creationId xmlns:a16="http://schemas.microsoft.com/office/drawing/2014/main" id="{79877FF1-E328-C377-6308-A4A231B447FE}"/>
                  </a:ext>
                </a:extLst>
              </p:cNvPr>
              <p:cNvPicPr/>
              <p:nvPr/>
            </p:nvPicPr>
            <p:blipFill>
              <a:blip r:embed="rId5"/>
              <a:stretch>
                <a:fillRect/>
              </a:stretch>
            </p:blipFill>
            <p:spPr>
              <a:xfrm>
                <a:off x="9483507" y="44879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8A64A539-F394-0769-019A-42AF96810610}"/>
                  </a:ext>
                </a:extLst>
              </p14:cNvPr>
              <p14:cNvContentPartPr/>
              <p14:nvPr/>
            </p14:nvContentPartPr>
            <p14:xfrm>
              <a:off x="10488267" y="518271"/>
              <a:ext cx="360" cy="360"/>
            </p14:xfrm>
          </p:contentPart>
        </mc:Choice>
        <mc:Fallback>
          <p:pic>
            <p:nvPicPr>
              <p:cNvPr id="12" name="Ink 11">
                <a:extLst>
                  <a:ext uri="{FF2B5EF4-FFF2-40B4-BE49-F238E27FC236}">
                    <a16:creationId xmlns:a16="http://schemas.microsoft.com/office/drawing/2014/main" id="{8A64A539-F394-0769-019A-42AF96810610}"/>
                  </a:ext>
                </a:extLst>
              </p:cNvPr>
              <p:cNvPicPr/>
              <p:nvPr/>
            </p:nvPicPr>
            <p:blipFill>
              <a:blip r:embed="rId5"/>
              <a:stretch>
                <a:fillRect/>
              </a:stretch>
            </p:blipFill>
            <p:spPr>
              <a:xfrm>
                <a:off x="10425267" y="45527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80EB3C9B-4647-5C05-93E7-EFB5C0553100}"/>
                  </a:ext>
                </a:extLst>
              </p14:cNvPr>
              <p14:cNvContentPartPr/>
              <p14:nvPr/>
            </p14:nvContentPartPr>
            <p14:xfrm>
              <a:off x="11170467" y="511791"/>
              <a:ext cx="360" cy="360"/>
            </p14:xfrm>
          </p:contentPart>
        </mc:Choice>
        <mc:Fallback>
          <p:pic>
            <p:nvPicPr>
              <p:cNvPr id="13" name="Ink 12">
                <a:extLst>
                  <a:ext uri="{FF2B5EF4-FFF2-40B4-BE49-F238E27FC236}">
                    <a16:creationId xmlns:a16="http://schemas.microsoft.com/office/drawing/2014/main" id="{80EB3C9B-4647-5C05-93E7-EFB5C0553100}"/>
                  </a:ext>
                </a:extLst>
              </p:cNvPr>
              <p:cNvPicPr/>
              <p:nvPr/>
            </p:nvPicPr>
            <p:blipFill>
              <a:blip r:embed="rId5"/>
              <a:stretch>
                <a:fillRect/>
              </a:stretch>
            </p:blipFill>
            <p:spPr>
              <a:xfrm>
                <a:off x="11107467" y="44879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Ink 13">
                <a:extLst>
                  <a:ext uri="{FF2B5EF4-FFF2-40B4-BE49-F238E27FC236}">
                    <a16:creationId xmlns:a16="http://schemas.microsoft.com/office/drawing/2014/main" id="{708B136A-1FBF-CB25-7E9E-08199CC1A26E}"/>
                  </a:ext>
                </a:extLst>
              </p14:cNvPr>
              <p14:cNvContentPartPr/>
              <p14:nvPr/>
            </p14:nvContentPartPr>
            <p14:xfrm>
              <a:off x="6987627" y="504951"/>
              <a:ext cx="360" cy="360"/>
            </p14:xfrm>
          </p:contentPart>
        </mc:Choice>
        <mc:Fallback>
          <p:pic>
            <p:nvPicPr>
              <p:cNvPr id="14" name="Ink 13">
                <a:extLst>
                  <a:ext uri="{FF2B5EF4-FFF2-40B4-BE49-F238E27FC236}">
                    <a16:creationId xmlns:a16="http://schemas.microsoft.com/office/drawing/2014/main" id="{708B136A-1FBF-CB25-7E9E-08199CC1A26E}"/>
                  </a:ext>
                </a:extLst>
              </p:cNvPr>
              <p:cNvPicPr/>
              <p:nvPr/>
            </p:nvPicPr>
            <p:blipFill>
              <a:blip r:embed="rId5"/>
              <a:stretch>
                <a:fillRect/>
              </a:stretch>
            </p:blipFill>
            <p:spPr>
              <a:xfrm>
                <a:off x="6924627" y="44195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EFF00D11-82EF-7DDF-F447-B165E26AFEC7}"/>
                  </a:ext>
                </a:extLst>
              </p14:cNvPr>
              <p14:cNvContentPartPr/>
              <p14:nvPr/>
            </p14:nvContentPartPr>
            <p14:xfrm>
              <a:off x="6318747" y="784311"/>
              <a:ext cx="360" cy="360"/>
            </p14:xfrm>
          </p:contentPart>
        </mc:Choice>
        <mc:Fallback>
          <p:pic>
            <p:nvPicPr>
              <p:cNvPr id="15" name="Ink 14">
                <a:extLst>
                  <a:ext uri="{FF2B5EF4-FFF2-40B4-BE49-F238E27FC236}">
                    <a16:creationId xmlns:a16="http://schemas.microsoft.com/office/drawing/2014/main" id="{EFF00D11-82EF-7DDF-F447-B165E26AFEC7}"/>
                  </a:ext>
                </a:extLst>
              </p:cNvPr>
              <p:cNvPicPr/>
              <p:nvPr/>
            </p:nvPicPr>
            <p:blipFill>
              <a:blip r:embed="rId5"/>
              <a:stretch>
                <a:fillRect/>
              </a:stretch>
            </p:blipFill>
            <p:spPr>
              <a:xfrm>
                <a:off x="6255747" y="721311"/>
                <a:ext cx="126000" cy="126000"/>
              </a:xfrm>
              <a:prstGeom prst="rect">
                <a:avLst/>
              </a:prstGeom>
            </p:spPr>
          </p:pic>
        </mc:Fallback>
      </mc:AlternateContent>
      <p:grpSp>
        <p:nvGrpSpPr>
          <p:cNvPr id="24" name="Group 23">
            <a:extLst>
              <a:ext uri="{FF2B5EF4-FFF2-40B4-BE49-F238E27FC236}">
                <a16:creationId xmlns:a16="http://schemas.microsoft.com/office/drawing/2014/main" id="{639E77F6-6D9E-E171-8204-6BB191304912}"/>
              </a:ext>
            </a:extLst>
          </p:cNvPr>
          <p:cNvGrpSpPr/>
          <p:nvPr/>
        </p:nvGrpSpPr>
        <p:grpSpPr>
          <a:xfrm>
            <a:off x="5443947" y="763071"/>
            <a:ext cx="895680" cy="896040"/>
            <a:chOff x="5443947" y="763071"/>
            <a:chExt cx="895680" cy="896040"/>
          </a:xfrm>
        </p:grpSpPr>
        <mc:AlternateContent xmlns:mc="http://schemas.openxmlformats.org/markup-compatibility/2006">
          <mc:Choice xmlns:p14="http://schemas.microsoft.com/office/powerpoint/2010/main" Requires="p14">
            <p:contentPart p14:bwMode="auto" r:id="rId13">
              <p14:nvContentPartPr>
                <p14:cNvPr id="31" name="Ink 30">
                  <a:extLst>
                    <a:ext uri="{FF2B5EF4-FFF2-40B4-BE49-F238E27FC236}">
                      <a16:creationId xmlns:a16="http://schemas.microsoft.com/office/drawing/2014/main" id="{9904694B-DB19-62A9-546B-5E4A341B69C2}"/>
                    </a:ext>
                  </a:extLst>
                </p14:cNvPr>
                <p14:cNvContentPartPr/>
                <p14:nvPr/>
              </p14:nvContentPartPr>
              <p14:xfrm>
                <a:off x="5443947" y="763071"/>
                <a:ext cx="875160" cy="896040"/>
              </p14:xfrm>
            </p:contentPart>
          </mc:Choice>
          <mc:Fallback>
            <p:pic>
              <p:nvPicPr>
                <p:cNvPr id="31" name="Ink 30">
                  <a:extLst>
                    <a:ext uri="{FF2B5EF4-FFF2-40B4-BE49-F238E27FC236}">
                      <a16:creationId xmlns:a16="http://schemas.microsoft.com/office/drawing/2014/main" id="{9904694B-DB19-62A9-546B-5E4A341B69C2}"/>
                    </a:ext>
                  </a:extLst>
                </p:cNvPr>
                <p:cNvPicPr/>
                <p:nvPr/>
              </p:nvPicPr>
              <p:blipFill>
                <a:blip r:embed="rId14"/>
                <a:stretch>
                  <a:fillRect/>
                </a:stretch>
              </p:blipFill>
              <p:spPr>
                <a:xfrm>
                  <a:off x="5380947" y="700071"/>
                  <a:ext cx="1000800" cy="1021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Ink 16">
                  <a:extLst>
                    <a:ext uri="{FF2B5EF4-FFF2-40B4-BE49-F238E27FC236}">
                      <a16:creationId xmlns:a16="http://schemas.microsoft.com/office/drawing/2014/main" id="{9F5B7C52-6D4A-A27B-14D5-4093B880BCFA}"/>
                    </a:ext>
                  </a:extLst>
                </p14:cNvPr>
                <p14:cNvContentPartPr/>
                <p14:nvPr/>
              </p14:nvContentPartPr>
              <p14:xfrm>
                <a:off x="6271227" y="1555791"/>
                <a:ext cx="5760" cy="28440"/>
              </p14:xfrm>
            </p:contentPart>
          </mc:Choice>
          <mc:Fallback>
            <p:pic>
              <p:nvPicPr>
                <p:cNvPr id="17" name="Ink 16">
                  <a:extLst>
                    <a:ext uri="{FF2B5EF4-FFF2-40B4-BE49-F238E27FC236}">
                      <a16:creationId xmlns:a16="http://schemas.microsoft.com/office/drawing/2014/main" id="{9F5B7C52-6D4A-A27B-14D5-4093B880BCFA}"/>
                    </a:ext>
                  </a:extLst>
                </p:cNvPr>
                <p:cNvPicPr/>
                <p:nvPr/>
              </p:nvPicPr>
              <p:blipFill>
                <a:blip r:embed="rId16"/>
                <a:stretch>
                  <a:fillRect/>
                </a:stretch>
              </p:blipFill>
              <p:spPr>
                <a:xfrm>
                  <a:off x="6208227" y="1492791"/>
                  <a:ext cx="1314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9" name="Ink 18">
                  <a:extLst>
                    <a:ext uri="{FF2B5EF4-FFF2-40B4-BE49-F238E27FC236}">
                      <a16:creationId xmlns:a16="http://schemas.microsoft.com/office/drawing/2014/main" id="{2DE7B44F-E3F0-1047-B281-1627F2896CD9}"/>
                    </a:ext>
                  </a:extLst>
                </p14:cNvPr>
                <p14:cNvContentPartPr/>
                <p14:nvPr/>
              </p14:nvContentPartPr>
              <p14:xfrm>
                <a:off x="6325587" y="1583151"/>
                <a:ext cx="360" cy="360"/>
              </p14:xfrm>
            </p:contentPart>
          </mc:Choice>
          <mc:Fallback>
            <p:pic>
              <p:nvPicPr>
                <p:cNvPr id="19" name="Ink 18">
                  <a:extLst>
                    <a:ext uri="{FF2B5EF4-FFF2-40B4-BE49-F238E27FC236}">
                      <a16:creationId xmlns:a16="http://schemas.microsoft.com/office/drawing/2014/main" id="{2DE7B44F-E3F0-1047-B281-1627F2896CD9}"/>
                    </a:ext>
                  </a:extLst>
                </p:cNvPr>
                <p:cNvPicPr/>
                <p:nvPr/>
              </p:nvPicPr>
              <p:blipFill>
                <a:blip r:embed="rId5"/>
                <a:stretch>
                  <a:fillRect/>
                </a:stretch>
              </p:blipFill>
              <p:spPr>
                <a:xfrm>
                  <a:off x="6262587" y="152015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1" name="Ink 20">
                  <a:extLst>
                    <a:ext uri="{FF2B5EF4-FFF2-40B4-BE49-F238E27FC236}">
                      <a16:creationId xmlns:a16="http://schemas.microsoft.com/office/drawing/2014/main" id="{DF56C6D9-D3F0-46BD-7A82-34541AF7C783}"/>
                    </a:ext>
                  </a:extLst>
                </p14:cNvPr>
                <p14:cNvContentPartPr/>
                <p14:nvPr/>
              </p14:nvContentPartPr>
              <p14:xfrm>
                <a:off x="6339267" y="1446711"/>
                <a:ext cx="360" cy="360"/>
              </p14:xfrm>
            </p:contentPart>
          </mc:Choice>
          <mc:Fallback>
            <p:pic>
              <p:nvPicPr>
                <p:cNvPr id="21" name="Ink 20">
                  <a:extLst>
                    <a:ext uri="{FF2B5EF4-FFF2-40B4-BE49-F238E27FC236}">
                      <a16:creationId xmlns:a16="http://schemas.microsoft.com/office/drawing/2014/main" id="{DF56C6D9-D3F0-46BD-7A82-34541AF7C783}"/>
                    </a:ext>
                  </a:extLst>
                </p:cNvPr>
                <p:cNvPicPr/>
                <p:nvPr/>
              </p:nvPicPr>
              <p:blipFill>
                <a:blip r:embed="rId5"/>
                <a:stretch>
                  <a:fillRect/>
                </a:stretch>
              </p:blipFill>
              <p:spPr>
                <a:xfrm>
                  <a:off x="6276267" y="138371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3" name="Ink 22">
                  <a:extLst>
                    <a:ext uri="{FF2B5EF4-FFF2-40B4-BE49-F238E27FC236}">
                      <a16:creationId xmlns:a16="http://schemas.microsoft.com/office/drawing/2014/main" id="{D1E88022-6500-3A01-FBAF-CEB793F65D27}"/>
                    </a:ext>
                  </a:extLst>
                </p14:cNvPr>
                <p14:cNvContentPartPr/>
                <p14:nvPr/>
              </p14:nvContentPartPr>
              <p14:xfrm>
                <a:off x="6339267" y="1282911"/>
                <a:ext cx="360" cy="360"/>
              </p14:xfrm>
            </p:contentPart>
          </mc:Choice>
          <mc:Fallback>
            <p:pic>
              <p:nvPicPr>
                <p:cNvPr id="23" name="Ink 22">
                  <a:extLst>
                    <a:ext uri="{FF2B5EF4-FFF2-40B4-BE49-F238E27FC236}">
                      <a16:creationId xmlns:a16="http://schemas.microsoft.com/office/drawing/2014/main" id="{D1E88022-6500-3A01-FBAF-CEB793F65D27}"/>
                    </a:ext>
                  </a:extLst>
                </p:cNvPr>
                <p:cNvPicPr/>
                <p:nvPr/>
              </p:nvPicPr>
              <p:blipFill>
                <a:blip r:embed="rId5"/>
                <a:stretch>
                  <a:fillRect/>
                </a:stretch>
              </p:blipFill>
              <p:spPr>
                <a:xfrm>
                  <a:off x="6276267" y="1219911"/>
                  <a:ext cx="126000" cy="12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25" name="Ink 24">
                <a:extLst>
                  <a:ext uri="{FF2B5EF4-FFF2-40B4-BE49-F238E27FC236}">
                    <a16:creationId xmlns:a16="http://schemas.microsoft.com/office/drawing/2014/main" id="{D0545728-F8C7-9629-32F5-E134C27C1042}"/>
                  </a:ext>
                </a:extLst>
              </p14:cNvPr>
              <p14:cNvContentPartPr/>
              <p14:nvPr/>
            </p14:nvContentPartPr>
            <p14:xfrm>
              <a:off x="6332427" y="1084911"/>
              <a:ext cx="360" cy="360"/>
            </p14:xfrm>
          </p:contentPart>
        </mc:Choice>
        <mc:Fallback>
          <p:pic>
            <p:nvPicPr>
              <p:cNvPr id="25" name="Ink 24">
                <a:extLst>
                  <a:ext uri="{FF2B5EF4-FFF2-40B4-BE49-F238E27FC236}">
                    <a16:creationId xmlns:a16="http://schemas.microsoft.com/office/drawing/2014/main" id="{D0545728-F8C7-9629-32F5-E134C27C1042}"/>
                  </a:ext>
                </a:extLst>
              </p:cNvPr>
              <p:cNvPicPr/>
              <p:nvPr/>
            </p:nvPicPr>
            <p:blipFill>
              <a:blip r:embed="rId5"/>
              <a:stretch>
                <a:fillRect/>
              </a:stretch>
            </p:blipFill>
            <p:spPr>
              <a:xfrm>
                <a:off x="6269427" y="102191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6" name="Ink 25">
                <a:extLst>
                  <a:ext uri="{FF2B5EF4-FFF2-40B4-BE49-F238E27FC236}">
                    <a16:creationId xmlns:a16="http://schemas.microsoft.com/office/drawing/2014/main" id="{9AD106D7-C268-2200-F462-FC7E0316B815}"/>
                  </a:ext>
                </a:extLst>
              </p14:cNvPr>
              <p14:cNvContentPartPr/>
              <p14:nvPr/>
            </p14:nvContentPartPr>
            <p14:xfrm>
              <a:off x="6332427" y="900591"/>
              <a:ext cx="360" cy="360"/>
            </p14:xfrm>
          </p:contentPart>
        </mc:Choice>
        <mc:Fallback>
          <p:pic>
            <p:nvPicPr>
              <p:cNvPr id="26" name="Ink 25">
                <a:extLst>
                  <a:ext uri="{FF2B5EF4-FFF2-40B4-BE49-F238E27FC236}">
                    <a16:creationId xmlns:a16="http://schemas.microsoft.com/office/drawing/2014/main" id="{9AD106D7-C268-2200-F462-FC7E0316B815}"/>
                  </a:ext>
                </a:extLst>
              </p:cNvPr>
              <p:cNvPicPr/>
              <p:nvPr/>
            </p:nvPicPr>
            <p:blipFill>
              <a:blip r:embed="rId5"/>
              <a:stretch>
                <a:fillRect/>
              </a:stretch>
            </p:blipFill>
            <p:spPr>
              <a:xfrm>
                <a:off x="6269427" y="837591"/>
                <a:ext cx="126000" cy="126000"/>
              </a:xfrm>
              <a:prstGeom prst="rect">
                <a:avLst/>
              </a:prstGeom>
            </p:spPr>
          </p:pic>
        </mc:Fallback>
      </mc:AlternateContent>
      <p:sp>
        <p:nvSpPr>
          <p:cNvPr id="3" name="Content Placeholder 2">
            <a:extLst>
              <a:ext uri="{FF2B5EF4-FFF2-40B4-BE49-F238E27FC236}">
                <a16:creationId xmlns:a16="http://schemas.microsoft.com/office/drawing/2014/main" id="{19F2FA78-2FDD-7F1C-ACC4-EB2B60E52E8D}"/>
              </a:ext>
            </a:extLst>
          </p:cNvPr>
          <p:cNvSpPr>
            <a:spLocks noGrp="1"/>
          </p:cNvSpPr>
          <p:nvPr>
            <p:ph idx="1"/>
          </p:nvPr>
        </p:nvSpPr>
        <p:spPr>
          <a:xfrm>
            <a:off x="5603274" y="500052"/>
            <a:ext cx="6172005" cy="2647439"/>
          </a:xfrm>
        </p:spPr>
        <p:txBody>
          <a:bodyPr>
            <a:normAutofit/>
          </a:bodyPr>
          <a:lstStyle/>
          <a:p>
            <a:pPr algn="l" fontAlgn="base">
              <a:lnSpc>
                <a:spcPts val="1500"/>
              </a:lnSpc>
              <a:buFont typeface="Arial" panose="020B0604020202020204" pitchFamily="34" charset="0"/>
              <a:buChar char="•"/>
            </a:pPr>
            <a:r>
              <a:rPr lang="en-US" sz="2400" i="0">
                <a:effectLst/>
                <a:latin typeface="Arial" panose="020B0604020202020204" pitchFamily="34" charset="0"/>
                <a:cs typeface="Arial" panose="020B0604020202020204" pitchFamily="34" charset="0"/>
              </a:rPr>
              <a:t>Pump A – glucose – (1 mm): </a:t>
            </a:r>
            <a:r>
              <a:rPr lang="en-US" sz="2400" b="1" i="0" err="1">
                <a:effectLst/>
                <a:latin typeface="Arial" panose="020B0604020202020204" pitchFamily="34" charset="0"/>
                <a:cs typeface="Arial" panose="020B0604020202020204" pitchFamily="34" charset="0"/>
              </a:rPr>
              <a:t>F.Cal</a:t>
            </a:r>
            <a:r>
              <a:rPr lang="en-US" sz="2400" b="1" i="0">
                <a:effectLst/>
                <a:latin typeface="Arial" panose="020B0604020202020204" pitchFamily="34" charset="0"/>
                <a:cs typeface="Arial" panose="020B0604020202020204" pitchFamily="34" charset="0"/>
              </a:rPr>
              <a:t>: 24</a:t>
            </a:r>
            <a:endParaRPr lang="en-US" sz="2400" b="0" i="0">
              <a:effectLst/>
              <a:latin typeface="Arial" panose="020B0604020202020204" pitchFamily="34" charset="0"/>
              <a:cs typeface="Arial" panose="020B0604020202020204" pitchFamily="34" charset="0"/>
            </a:endParaRPr>
          </a:p>
          <a:p>
            <a:pPr marL="742950" lvl="1" indent="-285750" algn="l" fontAlgn="base">
              <a:buFont typeface="Arial" panose="020B0604020202020204" pitchFamily="34" charset="0"/>
              <a:buChar char="•"/>
            </a:pPr>
            <a:r>
              <a:rPr lang="en-US" b="0" i="0">
                <a:effectLst/>
                <a:latin typeface="Arial" panose="020B0604020202020204" pitchFamily="34" charset="0"/>
                <a:cs typeface="Arial" panose="020B0604020202020204" pitchFamily="34" charset="0"/>
              </a:rPr>
              <a:t>Shot Flow Rate: 50 mL/h</a:t>
            </a:r>
          </a:p>
          <a:p>
            <a:pPr marL="742950" lvl="1" indent="-285750" algn="l" fontAlgn="base">
              <a:buFont typeface="Arial" panose="020B0604020202020204" pitchFamily="34" charset="0"/>
              <a:buChar char="•"/>
            </a:pPr>
            <a:r>
              <a:rPr lang="en-US" b="0" i="0">
                <a:effectLst/>
                <a:latin typeface="Arial" panose="020B0604020202020204" pitchFamily="34" charset="0"/>
                <a:cs typeface="Arial" panose="020B0604020202020204" pitchFamily="34" charset="0"/>
              </a:rPr>
              <a:t>Shot Volume: 10 mL</a:t>
            </a:r>
          </a:p>
          <a:p>
            <a:pPr marL="742950" lvl="1" indent="-285750" algn="l" fontAlgn="base">
              <a:buFont typeface="Arial" panose="020B0604020202020204" pitchFamily="34" charset="0"/>
              <a:buChar char="•"/>
            </a:pPr>
            <a:endParaRPr lang="en-US" b="0" i="0">
              <a:effectLst/>
              <a:latin typeface="Arial" panose="020B0604020202020204" pitchFamily="34" charset="0"/>
              <a:cs typeface="Arial" panose="020B0604020202020204" pitchFamily="34" charset="0"/>
            </a:endParaRPr>
          </a:p>
          <a:p>
            <a:pPr algn="l" fontAlgn="base">
              <a:lnSpc>
                <a:spcPts val="1500"/>
              </a:lnSpc>
              <a:buFont typeface="Arial" panose="020B0604020202020204" pitchFamily="34" charset="0"/>
              <a:buChar char="•"/>
            </a:pPr>
            <a:r>
              <a:rPr lang="en-US" sz="2400" i="0">
                <a:effectLst/>
                <a:latin typeface="Arial" panose="020B0604020202020204" pitchFamily="34" charset="0"/>
                <a:cs typeface="Arial" panose="020B0604020202020204" pitchFamily="34" charset="0"/>
              </a:rPr>
              <a:t>Pump C – Feed A – (2 mm): </a:t>
            </a:r>
            <a:r>
              <a:rPr lang="en-US" sz="2400" b="1" i="0" err="1">
                <a:effectLst/>
                <a:latin typeface="Arial" panose="020B0604020202020204" pitchFamily="34" charset="0"/>
                <a:cs typeface="Arial" panose="020B0604020202020204" pitchFamily="34" charset="0"/>
              </a:rPr>
              <a:t>F.Cal</a:t>
            </a:r>
            <a:r>
              <a:rPr lang="en-US" sz="2400" b="1" i="0">
                <a:effectLst/>
                <a:latin typeface="Arial" panose="020B0604020202020204" pitchFamily="34" charset="0"/>
                <a:cs typeface="Arial" panose="020B0604020202020204" pitchFamily="34" charset="0"/>
              </a:rPr>
              <a:t>: 15.92</a:t>
            </a:r>
            <a:endParaRPr lang="en-US" sz="2400" b="0" i="0">
              <a:effectLst/>
              <a:latin typeface="Arial" panose="020B0604020202020204" pitchFamily="34" charset="0"/>
              <a:cs typeface="Arial" panose="020B0604020202020204" pitchFamily="34" charset="0"/>
            </a:endParaRPr>
          </a:p>
          <a:p>
            <a:pPr marL="742950" lvl="1" indent="-285750" algn="l" fontAlgn="base">
              <a:buFont typeface="Arial" panose="020B0604020202020204" pitchFamily="34" charset="0"/>
              <a:buChar char="•"/>
            </a:pPr>
            <a:r>
              <a:rPr lang="en-US" b="0" i="0">
                <a:effectLst/>
                <a:latin typeface="Arial" panose="020B0604020202020204" pitchFamily="34" charset="0"/>
                <a:cs typeface="Arial" panose="020B0604020202020204" pitchFamily="34" charset="0"/>
              </a:rPr>
              <a:t>Shot Flow Rate: 300 mL/h</a:t>
            </a:r>
          </a:p>
          <a:p>
            <a:pPr marL="742950" lvl="1" indent="-285750" algn="l" fontAlgn="base">
              <a:buFont typeface="Arial" panose="020B0604020202020204" pitchFamily="34" charset="0"/>
              <a:buChar char="•"/>
            </a:pPr>
            <a:r>
              <a:rPr lang="en-US" b="0" i="0">
                <a:effectLst/>
                <a:latin typeface="Arial" panose="020B0604020202020204" pitchFamily="34" charset="0"/>
                <a:cs typeface="Arial" panose="020B0604020202020204" pitchFamily="34" charset="0"/>
              </a:rPr>
              <a:t>Shot Volume: 15 mL</a:t>
            </a:r>
          </a:p>
        </p:txBody>
      </p:sp>
      <p:pic>
        <p:nvPicPr>
          <p:cNvPr id="16" name="Picture 15">
            <a:extLst>
              <a:ext uri="{FF2B5EF4-FFF2-40B4-BE49-F238E27FC236}">
                <a16:creationId xmlns:a16="http://schemas.microsoft.com/office/drawing/2014/main" id="{1649F10F-E047-CD11-399C-D141800C5924}"/>
              </a:ext>
            </a:extLst>
          </p:cNvPr>
          <p:cNvPicPr>
            <a:picLocks noChangeAspect="1"/>
          </p:cNvPicPr>
          <p:nvPr/>
        </p:nvPicPr>
        <p:blipFill>
          <a:blip r:embed="rId22"/>
          <a:stretch>
            <a:fillRect/>
          </a:stretch>
        </p:blipFill>
        <p:spPr>
          <a:xfrm>
            <a:off x="899387" y="3319383"/>
            <a:ext cx="10393225" cy="1133633"/>
          </a:xfrm>
          <a:prstGeom prst="rect">
            <a:avLst/>
          </a:prstGeom>
        </p:spPr>
      </p:pic>
      <p:pic>
        <p:nvPicPr>
          <p:cNvPr id="20" name="Picture 19">
            <a:extLst>
              <a:ext uri="{FF2B5EF4-FFF2-40B4-BE49-F238E27FC236}">
                <a16:creationId xmlns:a16="http://schemas.microsoft.com/office/drawing/2014/main" id="{7BABE505-41BA-9D32-76A6-536162A2519B}"/>
              </a:ext>
            </a:extLst>
          </p:cNvPr>
          <p:cNvPicPr>
            <a:picLocks noChangeAspect="1"/>
          </p:cNvPicPr>
          <p:nvPr/>
        </p:nvPicPr>
        <p:blipFill>
          <a:blip r:embed="rId23"/>
          <a:stretch>
            <a:fillRect/>
          </a:stretch>
        </p:blipFill>
        <p:spPr>
          <a:xfrm>
            <a:off x="899386" y="4621432"/>
            <a:ext cx="10393225" cy="1185278"/>
          </a:xfrm>
          <a:prstGeom prst="rect">
            <a:avLst/>
          </a:prstGeom>
        </p:spPr>
      </p:pic>
      <p:sp>
        <p:nvSpPr>
          <p:cNvPr id="5" name="TextBox 4">
            <a:extLst>
              <a:ext uri="{FF2B5EF4-FFF2-40B4-BE49-F238E27FC236}">
                <a16:creationId xmlns:a16="http://schemas.microsoft.com/office/drawing/2014/main" id="{5AED57BF-BEE2-54CE-1604-FE55FB9238DF}"/>
              </a:ext>
            </a:extLst>
          </p:cNvPr>
          <p:cNvSpPr txBox="1"/>
          <p:nvPr/>
        </p:nvSpPr>
        <p:spPr>
          <a:xfrm>
            <a:off x="952599" y="1636458"/>
            <a:ext cx="4069869" cy="1669688"/>
          </a:xfrm>
          <a:prstGeom prst="rect">
            <a:avLst/>
          </a:prstGeom>
          <a:noFill/>
        </p:spPr>
        <p:txBody>
          <a:bodyPr wrap="square" rtlCol="0">
            <a:spAutoFit/>
          </a:bodyPr>
          <a:lstStyle/>
          <a:p>
            <a:pPr algn="l" fontAlgn="base">
              <a:lnSpc>
                <a:spcPts val="1500"/>
              </a:lnSpc>
              <a:buFont typeface="Arial" panose="020B0604020202020204" pitchFamily="34" charset="0"/>
              <a:buChar char="•"/>
            </a:pPr>
            <a:r>
              <a:rPr lang="en-US" sz="2400" b="1" i="0">
                <a:effectLst/>
                <a:latin typeface="Arial" panose="020B0604020202020204" pitchFamily="34" charset="0"/>
                <a:cs typeface="Arial" panose="020B0604020202020204" pitchFamily="34" charset="0"/>
              </a:rPr>
              <a:t>Calibration Process:</a:t>
            </a:r>
            <a:endParaRPr lang="en-US" sz="2400" b="0" i="0">
              <a:effectLst/>
              <a:latin typeface="Arial" panose="020B0604020202020204" pitchFamily="34" charset="0"/>
              <a:cs typeface="Arial" panose="020B0604020202020204" pitchFamily="34" charset="0"/>
            </a:endParaRPr>
          </a:p>
          <a:p>
            <a:pPr marL="742950" lvl="1" indent="-285750" algn="l" fontAlgn="base">
              <a:buFont typeface="Arial" panose="020B0604020202020204" pitchFamily="34" charset="0"/>
              <a:buChar char="•"/>
            </a:pPr>
            <a:r>
              <a:rPr lang="en-US" sz="2400" b="0" i="0">
                <a:effectLst/>
                <a:latin typeface="Arial" panose="020B0604020202020204" pitchFamily="34" charset="0"/>
                <a:cs typeface="Arial" panose="020B0604020202020204" pitchFamily="34" charset="0"/>
              </a:rPr>
              <a:t>Achieved within 10% accuracy using trial and error.</a:t>
            </a:r>
          </a:p>
          <a:p>
            <a:endParaRPr lang="en-US"/>
          </a:p>
        </p:txBody>
      </p:sp>
    </p:spTree>
    <p:extLst>
      <p:ext uri="{BB962C8B-B14F-4D97-AF65-F5344CB8AC3E}">
        <p14:creationId xmlns:p14="http://schemas.microsoft.com/office/powerpoint/2010/main" val="2935474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00a75ce-dd9d-411b-bd1e-ab93f39097ba">
      <Terms xmlns="http://schemas.microsoft.com/office/infopath/2007/PartnerControls"/>
    </lcf76f155ced4ddcb4097134ff3c332f>
    <TaxCatchAll xmlns="ce04ccd7-686d-4e9d-9396-1513c4faaba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03003CA21BDE4E84D38E456462318A" ma:contentTypeVersion="17" ma:contentTypeDescription="Create a new document." ma:contentTypeScope="" ma:versionID="5bf987b0958463ab045a25897fa7312e">
  <xsd:schema xmlns:xsd="http://www.w3.org/2001/XMLSchema" xmlns:xs="http://www.w3.org/2001/XMLSchema" xmlns:p="http://schemas.microsoft.com/office/2006/metadata/properties" xmlns:ns2="700a75ce-dd9d-411b-bd1e-ab93f39097ba" xmlns:ns3="ce04ccd7-686d-4e9d-9396-1513c4faabae" targetNamespace="http://schemas.microsoft.com/office/2006/metadata/properties" ma:root="true" ma:fieldsID="9f83d4cb975e74129b6b577627f4ba55" ns2:_="" ns3:_="">
    <xsd:import namespace="700a75ce-dd9d-411b-bd1e-ab93f39097ba"/>
    <xsd:import namespace="ce04ccd7-686d-4e9d-9396-1513c4faaba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0a75ce-dd9d-411b-bd1e-ab93f39097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f53c2da0-965e-4c49-9e20-3f7554834061"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Location" ma:index="24"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04ccd7-686d-4e9d-9396-1513c4faaba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1fa85080-ac94-413f-b681-65d02312a39a}" ma:internalName="TaxCatchAll" ma:showField="CatchAllData" ma:web="ce04ccd7-686d-4e9d-9396-1513c4faaba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1600C2-D315-46EF-BB08-9B8776861580}">
  <ds:schemaRefs>
    <ds:schemaRef ds:uri="http://schemas.microsoft.com/sharepoint/v3/contenttype/forms"/>
  </ds:schemaRefs>
</ds:datastoreItem>
</file>

<file path=customXml/itemProps2.xml><?xml version="1.0" encoding="utf-8"?>
<ds:datastoreItem xmlns:ds="http://schemas.openxmlformats.org/officeDocument/2006/customXml" ds:itemID="{F09317AB-C22D-4997-AE2F-711E4084772A}">
  <ds:schemaRefs>
    <ds:schemaRef ds:uri="700a75ce-dd9d-411b-bd1e-ab93f39097ba"/>
    <ds:schemaRef ds:uri="ce04ccd7-686d-4e9d-9396-1513c4faabae"/>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B671FBC-CA16-4623-A837-C543C27DEF33}">
  <ds:schemaRefs>
    <ds:schemaRef ds:uri="700a75ce-dd9d-411b-bd1e-ab93f39097ba"/>
    <ds:schemaRef ds:uri="ce04ccd7-686d-4e9d-9396-1513c4faab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1098</Words>
  <Application>Microsoft Office PowerPoint</Application>
  <PresentationFormat>Widescreen</PresentationFormat>
  <Paragraphs>102</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inherit</vt:lpstr>
      <vt:lpstr>Roboto</vt:lpstr>
      <vt:lpstr>Office Theme</vt:lpstr>
      <vt:lpstr>Autofeed script project</vt:lpstr>
      <vt:lpstr>What we did</vt:lpstr>
      <vt:lpstr>What we did Cont.</vt:lpstr>
      <vt:lpstr>How it works</vt:lpstr>
      <vt:lpstr>How to use it</vt:lpstr>
      <vt:lpstr>F.Cal Values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Radstake, Joost</dc:creator>
  <cp:lastModifiedBy>Radstake, Joost</cp:lastModifiedBy>
  <cp:revision>1</cp:revision>
  <dcterms:created xsi:type="dcterms:W3CDTF">2025-06-11T17:14:02Z</dcterms:created>
  <dcterms:modified xsi:type="dcterms:W3CDTF">2025-06-12T19:35:28Z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0x0101004A03003CA21BDE4E84D38E456462318A</vt:lpwstr>
  </property>
</Properties>
</file>