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66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C51DA-1C96-4029-A8D3-F24C0718DB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4702E-2669-4EAC-A48C-567F23EAAB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81B2D-A7DC-444B-B83F-9D1FE7F2F7D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0D7A-13AD-4879-BC97-9143DB246C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3F732-3847-41BC-81F1-A724B36D8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313F-E72F-4DA7-9E7B-06C4FA547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6275-BB08-45AC-B471-1F1BC4E56FF5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CE79-700E-4FC1-B01F-FDD9F78A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AEC-EDC2-4931-A316-0FA34026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F38A-AE2F-4CC0-A4AB-D1878CB43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4E7B-2A25-4175-BD6F-88AEFD7C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969-2AE6-42FB-9993-019EA707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1170-102E-431D-8E75-C7CA3BE3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A633-4652-45B9-878E-59083BA1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9985A-26EA-4CBD-9DD9-D70327A62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8DF7-6B69-46E3-929C-2C2A2BB9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0A43-264C-431C-AC16-2B801DF5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FFDE-3427-4636-A195-C4CC757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9937E-5600-40CF-B8B5-11C030B0D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E82D1-D81F-430F-B9CD-9DF60CA9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FFDE-02C4-46D2-B3B9-BEF33044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C69F-779B-4D3C-9526-F38D442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448-2162-430D-A4DC-8E8F2331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99BA-48E0-471D-9ED5-C79B8874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025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BB05-34BD-4BEF-827F-1D4C7556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515600" cy="46856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B4E6-75D8-4FB4-B7A2-4E1033A1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0F279EFA-F838-4CBF-8D1B-AFE8783F10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9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F894-5316-464A-AC4A-AEA5EB7F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41755-A4E3-4419-9A21-D59CCFFC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21ED-7056-49FF-9881-EA7449B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67A5-D46D-450C-8161-440E9772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F4D1-4FCF-496F-9C8C-C2DD6DDF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465-F956-45D9-93BC-61C5B41D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4A78-884B-4DB3-8197-B634137C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5DD6-2FB2-452B-895C-BD2EDA73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2A8D-939B-45FB-8A62-56421E26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DC11E-DEFB-4929-9467-BA1360C5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643C-8C13-4EA5-A62B-082A141F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8AEA-44C7-474C-873D-90ABF6E8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2DC26-14F1-440A-A53C-61DB118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E7CF-D6F8-438B-A3D0-FE26D48A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8836-53B6-42CB-B0A4-DD3A0627A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A104B-E244-4D6D-B511-9FA20E9EB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36941-52D7-4B35-A073-828CC05C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404F8-155D-47E5-9465-21B7A07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D0310-9CE8-4D5A-A3B5-B5BAFE96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59A2-31D7-4525-A6A7-10B950A2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224CA-4E9A-4E97-8527-61E42667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BE9CD-B22C-49C3-A0C7-8C471B2D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9899-02FC-4BA7-9834-171EC459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AFB3C-DBC7-4574-8504-2E06E86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0520B-7DA2-43C7-AF2E-040301C1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9702-ED61-4EE5-B37F-171FBC7B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F23A-5EE2-4135-96FA-D429BADD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34FD-4ACE-4AE6-8BFE-6E50AD0B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B5254-732A-4BF6-B457-52029BE24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368B-D1C4-4610-B832-3171A390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E9EAD-BDB5-4994-9CFD-7720E798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03EC-BBE4-4B4F-898B-57AE805C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6B95-1182-4912-9648-9A2D239E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E9654-D0FF-4974-B88D-9345E7E5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B398-8FF6-4E71-9FEE-20D09B573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8E838-2D75-4694-A1F3-9F614CFA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A86782-D016-47D1-B107-32193C739C08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83DD-BFCC-40DF-81C7-433E0D4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74E4-6898-4224-9AE3-A36B6DF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669BC-640D-4402-9BCF-ECE669E9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9400-34D8-4955-9EA2-F823BBDE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85A7-C475-4D12-95AC-D66E72E68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9EFA-F838-4CBF-8D1B-AFE8783F1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abs/2022MNRAS.509.3966W/abstract" TargetMode="External"/><Relationship Id="rId2" Type="http://schemas.openxmlformats.org/officeDocument/2006/relationships/hyperlink" Target="https://ui.adsabs.harvard.edu/abs/2020MNRAS.491.1554W/abs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linleach/proj502" TargetMode="External"/><Relationship Id="rId5" Type="http://schemas.openxmlformats.org/officeDocument/2006/relationships/hyperlink" Target="https://github.com/mwalmsley/zoobot" TargetMode="External"/><Relationship Id="rId4" Type="http://schemas.openxmlformats.org/officeDocument/2006/relationships/hyperlink" Target="https://github.com/mwalmsley/galaxy-zoo-bayesian-cn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66A8-5ABF-4447-8BC2-30249AC92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Galaxy Zoo Morphology Classifications by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505D6-85E2-4AA5-974F-69C01CE8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902"/>
            <a:ext cx="9144000" cy="1000897"/>
          </a:xfrm>
        </p:spPr>
        <p:txBody>
          <a:bodyPr/>
          <a:lstStyle/>
          <a:p>
            <a:r>
              <a:rPr lang="en-US" dirty="0"/>
              <a:t>Colin Leach</a:t>
            </a:r>
          </a:p>
        </p:txBody>
      </p:sp>
    </p:spTree>
    <p:extLst>
      <p:ext uri="{BB962C8B-B14F-4D97-AF65-F5344CB8AC3E}">
        <p14:creationId xmlns:p14="http://schemas.microsoft.com/office/powerpoint/2010/main" val="98192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C1EF-3769-4D75-ACF1-18E8461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7409-C81E-4F98-A98C-7F542C88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217E-1988-454C-B069-2B5837E8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To Do…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EE2BAE-F56A-4770-902B-94547F88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B9DE-9850-4D24-8BFC-7502398B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3CAD-A24E-4299-91FA-9302EAE1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Rapid growth in survey data, static number of astronomers</a:t>
            </a:r>
          </a:p>
          <a:p>
            <a:pPr lvl="1"/>
            <a:r>
              <a:rPr lang="en-US" dirty="0"/>
              <a:t>Citizen Science helped fill the gap over the last 20 years</a:t>
            </a:r>
          </a:p>
          <a:p>
            <a:pPr lvl="1"/>
            <a:r>
              <a:rPr lang="en-US" dirty="0"/>
              <a:t>Sufficient for SDSS, will struggle with DES, Rubin,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Need to use machines for a first-pass analysis</a:t>
            </a:r>
          </a:p>
          <a:p>
            <a:pPr lvl="1"/>
            <a:r>
              <a:rPr lang="en-US" dirty="0"/>
              <a:t>Save humans for analyzing the difficult cases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/>
              <a:t>Make machine learning more efficient</a:t>
            </a:r>
          </a:p>
          <a:p>
            <a:pPr lvl="1"/>
            <a:r>
              <a:rPr lang="en-US" dirty="0"/>
              <a:t>Galaxy Zoo has already classified &gt;250k galaxy images</a:t>
            </a:r>
          </a:p>
          <a:p>
            <a:pPr lvl="1"/>
            <a:r>
              <a:rPr lang="en-US" dirty="0"/>
              <a:t>This work created pre-trained CNN models for these</a:t>
            </a:r>
          </a:p>
          <a:p>
            <a:pPr lvl="1"/>
            <a:r>
              <a:rPr lang="en-US" dirty="0"/>
              <a:t>A better starting point than ImageNet for new surveys!</a:t>
            </a:r>
          </a:p>
          <a:p>
            <a:pPr lvl="1"/>
            <a:r>
              <a:rPr lang="en-US" dirty="0"/>
              <a:t>Hope to train a new survey on far fewer human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46695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8312-1A6F-4B93-BD19-00A916C0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4" y="1216980"/>
            <a:ext cx="7716327" cy="2286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277E114-6B85-436B-81E4-A9A9CD3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Papers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942D8-57D2-4A81-9959-FEAD149F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4" y="3837759"/>
            <a:ext cx="7087589" cy="2514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397049-D502-45B6-BFA7-72406DF734F2}"/>
              </a:ext>
            </a:extLst>
          </p:cNvPr>
          <p:cNvSpPr txBox="1"/>
          <p:nvPr/>
        </p:nvSpPr>
        <p:spPr>
          <a:xfrm>
            <a:off x="8544697" y="1219704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491</a:t>
            </a:r>
            <a:r>
              <a:rPr lang="en-US" sz="2400" dirty="0">
                <a:solidFill>
                  <a:srgbClr val="002060"/>
                </a:solidFill>
              </a:rPr>
              <a:t>, 1554 (2020)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86D2E-EB24-493F-BBBF-E957000CEC1E}"/>
              </a:ext>
            </a:extLst>
          </p:cNvPr>
          <p:cNvSpPr txBox="1"/>
          <p:nvPr/>
        </p:nvSpPr>
        <p:spPr>
          <a:xfrm>
            <a:off x="8443619" y="4062108"/>
            <a:ext cx="3312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MNRAS </a:t>
            </a:r>
            <a:r>
              <a:rPr lang="en-US" sz="2400" b="1" dirty="0">
                <a:solidFill>
                  <a:srgbClr val="002060"/>
                </a:solidFill>
              </a:rPr>
              <a:t>509</a:t>
            </a:r>
            <a:r>
              <a:rPr lang="en-US" sz="2400" dirty="0">
                <a:solidFill>
                  <a:srgbClr val="002060"/>
                </a:solidFill>
              </a:rPr>
              <a:t>, 3966 (2021)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(W+21)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F2819D-CE34-4683-A78D-F53B0C1B351D}"/>
              </a:ext>
            </a:extLst>
          </p:cNvPr>
          <p:cNvSpPr txBox="1"/>
          <p:nvPr/>
        </p:nvSpPr>
        <p:spPr>
          <a:xfrm>
            <a:off x="8443619" y="5641911"/>
            <a:ext cx="321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Better methods, better code, much better documentation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5F9CDD4-0A2F-4D4F-B10F-DCAF4DB0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3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81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5D55-9F12-4F72-A480-57881EF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05C8-1E15-4074-9126-F8EFED01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141"/>
            <a:ext cx="10515600" cy="4959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Papers</a:t>
            </a:r>
          </a:p>
          <a:p>
            <a:pPr lvl="1"/>
            <a:r>
              <a:rPr lang="en-US" dirty="0">
                <a:hlinkClick r:id="rId2"/>
              </a:rPr>
              <a:t>https://ui.adsabs.harvard.edu/abs/2020MNRAS.491.1554W/abstract</a:t>
            </a:r>
            <a:r>
              <a:rPr lang="en-US" dirty="0"/>
              <a:t> (W+20)</a:t>
            </a:r>
          </a:p>
          <a:p>
            <a:pPr lvl="1"/>
            <a:r>
              <a:rPr lang="en-US" dirty="0">
                <a:hlinkClick r:id="rId3"/>
              </a:rPr>
              <a:t>https://ui.adsabs.harvard.edu/abs/2022MNRAS.509.3966W/abstract</a:t>
            </a:r>
            <a:r>
              <a:rPr lang="en-US" dirty="0"/>
              <a:t> (W+21)</a:t>
            </a:r>
            <a:endParaRPr lang="en-US" b="1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Mike Walmsley repos</a:t>
            </a:r>
          </a:p>
          <a:p>
            <a:pPr lvl="1"/>
            <a:r>
              <a:rPr lang="en-US" dirty="0"/>
              <a:t>For W+20: </a:t>
            </a:r>
            <a:r>
              <a:rPr lang="en-US" dirty="0">
                <a:hlinkClick r:id="rId4"/>
              </a:rPr>
              <a:t>https://github.com/mwalmsley/galaxy-zoo-bayesian-cnn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W+21: </a:t>
            </a:r>
            <a:r>
              <a:rPr lang="en-US" dirty="0">
                <a:hlinkClick r:id="rId5"/>
              </a:rPr>
              <a:t>https://github.com/mwalmsley/zoobot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My repo</a:t>
            </a:r>
          </a:p>
          <a:p>
            <a:pPr lvl="1"/>
            <a:r>
              <a:rPr lang="en-US" dirty="0">
                <a:hlinkClick r:id="rId6"/>
              </a:rPr>
              <a:t>https://github.com/colinleach/proj502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3E858-4EF6-4A26-9057-04048E30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4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8277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(original)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270"/>
            <a:ext cx="10326130" cy="4685693"/>
          </a:xfrm>
        </p:spPr>
        <p:txBody>
          <a:bodyPr>
            <a:normAutofit/>
          </a:bodyPr>
          <a:lstStyle/>
          <a:p>
            <a:r>
              <a:rPr lang="en-US" dirty="0"/>
              <a:t>Get the published code running on my local machine, </a:t>
            </a:r>
            <a:br>
              <a:rPr lang="en-US" dirty="0"/>
            </a:br>
            <a:r>
              <a:rPr lang="en-US" dirty="0"/>
              <a:t>using whatever cut-down training set proves viable.</a:t>
            </a:r>
          </a:p>
          <a:p>
            <a:r>
              <a:rPr lang="en-US" dirty="0"/>
              <a:t>Deploy the code on either AWS or Google.</a:t>
            </a:r>
          </a:p>
          <a:p>
            <a:r>
              <a:rPr lang="en-US" dirty="0"/>
              <a:t>Extend the model to other data such as Hubble, CANDELS, </a:t>
            </a:r>
            <a:r>
              <a:rPr lang="en-US" dirty="0" err="1"/>
              <a:t>DECaLS</a:t>
            </a:r>
            <a:r>
              <a:rPr lang="en-US" dirty="0"/>
              <a:t>, for which there is already some GZ classification.</a:t>
            </a:r>
          </a:p>
          <a:p>
            <a:r>
              <a:rPr lang="en-US" dirty="0"/>
              <a:t>Think about newer CNN algorithms </a:t>
            </a:r>
            <a:r>
              <a:rPr lang="en-US" sz="2400" i="1" dirty="0"/>
              <a:t>(W+20 used VGG16)</a:t>
            </a:r>
            <a:endParaRPr lang="en-US" i="1" dirty="0"/>
          </a:p>
          <a:p>
            <a:r>
              <a:rPr lang="en-US" dirty="0"/>
              <a:t>Rewrite using other frameworks, for my education: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4586BD-95DC-4C45-B80E-4905FE92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5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1202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FFA0-9E80-4F57-A866-AF19D79B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(modified)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2B2-6801-47D6-A199-6AC7501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published code running on my local machine, using whatever cut-down training set proves viable.</a:t>
            </a:r>
          </a:p>
          <a:p>
            <a:r>
              <a:rPr lang="en-US" dirty="0"/>
              <a:t>Deploy the code on either AWS or Google.</a:t>
            </a:r>
          </a:p>
          <a:p>
            <a:r>
              <a:rPr lang="en-US" dirty="0"/>
              <a:t>Use GZ2 and </a:t>
            </a:r>
            <a:r>
              <a:rPr lang="en-US" dirty="0" err="1"/>
              <a:t>DECaLS</a:t>
            </a:r>
            <a:r>
              <a:rPr lang="en-US" dirty="0"/>
              <a:t> data initially, perhaps others later</a:t>
            </a:r>
          </a:p>
          <a:p>
            <a:r>
              <a:rPr lang="en-US" dirty="0"/>
              <a:t> </a:t>
            </a:r>
            <a:r>
              <a:rPr lang="en-US" strike="dblStrike" dirty="0">
                <a:solidFill>
                  <a:srgbClr val="FF0000"/>
                </a:solidFill>
              </a:rPr>
              <a:t>Think about newer CNN algorithms</a:t>
            </a:r>
            <a:r>
              <a:rPr lang="en-US" dirty="0"/>
              <a:t> Stick with </a:t>
            </a:r>
            <a:r>
              <a:rPr lang="en-US" dirty="0" err="1"/>
              <a:t>EfficientNet</a:t>
            </a:r>
            <a:r>
              <a:rPr lang="en-US" dirty="0"/>
              <a:t> B0</a:t>
            </a:r>
          </a:p>
          <a:p>
            <a:r>
              <a:rPr lang="en-US" dirty="0"/>
              <a:t>Repeat with </a:t>
            </a:r>
            <a:r>
              <a:rPr lang="en-US" dirty="0" err="1"/>
              <a:t>PyTorch</a:t>
            </a:r>
            <a:r>
              <a:rPr lang="en-US" dirty="0"/>
              <a:t>  </a:t>
            </a:r>
            <a:r>
              <a:rPr lang="en-US" sz="2400" i="1" dirty="0"/>
              <a:t>(code from branch of </a:t>
            </a:r>
            <a:r>
              <a:rPr lang="en-US" sz="2400" i="1" dirty="0" err="1"/>
              <a:t>mwalmsley</a:t>
            </a:r>
            <a:r>
              <a:rPr lang="en-US" sz="2400" i="1" dirty="0"/>
              <a:t>/</a:t>
            </a:r>
            <a:r>
              <a:rPr lang="en-US" sz="2400" i="1" dirty="0" err="1"/>
              <a:t>zoobot</a:t>
            </a:r>
            <a:r>
              <a:rPr lang="en-US" sz="2400" i="1" dirty="0"/>
              <a:t>)</a:t>
            </a: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rgbClr val="FF0000"/>
                </a:solidFill>
              </a:rPr>
              <a:t>Later,</a:t>
            </a:r>
            <a:r>
              <a:rPr lang="en-US" dirty="0"/>
              <a:t> rewrite using other frameworks, for my education:</a:t>
            </a:r>
          </a:p>
          <a:p>
            <a:pPr lvl="1"/>
            <a:r>
              <a:rPr lang="en-US" dirty="0"/>
              <a:t>Julia with Flux</a:t>
            </a:r>
          </a:p>
          <a:p>
            <a:pPr lvl="1"/>
            <a:r>
              <a:rPr lang="en-US" i="1" dirty="0"/>
              <a:t>(F#  with ML.NET, but don't hold your breath waiting for that!)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4D4EF-A04F-41AE-8CC3-CDDE408C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6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36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21F14-2A32-47FA-9ECC-A6C9B8B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Galaxy Morphology Classification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5066AD-2BFC-4153-A603-52446437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211" y="1460148"/>
            <a:ext cx="7237971" cy="23457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decals_pairs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'smooth-or-featured': ['smooth', 'featured-or-disk', 'artifact'],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'disk-edge-on': ['yes',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'has-spiral-arms': ['yes',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'bar': ['strong', 'weak', 'no'],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'bulge-size': ['dominant', 'large', 'moderate', 'small', 'none'],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'how-rounded': ['round', 'in-between', 'cigar-shaped'],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'edge-on-bulge': ['boxy', 'none', 'rounded'],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'spiral-winding': ['tight', 'medium', 'loose'],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'spiral-arm-count': ['1', '2', '3', '4', 'more-than-4', 'cant-tell'],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28600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'merging': ['none', 'minor-disturbance', 'major-disturbance', 'merger']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1AF25F-4637-4CEC-A64B-6DF9E1BB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114" y="6399598"/>
            <a:ext cx="2743200" cy="365125"/>
          </a:xfrm>
        </p:spPr>
        <p:txBody>
          <a:bodyPr/>
          <a:lstStyle/>
          <a:p>
            <a:fld id="{0F279EFA-F838-4CBF-8D1B-AFE8783F1096}" type="slidenum">
              <a:rPr lang="en-US" sz="1400" b="1" smtClean="0"/>
              <a:t>7</a:t>
            </a:fld>
            <a:endParaRPr lang="en-US" sz="1400" b="1" dirty="0"/>
          </a:p>
        </p:txBody>
      </p:sp>
      <p:pic>
        <p:nvPicPr>
          <p:cNvPr id="7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545E885-DD77-4A8D-BB48-30457674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1" y="1349016"/>
            <a:ext cx="3936049" cy="5318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60DC70-A528-4620-9CA4-BA99A9303EE5}"/>
              </a:ext>
            </a:extLst>
          </p:cNvPr>
          <p:cNvSpPr txBox="1"/>
          <p:nvPr/>
        </p:nvSpPr>
        <p:spPr>
          <a:xfrm>
            <a:off x="4738818" y="3953718"/>
            <a:ext cx="6425513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10</a:t>
            </a:r>
            <a:r>
              <a:rPr lang="en-US" sz="2400" dirty="0"/>
              <a:t> Questions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34</a:t>
            </a:r>
            <a:r>
              <a:rPr lang="en-US" sz="2400" dirty="0"/>
              <a:t> possible answers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Model is trying to predict probability of getting each answer  </a:t>
            </a:r>
            <a:r>
              <a:rPr lang="en-US" sz="2400" i="1" dirty="0"/>
              <a:t>(Bayesian posterior)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Output is a 34-element array of numbers between 0 - 1</a:t>
            </a:r>
          </a:p>
        </p:txBody>
      </p:sp>
    </p:spTree>
    <p:extLst>
      <p:ext uri="{BB962C8B-B14F-4D97-AF65-F5344CB8AC3E}">
        <p14:creationId xmlns:p14="http://schemas.microsoft.com/office/powerpoint/2010/main" val="418338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B189-BD48-47BC-B463-1A01078E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Runtime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D164-140A-462A-87B6-314D8C5C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2GB GPU (GTX 1050, MX 230)</a:t>
            </a:r>
          </a:p>
          <a:p>
            <a:pPr lvl="1"/>
            <a:r>
              <a:rPr lang="en-US" dirty="0"/>
              <a:t>Immediate out-of-memory error (for virtually anything)</a:t>
            </a:r>
          </a:p>
          <a:p>
            <a:pPr>
              <a:spcBef>
                <a:spcPts val="1800"/>
              </a:spcBef>
            </a:pPr>
            <a:r>
              <a:rPr lang="en-US" dirty="0"/>
              <a:t>6GB GTX 1660</a:t>
            </a:r>
          </a:p>
          <a:p>
            <a:pPr lvl="1"/>
            <a:r>
              <a:rPr lang="en-US" dirty="0"/>
              <a:t>$450, old but compatible with my Linux PC</a:t>
            </a:r>
          </a:p>
          <a:p>
            <a:pPr lvl="1"/>
            <a:r>
              <a:rPr lang="en-US" dirty="0"/>
              <a:t>Good for debugging</a:t>
            </a:r>
          </a:p>
          <a:p>
            <a:pPr lvl="1"/>
            <a:r>
              <a:rPr lang="en-US" dirty="0"/>
              <a:t>Limited capability for training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Colab</a:t>
            </a:r>
            <a:r>
              <a:rPr lang="en-US" dirty="0"/>
              <a:t> Pro+ with 16GB Tesla V100</a:t>
            </a:r>
          </a:p>
          <a:p>
            <a:pPr lvl="1"/>
            <a:r>
              <a:rPr lang="en-US" dirty="0"/>
              <a:t>Can train at recommended batch size</a:t>
            </a:r>
          </a:p>
          <a:p>
            <a:pPr>
              <a:spcBef>
                <a:spcPts val="1800"/>
              </a:spcBef>
            </a:pPr>
            <a:r>
              <a:rPr lang="en-US" dirty="0"/>
              <a:t>AWS?</a:t>
            </a:r>
          </a:p>
          <a:p>
            <a:pPr lvl="1"/>
            <a:r>
              <a:rPr lang="en-US" dirty="0"/>
              <a:t>Will try this later</a:t>
            </a:r>
          </a:p>
        </p:txBody>
      </p:sp>
    </p:spTree>
    <p:extLst>
      <p:ext uri="{BB962C8B-B14F-4D97-AF65-F5344CB8AC3E}">
        <p14:creationId xmlns:p14="http://schemas.microsoft.com/office/powerpoint/2010/main" val="154078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A3FA-37D3-436C-9D59-E600F6E5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with Keras/TensorFlow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66D5-EF0C-44D1-BE7D-7B720B0C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9106</TotalTime>
  <Words>637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Galaxy Zoo Morphology Classifications by CNN</vt:lpstr>
      <vt:lpstr>Why?</vt:lpstr>
      <vt:lpstr>Papers</vt:lpstr>
      <vt:lpstr>Links</vt:lpstr>
      <vt:lpstr>Objectives (original)</vt:lpstr>
      <vt:lpstr>Objectives (modified)</vt:lpstr>
      <vt:lpstr>Galaxy Morphology Classification</vt:lpstr>
      <vt:lpstr>Hardware and Runtime Environments</vt:lpstr>
      <vt:lpstr>Training with Keras/TensorFlow</vt:lpstr>
      <vt:lpstr>Predictions</vt:lpstr>
      <vt:lpstr>Still To Do…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Colin Leach</dc:creator>
  <cp:lastModifiedBy>Colin Leach</cp:lastModifiedBy>
  <cp:revision>12</cp:revision>
  <dcterms:created xsi:type="dcterms:W3CDTF">2022-04-02T16:23:08Z</dcterms:created>
  <dcterms:modified xsi:type="dcterms:W3CDTF">2022-04-11T19:57:53Z</dcterms:modified>
</cp:coreProperties>
</file>