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7" r:id="rId10"/>
    <p:sldId id="270" r:id="rId11"/>
    <p:sldId id="264" r:id="rId12"/>
    <p:sldId id="268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7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66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C51DA-1C96-4029-A8D3-F24C0718D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4702E-2669-4EAC-A48C-567F23EAAB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1B2D-A7DC-444B-B83F-9D1FE7F2F7D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0D7A-13AD-4879-BC97-9143DB246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F732-3847-41BC-81F1-A724B36D8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313F-E72F-4DA7-9E7B-06C4FA54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6275-BB08-45AC-B471-1F1BC4E56FF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CE79-700E-4FC1-B01F-FDD9F78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AEC-EDC2-4931-A316-0FA34026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F38A-AE2F-4CC0-A4AB-D1878CB4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E7B-2A25-4175-BD6F-88AEFD7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969-2AE6-42FB-9993-019EA70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1170-102E-431D-8E75-C7CA3BE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633-4652-45B9-878E-59083BA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985A-26EA-4CBD-9DD9-D70327A6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8DF7-6B69-46E3-929C-2C2A2BB9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A43-264C-431C-AC16-2B801DF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FDE-3427-4636-A195-C4CC757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9937E-5600-40CF-B8B5-11C030B0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2D1-D81F-430F-B9CD-9DF60CA9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FFDE-02C4-46D2-B3B9-BEF3304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C69F-779B-4D3C-9526-F38D442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448-2162-430D-A4DC-8E8F233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9BA-48E0-471D-9ED5-C79B8874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025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B05-34BD-4BEF-827F-1D4C7556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515600" cy="46856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B4E6-75D8-4FB4-B7A2-4E1033A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0F279EFA-F838-4CBF-8D1B-AFE8783F1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894-5316-464A-AC4A-AEA5EB7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1755-A4E3-4419-9A21-D59CCFFC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1ED-7056-49FF-9881-EA7449B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67A5-D46D-450C-8161-440E977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F4D1-4FCF-496F-9C8C-C2DD6DDF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465-F956-45D9-93BC-61C5B41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4A78-884B-4DB3-8197-B634137C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5DD6-2FB2-452B-895C-BD2EDA73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2A8D-939B-45FB-8A62-56421E26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C11E-DEFB-4929-9467-BA1360C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643C-8C13-4EA5-A62B-082A141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AEA-44C7-474C-873D-90ABF6E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DC26-14F1-440A-A53C-61DB118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7CF-D6F8-438B-A3D0-FE26D48A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8836-53B6-42CB-B0A4-DD3A0627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A104B-E244-4D6D-B511-9FA20E9E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6941-52D7-4B35-A073-828CC05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04F8-155D-47E5-9465-21B7A07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0310-9CE8-4D5A-A3B5-B5BAFE96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59A2-31D7-4525-A6A7-10B950A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224CA-4E9A-4E97-8527-61E42667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E9CD-B22C-49C3-A0C7-8C471B2D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9899-02FC-4BA7-9834-171EC459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AFB3C-DBC7-4574-8504-2E06E86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0520B-7DA2-43C7-AF2E-040301C1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9702-ED61-4EE5-B37F-171FBC7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F23A-5EE2-4135-96FA-D429BADD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34FD-4ACE-4AE6-8BFE-6E50AD0B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5254-732A-4BF6-B457-52029BE2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368B-D1C4-4610-B832-3171A39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EAD-BDB5-4994-9CFD-7720E798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03EC-BBE4-4B4F-898B-57AE805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B95-1182-4912-9648-9A2D239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9654-D0FF-4974-B88D-9345E7E5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B398-8FF6-4E71-9FEE-20D09B57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E838-2D75-4694-A1F3-9F614CFA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83DD-BFCC-40DF-81C7-433E0D4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74E4-6898-4224-9AE3-A36B6DF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69BC-640D-4402-9BCF-ECE669E9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9400-34D8-4955-9EA2-F823BBDE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85A7-C475-4D12-95AC-D66E72E6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1905.11946v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abs/2022MNRAS.509.3966W/abstract" TargetMode="External"/><Relationship Id="rId2" Type="http://schemas.openxmlformats.org/officeDocument/2006/relationships/hyperlink" Target="https://ui.adsabs.harvard.edu/abs/2020MNRAS.491.1554W/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linleach/proj502" TargetMode="External"/><Relationship Id="rId5" Type="http://schemas.openxmlformats.org/officeDocument/2006/relationships/hyperlink" Target="https://github.com/mwalmsley/zoobot" TargetMode="External"/><Relationship Id="rId4" Type="http://schemas.openxmlformats.org/officeDocument/2006/relationships/hyperlink" Target="https://github.com/mwalmsley/galaxy-zoo-bayesian-cn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alaxyzoo.org/" TargetMode="External"/><Relationship Id="rId2" Type="http://schemas.openxmlformats.org/officeDocument/2006/relationships/hyperlink" Target="https://zenodo.org/record/45732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kyserver.sdss.org/dr14/SkyServerWS/ImgCutout/getj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66A8-5ABF-4447-8BC2-30249AC9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Galaxy Zoo Morphology Classifications by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05D6-85E2-4AA5-974F-69C01CE8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902"/>
            <a:ext cx="9144000" cy="1000897"/>
          </a:xfrm>
        </p:spPr>
        <p:txBody>
          <a:bodyPr/>
          <a:lstStyle/>
          <a:p>
            <a:r>
              <a:rPr lang="en-US" dirty="0"/>
              <a:t>Colin Leach</a:t>
            </a:r>
          </a:p>
        </p:txBody>
      </p:sp>
    </p:spTree>
    <p:extLst>
      <p:ext uri="{BB962C8B-B14F-4D97-AF65-F5344CB8AC3E}">
        <p14:creationId xmlns:p14="http://schemas.microsoft.com/office/powerpoint/2010/main" val="98192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E705-3FB5-437B-9C6E-9A9C4A7E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CD13-BE56-446D-ACFC-95F1DF4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982"/>
            <a:ext cx="10412627" cy="12877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W+20 used a cut-down VGG16 </a:t>
            </a:r>
            <a:r>
              <a:rPr lang="en-US" sz="2400" i="1" dirty="0"/>
              <a:t>(cheaper to run)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W+21 and </a:t>
            </a:r>
            <a:r>
              <a:rPr lang="en-US" sz="2400" b="1" dirty="0"/>
              <a:t>this work </a:t>
            </a:r>
            <a:r>
              <a:rPr lang="en-US" sz="2400" dirty="0"/>
              <a:t>use EfficientNet-B0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PyTorch</a:t>
            </a:r>
            <a:r>
              <a:rPr lang="en-US" sz="2000" dirty="0"/>
              <a:t> branch recently added a ResNet50 option (less good, more familiar)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851D3-1328-450C-8AFC-EA4625E9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2" y="2715855"/>
            <a:ext cx="4372585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9E771-FD43-4D90-B9B1-D55D7787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18" y="3085187"/>
            <a:ext cx="5220429" cy="25816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D39688-8BBD-4C6E-941D-E5298D621A46}"/>
              </a:ext>
            </a:extLst>
          </p:cNvPr>
          <p:cNvCxnSpPr>
            <a:cxnSpLocks/>
          </p:cNvCxnSpPr>
          <p:nvPr/>
        </p:nvCxnSpPr>
        <p:spPr>
          <a:xfrm flipV="1">
            <a:off x="5217653" y="3210496"/>
            <a:ext cx="1039148" cy="10896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68455-3B59-4452-917F-06A9E495928C}"/>
              </a:ext>
            </a:extLst>
          </p:cNvPr>
          <p:cNvCxnSpPr>
            <a:cxnSpLocks/>
          </p:cNvCxnSpPr>
          <p:nvPr/>
        </p:nvCxnSpPr>
        <p:spPr>
          <a:xfrm>
            <a:off x="5217653" y="4300151"/>
            <a:ext cx="936012" cy="12356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20C3C-B187-47BB-86CC-FCA7BD9BA318}"/>
              </a:ext>
            </a:extLst>
          </p:cNvPr>
          <p:cNvSpPr txBox="1"/>
          <p:nvPr/>
        </p:nvSpPr>
        <p:spPr>
          <a:xfrm>
            <a:off x="7970108" y="271585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EfficientNet-B0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034F0-0EA8-4924-B5D2-319C8C4FED26}"/>
              </a:ext>
            </a:extLst>
          </p:cNvPr>
          <p:cNvSpPr txBox="1"/>
          <p:nvPr/>
        </p:nvSpPr>
        <p:spPr>
          <a:xfrm>
            <a:off x="6871903" y="5666822"/>
            <a:ext cx="35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https://arxiv.org/abs/1905.11946v5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466A6-98B2-434C-9234-30EDF26C2DB9}"/>
              </a:ext>
            </a:extLst>
          </p:cNvPr>
          <p:cNvSpPr txBox="1"/>
          <p:nvPr/>
        </p:nvSpPr>
        <p:spPr>
          <a:xfrm>
            <a:off x="364524" y="548215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Loss function: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ACB7DB-F5ED-4AF7-BD1E-05D08CCCA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715" y="5389806"/>
            <a:ext cx="3353268" cy="6096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C7A04C-D085-46AA-A23C-1C3D6E4DB2DC}"/>
              </a:ext>
            </a:extLst>
          </p:cNvPr>
          <p:cNvSpPr txBox="1"/>
          <p:nvPr/>
        </p:nvSpPr>
        <p:spPr>
          <a:xfrm>
            <a:off x="364524" y="5851488"/>
            <a:ext cx="362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good accuracy function available</a:t>
            </a:r>
          </a:p>
        </p:txBody>
      </p:sp>
    </p:spTree>
    <p:extLst>
      <p:ext uri="{BB962C8B-B14F-4D97-AF65-F5344CB8AC3E}">
        <p14:creationId xmlns:p14="http://schemas.microsoft.com/office/powerpoint/2010/main" val="34805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FA-37D3-436C-9D59-E600F6E5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Keras/TensorFlow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C7D3-246D-4D2B-9188-6CB5715A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00" y="1236243"/>
            <a:ext cx="6843715" cy="2332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113A1-BFD9-4BB5-8C32-A77483D3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6" y="3764373"/>
            <a:ext cx="6813231" cy="213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88A68-4AD2-496D-A82C-0CCD24A0D6FF}"/>
              </a:ext>
            </a:extLst>
          </p:cNvPr>
          <p:cNvSpPr txBox="1"/>
          <p:nvPr/>
        </p:nvSpPr>
        <p:spPr>
          <a:xfrm>
            <a:off x="7729151" y="1396314"/>
            <a:ext cx="40219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Started with batch size 128, kept halving until training ran without OOM errors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Worked consistently better with </a:t>
            </a:r>
            <a:r>
              <a:rPr lang="en-US" sz="2400" dirty="0" err="1"/>
              <a:t>DECaLS</a:t>
            </a:r>
            <a:r>
              <a:rPr lang="en-US" sz="2400" dirty="0"/>
              <a:t> than GZ2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Matching batch size only makes GZ2 worse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Time to take another look at image quality?</a:t>
            </a:r>
          </a:p>
        </p:txBody>
      </p:sp>
    </p:spTree>
    <p:extLst>
      <p:ext uri="{BB962C8B-B14F-4D97-AF65-F5344CB8AC3E}">
        <p14:creationId xmlns:p14="http://schemas.microsoft.com/office/powerpoint/2010/main" val="309304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155-2CDE-4B7D-B9A5-DBAF8AF8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Images, the Sequel</a:t>
            </a:r>
          </a:p>
        </p:txBody>
      </p:sp>
      <p:pic>
        <p:nvPicPr>
          <p:cNvPr id="5" name="Content Placeholder 4" descr="A picture containing aircraft, accessory, transport, balloon&#10;&#10;Description automatically generated">
            <a:extLst>
              <a:ext uri="{FF2B5EF4-FFF2-40B4-BE49-F238E27FC236}">
                <a16:creationId xmlns:a16="http://schemas.microsoft.com/office/drawing/2014/main" id="{22B87BDF-24CF-4242-836A-F10F15C1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1" y="750035"/>
            <a:ext cx="2672915" cy="28808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705ED-751E-436D-8067-D025513AF01F}"/>
              </a:ext>
            </a:extLst>
          </p:cNvPr>
          <p:cNvSpPr txBox="1"/>
          <p:nvPr/>
        </p:nvSpPr>
        <p:spPr>
          <a:xfrm>
            <a:off x="994718" y="1260944"/>
            <a:ext cx="5758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is GZ2 training so poor compared with </a:t>
            </a:r>
            <a:r>
              <a:rPr lang="en-US" sz="2000" b="1" dirty="0" err="1"/>
              <a:t>DECaLS</a:t>
            </a:r>
            <a:r>
              <a:rPr lang="en-US" sz="20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Different training methods (batch size, image size)?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Different image quality?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000" b="1" dirty="0"/>
              <a:t>Need examples of the same galaxy in both surveys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No common ID field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Matched on RA and Dec values (in PostgreSQL)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Found 132,732 matches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Biggest difference is scaling (ignore color)</a:t>
            </a:r>
          </a:p>
          <a:p>
            <a:endParaRPr lang="en-US" sz="2000" dirty="0"/>
          </a:p>
          <a:p>
            <a:r>
              <a:rPr lang="en-US" sz="2000" dirty="0"/>
              <a:t>After reading the documentation (!!), a new set of SDSS images were downloaded with 4x zoom-in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0.1 </a:t>
            </a:r>
            <a:r>
              <a:rPr lang="en-US" i="1" dirty="0"/>
              <a:t>vs</a:t>
            </a:r>
            <a:r>
              <a:rPr lang="en-US" dirty="0"/>
              <a:t> default 0.4 arcsec/pixel</a:t>
            </a:r>
          </a:p>
        </p:txBody>
      </p:sp>
      <p:pic>
        <p:nvPicPr>
          <p:cNvPr id="9" name="Picture 8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04C4F869-BC30-4A24-9F49-8403AB4F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62" y="4015810"/>
            <a:ext cx="4266305" cy="2074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A5698-8CC9-4572-BB17-BEB6572A55DD}"/>
              </a:ext>
            </a:extLst>
          </p:cNvPr>
          <p:cNvSpPr txBox="1"/>
          <p:nvPr/>
        </p:nvSpPr>
        <p:spPr>
          <a:xfrm>
            <a:off x="701243" y="5640874"/>
            <a:ext cx="634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Garbage in, Garbage out – a </a:t>
            </a:r>
            <a:r>
              <a:rPr lang="en-US" sz="2800" b="1" i="1" dirty="0">
                <a:solidFill>
                  <a:srgbClr val="FF0000"/>
                </a:solidFill>
              </a:rPr>
              <a:t>very</a:t>
            </a:r>
            <a:r>
              <a:rPr lang="en-US" sz="2800" b="1" dirty="0">
                <a:solidFill>
                  <a:srgbClr val="FF0000"/>
                </a:solidFill>
              </a:rPr>
              <a:t> old idea</a:t>
            </a:r>
          </a:p>
        </p:txBody>
      </p:sp>
    </p:spTree>
    <p:extLst>
      <p:ext uri="{BB962C8B-B14F-4D97-AF65-F5344CB8AC3E}">
        <p14:creationId xmlns:p14="http://schemas.microsoft.com/office/powerpoint/2010/main" val="332336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A06-ABB4-4AB2-A268-CCA99F5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BE6C-6543-4DAA-A8E8-B614FB05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985" y="1259085"/>
            <a:ext cx="6627404" cy="3056017"/>
          </a:xfrm>
        </p:spPr>
        <p:txBody>
          <a:bodyPr>
            <a:normAutofit/>
          </a:bodyPr>
          <a:lstStyle/>
          <a:p>
            <a:r>
              <a:rPr lang="en-US" sz="2400" dirty="0"/>
              <a:t>All files stored on Drive</a:t>
            </a:r>
          </a:p>
          <a:p>
            <a:r>
              <a:rPr lang="en-US" sz="2400" dirty="0"/>
              <a:t>Training takes &gt;12h on a V100, so eventually upgraded to </a:t>
            </a:r>
            <a:r>
              <a:rPr lang="en-US" sz="2400" dirty="0" err="1"/>
              <a:t>Colab</a:t>
            </a:r>
            <a:r>
              <a:rPr lang="en-US" sz="2400" dirty="0"/>
              <a:t> Pro+</a:t>
            </a:r>
          </a:p>
          <a:p>
            <a:r>
              <a:rPr lang="en-US" sz="2400" dirty="0"/>
              <a:t>Even a 16GB GPU nearly ran out of memory</a:t>
            </a:r>
          </a:p>
          <a:p>
            <a:r>
              <a:rPr lang="en-US" sz="2400" dirty="0"/>
              <a:t>Results are a bit better than on my home PC, not as much as hoped for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97475AC-CC5B-4B47-8842-E43B8CE2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7" y="1172150"/>
            <a:ext cx="3103317" cy="223189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66999F0-F8B8-4F77-92C5-91E3E677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" y="3862032"/>
            <a:ext cx="3049965" cy="224079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A059528-BD06-483C-B978-E98959C45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76" y="3981525"/>
            <a:ext cx="2772162" cy="223868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E837F91-5E9C-4E62-818E-0CB75DF0EE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8" b="-7330"/>
          <a:stretch/>
        </p:blipFill>
        <p:spPr>
          <a:xfrm>
            <a:off x="5638170" y="5417837"/>
            <a:ext cx="56205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1EF-3769-4D75-ACF1-18E8461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7409-C81E-4F98-A98C-7F542C8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1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217E-1988-454C-B069-2B5837E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Do…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E2BAE-F56A-4770-902B-94547F88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9DE-9850-4D24-8BFC-7502398B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CAD-A24E-4299-91FA-9302EAE1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Rapid growth in survey data, static number of astronomers</a:t>
            </a:r>
          </a:p>
          <a:p>
            <a:pPr lvl="1"/>
            <a:r>
              <a:rPr lang="en-US" dirty="0"/>
              <a:t>Citizen Science helped fill the gap over the last 20 years</a:t>
            </a:r>
          </a:p>
          <a:p>
            <a:pPr lvl="1"/>
            <a:r>
              <a:rPr lang="en-US" dirty="0"/>
              <a:t>Sufficient for SDSS, will struggle with DES, Rubin,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Need to use machines for a first-pass analysis</a:t>
            </a:r>
          </a:p>
          <a:p>
            <a:pPr lvl="1"/>
            <a:r>
              <a:rPr lang="en-US" dirty="0"/>
              <a:t>Save humans for analyzing the difficult cases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/>
              <a:t>Make machine learning more efficient</a:t>
            </a:r>
          </a:p>
          <a:p>
            <a:pPr lvl="1"/>
            <a:r>
              <a:rPr lang="en-US" dirty="0"/>
              <a:t>Galaxy Zoo has already classified &gt;250k galaxy images</a:t>
            </a:r>
          </a:p>
          <a:p>
            <a:pPr lvl="1"/>
            <a:r>
              <a:rPr lang="en-US" dirty="0"/>
              <a:t>This work created pre-trained CNN models for these</a:t>
            </a:r>
          </a:p>
          <a:p>
            <a:pPr lvl="1"/>
            <a:r>
              <a:rPr lang="en-US" dirty="0"/>
              <a:t>A better starting point than ImageNet for new surveys!</a:t>
            </a:r>
          </a:p>
          <a:p>
            <a:pPr lvl="1"/>
            <a:r>
              <a:rPr lang="en-US" dirty="0"/>
              <a:t>Hope to train a new survey on far fewer human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669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8312-1A6F-4B93-BD19-00A916C0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4" y="1216980"/>
            <a:ext cx="7716327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7E114-6B85-436B-81E4-A9A9CD3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942D8-57D2-4A81-9959-FEAD149F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4" y="3837759"/>
            <a:ext cx="7087589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97049-D502-45B6-BFA7-72406DF734F2}"/>
              </a:ext>
            </a:extLst>
          </p:cNvPr>
          <p:cNvSpPr txBox="1"/>
          <p:nvPr/>
        </p:nvSpPr>
        <p:spPr>
          <a:xfrm>
            <a:off x="8544697" y="1219704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491</a:t>
            </a:r>
            <a:r>
              <a:rPr lang="en-US" sz="2400" dirty="0">
                <a:solidFill>
                  <a:srgbClr val="002060"/>
                </a:solidFill>
              </a:rPr>
              <a:t>, 1554 (2020)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86D2E-EB24-493F-BBBF-E957000CEC1E}"/>
              </a:ext>
            </a:extLst>
          </p:cNvPr>
          <p:cNvSpPr txBox="1"/>
          <p:nvPr/>
        </p:nvSpPr>
        <p:spPr>
          <a:xfrm>
            <a:off x="8443619" y="4062108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509</a:t>
            </a:r>
            <a:r>
              <a:rPr lang="en-US" sz="2400" dirty="0">
                <a:solidFill>
                  <a:srgbClr val="002060"/>
                </a:solidFill>
              </a:rPr>
              <a:t>, 3966 (2021)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2819D-CE34-4683-A78D-F53B0C1B351D}"/>
              </a:ext>
            </a:extLst>
          </p:cNvPr>
          <p:cNvSpPr txBox="1"/>
          <p:nvPr/>
        </p:nvSpPr>
        <p:spPr>
          <a:xfrm>
            <a:off x="8443619" y="5641911"/>
            <a:ext cx="32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Better methods, better code, much better documentation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5F9CDD4-0A2F-4D4F-B10F-DCAF4DB0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81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D55-9F12-4F72-A480-57881EF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5C8-1E15-4074-9126-F8EFED01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141"/>
            <a:ext cx="10515600" cy="495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Papers</a:t>
            </a:r>
          </a:p>
          <a:p>
            <a:pPr lvl="1"/>
            <a:r>
              <a:rPr lang="en-US" dirty="0">
                <a:hlinkClick r:id="rId2"/>
              </a:rPr>
              <a:t>https://ui.adsabs.harvard.edu/abs/2020MNRAS.491.1554W/abstract</a:t>
            </a:r>
            <a:r>
              <a:rPr lang="en-US" dirty="0"/>
              <a:t> (W+20)</a:t>
            </a:r>
          </a:p>
          <a:p>
            <a:pPr lvl="1"/>
            <a:r>
              <a:rPr lang="en-US" dirty="0">
                <a:hlinkClick r:id="rId3"/>
              </a:rPr>
              <a:t>https://ui.adsabs.harvard.edu/abs/2022MNRAS.509.3966W/abstract</a:t>
            </a:r>
            <a:r>
              <a:rPr lang="en-US" dirty="0"/>
              <a:t> (W+21)</a:t>
            </a:r>
            <a:endParaRPr lang="en-US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Mike Walmsley repos</a:t>
            </a:r>
          </a:p>
          <a:p>
            <a:pPr lvl="1"/>
            <a:r>
              <a:rPr lang="en-US" dirty="0"/>
              <a:t>For W+20: </a:t>
            </a:r>
            <a:r>
              <a:rPr lang="en-US" dirty="0">
                <a:hlinkClick r:id="rId4"/>
              </a:rPr>
              <a:t>https://github.com/mwalmsley/galaxy-zoo-bayesian-cnn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W+21: </a:t>
            </a:r>
            <a:r>
              <a:rPr lang="en-US" dirty="0">
                <a:hlinkClick r:id="rId5"/>
              </a:rPr>
              <a:t>https://github.com/mwalmsley/zoobot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My repo</a:t>
            </a:r>
          </a:p>
          <a:p>
            <a:pPr lvl="1"/>
            <a:r>
              <a:rPr lang="en-US" dirty="0">
                <a:hlinkClick r:id="rId6"/>
              </a:rPr>
              <a:t>https://github.com/colinleach/proj502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E858-4EF6-4A26-9057-04048E30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277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(original)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326130" cy="4685693"/>
          </a:xfrm>
        </p:spPr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Get the published code running on my local machine, </a:t>
            </a:r>
            <a:br>
              <a:rPr lang="en-US" dirty="0"/>
            </a:br>
            <a:r>
              <a:rPr lang="en-US" dirty="0"/>
              <a:t>using whatever cut-down training set proves viable.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Deploy the code on either AWS or Google.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Extend the model to other data such as Hubble, CANDELS, </a:t>
            </a:r>
            <a:r>
              <a:rPr lang="en-US" dirty="0" err="1"/>
              <a:t>DECaLS</a:t>
            </a:r>
            <a:r>
              <a:rPr lang="en-US" dirty="0"/>
              <a:t>, for which there is already some GZ classification.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Think about newer CNN algorithms </a:t>
            </a:r>
            <a:r>
              <a:rPr lang="en-US" sz="2400" i="1" dirty="0"/>
              <a:t>(W+20 used VGG16)</a:t>
            </a:r>
            <a:endParaRPr lang="en-US" i="1" dirty="0"/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Rewrite using other frameworks, for my education: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4586BD-95DC-4C45-B80E-4905FE9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202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Get the published code running on my local machine, using whatever cut-down training set proves viable.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Deploy the code on either AWS or Google.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Use GZ2 and </a:t>
            </a:r>
            <a:r>
              <a:rPr lang="en-US" dirty="0" err="1"/>
              <a:t>DECaLS</a:t>
            </a:r>
            <a:r>
              <a:rPr lang="en-US" dirty="0"/>
              <a:t> data initially, perhaps others later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trike="dblStrike" dirty="0">
                <a:solidFill>
                  <a:srgbClr val="FF0000"/>
                </a:solidFill>
              </a:rPr>
              <a:t>Think about newer CNN algorithms</a:t>
            </a:r>
            <a:r>
              <a:rPr lang="en-US" dirty="0"/>
              <a:t> Stick with </a:t>
            </a:r>
            <a:r>
              <a:rPr lang="en-US" dirty="0" err="1"/>
              <a:t>EfficientNet</a:t>
            </a:r>
            <a:r>
              <a:rPr lang="en-US" dirty="0"/>
              <a:t> B0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Repeat with </a:t>
            </a:r>
            <a:r>
              <a:rPr lang="en-US" dirty="0" err="1"/>
              <a:t>PyTorch</a:t>
            </a:r>
            <a:r>
              <a:rPr lang="en-US" dirty="0"/>
              <a:t>  </a:t>
            </a:r>
            <a:r>
              <a:rPr lang="en-US" sz="2400" i="1" dirty="0"/>
              <a:t>(code from branch of </a:t>
            </a:r>
            <a:r>
              <a:rPr lang="en-US" sz="2400" i="1" dirty="0" err="1"/>
              <a:t>mwalmsley</a:t>
            </a:r>
            <a:r>
              <a:rPr lang="en-US" sz="2400" i="1" dirty="0"/>
              <a:t>/</a:t>
            </a:r>
            <a:r>
              <a:rPr lang="en-US" sz="2400" i="1" dirty="0" err="1"/>
              <a:t>zoobot</a:t>
            </a:r>
            <a:r>
              <a:rPr lang="en-US" sz="2400" i="1" dirty="0"/>
              <a:t>)</a:t>
            </a:r>
          </a:p>
          <a:p>
            <a:pPr marL="346075" indent="-346075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Later,</a:t>
            </a:r>
            <a:r>
              <a:rPr lang="en-US" dirty="0"/>
              <a:t> rewrite using other frameworks, for my education:</a:t>
            </a:r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D4EF-A04F-41AE-8CC3-CDDE408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36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21F14-2A32-47FA-9ECC-A6C9B8B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Galaxy Morphology Classification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5066AD-2BFC-4153-A603-52446437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11" y="1460148"/>
            <a:ext cx="7237971" cy="23457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decals_pairs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'smooth-or-featured': ['smooth', 'featured-or-disk', 'artifact'],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'disk-edge-on':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'has-spiral-arms':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'bar': ['strong', 'weak',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'bulge-size': ['dominant', 'large', 'moderate', 'small', 'none'],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'how-rounded': ['round', 'in-between', 'cigar-shaped'],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'edge-on-bulge': ['boxy', 'none', 'rounded'],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'spiral-winding': ['tight', 'medium', 'loose'],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'spiral-arm-count': ['1', '2', '3', '4', 'more-than-4', 'cant-tell'],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'merging': ['none', 'minor-disturbance', 'major-disturbance', 'merger']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1AF25F-4637-4CEC-A64B-6DF9E1BB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7</a:t>
            </a:fld>
            <a:endParaRPr lang="en-US" sz="1400" b="1" dirty="0"/>
          </a:p>
        </p:txBody>
      </p:sp>
      <p:pic>
        <p:nvPicPr>
          <p:cNvPr id="7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545E885-DD77-4A8D-BB48-30457674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1" y="1349016"/>
            <a:ext cx="3936049" cy="5318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0DC70-A528-4620-9CA4-BA99A9303EE5}"/>
              </a:ext>
            </a:extLst>
          </p:cNvPr>
          <p:cNvSpPr txBox="1"/>
          <p:nvPr/>
        </p:nvSpPr>
        <p:spPr>
          <a:xfrm>
            <a:off x="4738818" y="3953718"/>
            <a:ext cx="642551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10</a:t>
            </a:r>
            <a:r>
              <a:rPr lang="en-US" sz="2400" dirty="0"/>
              <a:t> Questions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34</a:t>
            </a:r>
            <a:r>
              <a:rPr lang="en-US" sz="2400" dirty="0"/>
              <a:t> possible answers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is trying to predict probability of getting each answer  </a:t>
            </a:r>
            <a:r>
              <a:rPr lang="en-US" sz="2400" i="1" dirty="0"/>
              <a:t>(Bayesian posterior)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Output is a 34-element array of numbers between 0 - 1</a:t>
            </a:r>
          </a:p>
        </p:txBody>
      </p:sp>
    </p:spTree>
    <p:extLst>
      <p:ext uri="{BB962C8B-B14F-4D97-AF65-F5344CB8AC3E}">
        <p14:creationId xmlns:p14="http://schemas.microsoft.com/office/powerpoint/2010/main" val="41833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B189-BD48-47BC-B463-1A01078E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Runtime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D164-140A-462A-87B6-314D8C5C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Any 2GB GPU (GTX 1050, MX 230)</a:t>
            </a:r>
          </a:p>
          <a:p>
            <a:pPr lvl="1"/>
            <a:r>
              <a:rPr lang="en-US" dirty="0"/>
              <a:t>Immediate out-of-memory error (for </a:t>
            </a:r>
            <a:r>
              <a:rPr lang="en-US" i="1" dirty="0"/>
              <a:t>virtually anything</a:t>
            </a:r>
            <a:r>
              <a:rPr lang="en-US" dirty="0"/>
              <a:t>)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6GB GTX 1660</a:t>
            </a:r>
          </a:p>
          <a:p>
            <a:pPr lvl="1"/>
            <a:r>
              <a:rPr lang="en-US" dirty="0"/>
              <a:t>$450 purchase, old design but compatible with my Linux PC</a:t>
            </a:r>
          </a:p>
          <a:p>
            <a:pPr lvl="1"/>
            <a:r>
              <a:rPr lang="en-US" dirty="0"/>
              <a:t>Good for debugging</a:t>
            </a:r>
          </a:p>
          <a:p>
            <a:pPr lvl="1"/>
            <a:r>
              <a:rPr lang="en-US" dirty="0"/>
              <a:t>Limited capability for training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Colab</a:t>
            </a:r>
            <a:r>
              <a:rPr lang="en-US" dirty="0"/>
              <a:t> Pro+ with 16GB Tesla V100</a:t>
            </a:r>
          </a:p>
          <a:p>
            <a:pPr lvl="1"/>
            <a:r>
              <a:rPr lang="en-US" dirty="0"/>
              <a:t>Can train at recommended batch size </a:t>
            </a:r>
            <a:r>
              <a:rPr lang="en-US" i="1" dirty="0"/>
              <a:t>(just, barely)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AWS EC2?  </a:t>
            </a:r>
            <a:r>
              <a:rPr lang="en-US" dirty="0" err="1"/>
              <a:t>Colab</a:t>
            </a:r>
            <a:r>
              <a:rPr lang="en-US" dirty="0"/>
              <a:t> TPU?</a:t>
            </a:r>
          </a:p>
          <a:p>
            <a:pPr lvl="1"/>
            <a:r>
              <a:rPr lang="en-US" dirty="0"/>
              <a:t>Will try these later</a:t>
            </a:r>
          </a:p>
        </p:txBody>
      </p:sp>
    </p:spTree>
    <p:extLst>
      <p:ext uri="{BB962C8B-B14F-4D97-AF65-F5344CB8AC3E}">
        <p14:creationId xmlns:p14="http://schemas.microsoft.com/office/powerpoint/2010/main" val="15407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29E-585B-4501-85FE-8F0657C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Images and Catalogues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0411-4433-4AE6-820F-2479E432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 err="1"/>
              <a:t>DECaLS</a:t>
            </a:r>
            <a:r>
              <a:rPr lang="en-US" dirty="0"/>
              <a:t> : Everything is easily available on </a:t>
            </a:r>
            <a:r>
              <a:rPr lang="en-US" dirty="0" err="1"/>
              <a:t>Zenodo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https://zenodo.org/record/4573248</a:t>
            </a:r>
            <a:r>
              <a:rPr lang="en-US" dirty="0"/>
              <a:t> </a:t>
            </a:r>
          </a:p>
          <a:p>
            <a:pPr marL="346075" indent="-346075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dirty="0"/>
              <a:t>GZ2 : Catalog is online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https://data.galaxyzoo.org</a:t>
            </a:r>
            <a:r>
              <a:rPr lang="en-US" dirty="0"/>
              <a:t> 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GZ2 images are not made public, need to get them from SDSS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This isn’t the end of the story…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E577-14BC-41A6-8103-0E3FAA6C3B1F}"/>
              </a:ext>
            </a:extLst>
          </p:cNvPr>
          <p:cNvSpPr txBox="1"/>
          <p:nvPr/>
        </p:nvSpPr>
        <p:spPr>
          <a:xfrm>
            <a:off x="1186249" y="4009200"/>
            <a:ext cx="10064577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sdss_url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http://skyserver.sdss.org/dr14/SkyServerWS/ImgCutout/getjpeg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sdss_url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f"?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={ra:.5f}&amp;dec={dec:.5f}&amp;width={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jpeg_size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}&amp;height={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jpeg_size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).content</a:t>
            </a:r>
          </a:p>
        </p:txBody>
      </p:sp>
    </p:spTree>
    <p:extLst>
      <p:ext uri="{BB962C8B-B14F-4D97-AF65-F5344CB8AC3E}">
        <p14:creationId xmlns:p14="http://schemas.microsoft.com/office/powerpoint/2010/main" val="315330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10802</TotalTime>
  <Words>1008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Galaxy Zoo Morphology Classifications by CNN</vt:lpstr>
      <vt:lpstr>Why?</vt:lpstr>
      <vt:lpstr>Papers</vt:lpstr>
      <vt:lpstr>Links</vt:lpstr>
      <vt:lpstr>Objectives (original)</vt:lpstr>
      <vt:lpstr>Objectives (modified)</vt:lpstr>
      <vt:lpstr>Galaxy Morphology Classification</vt:lpstr>
      <vt:lpstr>Hardware and Runtime Environments</vt:lpstr>
      <vt:lpstr>Galaxy Images and Catalogues</vt:lpstr>
      <vt:lpstr>CNN Model</vt:lpstr>
      <vt:lpstr>Training with Keras/TensorFlow</vt:lpstr>
      <vt:lpstr>Images, the Sequel</vt:lpstr>
      <vt:lpstr>Training on Colab</vt:lpstr>
      <vt:lpstr>Predictions</vt:lpstr>
      <vt:lpstr>Still To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Colin Leach</dc:creator>
  <cp:lastModifiedBy>Colin Leach</cp:lastModifiedBy>
  <cp:revision>22</cp:revision>
  <dcterms:created xsi:type="dcterms:W3CDTF">2022-04-02T16:23:08Z</dcterms:created>
  <dcterms:modified xsi:type="dcterms:W3CDTF">2022-04-13T00:13:43Z</dcterms:modified>
</cp:coreProperties>
</file>