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18"/>
  </p:notesMasterIdLst>
  <p:handoutMasterIdLst>
    <p:handoutMasterId r:id="rId19"/>
  </p:handoutMasterIdLst>
  <p:sldIdLst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76" r:id="rId13"/>
    <p:sldId id="281" r:id="rId14"/>
    <p:sldId id="278" r:id="rId15"/>
    <p:sldId id="277" r:id="rId16"/>
    <p:sldId id="284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B3FF"/>
    <a:srgbClr val="FF0000"/>
    <a:srgbClr val="B9E8F1"/>
    <a:srgbClr val="FF66FF"/>
    <a:srgbClr val="FF99FF"/>
    <a:srgbClr val="FFFF99"/>
    <a:srgbClr val="011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5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03802-6C4B-4E4F-B657-1C79F6709748}" type="doc">
      <dgm:prSet loTypeId="urn:microsoft.com/office/officeart/2005/8/layout/process2" loCatId="process" qsTypeId="urn:microsoft.com/office/officeart/2005/8/quickstyle/simple1#3" qsCatId="simple" csTypeId="urn:microsoft.com/office/officeart/2005/8/colors/accent1_2#2" csCatId="accent1" phldr="1"/>
      <dgm:spPr/>
    </dgm:pt>
    <dgm:pt modelId="{490CC103-DD26-4A42-8FDF-8C6BE8A6118D}">
      <dgm:prSet phldrT="[文字]"/>
      <dgm:spPr>
        <a:xfrm>
          <a:off x="387875" y="0"/>
          <a:ext cx="1595973" cy="76914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設定參數</a:t>
          </a:r>
        </a:p>
      </dgm:t>
    </dgm:pt>
    <dgm:pt modelId="{E6F99B7D-ADF9-4D34-AF45-1295E1D3DA7B}" type="parTrans" cxnId="{3C3C694F-FB43-4A6E-9281-195F33B78A26}">
      <dgm:prSet/>
      <dgm:spPr/>
      <dgm:t>
        <a:bodyPr/>
        <a:lstStyle/>
        <a:p>
          <a:endParaRPr lang="zh-TW" altLang="en-US"/>
        </a:p>
      </dgm:t>
    </dgm:pt>
    <dgm:pt modelId="{E529FF79-391B-4B7C-B6EB-50DA6901EC79}" type="sibTrans" cxnId="{3C3C694F-FB43-4A6E-9281-195F33B78A26}">
      <dgm:prSet/>
      <dgm:spPr>
        <a:xfrm rot="5400000">
          <a:off x="1041648" y="788372"/>
          <a:ext cx="288428" cy="346114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BD1429EA-DAC2-4F13-8AB6-C2BBEBE15AFD}">
      <dgm:prSet phldrT="[文字]"/>
      <dgm:spPr>
        <a:xfrm>
          <a:off x="387875" y="1153715"/>
          <a:ext cx="1595973" cy="76914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TW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Run Experiment</a:t>
          </a:r>
          <a:endParaRPr lang="zh-TW" alt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96D2C0F9-CEB7-49E8-A013-C5E35C005C3D}" type="parTrans" cxnId="{AE183173-7D82-4817-8F93-81E69D9E1CB4}">
      <dgm:prSet/>
      <dgm:spPr/>
      <dgm:t>
        <a:bodyPr/>
        <a:lstStyle/>
        <a:p>
          <a:endParaRPr lang="zh-TW" altLang="en-US"/>
        </a:p>
      </dgm:t>
    </dgm:pt>
    <dgm:pt modelId="{32523995-E5BC-4B0B-83C8-DB50045C2EC0}" type="sibTrans" cxnId="{AE183173-7D82-4817-8F93-81E69D9E1CB4}">
      <dgm:prSet/>
      <dgm:spPr>
        <a:xfrm rot="5400000">
          <a:off x="1041648" y="1942087"/>
          <a:ext cx="288428" cy="346114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3F053477-579C-4201-B4E3-365EEBE9F1A2}">
      <dgm:prSet phldrT="[文字]"/>
      <dgm:spPr>
        <a:xfrm>
          <a:off x="387875" y="2307431"/>
          <a:ext cx="1595973" cy="76914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得到</a:t>
          </a:r>
          <a:r>
            <a:rPr lang="en-US" altLang="zh-TW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50</a:t>
          </a:r>
          <a:r>
            <a:rPr lang="zh-TW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筆</a:t>
          </a:r>
          <a:r>
            <a:rPr lang="zh-TW" altLang="en-US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數據</a:t>
          </a:r>
          <a:endParaRPr lang="zh-TW" alt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9CB19E6A-A689-4FE1-B6BD-4A4BFD9FE3CD}" type="parTrans" cxnId="{33A53F55-BA4B-49FD-8911-BFE3CD4247EF}">
      <dgm:prSet/>
      <dgm:spPr/>
      <dgm:t>
        <a:bodyPr/>
        <a:lstStyle/>
        <a:p>
          <a:endParaRPr lang="zh-TW" altLang="en-US"/>
        </a:p>
      </dgm:t>
    </dgm:pt>
    <dgm:pt modelId="{43355E9C-9928-4BEA-8180-27DDE2C16266}" type="sibTrans" cxnId="{33A53F55-BA4B-49FD-8911-BFE3CD4247EF}">
      <dgm:prSet/>
      <dgm:spPr/>
      <dgm:t>
        <a:bodyPr/>
        <a:lstStyle/>
        <a:p>
          <a:endParaRPr lang="zh-TW" altLang="en-US"/>
        </a:p>
      </dgm:t>
    </dgm:pt>
    <dgm:pt modelId="{D760933C-DAAF-4E93-9527-197A7A7A03CB}">
      <dgm:prSet phldrT="[文字]"/>
      <dgm:spPr>
        <a:xfrm>
          <a:off x="387875" y="2307431"/>
          <a:ext cx="1595973" cy="76914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TW" altLang="en-US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繪直方圖</a:t>
          </a:r>
          <a:endParaRPr lang="zh-TW" alt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35AC890D-6391-44C8-BA5C-52B1A931D6B3}" type="parTrans" cxnId="{C6072DAA-DD0F-46F6-877B-25CCA08CE62D}">
      <dgm:prSet/>
      <dgm:spPr/>
      <dgm:t>
        <a:bodyPr/>
        <a:lstStyle/>
        <a:p>
          <a:endParaRPr lang="zh-TW" altLang="en-US"/>
        </a:p>
      </dgm:t>
    </dgm:pt>
    <dgm:pt modelId="{594BAC99-7304-4E4F-BDEA-BD26F2C01A81}" type="sibTrans" cxnId="{C6072DAA-DD0F-46F6-877B-25CCA08CE62D}">
      <dgm:prSet/>
      <dgm:spPr/>
      <dgm:t>
        <a:bodyPr/>
        <a:lstStyle/>
        <a:p>
          <a:endParaRPr lang="zh-TW" altLang="en-US"/>
        </a:p>
      </dgm:t>
    </dgm:pt>
    <dgm:pt modelId="{23A70F59-D1D5-4148-BCB9-CD87AE290004}" type="pres">
      <dgm:prSet presAssocID="{8A903802-6C4B-4E4F-B657-1C79F6709748}" presName="linearFlow" presStyleCnt="0">
        <dgm:presLayoutVars>
          <dgm:resizeHandles val="exact"/>
        </dgm:presLayoutVars>
      </dgm:prSet>
      <dgm:spPr/>
    </dgm:pt>
    <dgm:pt modelId="{0EC44166-C6D3-4543-A3E4-558FD8544E4D}" type="pres">
      <dgm:prSet presAssocID="{490CC103-DD26-4A42-8FDF-8C6BE8A6118D}" presName="node" presStyleLbl="node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  <dgm:pt modelId="{8516310E-C7D2-4140-BB63-D9036418C27C}" type="pres">
      <dgm:prSet presAssocID="{E529FF79-391B-4B7C-B6EB-50DA6901EC79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TW" altLang="en-US"/>
        </a:p>
      </dgm:t>
    </dgm:pt>
    <dgm:pt modelId="{1423E7C3-A9DE-41C7-B92C-B4259B4C64C9}" type="pres">
      <dgm:prSet presAssocID="{E529FF79-391B-4B7C-B6EB-50DA6901EC79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17733D1E-8226-4E7A-9AD7-5E194CAC11F7}" type="pres">
      <dgm:prSet presAssocID="{BD1429EA-DAC2-4F13-8AB6-C2BBEBE15AFD}" presName="node" presStyleLbl="node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  <dgm:pt modelId="{B7F958A6-6100-4682-A3A6-1AC02C29D870}" type="pres">
      <dgm:prSet presAssocID="{32523995-E5BC-4B0B-83C8-DB50045C2EC0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TW" altLang="en-US"/>
        </a:p>
      </dgm:t>
    </dgm:pt>
    <dgm:pt modelId="{D9E10C11-F4DF-4F5A-98E8-F8450BF5CF28}" type="pres">
      <dgm:prSet presAssocID="{32523995-E5BC-4B0B-83C8-DB50045C2EC0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BF922A9F-A251-4A6C-BA7A-EC43693AA5B0}" type="pres">
      <dgm:prSet presAssocID="{3F053477-579C-4201-B4E3-365EEBE9F1A2}" presName="node" presStyleLbl="node1" presStyleIdx="2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  <dgm:pt modelId="{B25B781D-737E-4B8D-9EA4-E5EF57849283}" type="pres">
      <dgm:prSet presAssocID="{43355E9C-9928-4BEA-8180-27DDE2C16266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CCCCAB77-742C-4460-8B4F-EB7B7821495B}" type="pres">
      <dgm:prSet presAssocID="{43355E9C-9928-4BEA-8180-27DDE2C16266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3BD8CAEE-223F-47FA-B709-A1F2E7F20E76}" type="pres">
      <dgm:prSet presAssocID="{D760933C-DAAF-4E93-9527-197A7A7A03CB}" presName="node" presStyleLbl="node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</dgm:ptLst>
  <dgm:cxnLst>
    <dgm:cxn modelId="{ACFE2768-8BE3-449D-9ED6-2727D0B8D1E3}" type="presOf" srcId="{D760933C-DAAF-4E93-9527-197A7A7A03CB}" destId="{3BD8CAEE-223F-47FA-B709-A1F2E7F20E76}" srcOrd="0" destOrd="0" presId="urn:microsoft.com/office/officeart/2005/8/layout/process2"/>
    <dgm:cxn modelId="{AE183173-7D82-4817-8F93-81E69D9E1CB4}" srcId="{8A903802-6C4B-4E4F-B657-1C79F6709748}" destId="{BD1429EA-DAC2-4F13-8AB6-C2BBEBE15AFD}" srcOrd="1" destOrd="0" parTransId="{96D2C0F9-CEB7-49E8-A013-C5E35C005C3D}" sibTransId="{32523995-E5BC-4B0B-83C8-DB50045C2EC0}"/>
    <dgm:cxn modelId="{E07ED70C-B64F-4579-A48F-3C9DBE8E9EA9}" type="presOf" srcId="{43355E9C-9928-4BEA-8180-27DDE2C16266}" destId="{B25B781D-737E-4B8D-9EA4-E5EF57849283}" srcOrd="0" destOrd="0" presId="urn:microsoft.com/office/officeart/2005/8/layout/process2"/>
    <dgm:cxn modelId="{3C3C694F-FB43-4A6E-9281-195F33B78A26}" srcId="{8A903802-6C4B-4E4F-B657-1C79F6709748}" destId="{490CC103-DD26-4A42-8FDF-8C6BE8A6118D}" srcOrd="0" destOrd="0" parTransId="{E6F99B7D-ADF9-4D34-AF45-1295E1D3DA7B}" sibTransId="{E529FF79-391B-4B7C-B6EB-50DA6901EC79}"/>
    <dgm:cxn modelId="{F92BF4E1-EEC6-4765-8CE0-A2C2CF49B509}" type="presOf" srcId="{3F053477-579C-4201-B4E3-365EEBE9F1A2}" destId="{BF922A9F-A251-4A6C-BA7A-EC43693AA5B0}" srcOrd="0" destOrd="0" presId="urn:microsoft.com/office/officeart/2005/8/layout/process2"/>
    <dgm:cxn modelId="{A6A32CBA-98B6-4AB3-B9D4-63E7D472AD70}" type="presOf" srcId="{490CC103-DD26-4A42-8FDF-8C6BE8A6118D}" destId="{0EC44166-C6D3-4543-A3E4-558FD8544E4D}" srcOrd="0" destOrd="0" presId="urn:microsoft.com/office/officeart/2005/8/layout/process2"/>
    <dgm:cxn modelId="{6109A268-C006-4E9D-8FF8-9E1DDCFA9945}" type="presOf" srcId="{8A903802-6C4B-4E4F-B657-1C79F6709748}" destId="{23A70F59-D1D5-4148-BCB9-CD87AE290004}" srcOrd="0" destOrd="0" presId="urn:microsoft.com/office/officeart/2005/8/layout/process2"/>
    <dgm:cxn modelId="{C6072DAA-DD0F-46F6-877B-25CCA08CE62D}" srcId="{8A903802-6C4B-4E4F-B657-1C79F6709748}" destId="{D760933C-DAAF-4E93-9527-197A7A7A03CB}" srcOrd="3" destOrd="0" parTransId="{35AC890D-6391-44C8-BA5C-52B1A931D6B3}" sibTransId="{594BAC99-7304-4E4F-BDEA-BD26F2C01A81}"/>
    <dgm:cxn modelId="{677221CF-D5E0-4E2B-94F2-3F7141138352}" type="presOf" srcId="{32523995-E5BC-4B0B-83C8-DB50045C2EC0}" destId="{B7F958A6-6100-4682-A3A6-1AC02C29D870}" srcOrd="0" destOrd="0" presId="urn:microsoft.com/office/officeart/2005/8/layout/process2"/>
    <dgm:cxn modelId="{253462E8-853F-4D82-AB1D-3CB83C683DEA}" type="presOf" srcId="{32523995-E5BC-4B0B-83C8-DB50045C2EC0}" destId="{D9E10C11-F4DF-4F5A-98E8-F8450BF5CF28}" srcOrd="1" destOrd="0" presId="urn:microsoft.com/office/officeart/2005/8/layout/process2"/>
    <dgm:cxn modelId="{ABB7283E-9F15-4F6E-BD3E-CCDF885ECC7E}" type="presOf" srcId="{E529FF79-391B-4B7C-B6EB-50DA6901EC79}" destId="{8516310E-C7D2-4140-BB63-D9036418C27C}" srcOrd="0" destOrd="0" presId="urn:microsoft.com/office/officeart/2005/8/layout/process2"/>
    <dgm:cxn modelId="{0B3F254A-4132-4BD5-877A-66432619AA33}" type="presOf" srcId="{43355E9C-9928-4BEA-8180-27DDE2C16266}" destId="{CCCCAB77-742C-4460-8B4F-EB7B7821495B}" srcOrd="1" destOrd="0" presId="urn:microsoft.com/office/officeart/2005/8/layout/process2"/>
    <dgm:cxn modelId="{44780774-D23E-4A90-A26F-1AF762ABAE9F}" type="presOf" srcId="{BD1429EA-DAC2-4F13-8AB6-C2BBEBE15AFD}" destId="{17733D1E-8226-4E7A-9AD7-5E194CAC11F7}" srcOrd="0" destOrd="0" presId="urn:microsoft.com/office/officeart/2005/8/layout/process2"/>
    <dgm:cxn modelId="{33A53F55-BA4B-49FD-8911-BFE3CD4247EF}" srcId="{8A903802-6C4B-4E4F-B657-1C79F6709748}" destId="{3F053477-579C-4201-B4E3-365EEBE9F1A2}" srcOrd="2" destOrd="0" parTransId="{9CB19E6A-A689-4FE1-B6BD-4A4BFD9FE3CD}" sibTransId="{43355E9C-9928-4BEA-8180-27DDE2C16266}"/>
    <dgm:cxn modelId="{845CBF4F-8565-4649-9DB1-71C2A05A79F9}" type="presOf" srcId="{E529FF79-391B-4B7C-B6EB-50DA6901EC79}" destId="{1423E7C3-A9DE-41C7-B92C-B4259B4C64C9}" srcOrd="1" destOrd="0" presId="urn:microsoft.com/office/officeart/2005/8/layout/process2"/>
    <dgm:cxn modelId="{F262701F-13AB-4573-BAAF-968F42097AE3}" type="presParOf" srcId="{23A70F59-D1D5-4148-BCB9-CD87AE290004}" destId="{0EC44166-C6D3-4543-A3E4-558FD8544E4D}" srcOrd="0" destOrd="0" presId="urn:microsoft.com/office/officeart/2005/8/layout/process2"/>
    <dgm:cxn modelId="{1E674CED-67DE-401C-A970-D08ABB0BEE1D}" type="presParOf" srcId="{23A70F59-D1D5-4148-BCB9-CD87AE290004}" destId="{8516310E-C7D2-4140-BB63-D9036418C27C}" srcOrd="1" destOrd="0" presId="urn:microsoft.com/office/officeart/2005/8/layout/process2"/>
    <dgm:cxn modelId="{823D2015-6D4A-4ED4-B617-86F5E51D685E}" type="presParOf" srcId="{8516310E-C7D2-4140-BB63-D9036418C27C}" destId="{1423E7C3-A9DE-41C7-B92C-B4259B4C64C9}" srcOrd="0" destOrd="0" presId="urn:microsoft.com/office/officeart/2005/8/layout/process2"/>
    <dgm:cxn modelId="{36499A86-0DFB-4B71-BFC0-0A8FDD381081}" type="presParOf" srcId="{23A70F59-D1D5-4148-BCB9-CD87AE290004}" destId="{17733D1E-8226-4E7A-9AD7-5E194CAC11F7}" srcOrd="2" destOrd="0" presId="urn:microsoft.com/office/officeart/2005/8/layout/process2"/>
    <dgm:cxn modelId="{F15BB7E0-6B14-4CCD-BF1B-05AAD5D2F223}" type="presParOf" srcId="{23A70F59-D1D5-4148-BCB9-CD87AE290004}" destId="{B7F958A6-6100-4682-A3A6-1AC02C29D870}" srcOrd="3" destOrd="0" presId="urn:microsoft.com/office/officeart/2005/8/layout/process2"/>
    <dgm:cxn modelId="{87A37795-3057-45C8-97CC-5802B4C18B63}" type="presParOf" srcId="{B7F958A6-6100-4682-A3A6-1AC02C29D870}" destId="{D9E10C11-F4DF-4F5A-98E8-F8450BF5CF28}" srcOrd="0" destOrd="0" presId="urn:microsoft.com/office/officeart/2005/8/layout/process2"/>
    <dgm:cxn modelId="{1B70C267-2771-4256-B55F-5E3F1713C434}" type="presParOf" srcId="{23A70F59-D1D5-4148-BCB9-CD87AE290004}" destId="{BF922A9F-A251-4A6C-BA7A-EC43693AA5B0}" srcOrd="4" destOrd="0" presId="urn:microsoft.com/office/officeart/2005/8/layout/process2"/>
    <dgm:cxn modelId="{A9221396-D70C-477D-ADC6-55BED1E089CA}" type="presParOf" srcId="{23A70F59-D1D5-4148-BCB9-CD87AE290004}" destId="{B25B781D-737E-4B8D-9EA4-E5EF57849283}" srcOrd="5" destOrd="0" presId="urn:microsoft.com/office/officeart/2005/8/layout/process2"/>
    <dgm:cxn modelId="{D83B3B24-C8DF-4295-A6F2-468BBE808CB5}" type="presParOf" srcId="{B25B781D-737E-4B8D-9EA4-E5EF57849283}" destId="{CCCCAB77-742C-4460-8B4F-EB7B7821495B}" srcOrd="0" destOrd="0" presId="urn:microsoft.com/office/officeart/2005/8/layout/process2"/>
    <dgm:cxn modelId="{5491BC14-38C1-403A-8FE0-80827E11F510}" type="presParOf" srcId="{23A70F59-D1D5-4148-BCB9-CD87AE290004}" destId="{3BD8CAEE-223F-47FA-B709-A1F2E7F20E7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0110-613C-43E8-A2B1-D15F83DF5022}" type="doc">
      <dgm:prSet loTypeId="urn:microsoft.com/office/officeart/2005/8/layout/process2" loCatId="process" qsTypeId="urn:microsoft.com/office/officeart/2005/8/quickstyle/simple1#4" qsCatId="simple" csTypeId="urn:microsoft.com/office/officeart/2005/8/colors/accent4_2" csCatId="accent4" phldr="1"/>
      <dgm:spPr/>
    </dgm:pt>
    <dgm:pt modelId="{FC032098-1D83-4958-AD0C-D22B912475A5}">
      <dgm:prSet phldrT="[文字]"/>
      <dgm:spPr>
        <a:xfrm>
          <a:off x="360283" y="0"/>
          <a:ext cx="1384458" cy="769143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TW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New Trial</a:t>
          </a:r>
          <a:endParaRPr lang="zh-TW" alt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AF0C194A-1897-42F6-914A-B7DDB90AC58C}" type="parTrans" cxnId="{7A9D1CE0-2977-4B38-8FEE-3563466E9A64}">
      <dgm:prSet/>
      <dgm:spPr/>
      <dgm:t>
        <a:bodyPr/>
        <a:lstStyle/>
        <a:p>
          <a:endParaRPr lang="zh-TW" altLang="en-US"/>
        </a:p>
      </dgm:t>
    </dgm:pt>
    <dgm:pt modelId="{BFE4B324-8A25-4A22-A1BA-CF9B02A199BA}" type="sibTrans" cxnId="{7A9D1CE0-2977-4B38-8FEE-3563466E9A64}">
      <dgm:prSet/>
      <dgm:spPr>
        <a:xfrm rot="5400000">
          <a:off x="908298" y="788372"/>
          <a:ext cx="288428" cy="346114"/>
        </a:xfr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A61828D6-92E6-4CF0-8205-3EEFCC430C3E}">
      <dgm:prSet phldrT="[文字]"/>
      <dgm:spPr>
        <a:xfrm>
          <a:off x="360283" y="1153715"/>
          <a:ext cx="1384458" cy="769143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TW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100</a:t>
          </a:r>
          <a:r>
            <a:rPr lang="zh-TW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位顧客來到</a:t>
          </a:r>
        </a:p>
      </dgm:t>
    </dgm:pt>
    <dgm:pt modelId="{13F7F97F-A622-4166-9430-7B77F3DCBBCF}" type="parTrans" cxnId="{1F447851-BE87-494D-8BCD-ECE985707C14}">
      <dgm:prSet/>
      <dgm:spPr/>
      <dgm:t>
        <a:bodyPr/>
        <a:lstStyle/>
        <a:p>
          <a:endParaRPr lang="zh-TW" altLang="en-US"/>
        </a:p>
      </dgm:t>
    </dgm:pt>
    <dgm:pt modelId="{9FB0BF9D-90C7-4FE3-A1B3-50475D33BF2B}" type="sibTrans" cxnId="{1F447851-BE87-494D-8BCD-ECE985707C14}">
      <dgm:prSet/>
      <dgm:spPr>
        <a:xfrm rot="5400000">
          <a:off x="908298" y="1942087"/>
          <a:ext cx="288428" cy="346114"/>
        </a:xfr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77EBB90-83C3-4436-BBC5-9601345CF63F}">
      <dgm:prSet phldrT="[文字]"/>
      <dgm:spPr>
        <a:xfrm>
          <a:off x="360283" y="2307431"/>
          <a:ext cx="1384458" cy="769143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計算平均顧客等候時間</a:t>
          </a:r>
        </a:p>
      </dgm:t>
    </dgm:pt>
    <dgm:pt modelId="{3341F27E-8434-46CB-AA9A-EDA8F4F39630}" type="parTrans" cxnId="{9B5BC854-83F1-42E1-B122-41F794ACBA68}">
      <dgm:prSet/>
      <dgm:spPr/>
      <dgm:t>
        <a:bodyPr/>
        <a:lstStyle/>
        <a:p>
          <a:endParaRPr lang="zh-TW" altLang="en-US"/>
        </a:p>
      </dgm:t>
    </dgm:pt>
    <dgm:pt modelId="{DD63BEBE-3AA0-45B0-98F9-6E8711DBE4C3}" type="sibTrans" cxnId="{9B5BC854-83F1-42E1-B122-41F794ACBA68}">
      <dgm:prSet/>
      <dgm:spPr/>
      <dgm:t>
        <a:bodyPr/>
        <a:lstStyle/>
        <a:p>
          <a:endParaRPr lang="zh-TW" altLang="en-US"/>
        </a:p>
      </dgm:t>
    </dgm:pt>
    <dgm:pt modelId="{E498CA7A-37C7-4556-B42A-FDEF72A0ED29}" type="pres">
      <dgm:prSet presAssocID="{300D0110-613C-43E8-A2B1-D15F83DF5022}" presName="linearFlow" presStyleCnt="0">
        <dgm:presLayoutVars>
          <dgm:resizeHandles val="exact"/>
        </dgm:presLayoutVars>
      </dgm:prSet>
      <dgm:spPr/>
    </dgm:pt>
    <dgm:pt modelId="{14D16898-E132-4E4E-9377-7EAC515246AE}" type="pres">
      <dgm:prSet presAssocID="{FC032098-1D83-4958-AD0C-D22B912475A5}" presName="node" presStyleLbl="node1" presStyleIdx="0" presStyleCnt="3" custLinFactNeighborX="1221" custLinFactNeighborY="243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  <dgm:pt modelId="{7ADAB848-DBB2-4B25-B7B0-FE2055860084}" type="pres">
      <dgm:prSet presAssocID="{BFE4B324-8A25-4A22-A1BA-CF9B02A199BA}" presName="sibTrans" presStyleLbl="sibTrans2D1" presStyleIdx="0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TW" altLang="en-US"/>
        </a:p>
      </dgm:t>
    </dgm:pt>
    <dgm:pt modelId="{3DBA4C1C-A643-4107-A370-C212422E96CD}" type="pres">
      <dgm:prSet presAssocID="{BFE4B324-8A25-4A22-A1BA-CF9B02A199BA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D68B66F4-00F9-477B-A963-224E9155D39D}" type="pres">
      <dgm:prSet presAssocID="{A61828D6-92E6-4CF0-8205-3EEFCC430C3E}" presName="node" presStyleLbl="node1" presStyleIdx="1" presStyleCnt="3" custLinFactNeighborX="2472" custLinFactNeighborY="-19536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  <dgm:pt modelId="{22F18EB9-4114-4020-A83F-45E357A00240}" type="pres">
      <dgm:prSet presAssocID="{9FB0BF9D-90C7-4FE3-A1B3-50475D33BF2B}" presName="sibTrans" presStyleLbl="sibTrans2D1" presStyleIdx="1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TW" altLang="en-US"/>
        </a:p>
      </dgm:t>
    </dgm:pt>
    <dgm:pt modelId="{F50B118C-20F4-468A-8992-B1FC6CA7A4E5}" type="pres">
      <dgm:prSet presAssocID="{9FB0BF9D-90C7-4FE3-A1B3-50475D33BF2B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5DC11981-2618-407B-ACA2-E682824A2292}" type="pres">
      <dgm:prSet presAssocID="{277EBB90-83C3-4436-BBC5-9601345CF63F}" presName="node" presStyleLbl="node1" presStyleIdx="2" presStyleCnt="3" custLinFactNeighborY="-3907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TW" altLang="en-US"/>
        </a:p>
      </dgm:t>
    </dgm:pt>
  </dgm:ptLst>
  <dgm:cxnLst>
    <dgm:cxn modelId="{68C96AF4-0999-498E-B56F-5F3E6AED4426}" type="presOf" srcId="{BFE4B324-8A25-4A22-A1BA-CF9B02A199BA}" destId="{7ADAB848-DBB2-4B25-B7B0-FE2055860084}" srcOrd="0" destOrd="0" presId="urn:microsoft.com/office/officeart/2005/8/layout/process2"/>
    <dgm:cxn modelId="{246E46CF-354D-4C62-BB55-20F6A9F28190}" type="presOf" srcId="{BFE4B324-8A25-4A22-A1BA-CF9B02A199BA}" destId="{3DBA4C1C-A643-4107-A370-C212422E96CD}" srcOrd="1" destOrd="0" presId="urn:microsoft.com/office/officeart/2005/8/layout/process2"/>
    <dgm:cxn modelId="{9B5BC854-83F1-42E1-B122-41F794ACBA68}" srcId="{300D0110-613C-43E8-A2B1-D15F83DF5022}" destId="{277EBB90-83C3-4436-BBC5-9601345CF63F}" srcOrd="2" destOrd="0" parTransId="{3341F27E-8434-46CB-AA9A-EDA8F4F39630}" sibTransId="{DD63BEBE-3AA0-45B0-98F9-6E8711DBE4C3}"/>
    <dgm:cxn modelId="{BA65CD2D-CD90-4074-ACD1-6CFDE9B56C5A}" type="presOf" srcId="{9FB0BF9D-90C7-4FE3-A1B3-50475D33BF2B}" destId="{F50B118C-20F4-468A-8992-B1FC6CA7A4E5}" srcOrd="1" destOrd="0" presId="urn:microsoft.com/office/officeart/2005/8/layout/process2"/>
    <dgm:cxn modelId="{272B8DDE-1E17-4172-9574-A1C4B1D3E22A}" type="presOf" srcId="{9FB0BF9D-90C7-4FE3-A1B3-50475D33BF2B}" destId="{22F18EB9-4114-4020-A83F-45E357A00240}" srcOrd="0" destOrd="0" presId="urn:microsoft.com/office/officeart/2005/8/layout/process2"/>
    <dgm:cxn modelId="{F4064CA5-E03F-46C0-B286-D13B22CC3843}" type="presOf" srcId="{FC032098-1D83-4958-AD0C-D22B912475A5}" destId="{14D16898-E132-4E4E-9377-7EAC515246AE}" srcOrd="0" destOrd="0" presId="urn:microsoft.com/office/officeart/2005/8/layout/process2"/>
    <dgm:cxn modelId="{7B1F46D8-E911-4C59-8D69-FE0ACDFA268F}" type="presOf" srcId="{A61828D6-92E6-4CF0-8205-3EEFCC430C3E}" destId="{D68B66F4-00F9-477B-A963-224E9155D39D}" srcOrd="0" destOrd="0" presId="urn:microsoft.com/office/officeart/2005/8/layout/process2"/>
    <dgm:cxn modelId="{7A9D1CE0-2977-4B38-8FEE-3563466E9A64}" srcId="{300D0110-613C-43E8-A2B1-D15F83DF5022}" destId="{FC032098-1D83-4958-AD0C-D22B912475A5}" srcOrd="0" destOrd="0" parTransId="{AF0C194A-1897-42F6-914A-B7DDB90AC58C}" sibTransId="{BFE4B324-8A25-4A22-A1BA-CF9B02A199BA}"/>
    <dgm:cxn modelId="{FE924DB0-A5F1-461E-B597-5BF28846F95C}" type="presOf" srcId="{277EBB90-83C3-4436-BBC5-9601345CF63F}" destId="{5DC11981-2618-407B-ACA2-E682824A2292}" srcOrd="0" destOrd="0" presId="urn:microsoft.com/office/officeart/2005/8/layout/process2"/>
    <dgm:cxn modelId="{1F447851-BE87-494D-8BCD-ECE985707C14}" srcId="{300D0110-613C-43E8-A2B1-D15F83DF5022}" destId="{A61828D6-92E6-4CF0-8205-3EEFCC430C3E}" srcOrd="1" destOrd="0" parTransId="{13F7F97F-A622-4166-9430-7B77F3DCBBCF}" sibTransId="{9FB0BF9D-90C7-4FE3-A1B3-50475D33BF2B}"/>
    <dgm:cxn modelId="{311CF4F7-7E46-4D12-8F6A-C94615E67F9C}" type="presOf" srcId="{300D0110-613C-43E8-A2B1-D15F83DF5022}" destId="{E498CA7A-37C7-4556-B42A-FDEF72A0ED29}" srcOrd="0" destOrd="0" presId="urn:microsoft.com/office/officeart/2005/8/layout/process2"/>
    <dgm:cxn modelId="{279EEC73-CD17-4656-8CB7-78780A0B5D99}" type="presParOf" srcId="{E498CA7A-37C7-4556-B42A-FDEF72A0ED29}" destId="{14D16898-E132-4E4E-9377-7EAC515246AE}" srcOrd="0" destOrd="0" presId="urn:microsoft.com/office/officeart/2005/8/layout/process2"/>
    <dgm:cxn modelId="{71B1559E-D554-40F3-840D-9ACC8FD029DC}" type="presParOf" srcId="{E498CA7A-37C7-4556-B42A-FDEF72A0ED29}" destId="{7ADAB848-DBB2-4B25-B7B0-FE2055860084}" srcOrd="1" destOrd="0" presId="urn:microsoft.com/office/officeart/2005/8/layout/process2"/>
    <dgm:cxn modelId="{795FBFCF-118D-4D25-9CBD-C3F9E6B045D3}" type="presParOf" srcId="{7ADAB848-DBB2-4B25-B7B0-FE2055860084}" destId="{3DBA4C1C-A643-4107-A370-C212422E96CD}" srcOrd="0" destOrd="0" presId="urn:microsoft.com/office/officeart/2005/8/layout/process2"/>
    <dgm:cxn modelId="{2B0BE387-E28A-4F35-9102-107C42EF392B}" type="presParOf" srcId="{E498CA7A-37C7-4556-B42A-FDEF72A0ED29}" destId="{D68B66F4-00F9-477B-A963-224E9155D39D}" srcOrd="2" destOrd="0" presId="urn:microsoft.com/office/officeart/2005/8/layout/process2"/>
    <dgm:cxn modelId="{C77188E3-5E65-4F92-885E-6134490BC183}" type="presParOf" srcId="{E498CA7A-37C7-4556-B42A-FDEF72A0ED29}" destId="{22F18EB9-4114-4020-A83F-45E357A00240}" srcOrd="3" destOrd="0" presId="urn:microsoft.com/office/officeart/2005/8/layout/process2"/>
    <dgm:cxn modelId="{49EA2B42-C6E9-4405-BB1E-440F15085FFD}" type="presParOf" srcId="{22F18EB9-4114-4020-A83F-45E357A00240}" destId="{F50B118C-20F4-468A-8992-B1FC6CA7A4E5}" srcOrd="0" destOrd="0" presId="urn:microsoft.com/office/officeart/2005/8/layout/process2"/>
    <dgm:cxn modelId="{B684787D-CED7-48D3-9068-B615F6780674}" type="presParOf" srcId="{E498CA7A-37C7-4556-B42A-FDEF72A0ED29}" destId="{5DC11981-2618-407B-ACA2-E682824A2292}" srcOrd="4" destOrd="0" presId="urn:microsoft.com/office/officeart/2005/8/layout/process2"/>
  </dgm:cxnLst>
  <dgm:bg/>
  <dgm:whole>
    <a:ln w="28575">
      <a:solidFill>
        <a:srgbClr val="7030A0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44166-C6D3-4543-A3E4-558FD8544E4D}">
      <dsp:nvSpPr>
        <dsp:cNvPr id="0" name=""/>
        <dsp:cNvSpPr/>
      </dsp:nvSpPr>
      <dsp:spPr>
        <a:xfrm>
          <a:off x="346742" y="1502"/>
          <a:ext cx="1678239" cy="558831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設定參數</a:t>
          </a:r>
        </a:p>
      </dsp:txBody>
      <dsp:txXfrm>
        <a:off x="363110" y="17870"/>
        <a:ext cx="1645503" cy="526095"/>
      </dsp:txXfrm>
    </dsp:sp>
    <dsp:sp modelId="{8516310E-C7D2-4140-BB63-D9036418C27C}">
      <dsp:nvSpPr>
        <dsp:cNvPr id="0" name=""/>
        <dsp:cNvSpPr/>
      </dsp:nvSpPr>
      <dsp:spPr>
        <a:xfrm rot="5400000">
          <a:off x="1081081" y="574304"/>
          <a:ext cx="209561" cy="25147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 rot="-5400000">
        <a:off x="1110420" y="595260"/>
        <a:ext cx="150883" cy="146693"/>
      </dsp:txXfrm>
    </dsp:sp>
    <dsp:sp modelId="{17733D1E-8226-4E7A-9AD7-5E194CAC11F7}">
      <dsp:nvSpPr>
        <dsp:cNvPr id="0" name=""/>
        <dsp:cNvSpPr/>
      </dsp:nvSpPr>
      <dsp:spPr>
        <a:xfrm>
          <a:off x="346742" y="839748"/>
          <a:ext cx="1678239" cy="558831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Run Experiment</a:t>
          </a:r>
          <a:endParaRPr lang="zh-TW" altLang="en-US" sz="18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363110" y="856116"/>
        <a:ext cx="1645503" cy="526095"/>
      </dsp:txXfrm>
    </dsp:sp>
    <dsp:sp modelId="{B7F958A6-6100-4682-A3A6-1AC02C29D870}">
      <dsp:nvSpPr>
        <dsp:cNvPr id="0" name=""/>
        <dsp:cNvSpPr/>
      </dsp:nvSpPr>
      <dsp:spPr>
        <a:xfrm rot="5400000">
          <a:off x="1081081" y="1412550"/>
          <a:ext cx="209561" cy="25147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 rot="-5400000">
        <a:off x="1110420" y="1433506"/>
        <a:ext cx="150883" cy="146693"/>
      </dsp:txXfrm>
    </dsp:sp>
    <dsp:sp modelId="{BF922A9F-A251-4A6C-BA7A-EC43693AA5B0}">
      <dsp:nvSpPr>
        <dsp:cNvPr id="0" name=""/>
        <dsp:cNvSpPr/>
      </dsp:nvSpPr>
      <dsp:spPr>
        <a:xfrm>
          <a:off x="346742" y="1677995"/>
          <a:ext cx="1678239" cy="558831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得到</a:t>
          </a:r>
          <a:r>
            <a:rPr lang="en-US" altLang="zh-TW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50</a:t>
          </a:r>
          <a:r>
            <a:rPr lang="zh-TW" altLang="en-US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筆</a:t>
          </a:r>
          <a:r>
            <a:rPr lang="zh-TW" altLang="en-US" sz="1800" kern="120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數據</a:t>
          </a:r>
          <a:endParaRPr lang="zh-TW" altLang="en-US" sz="18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363110" y="1694363"/>
        <a:ext cx="1645503" cy="526095"/>
      </dsp:txXfrm>
    </dsp:sp>
    <dsp:sp modelId="{B25B781D-737E-4B8D-9EA4-E5EF57849283}">
      <dsp:nvSpPr>
        <dsp:cNvPr id="0" name=""/>
        <dsp:cNvSpPr/>
      </dsp:nvSpPr>
      <dsp:spPr>
        <a:xfrm rot="5400000">
          <a:off x="1081081" y="2250797"/>
          <a:ext cx="209561" cy="251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 rot="-5400000">
        <a:off x="1110420" y="2271753"/>
        <a:ext cx="150883" cy="146693"/>
      </dsp:txXfrm>
    </dsp:sp>
    <dsp:sp modelId="{3BD8CAEE-223F-47FA-B709-A1F2E7F20E76}">
      <dsp:nvSpPr>
        <dsp:cNvPr id="0" name=""/>
        <dsp:cNvSpPr/>
      </dsp:nvSpPr>
      <dsp:spPr>
        <a:xfrm>
          <a:off x="346742" y="2516241"/>
          <a:ext cx="1678239" cy="558831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繪直方圖</a:t>
          </a:r>
          <a:endParaRPr lang="zh-TW" altLang="en-US" sz="18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363110" y="2532609"/>
        <a:ext cx="1645503" cy="526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16898-E132-4E4E-9377-7EAC515246AE}">
      <dsp:nvSpPr>
        <dsp:cNvPr id="0" name=""/>
        <dsp:cNvSpPr/>
      </dsp:nvSpPr>
      <dsp:spPr>
        <a:xfrm>
          <a:off x="376225" y="93857"/>
          <a:ext cx="1386429" cy="77023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New Trial</a:t>
          </a:r>
          <a:endParaRPr lang="zh-TW" altLang="en-US" sz="18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398785" y="116417"/>
        <a:ext cx="1341309" cy="725118"/>
      </dsp:txXfrm>
    </dsp:sp>
    <dsp:sp modelId="{7ADAB848-DBB2-4B25-B7B0-FE2055860084}">
      <dsp:nvSpPr>
        <dsp:cNvPr id="0" name=""/>
        <dsp:cNvSpPr/>
      </dsp:nvSpPr>
      <dsp:spPr>
        <a:xfrm rot="5339551">
          <a:off x="997091" y="798804"/>
          <a:ext cx="162043" cy="34660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 rot="-5400000">
        <a:off x="973703" y="891089"/>
        <a:ext cx="207965" cy="113430"/>
      </dsp:txXfrm>
    </dsp:sp>
    <dsp:sp modelId="{D68B66F4-00F9-477B-A963-224E9155D39D}">
      <dsp:nvSpPr>
        <dsp:cNvPr id="0" name=""/>
        <dsp:cNvSpPr/>
      </dsp:nvSpPr>
      <dsp:spPr>
        <a:xfrm>
          <a:off x="393570" y="1080121"/>
          <a:ext cx="1386429" cy="77023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100</a:t>
          </a:r>
          <a:r>
            <a:rPr lang="zh-TW" altLang="en-US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位顧客來到</a:t>
          </a:r>
        </a:p>
      </dsp:txBody>
      <dsp:txXfrm>
        <a:off x="416130" y="1102681"/>
        <a:ext cx="1341309" cy="725118"/>
      </dsp:txXfrm>
    </dsp:sp>
    <dsp:sp modelId="{22F18EB9-4114-4020-A83F-45E357A00240}">
      <dsp:nvSpPr>
        <dsp:cNvPr id="0" name=""/>
        <dsp:cNvSpPr/>
      </dsp:nvSpPr>
      <dsp:spPr>
        <a:xfrm rot="5509044">
          <a:off x="953385" y="1831995"/>
          <a:ext cx="232525" cy="34660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 rot="-5400000">
        <a:off x="966772" y="1889053"/>
        <a:ext cx="207965" cy="162768"/>
      </dsp:txXfrm>
    </dsp:sp>
    <dsp:sp modelId="{5DC11981-2618-407B-ACA2-E682824A2292}">
      <dsp:nvSpPr>
        <dsp:cNvPr id="0" name=""/>
        <dsp:cNvSpPr/>
      </dsp:nvSpPr>
      <dsp:spPr>
        <a:xfrm>
          <a:off x="359297" y="2160238"/>
          <a:ext cx="1386429" cy="77023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計算平均顧客等候時間</a:t>
          </a:r>
        </a:p>
      </dsp:txBody>
      <dsp:txXfrm>
        <a:off x="381857" y="2182798"/>
        <a:ext cx="1341309" cy="7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7B36-1337-47B3-990A-9C05C2869873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36DEB-4B68-4955-A424-4E4B1B307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51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B2D239F6-831A-4213-B3C7-22B82040836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E2070240-B829-427B-9FF8-35B17BD8040B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9C4842F9-EB99-490A-B5D4-5B9809E1B4BD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2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C200DFED-CEAE-4220-963D-204A702B476D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3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結帳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F6ACF92A-2240-459F-8651-947C8F6941CA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5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1158A152-DC60-4820-9C06-F64E7E3C2778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6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8F7EA511-DC88-413F-9850-BDFB5C0F7C64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7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312224DD-31F2-48C2-AAFD-83D3059DE53B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/>
              <a:t>8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0CFA5EED-287F-4B90-A09F-F1D11E80445B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9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62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8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5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60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4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5495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84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41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870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310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664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57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0553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875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355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453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5074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605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885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86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0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1337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22687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54476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521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9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2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6841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828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多媒體項目" r:id="rId14" imgW="1238095" imgH="1209524" progId="">
                  <p:embed/>
                </p:oleObj>
              </mc:Choice>
              <mc:Fallback>
                <p:oleObj name="多媒體項目" r:id="rId14" imgW="1238095" imgH="120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505990ED-48DF-41A7-A2B7-56E90FAB05F7}" type="slidenum">
              <a:rPr lang="zh-TW" altLang="en-US" sz="1200">
                <a:ea typeface="新細明體" panose="02020500000000000000" pitchFamily="18" charset="-120"/>
              </a:rPr>
              <a:pPr algn="r" eaLnBrk="1" hangingPunct="1"/>
              <a:t>‹#›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0">
            <a:spAutoFit/>
          </a:bodyPr>
          <a:lstStyle/>
          <a:p>
            <a:pPr>
              <a:defRPr/>
            </a:pPr>
            <a:endParaRPr lang="zh-TW" altLang="en-US" sz="1600">
              <a:ea typeface="新細明體" pitchFamily="18" charset="-12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000">
                <a:latin typeface="Arial" charset="0"/>
                <a:ea typeface="新細明體" pitchFamily="18" charset="-120"/>
              </a:rPr>
              <a:t>2010 Cimlab NTHU</a:t>
            </a:r>
            <a:endParaRPr lang="en-US" altLang="zh-TW" sz="1000"/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多媒體項目" r:id="rId14" imgW="1238095" imgH="1209524" progId="">
                  <p:embed/>
                </p:oleObj>
              </mc:Choice>
              <mc:Fallback>
                <p:oleObj name="多媒體項目" r:id="rId14" imgW="1238095" imgH="120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EE4C6760-EAAD-439B-9BF3-DFA0DD5AD36E}" type="slidenum">
              <a:rPr lang="zh-TW" altLang="en-US" sz="1200">
                <a:ea typeface="新細明體" panose="02020500000000000000" pitchFamily="18" charset="-120"/>
              </a:rPr>
              <a:pPr algn="r" eaLnBrk="1" hangingPunct="1"/>
              <a:t>‹#›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hart" r:id="rId16" imgW="6076800" imgH="4057560" progId="MSGraph.Chart.8">
                  <p:embed followColorScheme="full"/>
                </p:oleObj>
              </mc:Choice>
              <mc:Fallback>
                <p:oleObj name="Chart" r:id="rId16" imgW="6076800" imgH="405756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000">
                <a:latin typeface="Arial" charset="0"/>
                <a:ea typeface="新細明體" pitchFamily="18" charset="-120"/>
              </a:rPr>
              <a:t>2010 Cimlab NTHU</a:t>
            </a:r>
            <a:endParaRPr lang="en-US" altLang="zh-TW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多媒體項目" r:id="rId14" imgW="1238095" imgH="1209524" progId="">
                  <p:embed/>
                </p:oleObj>
              </mc:Choice>
              <mc:Fallback>
                <p:oleObj name="多媒體項目" r:id="rId14" imgW="1238095" imgH="120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3DF257E5-62E1-4A28-9F6E-7509C541FFC8}" type="slidenum">
              <a:rPr lang="zh-TW" altLang="en-US" sz="1200">
                <a:ea typeface="新細明體" panose="02020500000000000000" pitchFamily="18" charset="-120"/>
              </a:rPr>
              <a:pPr algn="r" eaLnBrk="1" hangingPunct="1"/>
              <a:t>‹#›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hart" r:id="rId16" imgW="6076800" imgH="4057560" progId="MSGraph.Chart.8">
                  <p:embed followColorScheme="full"/>
                </p:oleObj>
              </mc:Choice>
              <mc:Fallback>
                <p:oleObj name="Chart" r:id="rId16" imgW="6076800" imgH="405756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000">
                <a:latin typeface="Arial" charset="0"/>
                <a:ea typeface="新細明體" pitchFamily="18" charset="-120"/>
              </a:rPr>
              <a:t>2010 Cimlab NTHU</a:t>
            </a:r>
            <a:endParaRPr lang="en-US" altLang="zh-TW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VBA Simulation</a:t>
            </a:r>
            <a:endParaRPr lang="zh-TW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zh-TW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dirty="0" smtClean="0"/>
              <a:t>2021/06/28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685800" y="23813"/>
            <a:ext cx="7772400" cy="762000"/>
          </a:xfrm>
        </p:spPr>
        <p:txBody>
          <a:bodyPr/>
          <a:lstStyle/>
          <a:p>
            <a:r>
              <a:rPr lang="en-US" altLang="zh-TW" smtClean="0">
                <a:solidFill>
                  <a:srgbClr val="000000"/>
                </a:solidFill>
              </a:rPr>
              <a:t>Sub SetSeed</a:t>
            </a:r>
            <a:endParaRPr lang="zh-TW" altLang="en-US" smtClean="0"/>
          </a:p>
        </p:txBody>
      </p:sp>
      <p:sp>
        <p:nvSpPr>
          <p:cNvPr id="8" name="圓角矩形圖說文字 7"/>
          <p:cNvSpPr/>
          <p:nvPr/>
        </p:nvSpPr>
        <p:spPr>
          <a:xfrm>
            <a:off x="2590800" y="5159726"/>
            <a:ext cx="6527800" cy="1165225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B3FF"/>
          </a:solidFill>
          <a:ln>
            <a:solidFill>
              <a:srgbClr val="FF66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目的：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可</a:t>
            </a:r>
            <a:r>
              <a:rPr lang="zh-TW" altLang="en-US" b="1" dirty="0" smtClean="0">
                <a:solidFill>
                  <a:schemeClr val="tx1"/>
                </a:solidFill>
              </a:rPr>
              <a:t>使用</a:t>
            </a:r>
            <a:r>
              <a:rPr lang="zh-TW" altLang="en-US" b="1" dirty="0">
                <a:solidFill>
                  <a:schemeClr val="tx1"/>
                </a:solidFill>
              </a:rPr>
              <a:t>新亂數種子重新產生亂數表</a:t>
            </a:r>
            <a:r>
              <a:rPr lang="zh-TW" altLang="en-US" b="1" dirty="0" smtClean="0">
                <a:solidFill>
                  <a:schemeClr val="tx1"/>
                </a:solidFill>
              </a:rPr>
              <a:t>。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590800" y="4077072"/>
            <a:ext cx="6553200" cy="1008062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避免使用系統計時器傳回的值作為新的亂數種子。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7109154" cy="1568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Function </a:t>
            </a:r>
            <a:r>
              <a:rPr lang="en-US" altLang="zh-TW" dirty="0" err="1" smtClean="0">
                <a:solidFill>
                  <a:srgbClr val="000000"/>
                </a:solidFill>
              </a:rPr>
              <a:t>dUniform</a:t>
            </a:r>
            <a:r>
              <a:rPr lang="en-US" altLang="zh-TW" dirty="0" smtClean="0">
                <a:solidFill>
                  <a:srgbClr val="000000"/>
                </a:solidFill>
              </a:rPr>
              <a:t>/</a:t>
            </a:r>
            <a:r>
              <a:rPr lang="en-US" altLang="zh-TW" dirty="0" err="1" smtClean="0">
                <a:solidFill>
                  <a:srgbClr val="000000"/>
                </a:solidFill>
              </a:rPr>
              <a:t>DiscreteUniform</a:t>
            </a:r>
            <a:endParaRPr lang="zh-TW" altLang="en-US" dirty="0" smtClean="0"/>
          </a:p>
        </p:txBody>
      </p:sp>
      <p:sp>
        <p:nvSpPr>
          <p:cNvPr id="7" name="圓角矩形圖說文字 6"/>
          <p:cNvSpPr/>
          <p:nvPr/>
        </p:nvSpPr>
        <p:spPr>
          <a:xfrm>
            <a:off x="2915816" y="5702801"/>
            <a:ext cx="2950046" cy="996529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B3FF"/>
          </a:solidFill>
          <a:ln>
            <a:solidFill>
              <a:srgbClr val="FF66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800" b="1" dirty="0">
                <a:solidFill>
                  <a:schemeClr val="tx1"/>
                </a:solidFill>
              </a:rPr>
              <a:t>目的：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sz="1800" b="1" dirty="0">
                <a:solidFill>
                  <a:schemeClr val="tx1"/>
                </a:solidFill>
              </a:rPr>
              <a:t>產生顧客來到之間隔時間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。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sz="1800" b="1" dirty="0" smtClean="0">
                <a:solidFill>
                  <a:schemeClr val="tx1"/>
                </a:solidFill>
              </a:rPr>
              <a:t>產生醫生服務時間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5369" name="Picture 2" descr="C:\Program Files (x86)\Microsoft Office\MEDIA\OFFICE12\Bullets\BD10268_.g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3" y="6143625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" y="1772816"/>
            <a:ext cx="4505325" cy="3114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203" y="1273246"/>
            <a:ext cx="4252753" cy="40516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向右箭號 5"/>
          <p:cNvSpPr/>
          <p:nvPr/>
        </p:nvSpPr>
        <p:spPr bwMode="auto">
          <a:xfrm>
            <a:off x="4301155" y="3100360"/>
            <a:ext cx="432048" cy="2214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4928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Sub </a:t>
            </a:r>
            <a:r>
              <a:rPr lang="en-US" altLang="zh-TW" dirty="0" err="1" smtClean="0">
                <a:solidFill>
                  <a:srgbClr val="000000"/>
                </a:solidFill>
              </a:rPr>
              <a:t>OneTrials</a:t>
            </a:r>
            <a:endParaRPr lang="zh-TW" altLang="en-US" dirty="0" smtClean="0"/>
          </a:p>
        </p:txBody>
      </p:sp>
      <p:sp>
        <p:nvSpPr>
          <p:cNvPr id="7" name="圓角矩形圖說文字 6"/>
          <p:cNvSpPr/>
          <p:nvPr/>
        </p:nvSpPr>
        <p:spPr>
          <a:xfrm>
            <a:off x="5579164" y="1140183"/>
            <a:ext cx="3600450" cy="920666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800" b="1" dirty="0">
                <a:solidFill>
                  <a:schemeClr val="tx1"/>
                </a:solidFill>
              </a:rPr>
              <a:t>目的：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sz="1800" b="1" dirty="0">
                <a:solidFill>
                  <a:schemeClr val="tx1"/>
                </a:solidFill>
              </a:rPr>
              <a:t>清除記錄平均等候時間之儲存格。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4572000" y="5229200"/>
            <a:ext cx="4392612" cy="1439863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目的：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 smtClean="0">
                <a:solidFill>
                  <a:schemeClr val="tx1"/>
                </a:solidFill>
              </a:rPr>
              <a:t>次的</a:t>
            </a:r>
            <a:r>
              <a:rPr lang="en-US" altLang="zh-TW" b="1" dirty="0">
                <a:solidFill>
                  <a:schemeClr val="tx1"/>
                </a:solidFill>
              </a:rPr>
              <a:t>trial</a:t>
            </a:r>
            <a:r>
              <a:rPr lang="zh-TW" altLang="en-US" b="1" dirty="0">
                <a:solidFill>
                  <a:schemeClr val="tx1"/>
                </a:solidFill>
              </a:rPr>
              <a:t>，並</a:t>
            </a:r>
            <a:r>
              <a:rPr lang="zh-TW" altLang="en-US" b="1" dirty="0" smtClean="0">
                <a:solidFill>
                  <a:schemeClr val="tx1"/>
                </a:solidFill>
              </a:rPr>
              <a:t>將</a:t>
            </a:r>
            <a:r>
              <a:rPr lang="en-US" altLang="zh-TW" b="1" dirty="0" smtClean="0">
                <a:solidFill>
                  <a:schemeClr val="tx1"/>
                </a:solidFill>
              </a:rPr>
              <a:t>Performance</a:t>
            </a:r>
            <a:r>
              <a:rPr lang="zh-TW" altLang="en-US" b="1" dirty="0" smtClean="0">
                <a:solidFill>
                  <a:schemeClr val="tx1"/>
                </a:solidFill>
              </a:rPr>
              <a:t>之</a:t>
            </a:r>
            <a:r>
              <a:rPr lang="zh-TW" altLang="en-US" b="1" dirty="0">
                <a:solidFill>
                  <a:schemeClr val="tx1"/>
                </a:solidFill>
              </a:rPr>
              <a:t>結果記錄於</a:t>
            </a:r>
            <a:r>
              <a:rPr lang="en-US" altLang="zh-TW" b="1" dirty="0">
                <a:solidFill>
                  <a:schemeClr val="tx1"/>
                </a:solidFill>
              </a:rPr>
              <a:t>sheet2</a:t>
            </a:r>
            <a:r>
              <a:rPr lang="zh-TW" altLang="en-US" b="1" dirty="0">
                <a:solidFill>
                  <a:schemeClr val="tx1"/>
                </a:solidFill>
              </a:rPr>
              <a:t>的表格中。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40182"/>
            <a:ext cx="5256584" cy="3951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直線單箭頭接點 4"/>
          <p:cNvCxnSpPr>
            <a:endCxn id="7" idx="1"/>
          </p:cNvCxnSpPr>
          <p:nvPr/>
        </p:nvCxnSpPr>
        <p:spPr bwMode="auto">
          <a:xfrm>
            <a:off x="755576" y="1412776"/>
            <a:ext cx="4823588" cy="187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762000"/>
          </a:xfrm>
        </p:spPr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smtClean="0"/>
              <a:t>Experiment Button</a:t>
            </a:r>
            <a:endParaRPr lang="zh-TW" altLang="en-US" dirty="0" smtClean="0"/>
          </a:p>
        </p:txBody>
      </p:sp>
      <p:sp>
        <p:nvSpPr>
          <p:cNvPr id="5" name="圓角矩形圖說文字 4"/>
          <p:cNvSpPr/>
          <p:nvPr/>
        </p:nvSpPr>
        <p:spPr>
          <a:xfrm>
            <a:off x="5508104" y="5157192"/>
            <a:ext cx="3506788" cy="1004888"/>
          </a:xfrm>
          <a:prstGeom prst="wedgeRoundRectCallout">
            <a:avLst>
              <a:gd name="adj1" fmla="val -49758"/>
              <a:gd name="adj2" fmla="val -25161"/>
              <a:gd name="adj3" fmla="val 16667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目的：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執行指定次數的實驗。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44203"/>
            <a:ext cx="4990480" cy="4080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052736"/>
            <a:ext cx="3744416" cy="621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762000"/>
          </a:xfrm>
        </p:spPr>
        <p:txBody>
          <a:bodyPr/>
          <a:lstStyle/>
          <a:p>
            <a:r>
              <a:rPr lang="zh-TW" altLang="en-US" smtClean="0"/>
              <a:t>結論</a:t>
            </a: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模組程式可達到以下四項功能：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重複模擬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zh-TW" altLang="en-US" dirty="0" smtClean="0"/>
              <a:t>服從均勻分配之變數</a:t>
            </a:r>
            <a:endParaRPr lang="en-US" altLang="zh-TW" i="1" u="sng" dirty="0" smtClean="0"/>
          </a:p>
          <a:p>
            <a:pPr lvl="1"/>
            <a:r>
              <a:rPr lang="zh-TW" altLang="en-US" dirty="0" smtClean="0"/>
              <a:t>使實驗過程具有隨機性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在不同情境中，若有需要</a:t>
            </a:r>
            <a:r>
              <a:rPr lang="zh-TW" altLang="en-US" dirty="0" smtClean="0"/>
              <a:t>以上功能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此程式</a:t>
            </a:r>
            <a:r>
              <a:rPr lang="zh-TW" altLang="en-US" dirty="0" smtClean="0"/>
              <a:t>則可應用於其中，進行模擬實驗。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報告大綱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smtClean="0"/>
              <a:t>情境介紹</a:t>
            </a:r>
            <a:endParaRPr lang="en-US" altLang="zh-TW" smtClean="0"/>
          </a:p>
          <a:p>
            <a:r>
              <a:rPr lang="zh-TW" altLang="en-US" smtClean="0"/>
              <a:t>實驗流程圖</a:t>
            </a:r>
            <a:endParaRPr lang="en-US" altLang="zh-TW" smtClean="0"/>
          </a:p>
          <a:p>
            <a:r>
              <a:rPr lang="en-US" altLang="zh-TW" smtClean="0"/>
              <a:t>Excel</a:t>
            </a:r>
            <a:r>
              <a:rPr lang="zh-TW" altLang="en-US" smtClean="0"/>
              <a:t>模擬實驗介紹</a:t>
            </a:r>
            <a:endParaRPr lang="en-US" altLang="zh-TW" smtClean="0"/>
          </a:p>
          <a:p>
            <a:r>
              <a:rPr lang="en-US" altLang="zh-TW" smtClean="0"/>
              <a:t>VBA</a:t>
            </a:r>
            <a:r>
              <a:rPr lang="zh-TW" altLang="en-US" smtClean="0"/>
              <a:t>程式碼</a:t>
            </a:r>
            <a:endParaRPr lang="en-US" altLang="zh-TW" smtClean="0"/>
          </a:p>
          <a:p>
            <a:r>
              <a:rPr lang="zh-TW" altLang="en-US" smtClean="0"/>
              <a:t>結論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0"/>
            <a:ext cx="7772400" cy="765175"/>
          </a:xfrm>
        </p:spPr>
        <p:txBody>
          <a:bodyPr/>
          <a:lstStyle/>
          <a:p>
            <a:r>
              <a:rPr lang="en-US" altLang="zh-TW" smtClean="0"/>
              <a:t>Example 2.5 </a:t>
            </a:r>
            <a:r>
              <a:rPr lang="zh-TW" altLang="en-US" smtClean="0"/>
              <a:t>情境介紹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3716338"/>
            <a:ext cx="7848600" cy="187325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TW" altLang="en-US" smtClean="0"/>
              <a:t>系統假設</a:t>
            </a:r>
          </a:p>
          <a:p>
            <a:pPr marL="457200" lvl="1" indent="0">
              <a:lnSpc>
                <a:spcPct val="90000"/>
              </a:lnSpc>
            </a:pPr>
            <a:r>
              <a:rPr lang="zh-TW" altLang="en-US" smtClean="0"/>
              <a:t>每次模擬</a:t>
            </a:r>
            <a:r>
              <a:rPr lang="en-US" altLang="zh-TW" smtClean="0"/>
              <a:t>100</a:t>
            </a:r>
            <a:r>
              <a:rPr lang="zh-TW" altLang="en-US" smtClean="0"/>
              <a:t>位顧客來到</a:t>
            </a:r>
          </a:p>
          <a:p>
            <a:pPr marL="457200" lvl="1" indent="0">
              <a:lnSpc>
                <a:spcPct val="90000"/>
              </a:lnSpc>
            </a:pPr>
            <a:r>
              <a:rPr lang="zh-TW" altLang="en-US" smtClean="0"/>
              <a:t>系統只有單一等候線與單一服務員</a:t>
            </a:r>
          </a:p>
          <a:p>
            <a:pPr marL="457200" lvl="1" indent="0">
              <a:lnSpc>
                <a:spcPct val="90000"/>
              </a:lnSpc>
            </a:pPr>
            <a:r>
              <a:rPr kumimoji="0" lang="zh-TW" altLang="en-US" smtClean="0"/>
              <a:t>收銀台一次只能服務一位顧客</a:t>
            </a:r>
            <a:endParaRPr kumimoji="0" lang="en-US" altLang="zh-TW" smtClean="0"/>
          </a:p>
          <a:p>
            <a:pPr marL="457200" lvl="1" indent="0">
              <a:lnSpc>
                <a:spcPct val="90000"/>
              </a:lnSpc>
            </a:pPr>
            <a:r>
              <a:rPr kumimoji="0" lang="zh-TW" altLang="en-US" smtClean="0"/>
              <a:t>服務順序採取</a:t>
            </a:r>
            <a:r>
              <a:rPr kumimoji="0" lang="en-US" altLang="zh-TW" smtClean="0"/>
              <a:t>First In First Serve (FIFS)</a:t>
            </a:r>
            <a:r>
              <a:rPr kumimoji="0" lang="zh-TW" altLang="en-US" smtClean="0"/>
              <a:t>法則</a:t>
            </a:r>
          </a:p>
        </p:txBody>
      </p:sp>
      <p:pic>
        <p:nvPicPr>
          <p:cNvPr id="6148" name="Picture 7" descr="MC90005690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12969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92725" y="256381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dirty="0"/>
              <a:t>           </a:t>
            </a:r>
            <a:r>
              <a:rPr lang="zh-TW" altLang="en-US" sz="1800" dirty="0"/>
              <a:t>結帳</a:t>
            </a: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1835150" y="2060575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6877050" y="2060575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52" name="Picture 11" descr="MC90043255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700213"/>
            <a:ext cx="8556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983413" y="2563813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800" dirty="0"/>
              <a:t>       </a:t>
            </a:r>
            <a:r>
              <a:rPr lang="zh-TW" altLang="en-US" sz="1800" dirty="0"/>
              <a:t>結帳結束離開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771775" y="2563813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800"/>
              <a:t> </a:t>
            </a:r>
            <a:r>
              <a:rPr lang="zh-TW" altLang="en-US" sz="1800"/>
              <a:t>排隊</a:t>
            </a:r>
            <a:r>
              <a:rPr lang="en-US" altLang="zh-TW" sz="1800"/>
              <a:t>Queue</a:t>
            </a:r>
            <a:endParaRPr lang="zh-TW" altLang="en-US" sz="1800"/>
          </a:p>
        </p:txBody>
      </p:sp>
      <p:pic>
        <p:nvPicPr>
          <p:cNvPr id="6155" name="Picture 14" descr="884552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84313"/>
            <a:ext cx="1439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 descr="MC900229881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8318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4500563" y="2060575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56381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1800"/>
              <a:t>顧客來到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參數設定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sz="1800" smtClean="0"/>
              <a:t>參數</a:t>
            </a:r>
            <a:r>
              <a:rPr lang="en-US" altLang="zh-TW" sz="1800" smtClean="0"/>
              <a:t>1</a:t>
            </a:r>
            <a:r>
              <a:rPr lang="zh-TW" altLang="en-US" smtClean="0"/>
              <a:t>：</a:t>
            </a:r>
            <a:r>
              <a:rPr lang="zh-TW" altLang="en-US" sz="1800" smtClean="0"/>
              <a:t>顧客來到間隔時間</a:t>
            </a:r>
          </a:p>
          <a:p>
            <a:endParaRPr lang="zh-TW" altLang="en-US" sz="1800" smtClean="0"/>
          </a:p>
          <a:p>
            <a:endParaRPr lang="zh-TW" altLang="en-US" sz="1800" smtClean="0"/>
          </a:p>
          <a:p>
            <a:endParaRPr lang="zh-TW" altLang="en-US" sz="1800" smtClean="0"/>
          </a:p>
          <a:p>
            <a:r>
              <a:rPr lang="zh-TW" altLang="en-US" sz="1800" smtClean="0"/>
              <a:t>參數</a:t>
            </a:r>
            <a:r>
              <a:rPr lang="en-US" altLang="zh-TW" sz="1800" smtClean="0"/>
              <a:t>2</a:t>
            </a:r>
            <a:r>
              <a:rPr lang="zh-TW" altLang="en-US" smtClean="0"/>
              <a:t>：</a:t>
            </a:r>
            <a:r>
              <a:rPr lang="zh-TW" altLang="en-US" sz="1800" smtClean="0"/>
              <a:t>收銀員服務時間</a:t>
            </a:r>
          </a:p>
          <a:p>
            <a:endParaRPr lang="zh-TW" altLang="en-US" sz="1800" smtClean="0"/>
          </a:p>
          <a:p>
            <a:endParaRPr lang="zh-TW" altLang="en-US" sz="1800" smtClean="0"/>
          </a:p>
          <a:p>
            <a:endParaRPr lang="zh-TW" altLang="en-US" sz="1800" smtClean="0"/>
          </a:p>
          <a:p>
            <a:endParaRPr lang="zh-TW" altLang="en-US" sz="1800" smtClean="0"/>
          </a:p>
          <a:p>
            <a:endParaRPr lang="zh-TW" altLang="en-US" sz="1800" smtClean="0"/>
          </a:p>
          <a:p>
            <a:endParaRPr lang="zh-TW" altLang="en-US" sz="1800" smtClean="0"/>
          </a:p>
          <a:p>
            <a:pPr>
              <a:buFont typeface="Wingdings" panose="05000000000000000000" pitchFamily="2" charset="2"/>
              <a:buNone/>
            </a:pPr>
            <a:endParaRPr lang="zh-TW" altLang="en-US" sz="1800" smtClean="0"/>
          </a:p>
        </p:txBody>
      </p:sp>
      <p:graphicFrame>
        <p:nvGraphicFramePr>
          <p:cNvPr id="66127" name="Group 5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07965"/>
              </p:ext>
            </p:extLst>
          </p:nvPr>
        </p:nvGraphicFramePr>
        <p:xfrm>
          <a:off x="1258888" y="1484313"/>
          <a:ext cx="4608512" cy="631826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個體名稱</a:t>
                      </a:r>
                    </a:p>
                  </a:txBody>
                  <a:tcPr marL="36000" marR="36000" marT="36008" marB="360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顧客來到時間分配</a:t>
                      </a:r>
                    </a:p>
                  </a:txBody>
                  <a:tcPr marL="36000" marR="36000" marT="36008" marB="360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顧客</a:t>
                      </a:r>
                    </a:p>
                  </a:txBody>
                  <a:tcPr marL="36000" marR="36000" marT="36008" marB="360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Uniform[1,12]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36008" marB="360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186"/>
              </p:ext>
            </p:extLst>
          </p:nvPr>
        </p:nvGraphicFramePr>
        <p:xfrm>
          <a:off x="1258888" y="3356992"/>
          <a:ext cx="4608512" cy="631826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個體名稱</a:t>
                      </a:r>
                    </a:p>
                  </a:txBody>
                  <a:tcPr marL="36000" marR="36000" marT="36008" marB="360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顧客來到時間分配</a:t>
                      </a:r>
                    </a:p>
                  </a:txBody>
                  <a:tcPr marL="36000" marR="36000" marT="36008" marB="360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顧客</a:t>
                      </a:r>
                    </a:p>
                  </a:txBody>
                  <a:tcPr marL="36000" marR="36000" marT="36008" marB="360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Uniform[1,8]</a:t>
                      </a:r>
                    </a:p>
                  </a:txBody>
                  <a:tcPr marL="36000" marR="36000" marT="36008" marB="360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模擬模式</a:t>
            </a:r>
          </a:p>
        </p:txBody>
      </p:sp>
      <p:sp>
        <p:nvSpPr>
          <p:cNvPr id="9219" name="文字方塊 6"/>
          <p:cNvSpPr txBox="1">
            <a:spLocks noChangeArrowheads="1"/>
          </p:cNvSpPr>
          <p:nvPr/>
        </p:nvSpPr>
        <p:spPr bwMode="auto">
          <a:xfrm>
            <a:off x="3063875" y="3030538"/>
            <a:ext cx="2300288" cy="9350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800"/>
              <a:t>System</a:t>
            </a:r>
          </a:p>
          <a:p>
            <a:pPr algn="ctr" eaLnBrk="1" hangingPunct="1"/>
            <a:r>
              <a:rPr lang="en-US" altLang="zh-TW" sz="1800"/>
              <a:t> Simulation:</a:t>
            </a:r>
          </a:p>
          <a:p>
            <a:pPr algn="ctr" eaLnBrk="1" hangingPunct="1"/>
            <a:r>
              <a:rPr lang="en-US" altLang="zh-TW" sz="1800"/>
              <a:t>f(X,</a:t>
            </a:r>
            <a:r>
              <a:rPr lang="el-GR" altLang="zh-TW" sz="1800"/>
              <a:t>ω</a:t>
            </a:r>
            <a:r>
              <a:rPr lang="en-US" altLang="zh-TW" sz="1800"/>
              <a:t>) </a:t>
            </a:r>
          </a:p>
        </p:txBody>
      </p:sp>
      <p:sp>
        <p:nvSpPr>
          <p:cNvPr id="9220" name="Text Box 23"/>
          <p:cNvSpPr txBox="1">
            <a:spLocks noChangeArrowheads="1"/>
          </p:cNvSpPr>
          <p:nvPr/>
        </p:nvSpPr>
        <p:spPr bwMode="auto">
          <a:xfrm>
            <a:off x="395288" y="3178175"/>
            <a:ext cx="1981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400"/>
              <a:t>A  design alternative X</a:t>
            </a:r>
          </a:p>
        </p:txBody>
      </p:sp>
      <p:sp>
        <p:nvSpPr>
          <p:cNvPr id="9221" name="Line 10"/>
          <p:cNvSpPr>
            <a:spLocks noChangeShapeType="1"/>
          </p:cNvSpPr>
          <p:nvPr/>
        </p:nvSpPr>
        <p:spPr bwMode="auto">
          <a:xfrm>
            <a:off x="5364163" y="3606800"/>
            <a:ext cx="1768475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0" rIns="18000" bIns="0" anchor="ctr" anchorCtr="1">
            <a:spAutoFit/>
          </a:bodyPr>
          <a:lstStyle/>
          <a:p>
            <a:endParaRPr lang="zh-TW" altLang="en-US"/>
          </a:p>
        </p:txBody>
      </p:sp>
      <p:sp>
        <p:nvSpPr>
          <p:cNvPr id="9222" name="文字方塊 29"/>
          <p:cNvSpPr txBox="1">
            <a:spLocks noChangeArrowheads="1"/>
          </p:cNvSpPr>
          <p:nvPr/>
        </p:nvSpPr>
        <p:spPr bwMode="auto">
          <a:xfrm>
            <a:off x="5940425" y="1484313"/>
            <a:ext cx="3132138" cy="1323975"/>
          </a:xfrm>
          <a:prstGeom prst="rect">
            <a:avLst/>
          </a:prstGeom>
          <a:solidFill>
            <a:srgbClr val="FF99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600"/>
              <a:t>Output performance (y):</a:t>
            </a:r>
          </a:p>
          <a:p>
            <a:pPr algn="ctr" eaLnBrk="1" hangingPunct="1"/>
            <a:endParaRPr lang="en-US" altLang="zh-TW" sz="1600"/>
          </a:p>
          <a:p>
            <a:pPr algn="ctr" eaLnBrk="1" hangingPunct="1"/>
            <a:r>
              <a:rPr kumimoji="0" lang="en-US" altLang="zh-TW" sz="1600"/>
              <a:t>1.Waiting Time in Queue</a:t>
            </a:r>
            <a:r>
              <a:rPr kumimoji="0" lang="zh-TW" altLang="en-US" sz="1600"/>
              <a:t> </a:t>
            </a:r>
          </a:p>
          <a:p>
            <a:pPr algn="ctr" eaLnBrk="1" hangingPunct="1"/>
            <a:r>
              <a:rPr kumimoji="0" lang="en-US" altLang="zh-TW" sz="1600"/>
              <a:t>2.Time Customer Spends in System</a:t>
            </a:r>
          </a:p>
          <a:p>
            <a:pPr algn="ctr" eaLnBrk="1" hangingPunct="1"/>
            <a:r>
              <a:rPr kumimoji="0" lang="en-US" altLang="zh-TW" sz="1600"/>
              <a:t>3.Idle Time of Server</a:t>
            </a:r>
            <a:endParaRPr lang="en-US" altLang="zh-TW" sz="1600"/>
          </a:p>
        </p:txBody>
      </p:sp>
      <p:sp>
        <p:nvSpPr>
          <p:cNvPr id="9223" name="文字方塊 38"/>
          <p:cNvSpPr txBox="1">
            <a:spLocks noChangeArrowheads="1"/>
          </p:cNvSpPr>
          <p:nvPr/>
        </p:nvSpPr>
        <p:spPr bwMode="auto">
          <a:xfrm>
            <a:off x="7019925" y="3122613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/>
              <a:t>J(X)</a:t>
            </a:r>
          </a:p>
          <a:p>
            <a:pPr algn="ctr" eaLnBrk="1" hangingPunct="1"/>
            <a:r>
              <a:rPr lang="en-US" altLang="zh-TW" sz="2000"/>
              <a:t>=E[f(X,</a:t>
            </a:r>
            <a:r>
              <a:rPr lang="el-GR" altLang="zh-TW" sz="2000"/>
              <a:t>ω</a:t>
            </a:r>
            <a:r>
              <a:rPr lang="en-US" altLang="zh-TW" sz="2000"/>
              <a:t>)]</a:t>
            </a:r>
            <a:endParaRPr lang="en-US" altLang="zh-TW"/>
          </a:p>
        </p:txBody>
      </p:sp>
      <p:sp>
        <p:nvSpPr>
          <p:cNvPr id="9224" name="文字方塊 27"/>
          <p:cNvSpPr txBox="1">
            <a:spLocks noChangeArrowheads="1"/>
          </p:cNvSpPr>
          <p:nvPr/>
        </p:nvSpPr>
        <p:spPr bwMode="auto">
          <a:xfrm>
            <a:off x="455613" y="1960563"/>
            <a:ext cx="1884362" cy="1077912"/>
          </a:xfrm>
          <a:prstGeom prst="rect">
            <a:avLst/>
          </a:prstGeom>
          <a:solidFill>
            <a:srgbClr val="FF99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600"/>
              <a:t>Input variable</a:t>
            </a:r>
          </a:p>
          <a:p>
            <a:pPr algn="ctr" eaLnBrk="1" hangingPunct="1"/>
            <a:endParaRPr lang="en-US" altLang="zh-TW" sz="1600"/>
          </a:p>
          <a:p>
            <a:pPr algn="ctr" eaLnBrk="1" hangingPunct="1"/>
            <a:r>
              <a:rPr lang="en-US" altLang="zh-TW" sz="1600"/>
              <a:t>   X</a:t>
            </a:r>
            <a:r>
              <a:rPr lang="en-US" altLang="zh-TW" sz="1600" baseline="-25000"/>
              <a:t>1</a:t>
            </a:r>
            <a:r>
              <a:rPr lang="en-US" altLang="zh-TW" sz="1600"/>
              <a:t>:</a:t>
            </a:r>
            <a:r>
              <a:rPr lang="zh-TW" altLang="en-US" sz="1600"/>
              <a:t>來到間隔時間</a:t>
            </a:r>
          </a:p>
          <a:p>
            <a:pPr algn="ctr" eaLnBrk="1" hangingPunct="1"/>
            <a:r>
              <a:rPr lang="en-US" altLang="zh-TW" sz="1600"/>
              <a:t>   X</a:t>
            </a:r>
            <a:r>
              <a:rPr lang="en-US" altLang="zh-TW" sz="1600" baseline="-25000"/>
              <a:t>2</a:t>
            </a:r>
            <a:r>
              <a:rPr lang="en-US" altLang="zh-TW" sz="1600"/>
              <a:t>:</a:t>
            </a:r>
            <a:r>
              <a:rPr lang="zh-TW" altLang="en-US" sz="1600"/>
              <a:t>服務時間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539750" y="3500438"/>
            <a:ext cx="2489200" cy="349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0" rIns="18000" bIns="0" anchor="ctr" anchorCtr="1">
            <a:spAutoFit/>
          </a:bodyPr>
          <a:lstStyle/>
          <a:p>
            <a:endParaRPr lang="zh-TW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8313" y="990600"/>
            <a:ext cx="84248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§"/>
              <a:defRPr/>
            </a:pPr>
            <a:endParaRPr lang="en-US" altLang="zh-TW" sz="1800" kern="0" dirty="0">
              <a:latin typeface="+mn-lt"/>
              <a:ea typeface="+mn-ea"/>
            </a:endParaRPr>
          </a:p>
        </p:txBody>
      </p:sp>
      <p:sp>
        <p:nvSpPr>
          <p:cNvPr id="22" name="文字方塊 29"/>
          <p:cNvSpPr txBox="1">
            <a:spLocks noChangeArrowheads="1"/>
          </p:cNvSpPr>
          <p:nvPr/>
        </p:nvSpPr>
        <p:spPr bwMode="auto">
          <a:xfrm>
            <a:off x="4067175" y="4005263"/>
            <a:ext cx="21240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0000"/>
                </a:solidFill>
              </a:rPr>
              <a:t>Randomness(</a:t>
            </a:r>
            <a:r>
              <a:rPr lang="el-GR" altLang="zh-TW" sz="1600">
                <a:solidFill>
                  <a:srgbClr val="FF0000"/>
                </a:solidFill>
              </a:rPr>
              <a:t>ω</a:t>
            </a:r>
            <a:r>
              <a:rPr lang="en-US" altLang="zh-TW" sz="1600">
                <a:solidFill>
                  <a:srgbClr val="FF0000"/>
                </a:solidFill>
              </a:rPr>
              <a:t>):</a:t>
            </a:r>
          </a:p>
          <a:p>
            <a:pPr algn="ctr" eaLnBrk="1" hangingPunct="1"/>
            <a:r>
              <a:rPr lang="zh-TW" altLang="en-US" sz="1600">
                <a:solidFill>
                  <a:srgbClr val="FF0000"/>
                </a:solidFill>
              </a:rPr>
              <a:t>隨機來到間隔時間</a:t>
            </a:r>
            <a:endParaRPr lang="en-US" altLang="zh-TW" sz="1600">
              <a:solidFill>
                <a:srgbClr val="FF0000"/>
              </a:solidFill>
            </a:endParaRPr>
          </a:p>
          <a:p>
            <a:pPr algn="ctr" eaLnBrk="1" hangingPunct="1"/>
            <a:r>
              <a:rPr lang="zh-TW" altLang="en-US" sz="1600">
                <a:solidFill>
                  <a:srgbClr val="FF0000"/>
                </a:solidFill>
              </a:rPr>
              <a:t>隨機結帳服務時間</a:t>
            </a:r>
            <a:endParaRPr lang="en-US" altLang="zh-TW" sz="1600">
              <a:solidFill>
                <a:srgbClr val="FF0000"/>
              </a:solidFill>
            </a:endParaRPr>
          </a:p>
        </p:txBody>
      </p:sp>
      <p:sp>
        <p:nvSpPr>
          <p:cNvPr id="23" name="橢圓 22"/>
          <p:cNvSpPr>
            <a:spLocks noChangeArrowheads="1"/>
          </p:cNvSpPr>
          <p:nvPr/>
        </p:nvSpPr>
        <p:spPr bwMode="auto">
          <a:xfrm>
            <a:off x="4211638" y="3644900"/>
            <a:ext cx="358775" cy="2889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9229" name="Text Box 23"/>
          <p:cNvSpPr txBox="1">
            <a:spLocks noChangeArrowheads="1"/>
          </p:cNvSpPr>
          <p:nvPr/>
        </p:nvSpPr>
        <p:spPr bwMode="auto">
          <a:xfrm>
            <a:off x="3276600" y="2565400"/>
            <a:ext cx="1981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1400" b="1"/>
              <a:t>Replications</a:t>
            </a:r>
          </a:p>
        </p:txBody>
      </p:sp>
      <p:cxnSp>
        <p:nvCxnSpPr>
          <p:cNvPr id="33" name="直線接點 32"/>
          <p:cNvCxnSpPr/>
          <p:nvPr/>
        </p:nvCxnSpPr>
        <p:spPr bwMode="auto">
          <a:xfrm rot="10800000" flipV="1">
            <a:off x="2771775" y="2420938"/>
            <a:ext cx="27368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>
            <a:off x="2771775" y="3213100"/>
            <a:ext cx="28733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線接點 34"/>
          <p:cNvCxnSpPr/>
          <p:nvPr/>
        </p:nvCxnSpPr>
        <p:spPr bwMode="auto">
          <a:xfrm rot="5400000" flipH="1" flipV="1">
            <a:off x="5112544" y="2817019"/>
            <a:ext cx="7921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rot="5400000" flipH="1" flipV="1">
            <a:off x="2375694" y="2817019"/>
            <a:ext cx="7921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 rot="10800000">
            <a:off x="5364163" y="3213100"/>
            <a:ext cx="1444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85800" y="23813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+mn-lt"/>
                <a:ea typeface="+mn-ea"/>
              </a:rPr>
              <a:t>實驗流程圖</a:t>
            </a:r>
            <a:endParaRPr lang="zh-TW" altLang="en-US" dirty="0">
              <a:latin typeface="+mn-lt"/>
              <a:ea typeface="+mn-ea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1475656" y="1484784"/>
          <a:ext cx="2371725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4681553" y="2276872"/>
          <a:ext cx="2105025" cy="308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3614738" y="2500313"/>
            <a:ext cx="1028700" cy="285750"/>
          </a:xfrm>
          <a:prstGeom prst="rightArrow">
            <a:avLst>
              <a:gd name="adj1" fmla="val 50000"/>
              <a:gd name="adj2" fmla="val 90000"/>
            </a:avLst>
          </a:prstGeom>
          <a:gradFill rotWithShape="0">
            <a:gsLst>
              <a:gs pos="0">
                <a:srgbClr val="8064A2">
                  <a:gamma/>
                  <a:tint val="20000"/>
                  <a:invGamma/>
                </a:srgbClr>
              </a:gs>
              <a:gs pos="100000">
                <a:srgbClr val="8064A2"/>
              </a:gs>
            </a:gsLst>
            <a:lin ang="18900000" scaled="1"/>
          </a:gra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endParaRPr lang="zh-TW" altLang="en-US">
              <a:latin typeface="+mn-lt"/>
              <a:ea typeface="+mn-ea"/>
            </a:endParaRPr>
          </a:p>
        </p:txBody>
      </p:sp>
      <p:grpSp>
        <p:nvGrpSpPr>
          <p:cNvPr id="10246" name="群組 16"/>
          <p:cNvGrpSpPr>
            <a:grpSpLocks/>
          </p:cNvGrpSpPr>
          <p:nvPr/>
        </p:nvGrpSpPr>
        <p:grpSpPr bwMode="auto">
          <a:xfrm>
            <a:off x="5791200" y="1714500"/>
            <a:ext cx="1695450" cy="3952875"/>
            <a:chOff x="5791193" y="1562100"/>
            <a:chExt cx="1695450" cy="3953447"/>
          </a:xfrm>
        </p:grpSpPr>
        <p:cxnSp>
          <p:nvCxnSpPr>
            <p:cNvPr id="10249" name="AutoShape 4"/>
            <p:cNvCxnSpPr>
              <a:cxnSpLocks noChangeShapeType="1"/>
            </p:cNvCxnSpPr>
            <p:nvPr/>
          </p:nvCxnSpPr>
          <p:spPr bwMode="auto">
            <a:xfrm>
              <a:off x="5791193" y="5210703"/>
              <a:ext cx="0" cy="304844"/>
            </a:xfrm>
            <a:prstGeom prst="straightConnector1">
              <a:avLst/>
            </a:prstGeom>
            <a:noFill/>
            <a:ln w="31750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AutoShape 5"/>
            <p:cNvCxnSpPr>
              <a:cxnSpLocks noChangeShapeType="1"/>
            </p:cNvCxnSpPr>
            <p:nvPr/>
          </p:nvCxnSpPr>
          <p:spPr bwMode="auto">
            <a:xfrm>
              <a:off x="5791193" y="5515547"/>
              <a:ext cx="1695450" cy="0"/>
            </a:xfrm>
            <a:prstGeom prst="straightConnector1">
              <a:avLst/>
            </a:prstGeom>
            <a:noFill/>
            <a:ln w="31750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AutoShape 6"/>
            <p:cNvCxnSpPr>
              <a:cxnSpLocks noChangeShapeType="1"/>
            </p:cNvCxnSpPr>
            <p:nvPr/>
          </p:nvCxnSpPr>
          <p:spPr bwMode="auto">
            <a:xfrm flipV="1">
              <a:off x="7486643" y="1562100"/>
              <a:ext cx="0" cy="3953447"/>
            </a:xfrm>
            <a:prstGeom prst="straightConnector1">
              <a:avLst/>
            </a:prstGeom>
            <a:noFill/>
            <a:ln w="31750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AutoShape 7"/>
            <p:cNvCxnSpPr>
              <a:cxnSpLocks noChangeShapeType="1"/>
            </p:cNvCxnSpPr>
            <p:nvPr/>
          </p:nvCxnSpPr>
          <p:spPr bwMode="auto">
            <a:xfrm flipH="1">
              <a:off x="5791193" y="1562100"/>
              <a:ext cx="1695450" cy="0"/>
            </a:xfrm>
            <a:prstGeom prst="straightConnector1">
              <a:avLst/>
            </a:prstGeom>
            <a:noFill/>
            <a:ln w="31750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AutoShape 8"/>
            <p:cNvCxnSpPr>
              <a:cxnSpLocks noChangeShapeType="1"/>
            </p:cNvCxnSpPr>
            <p:nvPr/>
          </p:nvCxnSpPr>
          <p:spPr bwMode="auto">
            <a:xfrm>
              <a:off x="5791193" y="1562100"/>
              <a:ext cx="0" cy="562056"/>
            </a:xfrm>
            <a:prstGeom prst="straightConnector1">
              <a:avLst/>
            </a:prstGeom>
            <a:noFill/>
            <a:ln w="31750">
              <a:solidFill>
                <a:srgbClr val="8064A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5715000" y="5643563"/>
            <a:ext cx="1885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000" b="1" dirty="0">
                <a:solidFill>
                  <a:srgbClr val="7030A0"/>
                </a:solidFill>
                <a:latin typeface="+mn-lt"/>
                <a:ea typeface="+mn-ea"/>
              </a:rPr>
              <a:t>重複模擬次數</a:t>
            </a:r>
            <a:endParaRPr lang="en-US" altLang="zh-TW" sz="2000" b="1" dirty="0">
              <a:solidFill>
                <a:srgbClr val="7030A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altLang="zh-TW" sz="2000" b="1" dirty="0">
                <a:solidFill>
                  <a:srgbClr val="7030A0"/>
                </a:solidFill>
                <a:latin typeface="+mn-lt"/>
                <a:ea typeface="+mn-ea"/>
              </a:rPr>
              <a:t>N=50</a:t>
            </a:r>
            <a:endParaRPr lang="zh-TW" altLang="zh-TW" dirty="0">
              <a:latin typeface="+mn-lt"/>
              <a:ea typeface="+mn-ea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 rot="10800000">
            <a:off x="3543300" y="3392488"/>
            <a:ext cx="1028700" cy="285750"/>
          </a:xfrm>
          <a:prstGeom prst="rightArrow">
            <a:avLst>
              <a:gd name="adj1" fmla="val 50000"/>
              <a:gd name="adj2" fmla="val 90000"/>
            </a:avLst>
          </a:prstGeom>
          <a:gradFill rotWithShape="0">
            <a:gsLst>
              <a:gs pos="0">
                <a:srgbClr val="8064A2">
                  <a:gamma/>
                  <a:tint val="20000"/>
                  <a:invGamma/>
                </a:srgbClr>
              </a:gs>
              <a:gs pos="100000">
                <a:srgbClr val="8064A2"/>
              </a:gs>
            </a:gsLst>
            <a:lin ang="18900000" scaled="1"/>
          </a:gra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endParaRPr lang="zh-TW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8" r="21094" b="22101"/>
          <a:stretch>
            <a:fillRect/>
          </a:stretch>
        </p:blipFill>
        <p:spPr bwMode="auto">
          <a:xfrm>
            <a:off x="71438" y="857250"/>
            <a:ext cx="8929687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Excel</a:t>
            </a:r>
            <a:r>
              <a:rPr lang="zh-TW" altLang="en-US" smtClean="0"/>
              <a:t>模擬實驗</a:t>
            </a:r>
          </a:p>
        </p:txBody>
      </p:sp>
      <p:grpSp>
        <p:nvGrpSpPr>
          <p:cNvPr id="2" name="群組 14"/>
          <p:cNvGrpSpPr>
            <a:grpSpLocks/>
          </p:cNvGrpSpPr>
          <p:nvPr/>
        </p:nvGrpSpPr>
        <p:grpSpPr bwMode="auto">
          <a:xfrm>
            <a:off x="6786563" y="2214563"/>
            <a:ext cx="2357437" cy="971550"/>
            <a:chOff x="6786578" y="2214554"/>
            <a:chExt cx="2357422" cy="971614"/>
          </a:xfrm>
        </p:grpSpPr>
        <p:sp>
          <p:nvSpPr>
            <p:cNvPr id="11278" name="矩形 4"/>
            <p:cNvSpPr>
              <a:spLocks noChangeArrowheads="1"/>
            </p:cNvSpPr>
            <p:nvPr/>
          </p:nvSpPr>
          <p:spPr bwMode="auto">
            <a:xfrm>
              <a:off x="6858016" y="2214554"/>
              <a:ext cx="2143140" cy="500066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1279" name="文字方塊 5"/>
            <p:cNvSpPr txBox="1">
              <a:spLocks noChangeArrowheads="1"/>
            </p:cNvSpPr>
            <p:nvPr/>
          </p:nvSpPr>
          <p:spPr bwMode="auto">
            <a:xfrm>
              <a:off x="6786578" y="2786058"/>
              <a:ext cx="235742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1.</a:t>
              </a:r>
              <a:r>
                <a:rPr lang="zh-TW" altLang="en-US" sz="2000" b="1">
                  <a:solidFill>
                    <a:srgbClr val="FF0000"/>
                  </a:solidFill>
                </a:rPr>
                <a:t>設定參數與種子</a:t>
              </a:r>
            </a:p>
          </p:txBody>
        </p:sp>
      </p:grpSp>
      <p:grpSp>
        <p:nvGrpSpPr>
          <p:cNvPr id="3" name="群組 15"/>
          <p:cNvGrpSpPr>
            <a:grpSpLocks/>
          </p:cNvGrpSpPr>
          <p:nvPr/>
        </p:nvGrpSpPr>
        <p:grpSpPr bwMode="auto">
          <a:xfrm>
            <a:off x="3714750" y="1143000"/>
            <a:ext cx="1785938" cy="1120775"/>
            <a:chOff x="3714744" y="1428736"/>
            <a:chExt cx="1785950" cy="1120984"/>
          </a:xfrm>
        </p:grpSpPr>
        <p:sp>
          <p:nvSpPr>
            <p:cNvPr id="11276" name="矩形 6"/>
            <p:cNvSpPr>
              <a:spLocks noChangeArrowheads="1"/>
            </p:cNvSpPr>
            <p:nvPr/>
          </p:nvSpPr>
          <p:spPr bwMode="auto">
            <a:xfrm>
              <a:off x="3786182" y="1428736"/>
              <a:ext cx="1643042" cy="64294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1277" name="文字方塊 7"/>
            <p:cNvSpPr txBox="1">
              <a:spLocks noChangeArrowheads="1"/>
            </p:cNvSpPr>
            <p:nvPr/>
          </p:nvSpPr>
          <p:spPr bwMode="auto">
            <a:xfrm>
              <a:off x="3714744" y="2149610"/>
              <a:ext cx="178595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2.</a:t>
              </a:r>
              <a:r>
                <a:rPr lang="zh-TW" altLang="en-US" sz="2000" b="1">
                  <a:solidFill>
                    <a:srgbClr val="FF0000"/>
                  </a:solidFill>
                </a:rPr>
                <a:t>執行實驗</a:t>
              </a:r>
            </a:p>
          </p:txBody>
        </p:sp>
      </p:grpSp>
      <p:grpSp>
        <p:nvGrpSpPr>
          <p:cNvPr id="4" name="群組 16"/>
          <p:cNvGrpSpPr>
            <a:grpSpLocks/>
          </p:cNvGrpSpPr>
          <p:nvPr/>
        </p:nvGrpSpPr>
        <p:grpSpPr bwMode="auto">
          <a:xfrm>
            <a:off x="357188" y="2928938"/>
            <a:ext cx="1428750" cy="3714750"/>
            <a:chOff x="357158" y="2643182"/>
            <a:chExt cx="1428760" cy="4071966"/>
          </a:xfrm>
        </p:grpSpPr>
        <p:sp>
          <p:nvSpPr>
            <p:cNvPr id="11274" name="矩形 10"/>
            <p:cNvSpPr>
              <a:spLocks noChangeArrowheads="1"/>
            </p:cNvSpPr>
            <p:nvPr/>
          </p:nvSpPr>
          <p:spPr bwMode="auto">
            <a:xfrm>
              <a:off x="357158" y="2643182"/>
              <a:ext cx="1428760" cy="4071966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1275" name="文字方塊 11"/>
            <p:cNvSpPr txBox="1">
              <a:spLocks noChangeArrowheads="1"/>
            </p:cNvSpPr>
            <p:nvPr/>
          </p:nvSpPr>
          <p:spPr bwMode="auto">
            <a:xfrm>
              <a:off x="428596" y="4429132"/>
              <a:ext cx="1285884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3.</a:t>
              </a:r>
              <a:r>
                <a:rPr lang="zh-TW" altLang="en-US" sz="2000" b="1">
                  <a:solidFill>
                    <a:srgbClr val="FF0000"/>
                  </a:solidFill>
                </a:rPr>
                <a:t>得到</a:t>
              </a:r>
              <a:r>
                <a:rPr lang="en-US" altLang="zh-TW" sz="2000" b="1">
                  <a:solidFill>
                    <a:srgbClr val="FF0000"/>
                  </a:solidFill>
                </a:rPr>
                <a:t>50</a:t>
              </a:r>
              <a:r>
                <a:rPr lang="zh-TW" altLang="en-US" sz="2000" b="1">
                  <a:solidFill>
                    <a:srgbClr val="FF0000"/>
                  </a:solidFill>
                </a:rPr>
                <a:t>筆資料</a:t>
              </a:r>
            </a:p>
          </p:txBody>
        </p:sp>
      </p:grpSp>
      <p:grpSp>
        <p:nvGrpSpPr>
          <p:cNvPr id="5" name="群組 17"/>
          <p:cNvGrpSpPr>
            <a:grpSpLocks/>
          </p:cNvGrpSpPr>
          <p:nvPr/>
        </p:nvGrpSpPr>
        <p:grpSpPr bwMode="auto">
          <a:xfrm>
            <a:off x="3786188" y="3000375"/>
            <a:ext cx="5072062" cy="3643313"/>
            <a:chOff x="3786182" y="3143248"/>
            <a:chExt cx="5072098" cy="3429024"/>
          </a:xfrm>
        </p:grpSpPr>
        <p:sp>
          <p:nvSpPr>
            <p:cNvPr id="11272" name="矩形 12"/>
            <p:cNvSpPr>
              <a:spLocks noChangeArrowheads="1"/>
            </p:cNvSpPr>
            <p:nvPr/>
          </p:nvSpPr>
          <p:spPr bwMode="auto">
            <a:xfrm>
              <a:off x="3786182" y="3143248"/>
              <a:ext cx="5072098" cy="342902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1273" name="文字方塊 13"/>
            <p:cNvSpPr txBox="1">
              <a:spLocks noChangeArrowheads="1"/>
            </p:cNvSpPr>
            <p:nvPr/>
          </p:nvSpPr>
          <p:spPr bwMode="auto">
            <a:xfrm>
              <a:off x="3929058" y="6150114"/>
              <a:ext cx="207170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4.</a:t>
              </a:r>
              <a:r>
                <a:rPr lang="zh-TW" altLang="en-US" sz="2000" b="1">
                  <a:solidFill>
                    <a:srgbClr val="FF0000"/>
                  </a:solidFill>
                </a:rPr>
                <a:t>繪直方圖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8" r="11914" b="16312"/>
          <a:stretch>
            <a:fillRect/>
          </a:stretch>
        </p:blipFill>
        <p:spPr bwMode="auto">
          <a:xfrm>
            <a:off x="0" y="928688"/>
            <a:ext cx="907256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Excel</a:t>
            </a:r>
            <a:r>
              <a:rPr lang="zh-TW" altLang="en-US" smtClean="0"/>
              <a:t>模擬實驗</a:t>
            </a:r>
          </a:p>
        </p:txBody>
      </p:sp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5500688" y="928688"/>
            <a:ext cx="2143125" cy="857250"/>
            <a:chOff x="3500430" y="1428736"/>
            <a:chExt cx="2143140" cy="857256"/>
          </a:xfrm>
        </p:grpSpPr>
        <p:sp>
          <p:nvSpPr>
            <p:cNvPr id="12305" name="矩形 5"/>
            <p:cNvSpPr>
              <a:spLocks noChangeArrowheads="1"/>
            </p:cNvSpPr>
            <p:nvPr/>
          </p:nvSpPr>
          <p:spPr bwMode="auto">
            <a:xfrm>
              <a:off x="3643306" y="1428736"/>
              <a:ext cx="1643042" cy="42862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2306" name="文字方塊 6"/>
            <p:cNvSpPr txBox="1">
              <a:spLocks noChangeArrowheads="1"/>
            </p:cNvSpPr>
            <p:nvPr/>
          </p:nvSpPr>
          <p:spPr bwMode="auto">
            <a:xfrm>
              <a:off x="3500430" y="1885882"/>
              <a:ext cx="214314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1.</a:t>
              </a:r>
              <a:r>
                <a:rPr lang="zh-TW" altLang="en-US" sz="2000" b="1">
                  <a:solidFill>
                    <a:srgbClr val="FF0000"/>
                  </a:solidFill>
                </a:rPr>
                <a:t>執行一次實驗</a:t>
              </a:r>
            </a:p>
          </p:txBody>
        </p:sp>
      </p:grpSp>
      <p:grpSp>
        <p:nvGrpSpPr>
          <p:cNvPr id="3" name="群組 8"/>
          <p:cNvGrpSpPr>
            <a:grpSpLocks/>
          </p:cNvGrpSpPr>
          <p:nvPr/>
        </p:nvGrpSpPr>
        <p:grpSpPr bwMode="auto">
          <a:xfrm>
            <a:off x="357188" y="4500563"/>
            <a:ext cx="8001000" cy="1928812"/>
            <a:chOff x="3786182" y="1428736"/>
            <a:chExt cx="8001056" cy="1928826"/>
          </a:xfrm>
        </p:grpSpPr>
        <p:sp>
          <p:nvSpPr>
            <p:cNvPr id="12303" name="矩形 9"/>
            <p:cNvSpPr>
              <a:spLocks noChangeArrowheads="1"/>
            </p:cNvSpPr>
            <p:nvPr/>
          </p:nvSpPr>
          <p:spPr bwMode="auto">
            <a:xfrm>
              <a:off x="3786182" y="1428736"/>
              <a:ext cx="5715040" cy="1928826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2304" name="文字方塊 10"/>
            <p:cNvSpPr txBox="1">
              <a:spLocks noChangeArrowheads="1"/>
            </p:cNvSpPr>
            <p:nvPr/>
          </p:nvSpPr>
          <p:spPr bwMode="auto">
            <a:xfrm>
              <a:off x="9644098" y="2928934"/>
              <a:ext cx="214314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2.100</a:t>
              </a:r>
              <a:r>
                <a:rPr lang="zh-TW" altLang="en-US" sz="2000" b="1">
                  <a:solidFill>
                    <a:srgbClr val="FF0000"/>
                  </a:solidFill>
                </a:rPr>
                <a:t>位顧客來到</a:t>
              </a:r>
            </a:p>
          </p:txBody>
        </p:sp>
      </p:grpSp>
      <p:grpSp>
        <p:nvGrpSpPr>
          <p:cNvPr id="4" name="群組 11"/>
          <p:cNvGrpSpPr>
            <a:grpSpLocks/>
          </p:cNvGrpSpPr>
          <p:nvPr/>
        </p:nvGrpSpPr>
        <p:grpSpPr bwMode="auto">
          <a:xfrm>
            <a:off x="2428875" y="3243263"/>
            <a:ext cx="2643188" cy="657225"/>
            <a:chOff x="2815466" y="1643050"/>
            <a:chExt cx="4664481" cy="657344"/>
          </a:xfrm>
        </p:grpSpPr>
        <p:sp>
          <p:nvSpPr>
            <p:cNvPr id="12301" name="矩形 12"/>
            <p:cNvSpPr>
              <a:spLocks noChangeArrowheads="1"/>
            </p:cNvSpPr>
            <p:nvPr/>
          </p:nvSpPr>
          <p:spPr bwMode="auto">
            <a:xfrm>
              <a:off x="4328270" y="1643050"/>
              <a:ext cx="1100954" cy="21431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2302" name="文字方塊 13"/>
            <p:cNvSpPr txBox="1">
              <a:spLocks noChangeArrowheads="1"/>
            </p:cNvSpPr>
            <p:nvPr/>
          </p:nvSpPr>
          <p:spPr bwMode="auto">
            <a:xfrm>
              <a:off x="2815466" y="1900284"/>
              <a:ext cx="466448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rgbClr val="FF0000"/>
                  </a:solidFill>
                </a:rPr>
                <a:t>3.</a:t>
              </a:r>
              <a:r>
                <a:rPr lang="zh-TW" altLang="en-US" sz="2000" b="1">
                  <a:solidFill>
                    <a:srgbClr val="FF0000"/>
                  </a:solidFill>
                </a:rPr>
                <a:t>計算平均等候時間</a:t>
              </a:r>
            </a:p>
          </p:txBody>
        </p:sp>
      </p:grpSp>
      <p:sp>
        <p:nvSpPr>
          <p:cNvPr id="15" name="圓角矩形圖說文字 14"/>
          <p:cNvSpPr/>
          <p:nvPr/>
        </p:nvSpPr>
        <p:spPr bwMode="auto">
          <a:xfrm>
            <a:off x="428625" y="6019800"/>
            <a:ext cx="2786063" cy="338138"/>
          </a:xfrm>
          <a:prstGeom prst="wedgeRoundRectCallout">
            <a:avLst>
              <a:gd name="adj1" fmla="val -20070"/>
              <a:gd name="adj2" fmla="val -1207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1600" dirty="0"/>
              <a:t>=</a:t>
            </a:r>
            <a:r>
              <a:rPr lang="en-US" altLang="zh-TW" sz="1600" dirty="0" err="1"/>
              <a:t>DiscreteUniform</a:t>
            </a:r>
            <a:r>
              <a:rPr lang="en-US" altLang="zh-TW" sz="1600" dirty="0"/>
              <a:t>($H$6,$H$7)</a:t>
            </a:r>
            <a:endParaRPr lang="zh-TW" altLang="en-US" sz="1600" dirty="0"/>
          </a:p>
        </p:txBody>
      </p:sp>
      <p:sp>
        <p:nvSpPr>
          <p:cNvPr id="16" name="圓角矩形圖說文字 15"/>
          <p:cNvSpPr/>
          <p:nvPr/>
        </p:nvSpPr>
        <p:spPr bwMode="auto">
          <a:xfrm>
            <a:off x="1500188" y="5162550"/>
            <a:ext cx="3643312" cy="338138"/>
          </a:xfrm>
          <a:prstGeom prst="wedgeRoundRectCallout">
            <a:avLst>
              <a:gd name="adj1" fmla="val -22000"/>
              <a:gd name="adj2" fmla="val -8304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1600" dirty="0"/>
              <a:t>=</a:t>
            </a:r>
            <a:r>
              <a:rPr lang="en-US" altLang="zh-TW" sz="1600" dirty="0" err="1"/>
              <a:t>DiscreteEmp</a:t>
            </a:r>
            <a:r>
              <a:rPr lang="en-US" altLang="zh-TW" sz="1600" dirty="0"/>
              <a:t>($D$7:$D$12,$B$7:$B$12)</a:t>
            </a:r>
            <a:endParaRPr lang="zh-TW" altLang="en-US" sz="16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2" r="22356" b="45097"/>
          <a:stretch>
            <a:fillRect/>
          </a:stretch>
        </p:blipFill>
        <p:spPr bwMode="auto">
          <a:xfrm>
            <a:off x="0" y="4071938"/>
            <a:ext cx="9001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18"/>
          <p:cNvGrpSpPr>
            <a:grpSpLocks/>
          </p:cNvGrpSpPr>
          <p:nvPr/>
        </p:nvGrpSpPr>
        <p:grpSpPr bwMode="auto">
          <a:xfrm>
            <a:off x="71438" y="4892675"/>
            <a:ext cx="3429000" cy="657225"/>
            <a:chOff x="2815466" y="1643050"/>
            <a:chExt cx="6051219" cy="657344"/>
          </a:xfrm>
        </p:grpSpPr>
        <p:sp>
          <p:nvSpPr>
            <p:cNvPr id="12299" name="矩形 19"/>
            <p:cNvSpPr>
              <a:spLocks noChangeArrowheads="1"/>
            </p:cNvSpPr>
            <p:nvPr/>
          </p:nvSpPr>
          <p:spPr bwMode="auto">
            <a:xfrm>
              <a:off x="4328270" y="1643050"/>
              <a:ext cx="1100954" cy="21431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en-US"/>
            </a:p>
          </p:txBody>
        </p:sp>
        <p:sp>
          <p:nvSpPr>
            <p:cNvPr id="12300" name="文字方塊 20"/>
            <p:cNvSpPr txBox="1">
              <a:spLocks noChangeArrowheads="1"/>
            </p:cNvSpPr>
            <p:nvPr/>
          </p:nvSpPr>
          <p:spPr bwMode="auto">
            <a:xfrm>
              <a:off x="2815466" y="1900284"/>
              <a:ext cx="6051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zh-TW" altLang="en-US" sz="2000" b="1">
                  <a:solidFill>
                    <a:srgbClr val="FF0000"/>
                  </a:solidFill>
                </a:rPr>
                <a:t>記錄在</a:t>
              </a:r>
              <a:r>
                <a:rPr lang="en-US" altLang="zh-TW" sz="2000" b="1">
                  <a:solidFill>
                    <a:srgbClr val="FF0000"/>
                  </a:solidFill>
                </a:rPr>
                <a:t>sheet2</a:t>
              </a:r>
              <a:r>
                <a:rPr lang="zh-TW" altLang="en-US" sz="2000" b="1">
                  <a:solidFill>
                    <a:srgbClr val="FF0000"/>
                  </a:solidFill>
                </a:rPr>
                <a:t>的第一筆資料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2"/>
          <p:cNvSpPr txBox="1">
            <a:spLocks noChangeArrowheads="1"/>
          </p:cNvSpPr>
          <p:nvPr/>
        </p:nvSpPr>
        <p:spPr bwMode="auto">
          <a:xfrm>
            <a:off x="2268538" y="188913"/>
            <a:ext cx="4535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zh-TW" altLang="en-US" sz="3200" b="1" dirty="0" smtClean="0"/>
              <a:t>主要 </a:t>
            </a:r>
            <a:r>
              <a:rPr lang="en-US" altLang="zh-TW" sz="3200" b="1" dirty="0" smtClean="0"/>
              <a:t>Sub/Function</a:t>
            </a:r>
            <a:endParaRPr lang="zh-TW" altLang="en-US" sz="3200" b="1" dirty="0"/>
          </a:p>
        </p:txBody>
      </p:sp>
      <p:sp>
        <p:nvSpPr>
          <p:cNvPr id="13315" name="文字方塊 3"/>
          <p:cNvSpPr txBox="1">
            <a:spLocks noChangeArrowheads="1"/>
          </p:cNvSpPr>
          <p:nvPr/>
        </p:nvSpPr>
        <p:spPr bwMode="auto">
          <a:xfrm>
            <a:off x="683568" y="1124744"/>
            <a:ext cx="7559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Sub </a:t>
            </a:r>
            <a:r>
              <a:rPr lang="en-US" altLang="zh-TW" b="1" dirty="0" err="1" smtClean="0"/>
              <a:t>SetSeed</a:t>
            </a:r>
            <a:endParaRPr lang="en-US" altLang="zh-TW" b="1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Function </a:t>
            </a:r>
            <a:r>
              <a:rPr lang="en-US" altLang="zh-TW" b="1" dirty="0" err="1" smtClean="0"/>
              <a:t>DiscreteUniform</a:t>
            </a:r>
            <a:endParaRPr lang="en-US" altLang="zh-TW" b="1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b="1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Sub </a:t>
            </a:r>
            <a:r>
              <a:rPr lang="en-US" altLang="zh-TW" b="1" dirty="0" err="1" smtClean="0"/>
              <a:t>OneTrials</a:t>
            </a:r>
            <a:endParaRPr lang="en-US" altLang="zh-TW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b="1" dirty="0"/>
              <a:t>Sub </a:t>
            </a:r>
            <a:r>
              <a:rPr lang="en-US" altLang="zh-TW" b="1" dirty="0" err="1" smtClean="0"/>
              <a:t>RunExp_Click</a:t>
            </a:r>
            <a:endParaRPr lang="en-US" altLang="zh-TW" b="1" dirty="0"/>
          </a:p>
          <a:p>
            <a:pPr algn="ctr" eaLnBrk="1" hangingPunct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mlab母片">
  <a:themeElements>
    <a:clrScheme name="1_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1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mlab母片">
  <a:themeElements>
    <a:clrScheme name="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imlab母片">
  <a:themeElements>
    <a:clrScheme name="2_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 is more</Template>
  <TotalTime>4893</TotalTime>
  <Words>413</Words>
  <Application>Microsoft Office PowerPoint</Application>
  <PresentationFormat>如螢幕大小 (4:3)</PresentationFormat>
  <Paragraphs>122</Paragraphs>
  <Slides>14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Times New Roman</vt:lpstr>
      <vt:lpstr>標楷體</vt:lpstr>
      <vt:lpstr>Arial</vt:lpstr>
      <vt:lpstr>Wingdings</vt:lpstr>
      <vt:lpstr>新細明體</vt:lpstr>
      <vt:lpstr>1_cimlab母片</vt:lpstr>
      <vt:lpstr>cimlab母片</vt:lpstr>
      <vt:lpstr>2_cimlab母片</vt:lpstr>
      <vt:lpstr>多媒體項目</vt:lpstr>
      <vt:lpstr>Chart</vt:lpstr>
      <vt:lpstr>VBA Simulation</vt:lpstr>
      <vt:lpstr>報告大綱</vt:lpstr>
      <vt:lpstr>Example 2.5 情境介紹</vt:lpstr>
      <vt:lpstr>參數設定</vt:lpstr>
      <vt:lpstr>模擬模式</vt:lpstr>
      <vt:lpstr>實驗流程圖</vt:lpstr>
      <vt:lpstr>Excel模擬實驗</vt:lpstr>
      <vt:lpstr>Excel模擬實驗</vt:lpstr>
      <vt:lpstr>PowerPoint 簡報</vt:lpstr>
      <vt:lpstr>Sub SetSeed</vt:lpstr>
      <vt:lpstr>Function dUniform/DiscreteUniform</vt:lpstr>
      <vt:lpstr>Sub OneTrials</vt:lpstr>
      <vt:lpstr>Run Experiment Button</vt:lpstr>
      <vt:lpstr>結論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Physics CH8 Variability Basic</dc:title>
  <dc:creator>169</dc:creator>
  <cp:lastModifiedBy>蔡沛洹</cp:lastModifiedBy>
  <cp:revision>95</cp:revision>
  <dcterms:created xsi:type="dcterms:W3CDTF">2008-09-16T14:57:49Z</dcterms:created>
  <dcterms:modified xsi:type="dcterms:W3CDTF">2021-06-28T02:49:09Z</dcterms:modified>
</cp:coreProperties>
</file>