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6" r:id="rId6"/>
    <p:sldMasterId id="2147483699" r:id="rId7"/>
    <p:sldMasterId id="2147483712" r:id="rId8"/>
    <p:sldMasterId id="2147483725" r:id="rId9"/>
    <p:sldMasterId id="2147483738" r:id="rId10"/>
    <p:sldMasterId id="2147483751" r:id="rId11"/>
  </p:sldMasterIdLst>
  <p:sldIdLst>
    <p:sldId id="256" r:id="rId12"/>
    <p:sldId id="284" r:id="rId13"/>
    <p:sldId id="285" r:id="rId14"/>
    <p:sldId id="287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88" r:id="rId35"/>
    <p:sldId id="290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91" r:id="rId45"/>
    <p:sldId id="286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44F0C-3290-49DB-9CAA-5D1BF6EE8D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D1FF7E6-8034-4963-9E5C-1EF874BB1973}">
      <dgm:prSet phldrT="[文字]" custT="1"/>
      <dgm:spPr/>
      <dgm:t>
        <a:bodyPr/>
        <a:lstStyle/>
        <a:p>
          <a:r>
            <a:rPr lang="zh-TW" altLang="en-US" sz="2400" b="1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排出</a:t>
          </a:r>
          <a:r>
            <a:rPr lang="en-US" altLang="zh-TW" sz="2400" b="1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job</a:t>
          </a:r>
          <a:r>
            <a:rPr lang="zh-TW" altLang="en-US" sz="2400" b="1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 加工順序</a:t>
          </a:r>
        </a:p>
      </dgm:t>
    </dgm:pt>
    <dgm:pt modelId="{1B76ED4C-C771-44F3-B82C-D0B919942B92}" type="parTrans" cxnId="{4B4E6715-8685-4BF3-93A9-16B3FCC1E92B}">
      <dgm:prSet/>
      <dgm:spPr/>
      <dgm:t>
        <a:bodyPr/>
        <a:lstStyle/>
        <a:p>
          <a:endParaRPr lang="zh-TW" altLang="en-US"/>
        </a:p>
      </dgm:t>
    </dgm:pt>
    <dgm:pt modelId="{CA678D1E-71D9-4ED7-B608-310B3EE2C65F}" type="sibTrans" cxnId="{4B4E6715-8685-4BF3-93A9-16B3FCC1E92B}">
      <dgm:prSet/>
      <dgm:spPr/>
      <dgm:t>
        <a:bodyPr/>
        <a:lstStyle/>
        <a:p>
          <a:endParaRPr lang="zh-TW" altLang="en-US"/>
        </a:p>
      </dgm:t>
    </dgm:pt>
    <dgm:pt modelId="{A1CBC6EA-0786-41C1-B941-FBAEAC67688E}" type="pres">
      <dgm:prSet presAssocID="{9DD44F0C-3290-49DB-9CAA-5D1BF6EE8D5B}" presName="diagram" presStyleCnt="0">
        <dgm:presLayoutVars>
          <dgm:dir/>
          <dgm:resizeHandles val="exact"/>
        </dgm:presLayoutVars>
      </dgm:prSet>
      <dgm:spPr/>
    </dgm:pt>
    <dgm:pt modelId="{E065B2A9-A6CB-443F-8E8C-FCDD719D58F5}" type="pres">
      <dgm:prSet presAssocID="{5D1FF7E6-8034-4963-9E5C-1EF874BB1973}" presName="node" presStyleLbl="node1" presStyleIdx="0" presStyleCnt="1" custScaleX="35120" custScaleY="14502" custLinFactNeighborY="-4386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FECE3607-5BFB-46DD-9480-4A1268BC6818}" type="presOf" srcId="{5D1FF7E6-8034-4963-9E5C-1EF874BB1973}" destId="{E065B2A9-A6CB-443F-8E8C-FCDD719D58F5}" srcOrd="0" destOrd="0" presId="urn:microsoft.com/office/officeart/2005/8/layout/default"/>
    <dgm:cxn modelId="{7930CE09-984D-4398-8EB0-427A3BCC207D}" type="presOf" srcId="{9DD44F0C-3290-49DB-9CAA-5D1BF6EE8D5B}" destId="{A1CBC6EA-0786-41C1-B941-FBAEAC67688E}" srcOrd="0" destOrd="0" presId="urn:microsoft.com/office/officeart/2005/8/layout/default"/>
    <dgm:cxn modelId="{4B4E6715-8685-4BF3-93A9-16B3FCC1E92B}" srcId="{9DD44F0C-3290-49DB-9CAA-5D1BF6EE8D5B}" destId="{5D1FF7E6-8034-4963-9E5C-1EF874BB1973}" srcOrd="0" destOrd="0" parTransId="{1B76ED4C-C771-44F3-B82C-D0B919942B92}" sibTransId="{CA678D1E-71D9-4ED7-B608-310B3EE2C65F}"/>
    <dgm:cxn modelId="{B917B404-EB23-447C-A152-7FE96B7AA037}" type="presParOf" srcId="{A1CBC6EA-0786-41C1-B941-FBAEAC67688E}" destId="{E065B2A9-A6CB-443F-8E8C-FCDD719D58F5}" srcOrd="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5B2A9-A6CB-443F-8E8C-FCDD719D58F5}">
      <dsp:nvSpPr>
        <dsp:cNvPr id="0" name=""/>
        <dsp:cNvSpPr/>
      </dsp:nvSpPr>
      <dsp:spPr>
        <a:xfrm>
          <a:off x="2636723" y="216557"/>
          <a:ext cx="2854553" cy="707233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排出</a:t>
          </a:r>
          <a:r>
            <a:rPr lang="en-US" altLang="zh-TW" sz="2400" b="1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job</a:t>
          </a:r>
          <a:r>
            <a:rPr lang="zh-TW" altLang="en-US" sz="2400" b="1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 加工順序</a:t>
          </a:r>
        </a:p>
      </dsp:txBody>
      <dsp:txXfrm>
        <a:off x="2671247" y="251081"/>
        <a:ext cx="2785505" cy="638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Helvetica" pitchFamily="2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  <a:lvl6pPr marL="1714415" indent="0" algn="ctr">
              <a:buNone/>
              <a:defRPr/>
            </a:lvl6pPr>
            <a:lvl7pPr marL="2057297" indent="0" algn="ctr">
              <a:buNone/>
              <a:defRPr/>
            </a:lvl7pPr>
            <a:lvl8pPr marL="2400180" indent="0" algn="ctr">
              <a:buNone/>
              <a:defRPr/>
            </a:lvl8pPr>
            <a:lvl9pPr marL="2743064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9841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717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0579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15833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62" indent="0" algn="ctr">
              <a:buNone/>
              <a:defRPr/>
            </a:lvl2pPr>
            <a:lvl3pPr marL="514325" indent="0" algn="ctr">
              <a:buNone/>
              <a:defRPr/>
            </a:lvl3pPr>
            <a:lvl4pPr marL="771487" indent="0" algn="ctr">
              <a:buNone/>
              <a:defRPr/>
            </a:lvl4pPr>
            <a:lvl5pPr marL="1028649" indent="0" algn="ctr">
              <a:buNone/>
              <a:defRPr/>
            </a:lvl5pPr>
            <a:lvl6pPr marL="1285811" indent="0" algn="ctr">
              <a:buNone/>
              <a:defRPr/>
            </a:lvl6pPr>
            <a:lvl7pPr marL="1542974" indent="0" algn="ctr">
              <a:buNone/>
              <a:defRPr/>
            </a:lvl7pPr>
            <a:lvl8pPr marL="1800135" indent="0" algn="ctr">
              <a:buNone/>
              <a:defRPr/>
            </a:lvl8pPr>
            <a:lvl9pPr marL="2057297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0698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5300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62" indent="0">
              <a:buNone/>
              <a:defRPr sz="1013"/>
            </a:lvl2pPr>
            <a:lvl3pPr marL="514325" indent="0">
              <a:buNone/>
              <a:defRPr sz="900"/>
            </a:lvl3pPr>
            <a:lvl4pPr marL="771487" indent="0">
              <a:buNone/>
              <a:defRPr sz="788"/>
            </a:lvl4pPr>
            <a:lvl5pPr marL="1028649" indent="0">
              <a:buNone/>
              <a:defRPr sz="788"/>
            </a:lvl5pPr>
            <a:lvl6pPr marL="1285811" indent="0">
              <a:buNone/>
              <a:defRPr sz="788"/>
            </a:lvl6pPr>
            <a:lvl7pPr marL="1542974" indent="0">
              <a:buNone/>
              <a:defRPr sz="788"/>
            </a:lvl7pPr>
            <a:lvl8pPr marL="1800135" indent="0">
              <a:buNone/>
              <a:defRPr sz="788"/>
            </a:lvl8pPr>
            <a:lvl9pPr marL="2057297" indent="0">
              <a:buNone/>
              <a:defRPr sz="78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0570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17104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1772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392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>
            <a:lvl1pPr>
              <a:defRPr sz="2400">
                <a:latin typeface="Helvetica" pitchFamily="2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Helvetica" pitchFamily="2" charset="0"/>
              </a:defRPr>
            </a:lvl1pPr>
            <a:lvl2pPr>
              <a:defRPr sz="1350">
                <a:latin typeface="Helvetica" pitchFamily="2" charset="0"/>
              </a:defRPr>
            </a:lvl2pPr>
            <a:lvl3pPr>
              <a:defRPr sz="1200"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1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2955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2" indent="0">
              <a:buNone/>
              <a:defRPr sz="1575"/>
            </a:lvl2pPr>
            <a:lvl3pPr marL="514325" indent="0">
              <a:buNone/>
              <a:defRPr sz="1350"/>
            </a:lvl3pPr>
            <a:lvl4pPr marL="771487" indent="0">
              <a:buNone/>
              <a:defRPr sz="1125"/>
            </a:lvl4pPr>
            <a:lvl5pPr marL="1028649" indent="0">
              <a:buNone/>
              <a:defRPr sz="1125"/>
            </a:lvl5pPr>
            <a:lvl6pPr marL="1285811" indent="0">
              <a:buNone/>
              <a:defRPr sz="1125"/>
            </a:lvl6pPr>
            <a:lvl7pPr marL="1542974" indent="0">
              <a:buNone/>
              <a:defRPr sz="1125"/>
            </a:lvl7pPr>
            <a:lvl8pPr marL="1800135" indent="0">
              <a:buNone/>
              <a:defRPr sz="1125"/>
            </a:lvl8pPr>
            <a:lvl9pPr marL="2057297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753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5396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0769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3628343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Helvetica" pitchFamily="2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  <a:lvl6pPr marL="1714415" indent="0" algn="ctr">
              <a:buNone/>
              <a:defRPr/>
            </a:lvl6pPr>
            <a:lvl7pPr marL="2057297" indent="0" algn="ctr">
              <a:buNone/>
              <a:defRPr/>
            </a:lvl7pPr>
            <a:lvl8pPr marL="2400180" indent="0" algn="ctr">
              <a:buNone/>
              <a:defRPr/>
            </a:lvl8pPr>
            <a:lvl9pPr marL="2743064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579567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>
            <a:lvl1pPr>
              <a:defRPr sz="2400">
                <a:latin typeface="Helvetica" pitchFamily="2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Helvetica" pitchFamily="2" charset="0"/>
              </a:defRPr>
            </a:lvl1pPr>
            <a:lvl2pPr>
              <a:defRPr sz="1350">
                <a:latin typeface="Helvetica" pitchFamily="2" charset="0"/>
              </a:defRPr>
            </a:lvl2pPr>
            <a:lvl3pPr>
              <a:defRPr sz="1200"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459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350"/>
            </a:lvl2pPr>
            <a:lvl3pPr marL="685766" indent="0">
              <a:buNone/>
              <a:defRPr sz="120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  <a:lvl6pPr marL="1714415" indent="0">
              <a:buNone/>
              <a:defRPr sz="1050"/>
            </a:lvl6pPr>
            <a:lvl7pPr marL="2057297" indent="0">
              <a:buNone/>
              <a:defRPr sz="1050"/>
            </a:lvl7pPr>
            <a:lvl8pPr marL="2400180" indent="0">
              <a:buNone/>
              <a:defRPr sz="1050"/>
            </a:lvl8pPr>
            <a:lvl9pPr marL="2743064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6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2003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6825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350"/>
            </a:lvl2pPr>
            <a:lvl3pPr marL="685766" indent="0">
              <a:buNone/>
              <a:defRPr sz="120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  <a:lvl6pPr marL="1714415" indent="0">
              <a:buNone/>
              <a:defRPr sz="1050"/>
            </a:lvl6pPr>
            <a:lvl7pPr marL="2057297" indent="0">
              <a:buNone/>
              <a:defRPr sz="1050"/>
            </a:lvl7pPr>
            <a:lvl8pPr marL="2400180" indent="0">
              <a:buNone/>
              <a:defRPr sz="1050"/>
            </a:lvl8pPr>
            <a:lvl9pPr marL="2743064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905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14141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418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790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9590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86167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0152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7880999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62" indent="0" algn="ctr">
              <a:buNone/>
              <a:defRPr/>
            </a:lvl2pPr>
            <a:lvl3pPr marL="514325" indent="0" algn="ctr">
              <a:buNone/>
              <a:defRPr/>
            </a:lvl3pPr>
            <a:lvl4pPr marL="771487" indent="0" algn="ctr">
              <a:buNone/>
              <a:defRPr/>
            </a:lvl4pPr>
            <a:lvl5pPr marL="1028649" indent="0" algn="ctr">
              <a:buNone/>
              <a:defRPr/>
            </a:lvl5pPr>
            <a:lvl6pPr marL="1285811" indent="0" algn="ctr">
              <a:buNone/>
              <a:defRPr/>
            </a:lvl6pPr>
            <a:lvl7pPr marL="1542974" indent="0" algn="ctr">
              <a:buNone/>
              <a:defRPr/>
            </a:lvl7pPr>
            <a:lvl8pPr marL="1800135" indent="0" algn="ctr">
              <a:buNone/>
              <a:defRPr/>
            </a:lvl8pPr>
            <a:lvl9pPr marL="2057297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55906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0550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62" indent="0">
              <a:buNone/>
              <a:defRPr sz="1013"/>
            </a:lvl2pPr>
            <a:lvl3pPr marL="514325" indent="0">
              <a:buNone/>
              <a:defRPr sz="900"/>
            </a:lvl3pPr>
            <a:lvl4pPr marL="771487" indent="0">
              <a:buNone/>
              <a:defRPr sz="788"/>
            </a:lvl4pPr>
            <a:lvl5pPr marL="1028649" indent="0">
              <a:buNone/>
              <a:defRPr sz="788"/>
            </a:lvl5pPr>
            <a:lvl6pPr marL="1285811" indent="0">
              <a:buNone/>
              <a:defRPr sz="788"/>
            </a:lvl6pPr>
            <a:lvl7pPr marL="1542974" indent="0">
              <a:buNone/>
              <a:defRPr sz="788"/>
            </a:lvl7pPr>
            <a:lvl8pPr marL="1800135" indent="0">
              <a:buNone/>
              <a:defRPr sz="788"/>
            </a:lvl8pPr>
            <a:lvl9pPr marL="2057297" indent="0">
              <a:buNone/>
              <a:defRPr sz="78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410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755054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43431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61568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22571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239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613876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2" indent="0">
              <a:buNone/>
              <a:defRPr sz="1575"/>
            </a:lvl2pPr>
            <a:lvl3pPr marL="514325" indent="0">
              <a:buNone/>
              <a:defRPr sz="1350"/>
            </a:lvl3pPr>
            <a:lvl4pPr marL="771487" indent="0">
              <a:buNone/>
              <a:defRPr sz="1125"/>
            </a:lvl4pPr>
            <a:lvl5pPr marL="1028649" indent="0">
              <a:buNone/>
              <a:defRPr sz="1125"/>
            </a:lvl5pPr>
            <a:lvl6pPr marL="1285811" indent="0">
              <a:buNone/>
              <a:defRPr sz="1125"/>
            </a:lvl6pPr>
            <a:lvl7pPr marL="1542974" indent="0">
              <a:buNone/>
              <a:defRPr sz="1125"/>
            </a:lvl7pPr>
            <a:lvl8pPr marL="1800135" indent="0">
              <a:buNone/>
              <a:defRPr sz="1125"/>
            </a:lvl8pPr>
            <a:lvl9pPr marL="2057297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38224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293230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234340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4184241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62" indent="0" algn="ctr">
              <a:buNone/>
              <a:defRPr/>
            </a:lvl2pPr>
            <a:lvl3pPr marL="514325" indent="0" algn="ctr">
              <a:buNone/>
              <a:defRPr/>
            </a:lvl3pPr>
            <a:lvl4pPr marL="771487" indent="0" algn="ctr">
              <a:buNone/>
              <a:defRPr/>
            </a:lvl4pPr>
            <a:lvl5pPr marL="1028649" indent="0" algn="ctr">
              <a:buNone/>
              <a:defRPr/>
            </a:lvl5pPr>
            <a:lvl6pPr marL="1285811" indent="0" algn="ctr">
              <a:buNone/>
              <a:defRPr/>
            </a:lvl6pPr>
            <a:lvl7pPr marL="1542974" indent="0" algn="ctr">
              <a:buNone/>
              <a:defRPr/>
            </a:lvl7pPr>
            <a:lvl8pPr marL="1800135" indent="0" algn="ctr">
              <a:buNone/>
              <a:defRPr/>
            </a:lvl8pPr>
            <a:lvl9pPr marL="2057297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110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995738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970087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62" indent="0">
              <a:buNone/>
              <a:defRPr sz="1013"/>
            </a:lvl2pPr>
            <a:lvl3pPr marL="514325" indent="0">
              <a:buNone/>
              <a:defRPr sz="900"/>
            </a:lvl3pPr>
            <a:lvl4pPr marL="771487" indent="0">
              <a:buNone/>
              <a:defRPr sz="788"/>
            </a:lvl4pPr>
            <a:lvl5pPr marL="1028649" indent="0">
              <a:buNone/>
              <a:defRPr sz="788"/>
            </a:lvl5pPr>
            <a:lvl6pPr marL="1285811" indent="0">
              <a:buNone/>
              <a:defRPr sz="788"/>
            </a:lvl6pPr>
            <a:lvl7pPr marL="1542974" indent="0">
              <a:buNone/>
              <a:defRPr sz="788"/>
            </a:lvl7pPr>
            <a:lvl8pPr marL="1800135" indent="0">
              <a:buNone/>
              <a:defRPr sz="788"/>
            </a:lvl8pPr>
            <a:lvl9pPr marL="2057297" indent="0">
              <a:buNone/>
              <a:defRPr sz="78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53078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40044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76803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477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668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79239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2" indent="0">
              <a:buNone/>
              <a:defRPr sz="1575"/>
            </a:lvl2pPr>
            <a:lvl3pPr marL="514325" indent="0">
              <a:buNone/>
              <a:defRPr sz="1350"/>
            </a:lvl3pPr>
            <a:lvl4pPr marL="771487" indent="0">
              <a:buNone/>
              <a:defRPr sz="1125"/>
            </a:lvl4pPr>
            <a:lvl5pPr marL="1028649" indent="0">
              <a:buNone/>
              <a:defRPr sz="1125"/>
            </a:lvl5pPr>
            <a:lvl6pPr marL="1285811" indent="0">
              <a:buNone/>
              <a:defRPr sz="1125"/>
            </a:lvl6pPr>
            <a:lvl7pPr marL="1542974" indent="0">
              <a:buNone/>
              <a:defRPr sz="1125"/>
            </a:lvl7pPr>
            <a:lvl8pPr marL="1800135" indent="0">
              <a:buNone/>
              <a:defRPr sz="1125"/>
            </a:lvl8pPr>
            <a:lvl9pPr marL="2057297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52997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10839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1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271610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41086544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Helvetica" pitchFamily="2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  <a:lvl6pPr marL="1714415" indent="0" algn="ctr">
              <a:buNone/>
              <a:defRPr/>
            </a:lvl6pPr>
            <a:lvl7pPr marL="2057297" indent="0" algn="ctr">
              <a:buNone/>
              <a:defRPr/>
            </a:lvl7pPr>
            <a:lvl8pPr marL="2400180" indent="0" algn="ctr">
              <a:buNone/>
              <a:defRPr/>
            </a:lvl8pPr>
            <a:lvl9pPr marL="2743064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7712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>
            <a:lvl1pPr>
              <a:defRPr sz="2400">
                <a:latin typeface="Helvetica" pitchFamily="2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Helvetica" pitchFamily="2" charset="0"/>
              </a:defRPr>
            </a:lvl1pPr>
            <a:lvl2pPr>
              <a:defRPr sz="1350">
                <a:latin typeface="Helvetica" pitchFamily="2" charset="0"/>
              </a:defRPr>
            </a:lvl2pPr>
            <a:lvl3pPr>
              <a:defRPr sz="1200"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5630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350"/>
            </a:lvl2pPr>
            <a:lvl3pPr marL="685766" indent="0">
              <a:buNone/>
              <a:defRPr sz="1200"/>
            </a:lvl3pPr>
            <a:lvl4pPr marL="1028649" indent="0">
              <a:buNone/>
              <a:defRPr sz="1050"/>
            </a:lvl4pPr>
            <a:lvl5pPr marL="1371532" indent="0">
              <a:buNone/>
              <a:defRPr sz="1050"/>
            </a:lvl5pPr>
            <a:lvl6pPr marL="1714415" indent="0">
              <a:buNone/>
              <a:defRPr sz="1050"/>
            </a:lvl6pPr>
            <a:lvl7pPr marL="2057297" indent="0">
              <a:buNone/>
              <a:defRPr sz="1050"/>
            </a:lvl7pPr>
            <a:lvl8pPr marL="2400180" indent="0">
              <a:buNone/>
              <a:defRPr sz="1050"/>
            </a:lvl8pPr>
            <a:lvl9pPr marL="2743064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45322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7896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766220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4650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0148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468542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50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8929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424530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590915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14117660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62" indent="0" algn="ctr">
              <a:buNone/>
              <a:defRPr/>
            </a:lvl2pPr>
            <a:lvl3pPr marL="514325" indent="0" algn="ctr">
              <a:buNone/>
              <a:defRPr/>
            </a:lvl3pPr>
            <a:lvl4pPr marL="771487" indent="0" algn="ctr">
              <a:buNone/>
              <a:defRPr/>
            </a:lvl4pPr>
            <a:lvl5pPr marL="1028649" indent="0" algn="ctr">
              <a:buNone/>
              <a:defRPr/>
            </a:lvl5pPr>
            <a:lvl6pPr marL="1285811" indent="0" algn="ctr">
              <a:buNone/>
              <a:defRPr/>
            </a:lvl6pPr>
            <a:lvl7pPr marL="1542974" indent="0" algn="ctr">
              <a:buNone/>
              <a:defRPr/>
            </a:lvl7pPr>
            <a:lvl8pPr marL="1800135" indent="0" algn="ctr">
              <a:buNone/>
              <a:defRPr/>
            </a:lvl8pPr>
            <a:lvl9pPr marL="2057297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564748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436413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62" indent="0">
              <a:buNone/>
              <a:defRPr sz="1013"/>
            </a:lvl2pPr>
            <a:lvl3pPr marL="514325" indent="0">
              <a:buNone/>
              <a:defRPr sz="900"/>
            </a:lvl3pPr>
            <a:lvl4pPr marL="771487" indent="0">
              <a:buNone/>
              <a:defRPr sz="788"/>
            </a:lvl4pPr>
            <a:lvl5pPr marL="1028649" indent="0">
              <a:buNone/>
              <a:defRPr sz="788"/>
            </a:lvl5pPr>
            <a:lvl6pPr marL="1285811" indent="0">
              <a:buNone/>
              <a:defRPr sz="788"/>
            </a:lvl6pPr>
            <a:lvl7pPr marL="1542974" indent="0">
              <a:buNone/>
              <a:defRPr sz="788"/>
            </a:lvl7pPr>
            <a:lvl8pPr marL="1800135" indent="0">
              <a:buNone/>
              <a:defRPr sz="788"/>
            </a:lvl8pPr>
            <a:lvl9pPr marL="2057297" indent="0">
              <a:buNone/>
              <a:defRPr sz="78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25444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0776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2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4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7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267465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0659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9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745321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994506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2" indent="0">
              <a:buNone/>
              <a:defRPr sz="1575"/>
            </a:lvl2pPr>
            <a:lvl3pPr marL="514325" indent="0">
              <a:buNone/>
              <a:defRPr sz="1350"/>
            </a:lvl3pPr>
            <a:lvl4pPr marL="771487" indent="0">
              <a:buNone/>
              <a:defRPr sz="1125"/>
            </a:lvl4pPr>
            <a:lvl5pPr marL="1028649" indent="0">
              <a:buNone/>
              <a:defRPr sz="1125"/>
            </a:lvl5pPr>
            <a:lvl6pPr marL="1285811" indent="0">
              <a:buNone/>
              <a:defRPr sz="1125"/>
            </a:lvl6pPr>
            <a:lvl7pPr marL="1542974" indent="0">
              <a:buNone/>
              <a:defRPr sz="1125"/>
            </a:lvl7pPr>
            <a:lvl8pPr marL="1800135" indent="0">
              <a:buNone/>
              <a:defRPr sz="1125"/>
            </a:lvl8pPr>
            <a:lvl9pPr marL="2057297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2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4" indent="0">
              <a:buNone/>
              <a:defRPr sz="506"/>
            </a:lvl7pPr>
            <a:lvl8pPr marL="1800135" indent="0">
              <a:buNone/>
              <a:defRPr sz="506"/>
            </a:lvl8pPr>
            <a:lvl9pPr marL="2057297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600972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45285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70653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237034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91146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36069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35457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0800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197789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069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132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432029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1085923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2149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969010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314693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93690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71451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1036320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8517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vmlDrawing" Target="../drawings/vmlDrawing4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oleObject" Target="../embeddings/oleObject9.bin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vmlDrawing" Target="../drawings/vmlDrawing5.v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oleObject" Target="../embeddings/oleObject11.bin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vmlDrawing" Target="../drawings/vmlDrawing6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oleObject" Target="../embeddings/oleObject13.bin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vmlDrawing" Target="../drawings/vmlDrawing7.v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oleObject" Target="../embeddings/oleObject15.bin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vmlDrawing" Target="../drawings/vmlDrawing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14F8A1-1198-46E5-80CD-6DCF01660035}" type="slidenum"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pPr marL="0" marR="0" lvl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hart" r:id="rId17" imgW="6095898" imgH="4076836" progId="MSGraph.Chart.8">
                  <p:embed followColorScheme="full"/>
                </p:oleObj>
              </mc:Choice>
              <mc:Fallback>
                <p:oleObj name="Chart" r:id="rId17" imgW="6095898" imgH="4076836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5" y="6373826"/>
            <a:ext cx="239681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清華大學工業工程與工程管理系電腦整合製造研究室</a:t>
            </a:r>
            <a:endParaRPr kumimoji="0" lang="zh-TW" altLang="en-US" sz="75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51"/>
            <a:ext cx="2438400" cy="20774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2020</a:t>
            </a:r>
            <a:r>
              <a:rPr kumimoji="1" lang="en-U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Cimlab NTHU</a:t>
            </a:r>
            <a:endParaRPr kumimoji="1" lang="en-US" altLang="zh-TW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rebuchet MS" panose="020B070302020209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8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14F8A1-1198-46E5-80CD-6DCF01660035}" type="slidenum">
              <a:rPr lang="zh-TW" altLang="en-US" sz="675"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675" dirty="0">
              <a:ea typeface="新細明體" pitchFamily="18" charset="-12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013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013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hart" r:id="rId17" imgW="6096090" imgH="4076730" progId="MSGraph.Chart.8">
                  <p:embed followColorScheme="full"/>
                </p:oleObj>
              </mc:Choice>
              <mc:Fallback>
                <p:oleObj name="Chart" r:id="rId17" imgW="6096090" imgH="4076730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0" y="6373822"/>
            <a:ext cx="1843774" cy="17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563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563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40"/>
            <a:ext cx="2438400" cy="1846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zh-TW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2019</a:t>
            </a:r>
            <a:r>
              <a:rPr kumimoji="1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Cimlab</a:t>
            </a:r>
            <a:r>
              <a:rPr kumimoji="1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NTHU</a:t>
            </a:r>
            <a:endParaRPr kumimoji="1" lang="en-US" altLang="zh-TW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5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716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514325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771487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028649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192872" indent="-19287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889" indent="-160727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125">
          <a:solidFill>
            <a:schemeClr val="tx1"/>
          </a:solidFill>
          <a:latin typeface="+mn-lt"/>
          <a:ea typeface="+mn-ea"/>
        </a:defRPr>
      </a:lvl2pPr>
      <a:lvl3pPr marL="642906" indent="-12858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125">
          <a:solidFill>
            <a:schemeClr val="tx1"/>
          </a:solidFill>
          <a:latin typeface="+mn-lt"/>
          <a:ea typeface="+mn-ea"/>
        </a:defRPr>
      </a:lvl3pPr>
      <a:lvl4pPr marL="900068" indent="-1285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15723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14393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554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717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88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4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14F8A1-1198-46E5-80CD-6DCF01660035}" type="slidenum">
              <a:rPr lang="zh-TW" altLang="en-US" sz="900"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900">
              <a:ea typeface="新細明體" pitchFamily="18" charset="-12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350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Chart" r:id="rId17" imgW="6095898" imgH="4076836" progId="MSGraph.Chart.8">
                  <p:embed followColorScheme="full"/>
                </p:oleObj>
              </mc:Choice>
              <mc:Fallback>
                <p:oleObj name="Chart" r:id="rId17" imgW="6095898" imgH="4076836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5" y="6373826"/>
            <a:ext cx="239681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75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750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51"/>
            <a:ext cx="2438400" cy="20774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2019</a:t>
            </a:r>
            <a:r>
              <a:rPr kumimoji="1" lang="en-U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7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Cimlab</a:t>
            </a:r>
            <a:r>
              <a:rPr kumimoji="1" lang="en-U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NTHU</a:t>
            </a:r>
            <a:endParaRPr kumimoji="1" lang="en-US" altLang="zh-TW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rebuchet MS" panose="020B070302020209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8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14F8A1-1198-46E5-80CD-6DCF01660035}" type="slidenum">
              <a:rPr lang="zh-TW" altLang="en-US" sz="675"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675">
              <a:ea typeface="新細明體" pitchFamily="18" charset="-12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013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013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Chart" r:id="rId17" imgW="6096177" imgH="4076957" progId="MSGraph.Chart.8">
                  <p:embed followColorScheme="full"/>
                </p:oleObj>
              </mc:Choice>
              <mc:Fallback>
                <p:oleObj name="Chart" r:id="rId17" imgW="6096177" imgH="4076957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0" y="6373824"/>
            <a:ext cx="1843774" cy="17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563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563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49"/>
            <a:ext cx="2438400" cy="1789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563" dirty="0">
                <a:latin typeface="Arial" charset="0"/>
                <a:ea typeface="新細明體" charset="-120"/>
              </a:rPr>
              <a:t>2019 Cimlab NTHU</a:t>
            </a:r>
            <a:endParaRPr lang="en-US" altLang="zh-TW" sz="563" dirty="0"/>
          </a:p>
        </p:txBody>
      </p:sp>
    </p:spTree>
    <p:extLst>
      <p:ext uri="{BB962C8B-B14F-4D97-AF65-F5344CB8AC3E}">
        <p14:creationId xmlns:p14="http://schemas.microsoft.com/office/powerpoint/2010/main" val="38778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716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514325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771487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028649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192872" indent="-19287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889" indent="-160727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125">
          <a:solidFill>
            <a:schemeClr val="tx1"/>
          </a:solidFill>
          <a:latin typeface="+mn-lt"/>
          <a:ea typeface="+mn-ea"/>
        </a:defRPr>
      </a:lvl2pPr>
      <a:lvl3pPr marL="642906" indent="-12858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125">
          <a:solidFill>
            <a:schemeClr val="tx1"/>
          </a:solidFill>
          <a:latin typeface="+mn-lt"/>
          <a:ea typeface="+mn-ea"/>
        </a:defRPr>
      </a:lvl3pPr>
      <a:lvl4pPr marL="900068" indent="-1285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15723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14393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554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717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88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4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14F8A1-1198-46E5-80CD-6DCF01660035}" type="slidenum">
              <a:rPr lang="zh-TW" altLang="en-US" sz="675"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675" dirty="0">
              <a:ea typeface="新細明體" pitchFamily="18" charset="-12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013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1013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Chart" r:id="rId17" imgW="6096090" imgH="4076730" progId="MSGraph.Chart.8">
                  <p:embed followColorScheme="full"/>
                </p:oleObj>
              </mc:Choice>
              <mc:Fallback>
                <p:oleObj name="Chart" r:id="rId17" imgW="6096090" imgH="4076730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0" y="6373822"/>
            <a:ext cx="1843774" cy="17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563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563">
              <a:solidFill>
                <a:srgbClr val="FF6600"/>
              </a:solidFill>
              <a:ea typeface="新細明體" pitchFamily="18" charset="-12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47"/>
            <a:ext cx="2438400" cy="1789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563" dirty="0">
                <a:latin typeface="Arial" charset="0"/>
                <a:ea typeface="新細明體" charset="-120"/>
              </a:rPr>
              <a:t>2019 Cimlab NTHU</a:t>
            </a:r>
            <a:endParaRPr lang="en-US" altLang="zh-TW" sz="563" dirty="0"/>
          </a:p>
        </p:txBody>
      </p:sp>
    </p:spTree>
    <p:extLst>
      <p:ext uri="{BB962C8B-B14F-4D97-AF65-F5344CB8AC3E}">
        <p14:creationId xmlns:p14="http://schemas.microsoft.com/office/powerpoint/2010/main" val="208153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716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514325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771487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028649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192872" indent="-19287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889" indent="-160727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125">
          <a:solidFill>
            <a:schemeClr val="tx1"/>
          </a:solidFill>
          <a:latin typeface="+mn-lt"/>
          <a:ea typeface="+mn-ea"/>
        </a:defRPr>
      </a:lvl2pPr>
      <a:lvl3pPr marL="642906" indent="-12858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125">
          <a:solidFill>
            <a:schemeClr val="tx1"/>
          </a:solidFill>
          <a:latin typeface="+mn-lt"/>
          <a:ea typeface="+mn-ea"/>
        </a:defRPr>
      </a:lvl3pPr>
      <a:lvl4pPr marL="900068" indent="-1285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15723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14393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554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717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88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4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14F8A1-1198-46E5-80CD-6DCF01660035}" type="slidenum"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pPr marL="0" marR="0" lvl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Chart" r:id="rId17" imgW="6095898" imgH="4076836" progId="MSGraph.Chart.8">
                  <p:embed followColorScheme="full"/>
                </p:oleObj>
              </mc:Choice>
              <mc:Fallback>
                <p:oleObj name="Chart" r:id="rId17" imgW="6095898" imgH="4076836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5" y="6373826"/>
            <a:ext cx="239681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5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清華大學工業工程與工程管理系電腦整合製造研究室</a:t>
            </a:r>
            <a:endParaRPr kumimoji="0" lang="zh-TW" altLang="en-US" sz="75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51"/>
            <a:ext cx="2438400" cy="20774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2019</a:t>
            </a:r>
            <a:r>
              <a:rPr kumimoji="1" lang="en-US" altLang="zh-TW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Cimlab NTHU</a:t>
            </a:r>
            <a:endParaRPr kumimoji="1" lang="en-US" altLang="zh-TW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3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rebuchet MS" panose="020B070302020209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8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Trebuchet MS" panose="020B0703020202090204" pitchFamily="34" charset="0"/>
          <a:ea typeface="+mn-ea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058400" y="0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0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14F8A1-1198-46E5-80CD-6DCF01660035}" type="slidenum">
              <a:rPr kumimoji="0" lang="zh-TW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pPr marL="0" marR="0" lvl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67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16000" y="8382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016000" y="63246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930400" y="1443042"/>
          <a:ext cx="8130117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Chart" r:id="rId17" imgW="6096090" imgH="4076730" progId="MSGraph.Chart.8">
                  <p:embed followColorScheme="full"/>
                </p:oleObj>
              </mc:Choice>
              <mc:Fallback>
                <p:oleObj name="Chart" r:id="rId17" imgW="6096090" imgH="4076730" progId="MSGraph.Chart.8">
                  <p:embed followColorScheme="full"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43042"/>
                        <a:ext cx="8130117" cy="407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0" y="6373822"/>
            <a:ext cx="1843774" cy="17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63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清華大學工業工程與工程管理系電腦整合製造研究室</a:t>
            </a:r>
            <a:endParaRPr kumimoji="0" lang="zh-TW" altLang="en-US" sz="563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47"/>
            <a:ext cx="2438400" cy="1789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6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2019 Cimlab NTHU</a:t>
            </a:r>
            <a:endParaRPr kumimoji="1" lang="en-US" altLang="zh-TW" sz="56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4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716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514325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771487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028649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192872" indent="-192872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889" indent="-160727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125">
          <a:solidFill>
            <a:schemeClr val="tx1"/>
          </a:solidFill>
          <a:latin typeface="+mn-lt"/>
          <a:ea typeface="+mn-ea"/>
        </a:defRPr>
      </a:lvl2pPr>
      <a:lvl3pPr marL="642906" indent="-128582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125">
          <a:solidFill>
            <a:schemeClr val="tx1"/>
          </a:solidFill>
          <a:latin typeface="+mn-lt"/>
          <a:ea typeface="+mn-ea"/>
        </a:defRPr>
      </a:lvl3pPr>
      <a:lvl4pPr marL="900068" indent="-1285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15723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14393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554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717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880" indent="-128582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4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0210800" y="31806"/>
          <a:ext cx="121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多媒體項目" r:id="rId15" imgW="1238095" imgH="1209524" progId="">
                  <p:embed/>
                </p:oleObj>
              </mc:Choice>
              <mc:Fallback>
                <p:oleObj name="多媒體項目" r:id="rId15" imgW="1238095" imgH="1209524" progId="">
                  <p:embed/>
                  <p:pic>
                    <p:nvPicPr>
                      <p:cNvPr id="10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31806"/>
                        <a:ext cx="1219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63960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14F8A1-1198-46E5-80CD-6DCF01660035}" type="slidenum">
              <a:rPr kumimoji="0" lang="zh-TW" altLang="en-US" sz="67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762000" y="8382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762000" y="6324600"/>
            <a:ext cx="10668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1804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16002" y="6373818"/>
            <a:ext cx="1843774" cy="17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63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清華大學工業工程與工程管理系電腦整合製造研究室</a:t>
            </a:r>
            <a:endParaRPr kumimoji="0" lang="zh-TW" altLang="en-US" sz="563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245600" y="6396043"/>
            <a:ext cx="2438400" cy="1789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2019 Cimlab NTHU</a:t>
            </a:r>
            <a:endParaRPr kumimoji="1" lang="en-US" altLang="zh-TW" sz="5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4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§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kumimoji="1" sz="1125">
          <a:solidFill>
            <a:schemeClr val="tx1"/>
          </a:solidFill>
          <a:latin typeface="+mn-lt"/>
          <a:ea typeface="+mn-ea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Char char="•"/>
        <a:defRPr kumimoji="1" sz="1125">
          <a:solidFill>
            <a:schemeClr val="tx1"/>
          </a:solidFill>
          <a:latin typeface="+mn-lt"/>
          <a:ea typeface="+mn-ea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660033"/>
        </a:buClr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54C54-BEC6-4CDA-8151-215B917BC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183" y="-729620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甘特圖排程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C7BDAF-37B8-488C-B163-8FCFF283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潘又禎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胡菀庭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紀亞妤</a:t>
            </a:r>
          </a:p>
        </p:txBody>
      </p:sp>
    </p:spTree>
    <p:extLst>
      <p:ext uri="{BB962C8B-B14F-4D97-AF65-F5344CB8AC3E}">
        <p14:creationId xmlns:p14="http://schemas.microsoft.com/office/powerpoint/2010/main" val="147719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396" y="1853237"/>
            <a:ext cx="2698561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9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B</a:t>
            </a:r>
            <a:br>
              <a:rPr lang="en-US" altLang="zh-TW" sz="1800" dirty="0"/>
            </a:br>
            <a:r>
              <a:rPr lang="en-US" altLang="zh-TW" sz="1800" dirty="0"/>
              <a:t>Job2 W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A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4]</a:t>
            </a:r>
            <a:br>
              <a:rPr lang="en-US" altLang="zh-TW" sz="1800" dirty="0"/>
            </a:br>
            <a:r>
              <a:rPr lang="en-US" altLang="zh-TW" sz="1800" dirty="0"/>
              <a:t>[5, 5, 3, 3, 3, 3, 5, 5, 2, 2, 2]</a:t>
            </a:r>
            <a:br>
              <a:rPr lang="en-US" altLang="zh-TW" sz="1800" dirty="0"/>
            </a:br>
            <a:r>
              <a:rPr lang="en-US" altLang="zh-TW" sz="1800" dirty="0"/>
              <a:t>[0, 0, 5, 5, 5, 5, 1, 0, 0]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3950960" y="313494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3686339" y="280599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3356318" y="1195417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3144309" y="86770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t=9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25DA075-39CB-474C-9B0A-C8EE4C4D8050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t=8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396" y="2175750"/>
            <a:ext cx="2698561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11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B</a:t>
            </a:r>
            <a:br>
              <a:rPr lang="en-US" altLang="zh-TW" sz="1800" dirty="0"/>
            </a:br>
            <a:r>
              <a:rPr lang="en-US" altLang="zh-TW" sz="1800" dirty="0"/>
              <a:t>Job2 C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W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6]</a:t>
            </a:r>
            <a:br>
              <a:rPr lang="en-US" altLang="zh-TW" sz="1800" dirty="0"/>
            </a:br>
            <a:r>
              <a:rPr lang="en-US" altLang="zh-TW" sz="1800" dirty="0"/>
              <a:t>[5, 5, 3, 3, 3, 3, 5, 5, 2, 2, 2]</a:t>
            </a:r>
            <a:br>
              <a:rPr lang="en-US" altLang="zh-TW" sz="1800" dirty="0"/>
            </a:br>
            <a:r>
              <a:rPr lang="en-US" altLang="zh-TW" sz="1800" dirty="0"/>
              <a:t>[0, 0, 5, 5, 5, 5, 1, 0, 0, 0, 0]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3950960" y="313494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3686339" y="280599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4779990" y="1160242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4509492" y="813891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B09D5C-0134-429B-B2C3-1F753157AC6C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t=9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1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491" y="1964983"/>
            <a:ext cx="3435562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12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W</a:t>
            </a:r>
            <a:br>
              <a:rPr lang="en-US" altLang="zh-TW" sz="1800" dirty="0"/>
            </a:br>
            <a:r>
              <a:rPr lang="en-US" altLang="zh-TW" sz="1800" dirty="0"/>
              <a:t>Job2 A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W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6]</a:t>
            </a:r>
            <a:br>
              <a:rPr lang="en-US" altLang="zh-TW" sz="1800" dirty="0"/>
            </a:br>
            <a:r>
              <a:rPr lang="en-US" altLang="zh-TW" sz="1800" dirty="0"/>
              <a:t>[5, 5, 3, 3, 3, 3, 5, 5, 2, 2, 2, 1, 1]</a:t>
            </a:r>
            <a:br>
              <a:rPr lang="en-US" altLang="zh-TW" sz="1800" dirty="0"/>
            </a:br>
            <a:r>
              <a:rPr lang="en-US" altLang="zh-TW" sz="1800" dirty="0"/>
              <a:t>[0, 0, 5, 5, 5, 5, 1, 0, 0, 0, 0, 2]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4517102" y="308599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4216675" y="275341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t=13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4252920" y="5001098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3969655" y="466373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t=12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4779990" y="1160242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4509492" y="78725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389B035-011E-411F-9AB4-AC96F5B09106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t=11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9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037" y="1853237"/>
            <a:ext cx="3435562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13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C</a:t>
            </a:r>
            <a:br>
              <a:rPr lang="en-US" altLang="zh-TW" sz="1800" dirty="0"/>
            </a:br>
            <a:r>
              <a:rPr lang="en-US" altLang="zh-TW" sz="1800" dirty="0"/>
              <a:t>Job2 A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W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6]</a:t>
            </a:r>
            <a:br>
              <a:rPr lang="en-US" altLang="zh-TW" sz="1800" dirty="0"/>
            </a:br>
            <a:r>
              <a:rPr lang="en-US" altLang="zh-TW" sz="1800" dirty="0"/>
              <a:t>[5, 5, 3, 3, 3, 3, 5, 5, 2, 2, 2, 1, 1]</a:t>
            </a:r>
            <a:br>
              <a:rPr lang="en-US" altLang="zh-TW" sz="1800" dirty="0"/>
            </a:br>
            <a:r>
              <a:rPr lang="en-US" altLang="zh-TW" sz="1800" dirty="0"/>
              <a:t>[0, 0, 5, 5, 5, 5, 1, 0, 0, 0, 0, 2, 0]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4517102" y="308599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4216675" y="275341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t=13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4779990" y="1160242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4509492" y="78725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682738-1A27-4609-9E48-FEF8887F219B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t=12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8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772" y="1964983"/>
            <a:ext cx="4333845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14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A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B</a:t>
            </a:r>
            <a:br>
              <a:rPr lang="en-US" altLang="zh-TW" sz="1800" dirty="0"/>
            </a:br>
            <a:r>
              <a:rPr lang="en-US" altLang="zh-TW" sz="1800" dirty="0"/>
              <a:t>Job7 W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6]</a:t>
            </a:r>
            <a:br>
              <a:rPr lang="en-US" altLang="zh-TW" sz="1800" dirty="0"/>
            </a:br>
            <a:r>
              <a:rPr lang="en-US" altLang="zh-TW" sz="1800" dirty="0"/>
              <a:t>[5, 5, 3, 3, 3, 3, 5, 5, 2, 2, 2, 1, 1, 7, 7, 7, 7, 7]</a:t>
            </a:r>
            <a:br>
              <a:rPr lang="en-US" altLang="zh-TW" sz="1800" dirty="0"/>
            </a:br>
            <a:r>
              <a:rPr lang="en-US" altLang="zh-TW" sz="1800" dirty="0"/>
              <a:t>[0, 0, 5, 5, 5, 5, 1, 0, 0, 0, 0, 2, 0, 1]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5991104" y="3122747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5715128" y="278198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t=18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4826404" y="4986415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4517102" y="4677062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4779990" y="1160242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4509492" y="78725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377556-C3D5-4AE6-A0E4-6F953F45A4EF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t=13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3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85" y="1853237"/>
            <a:ext cx="4900715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18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W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B</a:t>
            </a:r>
            <a:br>
              <a:rPr lang="en-US" altLang="zh-TW" sz="1800" dirty="0"/>
            </a:br>
            <a:r>
              <a:rPr lang="en-US" altLang="zh-TW" sz="1800" dirty="0"/>
              <a:t>Job7 C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2]</a:t>
            </a:r>
            <a:br>
              <a:rPr lang="en-US" altLang="zh-TW" sz="1800" dirty="0"/>
            </a:br>
            <a:r>
              <a:rPr lang="en-US" altLang="zh-TW" sz="1800" dirty="0"/>
              <a:t>[5, 5, 3, 3, 3, 3, 5, 5, 2, 2, 2, 1, 1, 7, 7, 7, 7, 7]</a:t>
            </a:r>
            <a:br>
              <a:rPr lang="en-US" altLang="zh-TW" sz="1800" dirty="0"/>
            </a:br>
            <a:r>
              <a:rPr lang="en-US" altLang="zh-TW" sz="1800" dirty="0"/>
              <a:t>[0, 0, 5, 5, 5, 5, 1, 0, 0, 0, 0, 2, 0, 1, 0, 0, 0, 0]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5991104" y="3122747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5715128" y="2829610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t=18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6246740" y="1195417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5991104" y="840370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t=19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E81552D-9EB4-4024-BE33-5FE7B76913B0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t=14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5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960" y="1853237"/>
            <a:ext cx="4900715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19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C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W</a:t>
            </a:r>
            <a:br>
              <a:rPr lang="en-US" altLang="zh-TW" sz="1800" dirty="0"/>
            </a:br>
            <a:r>
              <a:rPr lang="en-US" altLang="zh-TW" sz="1800" dirty="0"/>
              <a:t>Job7 W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2]</a:t>
            </a: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6]</a:t>
            </a: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6849979" y="308599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6520603" y="2767197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6573515" y="4986415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6335333" y="4652411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t=20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6234040" y="1195417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5991104" y="840370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t=19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4996C2-D2E7-4F35-B62F-9153D4FEAA8F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t=18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097" y="2504983"/>
            <a:ext cx="2984422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20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C</a:t>
            </a:r>
            <a:br>
              <a:rPr lang="en-US" altLang="zh-TW" sz="1800" dirty="0"/>
            </a:br>
            <a:r>
              <a:rPr lang="en-US" altLang="zh-TW" sz="1800" dirty="0"/>
              <a:t>Job3 W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W</a:t>
            </a:r>
            <a:br>
              <a:rPr lang="en-US" altLang="zh-TW" sz="1800" dirty="0"/>
            </a:br>
            <a:r>
              <a:rPr lang="en-US" altLang="zh-TW" sz="1800" dirty="0"/>
              <a:t>Job7 F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2, 3, 3, 3, 3, 3]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6849979" y="308599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6520603" y="2767197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6573515" y="4986415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6335333" y="4652411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t=20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7675490" y="1252798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7410329" y="964576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8AEEFD-47CD-4CCD-BC69-959965E8EFF1}"/>
              </a:ext>
            </a:extLst>
          </p:cNvPr>
          <p:cNvSpPr/>
          <p:nvPr/>
        </p:nvSpPr>
        <p:spPr>
          <a:xfrm>
            <a:off x="6208452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D5E39CD-065A-4CE4-8D37-D37C6CFFC6EB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t=19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9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54" y="2504983"/>
            <a:ext cx="2984422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21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F</a:t>
            </a:r>
            <a:br>
              <a:rPr lang="en-US" altLang="zh-TW" sz="1800" dirty="0"/>
            </a:br>
            <a:r>
              <a:rPr lang="en-US" altLang="zh-TW" sz="1800" dirty="0"/>
              <a:t>Job3 W</a:t>
            </a:r>
            <a:br>
              <a:rPr lang="en-US" altLang="zh-TW" sz="1800" dirty="0"/>
            </a:br>
            <a:r>
              <a:rPr lang="en-US" altLang="zh-TW" sz="1800" dirty="0"/>
              <a:t>Job4 B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C</a:t>
            </a:r>
            <a:br>
              <a:rPr lang="en-US" altLang="zh-TW" sz="1800" dirty="0"/>
            </a:br>
            <a:r>
              <a:rPr lang="en-US" altLang="zh-TW" sz="1800" dirty="0"/>
              <a:t>Job7 F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2, 3, 3, 3, 3, 3]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7, 2]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6849979" y="3085996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6520603" y="2767197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6865214" y="4956445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6589333" y="463264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5258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7675490" y="1252798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7410329" y="964576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8AEEFD-47CD-4CCD-BC69-959965E8EFF1}"/>
              </a:ext>
            </a:extLst>
          </p:cNvPr>
          <p:cNvSpPr/>
          <p:nvPr/>
        </p:nvSpPr>
        <p:spPr>
          <a:xfrm>
            <a:off x="6208452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44C209-49FC-4D06-889D-1A948AB510B1}"/>
              </a:ext>
            </a:extLst>
          </p:cNvPr>
          <p:cNvSpPr/>
          <p:nvPr/>
        </p:nvSpPr>
        <p:spPr>
          <a:xfrm>
            <a:off x="6538711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3AAC19D-5716-42CD-A694-BA336BAB4AB7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t=20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233" y="2718990"/>
            <a:ext cx="2984422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22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F</a:t>
            </a:r>
            <a:br>
              <a:rPr lang="en-US" altLang="zh-TW" sz="1800" dirty="0"/>
            </a:br>
            <a:r>
              <a:rPr lang="en-US" altLang="zh-TW" sz="1800" dirty="0"/>
              <a:t>Job3 W</a:t>
            </a:r>
            <a:br>
              <a:rPr lang="en-US" altLang="zh-TW" sz="1800" dirty="0"/>
            </a:br>
            <a:r>
              <a:rPr lang="en-US" altLang="zh-TW" sz="1800" dirty="0"/>
              <a:t>Job4 W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F</a:t>
            </a:r>
            <a:br>
              <a:rPr lang="en-US" altLang="zh-TW" sz="1800" dirty="0"/>
            </a:br>
            <a:r>
              <a:rPr lang="en-US" altLang="zh-TW" sz="1800" dirty="0"/>
              <a:t>Job7 F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2, 3, 3, 3, 3, 3]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6, 4, 4, 4]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7, 2, 6]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7721834" y="3136529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7496730" y="2805209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7138633" y="5001977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6835204" y="4680222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t=22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7665330" y="1252798"/>
            <a:ext cx="9612" cy="151439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7410329" y="964576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8AEEFD-47CD-4CCD-BC69-959965E8EFF1}"/>
              </a:ext>
            </a:extLst>
          </p:cNvPr>
          <p:cNvSpPr/>
          <p:nvPr/>
        </p:nvSpPr>
        <p:spPr>
          <a:xfrm>
            <a:off x="6208452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44C209-49FC-4D06-889D-1A948AB510B1}"/>
              </a:ext>
            </a:extLst>
          </p:cNvPr>
          <p:cNvSpPr/>
          <p:nvPr/>
        </p:nvSpPr>
        <p:spPr>
          <a:xfrm>
            <a:off x="6538711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6271D2-3C9C-46A7-8551-AAC926674068}"/>
              </a:ext>
            </a:extLst>
          </p:cNvPr>
          <p:cNvSpPr/>
          <p:nvPr/>
        </p:nvSpPr>
        <p:spPr>
          <a:xfrm>
            <a:off x="6821102" y="324683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D23261-3771-4E91-A148-05D7D0C8AC97}"/>
              </a:ext>
            </a:extLst>
          </p:cNvPr>
          <p:cNvSpPr/>
          <p:nvPr/>
        </p:nvSpPr>
        <p:spPr>
          <a:xfrm>
            <a:off x="6826989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58E55ED-9797-4AAA-B1F7-BE43D54029E2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t=21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5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F6F26-938D-40A0-B8E7-5E2ED289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620296"/>
          </a:xfrm>
        </p:spPr>
        <p:txBody>
          <a:bodyPr>
            <a:normAutofit/>
          </a:bodyPr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題目背景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82F14A-2585-4976-BA8D-6A5A528A5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61" y="884082"/>
            <a:ext cx="7078478" cy="5321410"/>
          </a:xfrm>
        </p:spPr>
      </p:pic>
    </p:spTree>
    <p:extLst>
      <p:ext uri="{BB962C8B-B14F-4D97-AF65-F5344CB8AC3E}">
        <p14:creationId xmlns:p14="http://schemas.microsoft.com/office/powerpoint/2010/main" val="241734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652" y="3252439"/>
            <a:ext cx="2984422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24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F</a:t>
            </a:r>
            <a:br>
              <a:rPr lang="en-US" altLang="zh-TW" sz="1800" dirty="0"/>
            </a:br>
            <a:r>
              <a:rPr lang="en-US" altLang="zh-TW" sz="1800" dirty="0"/>
              <a:t>Job3 C</a:t>
            </a:r>
            <a:br>
              <a:rPr lang="en-US" altLang="zh-TW" sz="1800" dirty="0"/>
            </a:br>
            <a:r>
              <a:rPr lang="en-US" altLang="zh-TW" sz="1800" dirty="0"/>
              <a:t>Job4 C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F</a:t>
            </a:r>
            <a:br>
              <a:rPr lang="en-US" altLang="zh-TW" sz="1800" dirty="0"/>
            </a:br>
            <a:r>
              <a:rPr lang="en-US" altLang="zh-TW" sz="1800" dirty="0"/>
              <a:t>Job7 F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2, 3, 3, 3, 3, 3]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6, 4, 4, 4]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7, 2, 6, 0, 0]</a:t>
            </a:r>
            <a:br>
              <a:rPr lang="en-US" altLang="zh-TW" sz="1800" dirty="0"/>
            </a:br>
            <a:endParaRPr lang="en-US" altLang="zh-TW" sz="18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7721834" y="3136529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7496730" y="2769699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7665330" y="1252798"/>
            <a:ext cx="9612" cy="151439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7410329" y="964576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t=24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8AEEFD-47CD-4CCD-BC69-959965E8EFF1}"/>
              </a:ext>
            </a:extLst>
          </p:cNvPr>
          <p:cNvSpPr/>
          <p:nvPr/>
        </p:nvSpPr>
        <p:spPr>
          <a:xfrm>
            <a:off x="6208452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44C209-49FC-4D06-889D-1A948AB510B1}"/>
              </a:ext>
            </a:extLst>
          </p:cNvPr>
          <p:cNvSpPr/>
          <p:nvPr/>
        </p:nvSpPr>
        <p:spPr>
          <a:xfrm>
            <a:off x="6538711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6271D2-3C9C-46A7-8551-AAC926674068}"/>
              </a:ext>
            </a:extLst>
          </p:cNvPr>
          <p:cNvSpPr/>
          <p:nvPr/>
        </p:nvSpPr>
        <p:spPr>
          <a:xfrm>
            <a:off x="6821102" y="324683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D23261-3771-4E91-A148-05D7D0C8AC97}"/>
              </a:ext>
            </a:extLst>
          </p:cNvPr>
          <p:cNvSpPr/>
          <p:nvPr/>
        </p:nvSpPr>
        <p:spPr>
          <a:xfrm>
            <a:off x="6826989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DAE1BF2-D4EE-49DC-BE6F-E332677525CF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t=22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9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94" y="3011515"/>
            <a:ext cx="3077435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25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F</a:t>
            </a:r>
            <a:br>
              <a:rPr lang="en-US" altLang="zh-TW" sz="1800" dirty="0"/>
            </a:br>
            <a:r>
              <a:rPr lang="en-US" altLang="zh-TW" sz="1800" dirty="0"/>
              <a:t>Job3 F</a:t>
            </a:r>
            <a:br>
              <a:rPr lang="en-US" altLang="zh-TW" sz="1800" dirty="0"/>
            </a:br>
            <a:r>
              <a:rPr lang="en-US" altLang="zh-TW" sz="1800" dirty="0"/>
              <a:t>Job4 C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F</a:t>
            </a:r>
            <a:br>
              <a:rPr lang="en-US" altLang="zh-TW" sz="1800" dirty="0"/>
            </a:br>
            <a:r>
              <a:rPr lang="en-US" altLang="zh-TW" sz="1800" dirty="0"/>
              <a:t>Job7 F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2, 3, 3, 3, 3, 3, 0]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6, 4, 4, 4, 0]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7, 2, 6, 0, 0, 3]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8010250" y="4956445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7764130" y="4645536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8AEEFD-47CD-4CCD-BC69-959965E8EFF1}"/>
              </a:ext>
            </a:extLst>
          </p:cNvPr>
          <p:cNvSpPr/>
          <p:nvPr/>
        </p:nvSpPr>
        <p:spPr>
          <a:xfrm>
            <a:off x="6208452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44C209-49FC-4D06-889D-1A948AB510B1}"/>
              </a:ext>
            </a:extLst>
          </p:cNvPr>
          <p:cNvSpPr/>
          <p:nvPr/>
        </p:nvSpPr>
        <p:spPr>
          <a:xfrm>
            <a:off x="6538711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6271D2-3C9C-46A7-8551-AAC926674068}"/>
              </a:ext>
            </a:extLst>
          </p:cNvPr>
          <p:cNvSpPr/>
          <p:nvPr/>
        </p:nvSpPr>
        <p:spPr>
          <a:xfrm>
            <a:off x="6821102" y="324683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D23261-3771-4E91-A148-05D7D0C8AC97}"/>
              </a:ext>
            </a:extLst>
          </p:cNvPr>
          <p:cNvSpPr/>
          <p:nvPr/>
        </p:nvSpPr>
        <p:spPr>
          <a:xfrm>
            <a:off x="6826989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A50870-4A72-40D8-B8CA-7CEABF055410}"/>
              </a:ext>
            </a:extLst>
          </p:cNvPr>
          <p:cNvSpPr/>
          <p:nvPr/>
        </p:nvSpPr>
        <p:spPr>
          <a:xfrm>
            <a:off x="7688149" y="515524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2242A4B-7CB8-498A-937B-9E5ED8FA8C35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t=24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102" y="3025707"/>
            <a:ext cx="3077435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br>
              <a:rPr lang="zh-TW" altLang="en-US" sz="1800" dirty="0"/>
            </a:br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26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F</a:t>
            </a:r>
            <a:br>
              <a:rPr lang="en-US" altLang="zh-TW" sz="1800" dirty="0"/>
            </a:br>
            <a:r>
              <a:rPr lang="en-US" altLang="zh-TW" sz="1800" dirty="0"/>
              <a:t>Job2 F</a:t>
            </a:r>
            <a:br>
              <a:rPr lang="en-US" altLang="zh-TW" sz="1800" dirty="0"/>
            </a:br>
            <a:r>
              <a:rPr lang="en-US" altLang="zh-TW" sz="1800" dirty="0"/>
              <a:t>Job3 F</a:t>
            </a:r>
            <a:br>
              <a:rPr lang="en-US" altLang="zh-TW" sz="1800" dirty="0"/>
            </a:br>
            <a:r>
              <a:rPr lang="en-US" altLang="zh-TW" sz="1800" dirty="0"/>
              <a:t>Job4 F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F</a:t>
            </a:r>
            <a:br>
              <a:rPr lang="en-US" altLang="zh-TW" sz="1800" dirty="0"/>
            </a:br>
            <a:r>
              <a:rPr lang="en-US" altLang="zh-TW" sz="1800" dirty="0"/>
              <a:t>Job7 F</a:t>
            </a:r>
            <a:br>
              <a:rPr lang="en-US" altLang="zh-TW" sz="1800" dirty="0"/>
            </a:br>
            <a:r>
              <a:rPr lang="en-US" altLang="zh-TW" sz="1800" dirty="0"/>
              <a:t>[1, 1, 1, 1, 1, 4, 4, 4, 4, 6, 6, 6, 6, 6, 2, 2, 2, 2, 2, 3, 3, 3, 3, 3, 0, 0]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[5, 5, 3, 3, 3, 3, 5, 5, 2, 2, 2, 1, 1, 7, 7, 7, 7, 7, 6, 6, 6, 4, 4, 4, 0, 0]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[0, 0, 5, 5, 5, 5, 1, 0, 0, 0, 0, 2, 0, 1, 0, 0, 0, 0, 7, 7, 2, 6, 0, 0, 3, 4]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8273399" y="5014868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8006524" y="465972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t=26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B4D4A-B28E-4413-8B13-4E089C75B0B2}"/>
              </a:ext>
            </a:extLst>
          </p:cNvPr>
          <p:cNvSpPr/>
          <p:nvPr/>
        </p:nvSpPr>
        <p:spPr>
          <a:xfrm>
            <a:off x="3067290" y="3244228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3E860-D68C-4AD6-9CA1-23B4D969230B}"/>
              </a:ext>
            </a:extLst>
          </p:cNvPr>
          <p:cNvSpPr/>
          <p:nvPr/>
        </p:nvSpPr>
        <p:spPr>
          <a:xfrm>
            <a:off x="3328828" y="1506066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0D17C-BEE1-4176-96D8-57B2A0B632C5}"/>
              </a:ext>
            </a:extLst>
          </p:cNvPr>
          <p:cNvSpPr/>
          <p:nvPr/>
        </p:nvSpPr>
        <p:spPr>
          <a:xfrm>
            <a:off x="3941102" y="3243670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C18A62-E46F-43B6-8236-2C4382734747}"/>
              </a:ext>
            </a:extLst>
          </p:cNvPr>
          <p:cNvSpPr/>
          <p:nvPr/>
        </p:nvSpPr>
        <p:spPr>
          <a:xfrm>
            <a:off x="3950960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3BC2C-BE78-4A3F-B380-96E408AA8BB1}"/>
              </a:ext>
            </a:extLst>
          </p:cNvPr>
          <p:cNvSpPr/>
          <p:nvPr/>
        </p:nvSpPr>
        <p:spPr>
          <a:xfrm>
            <a:off x="4517102" y="324367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EEE12E-C7B3-4B21-8D50-571366FD65CF}"/>
              </a:ext>
            </a:extLst>
          </p:cNvPr>
          <p:cNvSpPr/>
          <p:nvPr/>
        </p:nvSpPr>
        <p:spPr>
          <a:xfrm>
            <a:off x="4517102" y="515385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4A7940-9507-417E-AFA4-CF78D58663E0}"/>
              </a:ext>
            </a:extLst>
          </p:cNvPr>
          <p:cNvSpPr/>
          <p:nvPr/>
        </p:nvSpPr>
        <p:spPr>
          <a:xfrm>
            <a:off x="4768640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7B10F9-FE51-4448-8CEA-016DD9B7ED53}"/>
              </a:ext>
            </a:extLst>
          </p:cNvPr>
          <p:cNvSpPr/>
          <p:nvPr/>
        </p:nvSpPr>
        <p:spPr>
          <a:xfrm>
            <a:off x="5957102" y="324367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637C73-28D6-4A01-8F09-06709252FAE4}"/>
              </a:ext>
            </a:extLst>
          </p:cNvPr>
          <p:cNvSpPr/>
          <p:nvPr/>
        </p:nvSpPr>
        <p:spPr>
          <a:xfrm>
            <a:off x="5962711" y="5148631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8AEEFD-47CD-4CCD-BC69-959965E8EFF1}"/>
              </a:ext>
            </a:extLst>
          </p:cNvPr>
          <p:cNvSpPr/>
          <p:nvPr/>
        </p:nvSpPr>
        <p:spPr>
          <a:xfrm>
            <a:off x="6208452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44C209-49FC-4D06-889D-1A948AB510B1}"/>
              </a:ext>
            </a:extLst>
          </p:cNvPr>
          <p:cNvSpPr/>
          <p:nvPr/>
        </p:nvSpPr>
        <p:spPr>
          <a:xfrm>
            <a:off x="6538711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6271D2-3C9C-46A7-8551-AAC926674068}"/>
              </a:ext>
            </a:extLst>
          </p:cNvPr>
          <p:cNvSpPr/>
          <p:nvPr/>
        </p:nvSpPr>
        <p:spPr>
          <a:xfrm>
            <a:off x="6821102" y="3246830"/>
            <a:ext cx="86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D23261-3771-4E91-A148-05D7D0C8AC97}"/>
              </a:ext>
            </a:extLst>
          </p:cNvPr>
          <p:cNvSpPr/>
          <p:nvPr/>
        </p:nvSpPr>
        <p:spPr>
          <a:xfrm>
            <a:off x="6826989" y="5148631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A50870-4A72-40D8-B8CA-7CEABF055410}"/>
              </a:ext>
            </a:extLst>
          </p:cNvPr>
          <p:cNvSpPr/>
          <p:nvPr/>
        </p:nvSpPr>
        <p:spPr>
          <a:xfrm>
            <a:off x="7688149" y="515524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87B160-90B1-446C-B2D4-789407FC76FF}"/>
              </a:ext>
            </a:extLst>
          </p:cNvPr>
          <p:cNvSpPr/>
          <p:nvPr/>
        </p:nvSpPr>
        <p:spPr>
          <a:xfrm>
            <a:off x="7976149" y="5155243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15E6A10-D2B7-4176-8835-4A8EDAADF717}"/>
              </a:ext>
            </a:extLst>
          </p:cNvPr>
          <p:cNvSpPr txBox="1"/>
          <p:nvPr/>
        </p:nvSpPr>
        <p:spPr>
          <a:xfrm>
            <a:off x="5816353" y="23038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t=25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1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E9702-DDE0-46FD-9075-9192C309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7" y="606625"/>
            <a:ext cx="4259360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出來的圖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3978F3-BDA1-4491-9E0E-6DD0DDD1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88" y="395611"/>
            <a:ext cx="10363200" cy="5105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/>
              <a:t>最後</a:t>
            </a:r>
            <a:r>
              <a:rPr lang="en-US" altLang="zh-TW" sz="2400" b="1" dirty="0"/>
              <a:t>python</a:t>
            </a:r>
            <a:r>
              <a:rPr lang="zh-TW" altLang="en-US" sz="2400" b="1" dirty="0"/>
              <a:t>內甘特圖結果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88AF4E-FAE2-41CA-B5B1-2820D046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60" y="0"/>
            <a:ext cx="6145605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7BC3755-29D2-4206-ABFC-3EE2B51241C9}"/>
              </a:ext>
            </a:extLst>
          </p:cNvPr>
          <p:cNvSpPr txBox="1"/>
          <p:nvPr/>
        </p:nvSpPr>
        <p:spPr>
          <a:xfrm>
            <a:off x="4494679" y="990600"/>
            <a:ext cx="4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C49CC5-EABB-41BC-8701-A1F7D2243AFE}"/>
              </a:ext>
            </a:extLst>
          </p:cNvPr>
          <p:cNvSpPr txBox="1"/>
          <p:nvPr/>
        </p:nvSpPr>
        <p:spPr>
          <a:xfrm>
            <a:off x="4494679" y="3244334"/>
            <a:ext cx="4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417976-D64D-4108-9F7A-C1B315821463}"/>
              </a:ext>
            </a:extLst>
          </p:cNvPr>
          <p:cNvSpPr txBox="1"/>
          <p:nvPr/>
        </p:nvSpPr>
        <p:spPr>
          <a:xfrm>
            <a:off x="4494679" y="5498068"/>
            <a:ext cx="4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8B31F6-899D-4BFB-8541-51E916A38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55" y="1402369"/>
            <a:ext cx="3105150" cy="1200150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71491F91-EA44-4725-A38F-A67434EB80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t="56760" r="76768" b="19764"/>
          <a:stretch/>
        </p:blipFill>
        <p:spPr bwMode="auto">
          <a:xfrm>
            <a:off x="554436" y="3046838"/>
            <a:ext cx="3948786" cy="282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499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EC6AF-D5F8-42D6-8342-7F1751C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CB96EC-FF3C-4B70-8838-531BDD64A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t="56760" r="76768" b="19764"/>
          <a:stretch/>
        </p:blipFill>
        <p:spPr>
          <a:xfrm>
            <a:off x="1058220" y="3242888"/>
            <a:ext cx="3948786" cy="282056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BA4672-22FF-4686-98AF-6B7BCDE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55" y="1402369"/>
            <a:ext cx="3105150" cy="1200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1CD467-C4DC-4A56-B26D-962AAF0EFEE1}"/>
              </a:ext>
            </a:extLst>
          </p:cNvPr>
          <p:cNvSpPr txBox="1"/>
          <p:nvPr/>
        </p:nvSpPr>
        <p:spPr>
          <a:xfrm>
            <a:off x="6096000" y="1932321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Makespan</a:t>
            </a:r>
            <a:r>
              <a:rPr lang="en-US" altLang="zh-TW" dirty="0">
                <a:solidFill>
                  <a:schemeClr val="tx1"/>
                </a:solidFill>
              </a:rPr>
              <a:t> = 26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DC18B2-45F9-47AB-AA7C-15CF54814052}"/>
              </a:ext>
            </a:extLst>
          </p:cNvPr>
          <p:cNvSpPr txBox="1"/>
          <p:nvPr/>
        </p:nvSpPr>
        <p:spPr>
          <a:xfrm>
            <a:off x="6096000" y="4210638"/>
            <a:ext cx="43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Average </a:t>
            </a:r>
            <a:r>
              <a:rPr lang="en-US" altLang="zh-TW" dirty="0" err="1">
                <a:solidFill>
                  <a:schemeClr val="tx1"/>
                </a:solidFill>
              </a:rPr>
              <a:t>tardness</a:t>
            </a:r>
            <a:r>
              <a:rPr lang="en-US" altLang="zh-TW" dirty="0">
                <a:solidFill>
                  <a:schemeClr val="tx1"/>
                </a:solidFill>
              </a:rPr>
              <a:t> = 2.7143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9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B0931-B8CC-4D78-AC33-0C68D11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製令</a:t>
            </a:r>
            <a:r>
              <a:rPr lang="en-US" altLang="zh-TW" dirty="0"/>
              <a:t>EDD</a:t>
            </a:r>
            <a:r>
              <a:rPr lang="zh-TW" altLang="en-US" dirty="0"/>
              <a:t> 邏輯流程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F35FAF71-32F1-4E31-872E-AD4774E33991}"/>
              </a:ext>
            </a:extLst>
          </p:cNvPr>
          <p:cNvGraphicFramePr/>
          <p:nvPr/>
        </p:nvGraphicFramePr>
        <p:xfrm>
          <a:off x="1721095" y="10070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D624CF35-EB97-4D68-9ED7-14347E906BF2}"/>
              </a:ext>
            </a:extLst>
          </p:cNvPr>
          <p:cNvGrpSpPr/>
          <p:nvPr/>
        </p:nvGrpSpPr>
        <p:grpSpPr>
          <a:xfrm>
            <a:off x="4357818" y="2280252"/>
            <a:ext cx="2854553" cy="707233"/>
            <a:chOff x="4777353" y="1537349"/>
            <a:chExt cx="2854553" cy="707233"/>
          </a:xfrm>
        </p:grpSpPr>
        <p:sp>
          <p:nvSpPr>
            <p:cNvPr id="8" name="流程圖: 替代程序 7">
              <a:extLst>
                <a:ext uri="{FF2B5EF4-FFF2-40B4-BE49-F238E27FC236}">
                  <a16:creationId xmlns:a16="http://schemas.microsoft.com/office/drawing/2014/main" id="{A274120D-2C4C-4EBE-9410-18DE15F57B40}"/>
                </a:ext>
              </a:extLst>
            </p:cNvPr>
            <p:cNvSpPr/>
            <p:nvPr/>
          </p:nvSpPr>
          <p:spPr>
            <a:xfrm>
              <a:off x="4777353" y="1537349"/>
              <a:ext cx="2854553" cy="707233"/>
            </a:xfrm>
            <a:prstGeom prst="flowChartAlternate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流程圖: 替代程序 4">
              <a:extLst>
                <a:ext uri="{FF2B5EF4-FFF2-40B4-BE49-F238E27FC236}">
                  <a16:creationId xmlns:a16="http://schemas.microsoft.com/office/drawing/2014/main" id="{E35CEBEE-3CAC-4B34-9D03-A5BC7567E7E4}"/>
                </a:ext>
              </a:extLst>
            </p:cNvPr>
            <p:cNvSpPr txBox="1"/>
            <p:nvPr/>
          </p:nvSpPr>
          <p:spPr>
            <a:xfrm>
              <a:off x="4811877" y="1571873"/>
              <a:ext cx="2785505" cy="638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dirty="0"/>
                <a:t>判斷</a:t>
              </a:r>
              <a:r>
                <a:rPr lang="en-US" altLang="zh-TW" dirty="0"/>
                <a:t>job</a:t>
              </a:r>
              <a:r>
                <a:rPr lang="zh-TW" altLang="en-US" dirty="0"/>
                <a:t>優先加工機台是否加工完畢</a:t>
              </a:r>
              <a:r>
                <a:rPr lang="en-US" altLang="zh-TW" dirty="0"/>
                <a:t>(</a:t>
              </a:r>
              <a:r>
                <a:rPr lang="zh-TW" altLang="en-US" dirty="0"/>
                <a:t>檢查是否為</a:t>
              </a:r>
              <a:r>
                <a:rPr lang="en-US" altLang="zh-TW" dirty="0"/>
                <a:t>F)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92B8C92-A63F-44B4-8061-52ECAF4F4DAC}"/>
              </a:ext>
            </a:extLst>
          </p:cNvPr>
          <p:cNvGrpSpPr/>
          <p:nvPr/>
        </p:nvGrpSpPr>
        <p:grpSpPr>
          <a:xfrm>
            <a:off x="2342905" y="3362786"/>
            <a:ext cx="2854553" cy="707233"/>
            <a:chOff x="4777353" y="1537349"/>
            <a:chExt cx="2854553" cy="707233"/>
          </a:xfrm>
        </p:grpSpPr>
        <p:sp>
          <p:nvSpPr>
            <p:cNvPr id="12" name="流程圖: 替代程序 11">
              <a:extLst>
                <a:ext uri="{FF2B5EF4-FFF2-40B4-BE49-F238E27FC236}">
                  <a16:creationId xmlns:a16="http://schemas.microsoft.com/office/drawing/2014/main" id="{285C2B22-187E-4E3C-A789-08B1633CBFE4}"/>
                </a:ext>
              </a:extLst>
            </p:cNvPr>
            <p:cNvSpPr/>
            <p:nvPr/>
          </p:nvSpPr>
          <p:spPr>
            <a:xfrm>
              <a:off x="4777353" y="1537349"/>
              <a:ext cx="2854553" cy="707233"/>
            </a:xfrm>
            <a:prstGeom prst="flowChartAlternate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流程圖: 替代程序 4">
              <a:extLst>
                <a:ext uri="{FF2B5EF4-FFF2-40B4-BE49-F238E27FC236}">
                  <a16:creationId xmlns:a16="http://schemas.microsoft.com/office/drawing/2014/main" id="{CF8337E5-5BD7-4F16-B701-2CE0B4E56FFD}"/>
                </a:ext>
              </a:extLst>
            </p:cNvPr>
            <p:cNvSpPr txBox="1"/>
            <p:nvPr/>
          </p:nvSpPr>
          <p:spPr>
            <a:xfrm>
              <a:off x="4811877" y="1571873"/>
              <a:ext cx="2785505" cy="638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dirty="0"/>
                <a:t>判斷機台一為</a:t>
              </a:r>
              <a:r>
                <a:rPr lang="en-US" altLang="zh-TW" dirty="0"/>
                <a:t>A</a:t>
              </a:r>
              <a:r>
                <a:rPr lang="zh-TW" altLang="en-US" dirty="0"/>
                <a:t>、</a:t>
              </a:r>
              <a:r>
                <a:rPr lang="en-US" altLang="zh-TW" dirty="0"/>
                <a:t>B</a:t>
              </a:r>
              <a:r>
                <a:rPr lang="zh-TW" altLang="en-US" dirty="0"/>
                <a:t>或</a:t>
              </a:r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700B8A7-10B0-410F-AEC8-48B5B9011104}"/>
              </a:ext>
            </a:extLst>
          </p:cNvPr>
          <p:cNvGrpSpPr/>
          <p:nvPr/>
        </p:nvGrpSpPr>
        <p:grpSpPr>
          <a:xfrm>
            <a:off x="2377429" y="4332226"/>
            <a:ext cx="2854553" cy="707233"/>
            <a:chOff x="4777353" y="1537349"/>
            <a:chExt cx="2854553" cy="707233"/>
          </a:xfrm>
        </p:grpSpPr>
        <p:sp>
          <p:nvSpPr>
            <p:cNvPr id="18" name="流程圖: 替代程序 17">
              <a:extLst>
                <a:ext uri="{FF2B5EF4-FFF2-40B4-BE49-F238E27FC236}">
                  <a16:creationId xmlns:a16="http://schemas.microsoft.com/office/drawing/2014/main" id="{1AE6D1AE-D3E1-4B80-A283-4E49B1A616F6}"/>
                </a:ext>
              </a:extLst>
            </p:cNvPr>
            <p:cNvSpPr/>
            <p:nvPr/>
          </p:nvSpPr>
          <p:spPr>
            <a:xfrm>
              <a:off x="4777353" y="1537349"/>
              <a:ext cx="2854553" cy="707233"/>
            </a:xfrm>
            <a:prstGeom prst="flowChartAlternate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流程圖: 替代程序 4">
              <a:extLst>
                <a:ext uri="{FF2B5EF4-FFF2-40B4-BE49-F238E27FC236}">
                  <a16:creationId xmlns:a16="http://schemas.microsoft.com/office/drawing/2014/main" id="{74DF4A6C-6DA2-40C6-B575-C07DDCE90907}"/>
                </a:ext>
              </a:extLst>
            </p:cNvPr>
            <p:cNvSpPr txBox="1"/>
            <p:nvPr/>
          </p:nvSpPr>
          <p:spPr>
            <a:xfrm>
              <a:off x="4811877" y="1571873"/>
              <a:ext cx="2785505" cy="638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dirty="0"/>
                <a:t>判斷</a:t>
              </a:r>
              <a:r>
                <a:rPr lang="en-US" altLang="zh-TW" dirty="0"/>
                <a:t>t+1</a:t>
              </a:r>
              <a:r>
                <a:rPr lang="zh-TW" altLang="en-US" dirty="0"/>
                <a:t>是否為閒置</a:t>
              </a:r>
            </a:p>
          </p:txBody>
        </p:sp>
      </p:grpSp>
      <p:pic>
        <p:nvPicPr>
          <p:cNvPr id="23" name="圖形 22" descr="單線箭號 (右旋)">
            <a:extLst>
              <a:ext uri="{FF2B5EF4-FFF2-40B4-BE49-F238E27FC236}">
                <a16:creationId xmlns:a16="http://schemas.microsoft.com/office/drawing/2014/main" id="{4C608F19-7922-41E8-9F3D-E0843E3C1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146449">
            <a:off x="1714155" y="4248452"/>
            <a:ext cx="670213" cy="67021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0C9E45-4CDD-4C37-A642-8D1A1CD7F811}"/>
              </a:ext>
            </a:extLst>
          </p:cNvPr>
          <p:cNvSpPr txBox="1"/>
          <p:nvPr/>
        </p:nvSpPr>
        <p:spPr>
          <a:xfrm>
            <a:off x="54339" y="4715252"/>
            <a:ext cx="285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是</a:t>
            </a:r>
            <a:endParaRPr lang="en-US" altLang="zh-TW" sz="1600" dirty="0">
              <a:solidFill>
                <a:schemeClr val="accent2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(</a:t>
            </a:r>
            <a:r>
              <a:rPr lang="zh-TW" altLang="en-US" sz="1600" dirty="0">
                <a:solidFill>
                  <a:schemeClr val="accent2"/>
                </a:solidFill>
              </a:rPr>
              <a:t>重複至機台所需加工時間</a:t>
            </a:r>
            <a:r>
              <a:rPr lang="en-US" altLang="zh-TW" sz="1600" dirty="0">
                <a:solidFill>
                  <a:schemeClr val="accent2"/>
                </a:solidFill>
              </a:rPr>
              <a:t>)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pic>
        <p:nvPicPr>
          <p:cNvPr id="25" name="圖形 24" descr="單線箭號 (右旋)">
            <a:extLst>
              <a:ext uri="{FF2B5EF4-FFF2-40B4-BE49-F238E27FC236}">
                <a16:creationId xmlns:a16="http://schemas.microsoft.com/office/drawing/2014/main" id="{ECE9C95C-944E-4015-990E-62397AC73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305070" flipV="1">
            <a:off x="7143542" y="2223934"/>
            <a:ext cx="670213" cy="670213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8A337EC-DE72-411C-B0D7-718ACE3662AC}"/>
              </a:ext>
            </a:extLst>
          </p:cNvPr>
          <p:cNvSpPr txBox="1"/>
          <p:nvPr/>
        </p:nvSpPr>
        <p:spPr>
          <a:xfrm>
            <a:off x="7271484" y="2315193"/>
            <a:ext cx="285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是</a:t>
            </a:r>
            <a:endParaRPr lang="en-US" altLang="zh-TW" sz="1600" dirty="0">
              <a:solidFill>
                <a:schemeClr val="accent2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(</a:t>
            </a:r>
            <a:r>
              <a:rPr lang="zh-TW" altLang="en-US" sz="1600" dirty="0">
                <a:solidFill>
                  <a:schemeClr val="accent2"/>
                </a:solidFill>
              </a:rPr>
              <a:t>判斷下一優先機台</a:t>
            </a:r>
            <a:r>
              <a:rPr lang="en-US" altLang="zh-TW" sz="1600" dirty="0">
                <a:solidFill>
                  <a:schemeClr val="accent2"/>
                </a:solidFill>
              </a:rPr>
              <a:t>)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A583FB5-6B1F-4901-9868-C84B07338EBF}"/>
              </a:ext>
            </a:extLst>
          </p:cNvPr>
          <p:cNvGrpSpPr/>
          <p:nvPr/>
        </p:nvGrpSpPr>
        <p:grpSpPr>
          <a:xfrm>
            <a:off x="2377429" y="5323744"/>
            <a:ext cx="2854553" cy="707233"/>
            <a:chOff x="4777353" y="1537349"/>
            <a:chExt cx="2854553" cy="707233"/>
          </a:xfrm>
        </p:grpSpPr>
        <p:sp>
          <p:nvSpPr>
            <p:cNvPr id="28" name="流程圖: 替代程序 27">
              <a:extLst>
                <a:ext uri="{FF2B5EF4-FFF2-40B4-BE49-F238E27FC236}">
                  <a16:creationId xmlns:a16="http://schemas.microsoft.com/office/drawing/2014/main" id="{C63F1941-8B6E-494A-A90F-8E5B7ADBD74F}"/>
                </a:ext>
              </a:extLst>
            </p:cNvPr>
            <p:cNvSpPr/>
            <p:nvPr/>
          </p:nvSpPr>
          <p:spPr>
            <a:xfrm>
              <a:off x="4777353" y="1537349"/>
              <a:ext cx="2854553" cy="707233"/>
            </a:xfrm>
            <a:prstGeom prst="flowChartAlternate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流程圖: 替代程序 4">
              <a:extLst>
                <a:ext uri="{FF2B5EF4-FFF2-40B4-BE49-F238E27FC236}">
                  <a16:creationId xmlns:a16="http://schemas.microsoft.com/office/drawing/2014/main" id="{878A55DA-8DE0-4969-8934-788D41EAAA02}"/>
                </a:ext>
              </a:extLst>
            </p:cNvPr>
            <p:cNvSpPr txBox="1"/>
            <p:nvPr/>
          </p:nvSpPr>
          <p:spPr>
            <a:xfrm>
              <a:off x="4811877" y="1571873"/>
              <a:ext cx="2785505" cy="638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dirty="0"/>
                <a:t>存入</a:t>
              </a:r>
              <a:r>
                <a:rPr lang="en-US" altLang="zh-TW" dirty="0"/>
                <a:t>A</a:t>
              </a:r>
              <a:r>
                <a:rPr lang="zh-TW" altLang="en-US" dirty="0"/>
                <a:t>、</a:t>
              </a:r>
              <a:r>
                <a:rPr lang="en-US" altLang="zh-TW" dirty="0"/>
                <a:t>B</a:t>
              </a:r>
              <a:r>
                <a:rPr lang="zh-TW" altLang="en-US" dirty="0"/>
                <a:t>或</a:t>
              </a:r>
              <a:r>
                <a:rPr lang="en-US" altLang="zh-TW" dirty="0"/>
                <a:t>C</a:t>
              </a:r>
              <a:r>
                <a:rPr lang="zh-TW" altLang="en-US" dirty="0"/>
                <a:t> </a:t>
              </a:r>
              <a:r>
                <a:rPr lang="en-US" altLang="zh-TW" dirty="0"/>
                <a:t>list</a:t>
              </a:r>
            </a:p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TW" altLang="en-US" dirty="0"/>
                <a:t>將原</a:t>
              </a:r>
              <a:r>
                <a:rPr lang="en-US" altLang="zh-TW" dirty="0"/>
                <a:t>list</a:t>
              </a:r>
              <a:r>
                <a:rPr lang="zh-TW" altLang="en-US" dirty="0"/>
                <a:t>裡機台名稱改成</a:t>
              </a:r>
              <a:r>
                <a:rPr lang="en-US" altLang="zh-TW" dirty="0"/>
                <a:t>F</a:t>
              </a:r>
              <a:endParaRPr lang="zh-TW" altLang="en-US" dirty="0"/>
            </a:p>
          </p:txBody>
        </p:sp>
      </p:grpSp>
      <p:pic>
        <p:nvPicPr>
          <p:cNvPr id="32" name="圖形 31" descr="單線箭號 (直線)">
            <a:extLst>
              <a:ext uri="{FF2B5EF4-FFF2-40B4-BE49-F238E27FC236}">
                <a16:creationId xmlns:a16="http://schemas.microsoft.com/office/drawing/2014/main" id="{0B1EA003-A119-4355-B0D0-17A91666CB7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" r="36743" b="900"/>
          <a:stretch/>
        </p:blipFill>
        <p:spPr>
          <a:xfrm rot="16200000">
            <a:off x="3501607" y="4854664"/>
            <a:ext cx="441305" cy="635118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95307456-ACAA-454C-BEC0-B6EC9312102F}"/>
              </a:ext>
            </a:extLst>
          </p:cNvPr>
          <p:cNvSpPr txBox="1"/>
          <p:nvPr/>
        </p:nvSpPr>
        <p:spPr>
          <a:xfrm>
            <a:off x="2653937" y="4994721"/>
            <a:ext cx="285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結束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42B0F3-141F-4F6A-8CDF-C5F6AA95AE67}"/>
              </a:ext>
            </a:extLst>
          </p:cNvPr>
          <p:cNvSpPr txBox="1"/>
          <p:nvPr/>
        </p:nvSpPr>
        <p:spPr>
          <a:xfrm>
            <a:off x="2372107" y="4010934"/>
            <a:ext cx="285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(</a:t>
            </a:r>
            <a:r>
              <a:rPr lang="zh-TW" altLang="en-US" sz="1600" dirty="0">
                <a:solidFill>
                  <a:schemeClr val="accent2"/>
                </a:solidFill>
              </a:rPr>
              <a:t>從</a:t>
            </a:r>
            <a:r>
              <a:rPr lang="en-US" altLang="zh-TW" sz="1600" dirty="0">
                <a:solidFill>
                  <a:schemeClr val="accent2"/>
                </a:solidFill>
              </a:rPr>
              <a:t>t</a:t>
            </a:r>
            <a:r>
              <a:rPr lang="zh-TW" altLang="en-US" sz="1600" dirty="0">
                <a:solidFill>
                  <a:schemeClr val="accent2"/>
                </a:solidFill>
              </a:rPr>
              <a:t>等於訂單   到來時間開始</a:t>
            </a:r>
            <a:r>
              <a:rPr lang="en-US" altLang="zh-TW" sz="1600" dirty="0">
                <a:solidFill>
                  <a:schemeClr val="accent2"/>
                </a:solidFill>
              </a:rPr>
              <a:t>)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pic>
        <p:nvPicPr>
          <p:cNvPr id="36" name="圖形 35" descr="單線箭號 (直線)">
            <a:extLst>
              <a:ext uri="{FF2B5EF4-FFF2-40B4-BE49-F238E27FC236}">
                <a16:creationId xmlns:a16="http://schemas.microsoft.com/office/drawing/2014/main" id="{F033B824-367B-4499-BF91-38990DE039A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-1" r="36743" b="900"/>
          <a:stretch/>
        </p:blipFill>
        <p:spPr>
          <a:xfrm rot="16200000">
            <a:off x="3498379" y="3900296"/>
            <a:ext cx="441305" cy="635118"/>
          </a:xfrm>
          <a:prstGeom prst="rect">
            <a:avLst/>
          </a:prstGeom>
        </p:spPr>
      </p:pic>
      <p:pic>
        <p:nvPicPr>
          <p:cNvPr id="38" name="圖形 37" descr="檢查清單">
            <a:extLst>
              <a:ext uri="{FF2B5EF4-FFF2-40B4-BE49-F238E27FC236}">
                <a16:creationId xmlns:a16="http://schemas.microsoft.com/office/drawing/2014/main" id="{80FB2B1D-285E-46F9-9BC2-67A7BA710A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8814" y="3669158"/>
            <a:ext cx="1335778" cy="1335778"/>
          </a:xfrm>
          <a:prstGeom prst="rect">
            <a:avLst/>
          </a:prstGeom>
        </p:spPr>
      </p:pic>
      <p:pic>
        <p:nvPicPr>
          <p:cNvPr id="40" name="圖形 39" descr="單線箭號 (直線)">
            <a:extLst>
              <a:ext uri="{FF2B5EF4-FFF2-40B4-BE49-F238E27FC236}">
                <a16:creationId xmlns:a16="http://schemas.microsoft.com/office/drawing/2014/main" id="{EBB80009-68F5-404F-BA78-6A3DC62CA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266883">
            <a:off x="6734683" y="3026088"/>
            <a:ext cx="707234" cy="707234"/>
          </a:xfrm>
          <a:prstGeom prst="rect">
            <a:avLst/>
          </a:prstGeom>
        </p:spPr>
      </p:pic>
      <p:pic>
        <p:nvPicPr>
          <p:cNvPr id="41" name="圖形 40" descr="單線箭號 (直線)">
            <a:extLst>
              <a:ext uri="{FF2B5EF4-FFF2-40B4-BE49-F238E27FC236}">
                <a16:creationId xmlns:a16="http://schemas.microsoft.com/office/drawing/2014/main" id="{B4C5DB14-4385-4893-8E77-5DDADF31F7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-1" r="36743" b="900"/>
          <a:stretch/>
        </p:blipFill>
        <p:spPr>
          <a:xfrm rot="17337040">
            <a:off x="4470478" y="2886269"/>
            <a:ext cx="441305" cy="635118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13BAD9-239B-4564-9F7D-F4666F2CCCF4}"/>
              </a:ext>
            </a:extLst>
          </p:cNvPr>
          <p:cNvSpPr txBox="1"/>
          <p:nvPr/>
        </p:nvSpPr>
        <p:spPr>
          <a:xfrm>
            <a:off x="5963004" y="3145038"/>
            <a:ext cx="285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結束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596C53E-426E-4FCB-AF53-EF2658B2001B}"/>
              </a:ext>
            </a:extLst>
          </p:cNvPr>
          <p:cNvSpPr txBox="1"/>
          <p:nvPr/>
        </p:nvSpPr>
        <p:spPr>
          <a:xfrm>
            <a:off x="3507086" y="2992428"/>
            <a:ext cx="285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否</a:t>
            </a:r>
          </a:p>
        </p:txBody>
      </p:sp>
      <p:pic>
        <p:nvPicPr>
          <p:cNvPr id="45" name="圖形 44" descr="單線箭號 (直線)">
            <a:extLst>
              <a:ext uri="{FF2B5EF4-FFF2-40B4-BE49-F238E27FC236}">
                <a16:creationId xmlns:a16="http://schemas.microsoft.com/office/drawing/2014/main" id="{F5594B38-63E9-4514-A133-40C5C16089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-1" r="36743" b="900"/>
          <a:stretch/>
        </p:blipFill>
        <p:spPr>
          <a:xfrm rot="16200000">
            <a:off x="5564442" y="1811650"/>
            <a:ext cx="441305" cy="635118"/>
          </a:xfrm>
          <a:prstGeom prst="rect">
            <a:avLst/>
          </a:prstGeom>
        </p:spPr>
      </p:pic>
      <p:pic>
        <p:nvPicPr>
          <p:cNvPr id="10" name="圖形 9" descr="單線箭號 (逆時針曲線)">
            <a:extLst>
              <a:ext uri="{FF2B5EF4-FFF2-40B4-BE49-F238E27FC236}">
                <a16:creationId xmlns:a16="http://schemas.microsoft.com/office/drawing/2014/main" id="{A6ADA5B1-B20E-470B-A406-8CA73E7D0F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368265">
            <a:off x="5206476" y="3266086"/>
            <a:ext cx="2040692" cy="2040692"/>
          </a:xfrm>
          <a:prstGeom prst="rect">
            <a:avLst/>
          </a:prstGeom>
        </p:spPr>
      </p:pic>
      <p:pic>
        <p:nvPicPr>
          <p:cNvPr id="31" name="圖形 30" descr="單線箭號 (右旋)">
            <a:extLst>
              <a:ext uri="{FF2B5EF4-FFF2-40B4-BE49-F238E27FC236}">
                <a16:creationId xmlns:a16="http://schemas.microsoft.com/office/drawing/2014/main" id="{F708809A-86B4-43D1-8CCF-82FE895F5D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453551" flipH="1">
            <a:off x="5132030" y="4314012"/>
            <a:ext cx="670213" cy="670213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50D00C81-BE85-4333-BDBC-AD93F18C3E0F}"/>
              </a:ext>
            </a:extLst>
          </p:cNvPr>
          <p:cNvSpPr txBox="1"/>
          <p:nvPr/>
        </p:nvSpPr>
        <p:spPr>
          <a:xfrm>
            <a:off x="4387385" y="4719595"/>
            <a:ext cx="285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否</a:t>
            </a:r>
            <a:endParaRPr lang="en-US" altLang="zh-TW" sz="1600" dirty="0">
              <a:solidFill>
                <a:schemeClr val="accent2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(</a:t>
            </a:r>
            <a:r>
              <a:rPr lang="zh-TW" altLang="en-US" sz="1600" dirty="0">
                <a:solidFill>
                  <a:schemeClr val="accent2"/>
                </a:solidFill>
              </a:rPr>
              <a:t>將</a:t>
            </a:r>
            <a:r>
              <a:rPr lang="en-US" altLang="zh-TW" sz="1600" dirty="0">
                <a:solidFill>
                  <a:schemeClr val="accent2"/>
                </a:solidFill>
              </a:rPr>
              <a:t>t</a:t>
            </a:r>
            <a:r>
              <a:rPr lang="zh-TW" altLang="en-US" sz="1600" dirty="0">
                <a:solidFill>
                  <a:schemeClr val="accent2"/>
                </a:solidFill>
              </a:rPr>
              <a:t>改為下一個    閒置時間</a:t>
            </a:r>
            <a:r>
              <a:rPr lang="en-US" altLang="zh-TW" sz="1600" dirty="0">
                <a:solidFill>
                  <a:schemeClr val="accent2"/>
                </a:solidFill>
              </a:rPr>
              <a:t>)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26918" y="4867240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5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0, 0, 0, 0, 0, 0, 0, 0, 0, 0, 0, 0, 0, 0, 0,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0, 0, 0, 0, 5, 5, 0, 0, 0, 0, 0, 0, 0, 0, 0,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0, 0, 0, 0, 0, 0, 0, 0, 0, 0, 0, 0, 0, 0, 0, 0, 0, 0, 0, 0, 0, 0, 0, 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3A7011-0DC1-4A71-A441-9859D2E9AC20}"/>
              </a:ext>
            </a:extLst>
          </p:cNvPr>
          <p:cNvCxnSpPr>
            <a:cxnSpLocks/>
          </p:cNvCxnSpPr>
          <p:nvPr/>
        </p:nvCxnSpPr>
        <p:spPr>
          <a:xfrm>
            <a:off x="1595175" y="1962150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1361027" y="1634379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2780250" y="3622937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2551649" y="3231617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t=6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9A94A98-F065-469F-916F-A08BDCC050A7}"/>
              </a:ext>
            </a:extLst>
          </p:cNvPr>
          <p:cNvCxnSpPr>
            <a:cxnSpLocks/>
          </p:cNvCxnSpPr>
          <p:nvPr/>
        </p:nvCxnSpPr>
        <p:spPr>
          <a:xfrm>
            <a:off x="3337200" y="1962150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F9A042-7B11-4163-B2B5-BF3C1B1674CB}"/>
              </a:ext>
            </a:extLst>
          </p:cNvPr>
          <p:cNvSpPr txBox="1"/>
          <p:nvPr/>
        </p:nvSpPr>
        <p:spPr>
          <a:xfrm>
            <a:off x="3124610" y="1595994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t=8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228B8A-BB0C-4CFD-8BED-D3610B5DE565}"/>
              </a:ext>
            </a:extLst>
          </p:cNvPr>
          <p:cNvSpPr txBox="1"/>
          <p:nvPr/>
        </p:nvSpPr>
        <p:spPr>
          <a:xfrm>
            <a:off x="440267" y="956733"/>
            <a:ext cx="3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7A8117-6A72-4119-A6E6-1851C69CE272}"/>
              </a:ext>
            </a:extLst>
          </p:cNvPr>
          <p:cNvSpPr txBox="1"/>
          <p:nvPr/>
        </p:nvSpPr>
        <p:spPr>
          <a:xfrm>
            <a:off x="440267" y="2530507"/>
            <a:ext cx="3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F8FFE1-6B5E-4ADE-BCB7-EA9C3885EF77}"/>
              </a:ext>
            </a:extLst>
          </p:cNvPr>
          <p:cNvSpPr txBox="1"/>
          <p:nvPr/>
        </p:nvSpPr>
        <p:spPr>
          <a:xfrm>
            <a:off x="457074" y="4216133"/>
            <a:ext cx="3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48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42825" y="4872051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2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0, 0, 0, 0, 0, 0, 0, 0, 0, 0, 2, 2, 2, 2, 2,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0, 0, 0, 0, 5, 5, 2, 2, 2, 0, 0, 0, 0, 0, 0,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0, 0, 0, 0, 0, 2, 0, 0, 0, 0, 0, 2, 0, 0, 0, 0, 0, 0, 0, 0, 0, 0, 0, 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5681515" y="101083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t=17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6220363" y="3702541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5934078" y="3361542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t=18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925D2-A5EC-442B-A3C4-B9F974416EA8}"/>
              </a:ext>
            </a:extLst>
          </p:cNvPr>
          <p:cNvSpPr/>
          <p:nvPr/>
        </p:nvSpPr>
        <p:spPr>
          <a:xfrm>
            <a:off x="3323175" y="2175173"/>
            <a:ext cx="864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4F4677-68AD-4DF2-8D47-8AB24A961674}"/>
              </a:ext>
            </a:extLst>
          </p:cNvPr>
          <p:cNvCxnSpPr>
            <a:cxnSpLocks/>
          </p:cNvCxnSpPr>
          <p:nvPr/>
        </p:nvCxnSpPr>
        <p:spPr>
          <a:xfrm>
            <a:off x="4187175" y="1962150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655A3-2F5A-4950-B171-D252B6589B55}"/>
              </a:ext>
            </a:extLst>
          </p:cNvPr>
          <p:cNvSpPr txBox="1"/>
          <p:nvPr/>
        </p:nvSpPr>
        <p:spPr>
          <a:xfrm>
            <a:off x="3974049" y="1675916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t=11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1EF5E-CBAA-4974-ABD7-91DE19A6A4B3}"/>
              </a:ext>
            </a:extLst>
          </p:cNvPr>
          <p:cNvSpPr txBox="1"/>
          <p:nvPr/>
        </p:nvSpPr>
        <p:spPr>
          <a:xfrm>
            <a:off x="422001" y="965199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2D6649-0487-4CFE-8906-977BD8E861D5}"/>
              </a:ext>
            </a:extLst>
          </p:cNvPr>
          <p:cNvSpPr txBox="1"/>
          <p:nvPr/>
        </p:nvSpPr>
        <p:spPr>
          <a:xfrm>
            <a:off x="422001" y="2530507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68F3A-5D82-46B4-9134-C90E2E765E66}"/>
              </a:ext>
            </a:extLst>
          </p:cNvPr>
          <p:cNvSpPr txBox="1"/>
          <p:nvPr/>
        </p:nvSpPr>
        <p:spPr>
          <a:xfrm>
            <a:off x="443176" y="4216133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C5011-9A30-4609-9D9D-B6F784DCC742}"/>
              </a:ext>
            </a:extLst>
          </p:cNvPr>
          <p:cNvSpPr/>
          <p:nvPr/>
        </p:nvSpPr>
        <p:spPr>
          <a:xfrm>
            <a:off x="4475175" y="600340"/>
            <a:ext cx="144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B595A57-E580-466F-BCC5-9D9C22E72547}"/>
              </a:ext>
            </a:extLst>
          </p:cNvPr>
          <p:cNvCxnSpPr>
            <a:cxnSpLocks/>
          </p:cNvCxnSpPr>
          <p:nvPr/>
        </p:nvCxnSpPr>
        <p:spPr>
          <a:xfrm>
            <a:off x="5915175" y="372002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57C5B1E-98D7-4B5E-8354-7F651C9F2989}"/>
              </a:ext>
            </a:extLst>
          </p:cNvPr>
          <p:cNvSpPr/>
          <p:nvPr/>
        </p:nvSpPr>
        <p:spPr>
          <a:xfrm>
            <a:off x="4187175" y="3870324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37C6B7-7EDF-4097-8F0F-831E91783C95}"/>
              </a:ext>
            </a:extLst>
          </p:cNvPr>
          <p:cNvSpPr/>
          <p:nvPr/>
        </p:nvSpPr>
        <p:spPr>
          <a:xfrm>
            <a:off x="5915174" y="3860799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8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42825" y="4888608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1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[1, 1, 1, 1, 1, 0, 0, 0, 0, 0, 0, 0, 2, 2, 2, 2, 2,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0, 0, 0, 0, 5, 5, 2, 2, 2, 1, 1, 0, 0, 0, 0,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1, 0, 0, 0, 0, 2, 0, 1, 0, 0, 0, 2, 0, 0, 0, 0, 0, 0, 0, 0, 0, 0, 0, 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2253202" y="145560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t=5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5072559" y="3644925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4791099" y="3361542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t=14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925D2-A5EC-442B-A3C4-B9F974416EA8}"/>
              </a:ext>
            </a:extLst>
          </p:cNvPr>
          <p:cNvSpPr/>
          <p:nvPr/>
        </p:nvSpPr>
        <p:spPr>
          <a:xfrm>
            <a:off x="3323175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4F4677-68AD-4DF2-8D47-8AB24A961674}"/>
              </a:ext>
            </a:extLst>
          </p:cNvPr>
          <p:cNvCxnSpPr>
            <a:cxnSpLocks/>
          </p:cNvCxnSpPr>
          <p:nvPr/>
        </p:nvCxnSpPr>
        <p:spPr>
          <a:xfrm>
            <a:off x="4791099" y="1981200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655A3-2F5A-4950-B171-D252B6589B55}"/>
              </a:ext>
            </a:extLst>
          </p:cNvPr>
          <p:cNvSpPr txBox="1"/>
          <p:nvPr/>
        </p:nvSpPr>
        <p:spPr>
          <a:xfrm>
            <a:off x="4502700" y="1689864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t=13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1EF5E-CBAA-4974-ABD7-91DE19A6A4B3}"/>
              </a:ext>
            </a:extLst>
          </p:cNvPr>
          <p:cNvSpPr txBox="1"/>
          <p:nvPr/>
        </p:nvSpPr>
        <p:spPr>
          <a:xfrm>
            <a:off x="422001" y="965199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2D6649-0487-4CFE-8906-977BD8E861D5}"/>
              </a:ext>
            </a:extLst>
          </p:cNvPr>
          <p:cNvSpPr txBox="1"/>
          <p:nvPr/>
        </p:nvSpPr>
        <p:spPr>
          <a:xfrm>
            <a:off x="422001" y="2530507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68F3A-5D82-46B4-9134-C90E2E765E66}"/>
              </a:ext>
            </a:extLst>
          </p:cNvPr>
          <p:cNvSpPr txBox="1"/>
          <p:nvPr/>
        </p:nvSpPr>
        <p:spPr>
          <a:xfrm>
            <a:off x="443176" y="4216133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C5011-9A30-4609-9D9D-B6F784DCC742}"/>
              </a:ext>
            </a:extLst>
          </p:cNvPr>
          <p:cNvSpPr/>
          <p:nvPr/>
        </p:nvSpPr>
        <p:spPr>
          <a:xfrm>
            <a:off x="4475175" y="609865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B595A57-E580-466F-BCC5-9D9C22E72547}"/>
              </a:ext>
            </a:extLst>
          </p:cNvPr>
          <p:cNvCxnSpPr>
            <a:cxnSpLocks/>
          </p:cNvCxnSpPr>
          <p:nvPr/>
        </p:nvCxnSpPr>
        <p:spPr>
          <a:xfrm>
            <a:off x="2484576" y="425475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57C5B1E-98D7-4B5E-8354-7F651C9F2989}"/>
              </a:ext>
            </a:extLst>
          </p:cNvPr>
          <p:cNvSpPr/>
          <p:nvPr/>
        </p:nvSpPr>
        <p:spPr>
          <a:xfrm>
            <a:off x="4187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08785-84B3-41B0-AFDE-677E589016B0}"/>
              </a:ext>
            </a:extLst>
          </p:cNvPr>
          <p:cNvSpPr/>
          <p:nvPr/>
        </p:nvSpPr>
        <p:spPr>
          <a:xfrm>
            <a:off x="1019176" y="609864"/>
            <a:ext cx="144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8F541F-4827-4048-A30A-85537B835784}"/>
              </a:ext>
            </a:extLst>
          </p:cNvPr>
          <p:cNvSpPr/>
          <p:nvPr/>
        </p:nvSpPr>
        <p:spPr>
          <a:xfrm>
            <a:off x="4187174" y="2175173"/>
            <a:ext cx="576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8A8C1D-A5A6-4458-8323-138D5C6F0772}"/>
              </a:ext>
            </a:extLst>
          </p:cNvPr>
          <p:cNvSpPr/>
          <p:nvPr/>
        </p:nvSpPr>
        <p:spPr>
          <a:xfrm>
            <a:off x="2739267" y="3860799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618F57-587F-4C5C-A9B8-B8EEA5C23257}"/>
              </a:ext>
            </a:extLst>
          </p:cNvPr>
          <p:cNvSpPr/>
          <p:nvPr/>
        </p:nvSpPr>
        <p:spPr>
          <a:xfrm>
            <a:off x="4759158" y="3860799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C747D1-6C89-4A4C-852D-5FC9AE1BD8DD}"/>
              </a:ext>
            </a:extLst>
          </p:cNvPr>
          <p:cNvSpPr/>
          <p:nvPr/>
        </p:nvSpPr>
        <p:spPr>
          <a:xfrm>
            <a:off x="5915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11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42825" y="4832661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6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[1, 1, 1, 1, 1, 0, 0, 6, 6, 6, 6, 6, 2, 2, 2, 2, 2,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0, 0, 0, 0, 5, 5, 2, 2, 2, 1, 1, 6, 6, 6, 0,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1, 0, 0, 0, 0, 2, 0, 1, 0, 0, 6, 2, 0, 0, 0, 0, 0, 0, 0, 0, 0, 0, 0, 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4279272" y="110607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t=11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5659908" y="3408428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t=17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925D2-A5EC-442B-A3C4-B9F974416EA8}"/>
              </a:ext>
            </a:extLst>
          </p:cNvPr>
          <p:cNvSpPr/>
          <p:nvPr/>
        </p:nvSpPr>
        <p:spPr>
          <a:xfrm>
            <a:off x="3323175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4F4677-68AD-4DF2-8D47-8AB24A961674}"/>
              </a:ext>
            </a:extLst>
          </p:cNvPr>
          <p:cNvCxnSpPr>
            <a:cxnSpLocks/>
          </p:cNvCxnSpPr>
          <p:nvPr/>
        </p:nvCxnSpPr>
        <p:spPr>
          <a:xfrm>
            <a:off x="5650383" y="1937310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655A3-2F5A-4950-B171-D252B6589B55}"/>
              </a:ext>
            </a:extLst>
          </p:cNvPr>
          <p:cNvSpPr txBox="1"/>
          <p:nvPr/>
        </p:nvSpPr>
        <p:spPr>
          <a:xfrm>
            <a:off x="5373530" y="1699470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t=16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1EF5E-CBAA-4974-ABD7-91DE19A6A4B3}"/>
              </a:ext>
            </a:extLst>
          </p:cNvPr>
          <p:cNvSpPr txBox="1"/>
          <p:nvPr/>
        </p:nvSpPr>
        <p:spPr>
          <a:xfrm>
            <a:off x="422001" y="965199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2D6649-0487-4CFE-8906-977BD8E861D5}"/>
              </a:ext>
            </a:extLst>
          </p:cNvPr>
          <p:cNvSpPr txBox="1"/>
          <p:nvPr/>
        </p:nvSpPr>
        <p:spPr>
          <a:xfrm>
            <a:off x="422001" y="2530507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68F3A-5D82-46B4-9134-C90E2E765E66}"/>
              </a:ext>
            </a:extLst>
          </p:cNvPr>
          <p:cNvSpPr txBox="1"/>
          <p:nvPr/>
        </p:nvSpPr>
        <p:spPr>
          <a:xfrm>
            <a:off x="443176" y="4216133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C5011-9A30-4609-9D9D-B6F784DCC742}"/>
              </a:ext>
            </a:extLst>
          </p:cNvPr>
          <p:cNvSpPr/>
          <p:nvPr/>
        </p:nvSpPr>
        <p:spPr>
          <a:xfrm>
            <a:off x="4475175" y="609865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7C5B1E-98D7-4B5E-8354-7F651C9F2989}"/>
              </a:ext>
            </a:extLst>
          </p:cNvPr>
          <p:cNvSpPr/>
          <p:nvPr/>
        </p:nvSpPr>
        <p:spPr>
          <a:xfrm>
            <a:off x="4187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08785-84B3-41B0-AFDE-677E589016B0}"/>
              </a:ext>
            </a:extLst>
          </p:cNvPr>
          <p:cNvSpPr/>
          <p:nvPr/>
        </p:nvSpPr>
        <p:spPr>
          <a:xfrm>
            <a:off x="1019176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8F541F-4827-4048-A30A-85537B835784}"/>
              </a:ext>
            </a:extLst>
          </p:cNvPr>
          <p:cNvSpPr/>
          <p:nvPr/>
        </p:nvSpPr>
        <p:spPr>
          <a:xfrm>
            <a:off x="4187174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8A8C1D-A5A6-4458-8323-138D5C6F0772}"/>
              </a:ext>
            </a:extLst>
          </p:cNvPr>
          <p:cNvSpPr/>
          <p:nvPr/>
        </p:nvSpPr>
        <p:spPr>
          <a:xfrm>
            <a:off x="2739267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618F57-587F-4C5C-A9B8-B8EEA5C23257}"/>
              </a:ext>
            </a:extLst>
          </p:cNvPr>
          <p:cNvSpPr/>
          <p:nvPr/>
        </p:nvSpPr>
        <p:spPr>
          <a:xfrm>
            <a:off x="4759158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C747D1-6C89-4A4C-852D-5FC9AE1BD8DD}"/>
              </a:ext>
            </a:extLst>
          </p:cNvPr>
          <p:cNvSpPr/>
          <p:nvPr/>
        </p:nvSpPr>
        <p:spPr>
          <a:xfrm>
            <a:off x="5915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9C9DCD-57C1-48E4-BF78-A0C8050D2B1A}"/>
              </a:ext>
            </a:extLst>
          </p:cNvPr>
          <p:cNvSpPr/>
          <p:nvPr/>
        </p:nvSpPr>
        <p:spPr>
          <a:xfrm>
            <a:off x="3048938" y="609864"/>
            <a:ext cx="144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B595A57-E580-466F-BCC5-9D9C22E72547}"/>
              </a:ext>
            </a:extLst>
          </p:cNvPr>
          <p:cNvCxnSpPr>
            <a:cxnSpLocks/>
          </p:cNvCxnSpPr>
          <p:nvPr/>
        </p:nvCxnSpPr>
        <p:spPr>
          <a:xfrm>
            <a:off x="4488938" y="425475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A3B16B1-47CB-4F79-83E2-32127789E3C4}"/>
              </a:ext>
            </a:extLst>
          </p:cNvPr>
          <p:cNvSpPr/>
          <p:nvPr/>
        </p:nvSpPr>
        <p:spPr>
          <a:xfrm>
            <a:off x="4757784" y="2184698"/>
            <a:ext cx="864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0EDBCE-947D-41E1-943A-D863ACA487FD}"/>
              </a:ext>
            </a:extLst>
          </p:cNvPr>
          <p:cNvSpPr/>
          <p:nvPr/>
        </p:nvSpPr>
        <p:spPr>
          <a:xfrm>
            <a:off x="5621784" y="3860799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5919309" y="3644925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B3C03-A889-4B64-9179-7AF8311D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913"/>
            <a:ext cx="10515600" cy="620296"/>
          </a:xfrm>
        </p:spPr>
        <p:txBody>
          <a:bodyPr>
            <a:normAutofit/>
          </a:bodyPr>
          <a:lstStyle/>
          <a:p>
            <a:pPr algn="ctr"/>
            <a:r>
              <a:rPr lang="en-US" altLang="zh-TW" sz="1800" dirty="0"/>
              <a:t>Python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內設定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E031B6-7342-440C-8646-34ABC1DA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7725"/>
            <a:ext cx="10515600" cy="91741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CC3074-2793-4F0A-BBE9-02228B321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08" y="2005141"/>
            <a:ext cx="2990850" cy="4248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FA54CEA-F4AB-4367-86DB-A8D460E83799}"/>
              </a:ext>
            </a:extLst>
          </p:cNvPr>
          <p:cNvSpPr txBox="1"/>
          <p:nvPr/>
        </p:nvSpPr>
        <p:spPr>
          <a:xfrm>
            <a:off x="6264676" y="2907953"/>
            <a:ext cx="5477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solidFill>
                  <a:schemeClr val="tx1"/>
                </a:solidFill>
              </a:rPr>
              <a:t>最短交期排序順位：</a:t>
            </a:r>
            <a:endParaRPr lang="en-US" altLang="zh-TW" b="0" dirty="0">
              <a:solidFill>
                <a:schemeClr val="tx1"/>
              </a:solidFill>
            </a:endParaRPr>
          </a:p>
          <a:p>
            <a:endParaRPr lang="en-US" altLang="zh-TW" b="0" dirty="0">
              <a:solidFill>
                <a:schemeClr val="tx1"/>
              </a:solidFill>
            </a:endParaRPr>
          </a:p>
          <a:p>
            <a:r>
              <a:rPr lang="en-US" altLang="zh-TW" b="0" dirty="0">
                <a:solidFill>
                  <a:schemeClr val="tx1"/>
                </a:solidFill>
              </a:rPr>
              <a:t>Job5</a:t>
            </a:r>
          </a:p>
          <a:p>
            <a:r>
              <a:rPr lang="en-US" altLang="zh-TW" b="0" dirty="0">
                <a:solidFill>
                  <a:schemeClr val="tx1"/>
                </a:solidFill>
              </a:rPr>
              <a:t>Job2</a:t>
            </a:r>
          </a:p>
          <a:p>
            <a:r>
              <a:rPr lang="en-US" altLang="zh-TW" b="0" dirty="0">
                <a:solidFill>
                  <a:schemeClr val="tx1"/>
                </a:solidFill>
              </a:rPr>
              <a:t>Job1</a:t>
            </a:r>
          </a:p>
          <a:p>
            <a:r>
              <a:rPr lang="en-US" altLang="zh-TW" b="0" dirty="0">
                <a:solidFill>
                  <a:schemeClr val="tx1"/>
                </a:solidFill>
              </a:rPr>
              <a:t>Job6</a:t>
            </a:r>
          </a:p>
          <a:p>
            <a:r>
              <a:rPr lang="en-US" altLang="zh-TW" b="0" dirty="0">
                <a:solidFill>
                  <a:schemeClr val="tx1"/>
                </a:solidFill>
              </a:rPr>
              <a:t>Job3</a:t>
            </a:r>
          </a:p>
          <a:p>
            <a:r>
              <a:rPr lang="en-US" altLang="zh-TW" b="0" dirty="0">
                <a:solidFill>
                  <a:schemeClr val="tx1"/>
                </a:solidFill>
              </a:rPr>
              <a:t>Job7</a:t>
            </a:r>
          </a:p>
          <a:p>
            <a:r>
              <a:rPr lang="en-US" altLang="zh-TW" b="0" dirty="0">
                <a:solidFill>
                  <a:schemeClr val="tx1"/>
                </a:solidFill>
              </a:rPr>
              <a:t>Job4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572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59759" y="4878217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3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[1, 1, 1, 1, 1, 0, 0, 6, 6, 6, 6, 6, 2, 2, 2, 2, 2, 3, 3, 3, 3, 3,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3, 3, 3, 3, 5, 5, 2, 2, 2, 1, 1, 6, 6, 6, 0, 0, 0, 0, 0,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1, 0, 0, 0, 0, 2, 0, 1, 0, 0, 6, 2, 0, 0, 0, 0, 3, 0, 0, 0, 0, 0, 0, 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7124700" y="110607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t=22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7468033" y="3439861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t=23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925D2-A5EC-442B-A3C4-B9F974416EA8}"/>
              </a:ext>
            </a:extLst>
          </p:cNvPr>
          <p:cNvSpPr/>
          <p:nvPr/>
        </p:nvSpPr>
        <p:spPr>
          <a:xfrm>
            <a:off x="3323175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655A3-2F5A-4950-B171-D252B6589B55}"/>
              </a:ext>
            </a:extLst>
          </p:cNvPr>
          <p:cNvSpPr txBox="1"/>
          <p:nvPr/>
        </p:nvSpPr>
        <p:spPr>
          <a:xfrm>
            <a:off x="2493044" y="1741471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t=6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1EF5E-CBAA-4974-ABD7-91DE19A6A4B3}"/>
              </a:ext>
            </a:extLst>
          </p:cNvPr>
          <p:cNvSpPr txBox="1"/>
          <p:nvPr/>
        </p:nvSpPr>
        <p:spPr>
          <a:xfrm>
            <a:off x="422001" y="965199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2D6649-0487-4CFE-8906-977BD8E861D5}"/>
              </a:ext>
            </a:extLst>
          </p:cNvPr>
          <p:cNvSpPr txBox="1"/>
          <p:nvPr/>
        </p:nvSpPr>
        <p:spPr>
          <a:xfrm>
            <a:off x="422001" y="2530507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68F3A-5D82-46B4-9134-C90E2E765E66}"/>
              </a:ext>
            </a:extLst>
          </p:cNvPr>
          <p:cNvSpPr txBox="1"/>
          <p:nvPr/>
        </p:nvSpPr>
        <p:spPr>
          <a:xfrm>
            <a:off x="443176" y="4216133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C5011-9A30-4609-9D9D-B6F784DCC742}"/>
              </a:ext>
            </a:extLst>
          </p:cNvPr>
          <p:cNvSpPr/>
          <p:nvPr/>
        </p:nvSpPr>
        <p:spPr>
          <a:xfrm>
            <a:off x="4475175" y="609865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7C5B1E-98D7-4B5E-8354-7F651C9F2989}"/>
              </a:ext>
            </a:extLst>
          </p:cNvPr>
          <p:cNvSpPr/>
          <p:nvPr/>
        </p:nvSpPr>
        <p:spPr>
          <a:xfrm>
            <a:off x="4187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08785-84B3-41B0-AFDE-677E589016B0}"/>
              </a:ext>
            </a:extLst>
          </p:cNvPr>
          <p:cNvSpPr/>
          <p:nvPr/>
        </p:nvSpPr>
        <p:spPr>
          <a:xfrm>
            <a:off x="1019176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8F541F-4827-4048-A30A-85537B835784}"/>
              </a:ext>
            </a:extLst>
          </p:cNvPr>
          <p:cNvSpPr/>
          <p:nvPr/>
        </p:nvSpPr>
        <p:spPr>
          <a:xfrm>
            <a:off x="4187174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8A8C1D-A5A6-4458-8323-138D5C6F0772}"/>
              </a:ext>
            </a:extLst>
          </p:cNvPr>
          <p:cNvSpPr/>
          <p:nvPr/>
        </p:nvSpPr>
        <p:spPr>
          <a:xfrm>
            <a:off x="2739267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618F57-587F-4C5C-A9B8-B8EEA5C23257}"/>
              </a:ext>
            </a:extLst>
          </p:cNvPr>
          <p:cNvSpPr/>
          <p:nvPr/>
        </p:nvSpPr>
        <p:spPr>
          <a:xfrm>
            <a:off x="4759158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C747D1-6C89-4A4C-852D-5FC9AE1BD8DD}"/>
              </a:ext>
            </a:extLst>
          </p:cNvPr>
          <p:cNvSpPr/>
          <p:nvPr/>
        </p:nvSpPr>
        <p:spPr>
          <a:xfrm>
            <a:off x="5915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9C9DCD-57C1-48E4-BF78-A0C8050D2B1A}"/>
              </a:ext>
            </a:extLst>
          </p:cNvPr>
          <p:cNvSpPr/>
          <p:nvPr/>
        </p:nvSpPr>
        <p:spPr>
          <a:xfrm>
            <a:off x="3048938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B595A57-E580-466F-BCC5-9D9C22E72547}"/>
              </a:ext>
            </a:extLst>
          </p:cNvPr>
          <p:cNvCxnSpPr>
            <a:cxnSpLocks/>
          </p:cNvCxnSpPr>
          <p:nvPr/>
        </p:nvCxnSpPr>
        <p:spPr>
          <a:xfrm>
            <a:off x="7391817" y="424059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A3B16B1-47CB-4F79-83E2-32127789E3C4}"/>
              </a:ext>
            </a:extLst>
          </p:cNvPr>
          <p:cNvSpPr/>
          <p:nvPr/>
        </p:nvSpPr>
        <p:spPr>
          <a:xfrm>
            <a:off x="4757784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0EDBCE-947D-41E1-943A-D863ACA487FD}"/>
              </a:ext>
            </a:extLst>
          </p:cNvPr>
          <p:cNvSpPr/>
          <p:nvPr/>
        </p:nvSpPr>
        <p:spPr>
          <a:xfrm>
            <a:off x="5621784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7720561" y="3740175"/>
            <a:ext cx="0" cy="13227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0D3A570-FF71-4D0E-BBA5-A939F591CBB4}"/>
              </a:ext>
            </a:extLst>
          </p:cNvPr>
          <p:cNvSpPr/>
          <p:nvPr/>
        </p:nvSpPr>
        <p:spPr>
          <a:xfrm>
            <a:off x="5919309" y="609864"/>
            <a:ext cx="144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60F72C-C2C9-4EF8-9F10-38A77EA1DCA1}"/>
              </a:ext>
            </a:extLst>
          </p:cNvPr>
          <p:cNvSpPr/>
          <p:nvPr/>
        </p:nvSpPr>
        <p:spPr>
          <a:xfrm>
            <a:off x="1589845" y="2175172"/>
            <a:ext cx="1152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4F4677-68AD-4DF2-8D47-8AB24A961674}"/>
              </a:ext>
            </a:extLst>
          </p:cNvPr>
          <p:cNvCxnSpPr>
            <a:cxnSpLocks/>
          </p:cNvCxnSpPr>
          <p:nvPr/>
        </p:nvCxnSpPr>
        <p:spPr>
          <a:xfrm>
            <a:off x="2725450" y="2068802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5E0FADE-47CE-45AA-93B2-AAB69E7C0DF0}"/>
              </a:ext>
            </a:extLst>
          </p:cNvPr>
          <p:cNvSpPr/>
          <p:nvPr/>
        </p:nvSpPr>
        <p:spPr>
          <a:xfrm>
            <a:off x="7397269" y="3860799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761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42825" y="4865741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7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[1, 1, 1, 1, 1, 0, 0, 6, 6, 6, 6, 6, 2, 2, 2, 2, 2, 3, 3, 3, 3, 3,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3, 3, 3, 3, 5, 5, 2, 2, 2, 1, 1, 6, 6, 6, 7, 7, 7, 7, 7, 0, 0, 0, 0, 0,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1, 0, 0, 0, 0, 2, 0, 1, 0, 0, 6, 2, 0, 0, 0, 0, 3, 7, 7, 0, 0, 0, 0, 0]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7124700" y="110607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t=22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8068108" y="3457575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t=25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925D2-A5EC-442B-A3C4-B9F974416EA8}"/>
              </a:ext>
            </a:extLst>
          </p:cNvPr>
          <p:cNvSpPr/>
          <p:nvPr/>
        </p:nvSpPr>
        <p:spPr>
          <a:xfrm>
            <a:off x="3323175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655A3-2F5A-4950-B171-D252B6589B55}"/>
              </a:ext>
            </a:extLst>
          </p:cNvPr>
          <p:cNvSpPr txBox="1"/>
          <p:nvPr/>
        </p:nvSpPr>
        <p:spPr>
          <a:xfrm>
            <a:off x="6796506" y="1713969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t=21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1EF5E-CBAA-4974-ABD7-91DE19A6A4B3}"/>
              </a:ext>
            </a:extLst>
          </p:cNvPr>
          <p:cNvSpPr txBox="1"/>
          <p:nvPr/>
        </p:nvSpPr>
        <p:spPr>
          <a:xfrm>
            <a:off x="422001" y="965199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2D6649-0487-4CFE-8906-977BD8E861D5}"/>
              </a:ext>
            </a:extLst>
          </p:cNvPr>
          <p:cNvSpPr txBox="1"/>
          <p:nvPr/>
        </p:nvSpPr>
        <p:spPr>
          <a:xfrm>
            <a:off x="422001" y="2530507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68F3A-5D82-46B4-9134-C90E2E765E66}"/>
              </a:ext>
            </a:extLst>
          </p:cNvPr>
          <p:cNvSpPr txBox="1"/>
          <p:nvPr/>
        </p:nvSpPr>
        <p:spPr>
          <a:xfrm>
            <a:off x="443176" y="4216133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C5011-9A30-4609-9D9D-B6F784DCC742}"/>
              </a:ext>
            </a:extLst>
          </p:cNvPr>
          <p:cNvSpPr/>
          <p:nvPr/>
        </p:nvSpPr>
        <p:spPr>
          <a:xfrm>
            <a:off x="4475175" y="609865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7C5B1E-98D7-4B5E-8354-7F651C9F2989}"/>
              </a:ext>
            </a:extLst>
          </p:cNvPr>
          <p:cNvSpPr/>
          <p:nvPr/>
        </p:nvSpPr>
        <p:spPr>
          <a:xfrm>
            <a:off x="4187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08785-84B3-41B0-AFDE-677E589016B0}"/>
              </a:ext>
            </a:extLst>
          </p:cNvPr>
          <p:cNvSpPr/>
          <p:nvPr/>
        </p:nvSpPr>
        <p:spPr>
          <a:xfrm>
            <a:off x="1019176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8F541F-4827-4048-A30A-85537B835784}"/>
              </a:ext>
            </a:extLst>
          </p:cNvPr>
          <p:cNvSpPr/>
          <p:nvPr/>
        </p:nvSpPr>
        <p:spPr>
          <a:xfrm>
            <a:off x="4187174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8A8C1D-A5A6-4458-8323-138D5C6F0772}"/>
              </a:ext>
            </a:extLst>
          </p:cNvPr>
          <p:cNvSpPr/>
          <p:nvPr/>
        </p:nvSpPr>
        <p:spPr>
          <a:xfrm>
            <a:off x="2739267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618F57-587F-4C5C-A9B8-B8EEA5C23257}"/>
              </a:ext>
            </a:extLst>
          </p:cNvPr>
          <p:cNvSpPr/>
          <p:nvPr/>
        </p:nvSpPr>
        <p:spPr>
          <a:xfrm>
            <a:off x="4759158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C747D1-6C89-4A4C-852D-5FC9AE1BD8DD}"/>
              </a:ext>
            </a:extLst>
          </p:cNvPr>
          <p:cNvSpPr/>
          <p:nvPr/>
        </p:nvSpPr>
        <p:spPr>
          <a:xfrm>
            <a:off x="5915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9C9DCD-57C1-48E4-BF78-A0C8050D2B1A}"/>
              </a:ext>
            </a:extLst>
          </p:cNvPr>
          <p:cNvSpPr/>
          <p:nvPr/>
        </p:nvSpPr>
        <p:spPr>
          <a:xfrm>
            <a:off x="3048938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B595A57-E580-466F-BCC5-9D9C22E72547}"/>
              </a:ext>
            </a:extLst>
          </p:cNvPr>
          <p:cNvCxnSpPr>
            <a:cxnSpLocks/>
          </p:cNvCxnSpPr>
          <p:nvPr/>
        </p:nvCxnSpPr>
        <p:spPr>
          <a:xfrm>
            <a:off x="7391817" y="424059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A3B16B1-47CB-4F79-83E2-32127789E3C4}"/>
              </a:ext>
            </a:extLst>
          </p:cNvPr>
          <p:cNvSpPr/>
          <p:nvPr/>
        </p:nvSpPr>
        <p:spPr>
          <a:xfrm>
            <a:off x="4757784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0EDBCE-947D-41E1-943A-D863ACA487FD}"/>
              </a:ext>
            </a:extLst>
          </p:cNvPr>
          <p:cNvSpPr/>
          <p:nvPr/>
        </p:nvSpPr>
        <p:spPr>
          <a:xfrm>
            <a:off x="5621784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8286747" y="3771093"/>
            <a:ext cx="0" cy="13227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0D3A570-FF71-4D0E-BBA5-A939F591CBB4}"/>
              </a:ext>
            </a:extLst>
          </p:cNvPr>
          <p:cNvSpPr/>
          <p:nvPr/>
        </p:nvSpPr>
        <p:spPr>
          <a:xfrm>
            <a:off x="5919309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60F72C-C2C9-4EF8-9F10-38A77EA1DCA1}"/>
              </a:ext>
            </a:extLst>
          </p:cNvPr>
          <p:cNvSpPr/>
          <p:nvPr/>
        </p:nvSpPr>
        <p:spPr>
          <a:xfrm>
            <a:off x="1589845" y="2175172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4F4677-68AD-4DF2-8D47-8AB24A961674}"/>
              </a:ext>
            </a:extLst>
          </p:cNvPr>
          <p:cNvCxnSpPr>
            <a:cxnSpLocks/>
          </p:cNvCxnSpPr>
          <p:nvPr/>
        </p:nvCxnSpPr>
        <p:spPr>
          <a:xfrm>
            <a:off x="7082134" y="2041563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5E0FADE-47CE-45AA-93B2-AAB69E7C0DF0}"/>
              </a:ext>
            </a:extLst>
          </p:cNvPr>
          <p:cNvSpPr/>
          <p:nvPr/>
        </p:nvSpPr>
        <p:spPr>
          <a:xfrm>
            <a:off x="7397269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C47FF7-8373-4B8C-90B3-B55B55F1D644}"/>
              </a:ext>
            </a:extLst>
          </p:cNvPr>
          <p:cNvSpPr/>
          <p:nvPr/>
        </p:nvSpPr>
        <p:spPr>
          <a:xfrm>
            <a:off x="5621784" y="2179523"/>
            <a:ext cx="1440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8C1D42C-B0CB-43DE-97E9-C5C2764F73DE}"/>
              </a:ext>
            </a:extLst>
          </p:cNvPr>
          <p:cNvSpPr/>
          <p:nvPr/>
        </p:nvSpPr>
        <p:spPr>
          <a:xfrm>
            <a:off x="7685269" y="3860799"/>
            <a:ext cx="576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091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8312DF0-2326-4A2D-860C-299E9971173C}"/>
              </a:ext>
            </a:extLst>
          </p:cNvPr>
          <p:cNvSpPr txBox="1"/>
          <p:nvPr/>
        </p:nvSpPr>
        <p:spPr>
          <a:xfrm>
            <a:off x="3642825" y="4905451"/>
            <a:ext cx="88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順位</a:t>
            </a:r>
            <a:r>
              <a:rPr lang="en-US" altLang="zh-TW" dirty="0">
                <a:solidFill>
                  <a:schemeClr val="tx1"/>
                </a:solidFill>
              </a:rPr>
              <a:t>7</a:t>
            </a:r>
            <a:r>
              <a:rPr lang="zh-TW" altLang="en-US" dirty="0">
                <a:solidFill>
                  <a:schemeClr val="tx1"/>
                </a:solidFill>
              </a:rPr>
              <a:t>的工作排序後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Job 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[1, 1, 1, 1, 1, 0, 0, 6, 6, 6, 6, 6, 2, 2, 2, 2, 2, 3, 3, 3, 3, 3, 4, 4, 4, 4, 0, 0, 0,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[5, 5, 3, 3, 3, 3, 5, 5, 2, 2, 2, 1, 1, 6, 6, 6, 7, 7, 7, 7, 7, 0, 0, 0, 0, 0, 4, 4, 4, 0]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[0, 0, 5, 5, 5, 5, 1, 0, 0, 0, 0, 2, 0, 1, 0, 0, 6, 2, 0, 0, 0, 0, 3, 7, 7, 0, 0, 0, 0, 4]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1D3ACD-DFB0-4D13-B8BE-544104110A0D}"/>
              </a:ext>
            </a:extLst>
          </p:cNvPr>
          <p:cNvCxnSpPr/>
          <p:nvPr/>
        </p:nvCxnSpPr>
        <p:spPr>
          <a:xfrm>
            <a:off x="1019175" y="5200650"/>
            <a:ext cx="10800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DACDBD-FD1C-4F63-A9AD-836A6B2CBDB1}"/>
              </a:ext>
            </a:extLst>
          </p:cNvPr>
          <p:cNvCxnSpPr/>
          <p:nvPr/>
        </p:nvCxnSpPr>
        <p:spPr>
          <a:xfrm flipV="1">
            <a:off x="1019175" y="520650"/>
            <a:ext cx="0" cy="468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B797FFB-237F-4BF1-9532-5A3879E787FF}"/>
              </a:ext>
            </a:extLst>
          </p:cNvPr>
          <p:cNvSpPr/>
          <p:nvPr/>
        </p:nvSpPr>
        <p:spPr>
          <a:xfrm>
            <a:off x="1019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1CDA98-563D-4FAD-BF3A-0934E345C314}"/>
              </a:ext>
            </a:extLst>
          </p:cNvPr>
          <p:cNvSpPr txBox="1"/>
          <p:nvPr/>
        </p:nvSpPr>
        <p:spPr>
          <a:xfrm>
            <a:off x="8257753" y="93500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t=26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033045-7484-4CAA-B8C8-BEC89CB252D9}"/>
              </a:ext>
            </a:extLst>
          </p:cNvPr>
          <p:cNvSpPr/>
          <p:nvPr/>
        </p:nvSpPr>
        <p:spPr>
          <a:xfrm>
            <a:off x="1595175" y="3860800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5C9B91-D1A7-4F0D-A266-277EE4111F47}"/>
              </a:ext>
            </a:extLst>
          </p:cNvPr>
          <p:cNvSpPr txBox="1"/>
          <p:nvPr/>
        </p:nvSpPr>
        <p:spPr>
          <a:xfrm>
            <a:off x="9483239" y="3445002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t=30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23D4E0-2E28-4C31-B51D-354B2CD50FB8}"/>
              </a:ext>
            </a:extLst>
          </p:cNvPr>
          <p:cNvSpPr/>
          <p:nvPr/>
        </p:nvSpPr>
        <p:spPr>
          <a:xfrm>
            <a:off x="2747175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925D2-A5EC-442B-A3C4-B9F974416EA8}"/>
              </a:ext>
            </a:extLst>
          </p:cNvPr>
          <p:cNvSpPr/>
          <p:nvPr/>
        </p:nvSpPr>
        <p:spPr>
          <a:xfrm>
            <a:off x="3323175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655A3-2F5A-4950-B171-D252B6589B55}"/>
              </a:ext>
            </a:extLst>
          </p:cNvPr>
          <p:cNvSpPr txBox="1"/>
          <p:nvPr/>
        </p:nvSpPr>
        <p:spPr>
          <a:xfrm>
            <a:off x="9144405" y="1721046"/>
            <a:ext cx="1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t=29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1EF5E-CBAA-4974-ABD7-91DE19A6A4B3}"/>
              </a:ext>
            </a:extLst>
          </p:cNvPr>
          <p:cNvSpPr txBox="1"/>
          <p:nvPr/>
        </p:nvSpPr>
        <p:spPr>
          <a:xfrm>
            <a:off x="422001" y="965199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2D6649-0487-4CFE-8906-977BD8E861D5}"/>
              </a:ext>
            </a:extLst>
          </p:cNvPr>
          <p:cNvSpPr txBox="1"/>
          <p:nvPr/>
        </p:nvSpPr>
        <p:spPr>
          <a:xfrm>
            <a:off x="422001" y="2530507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68F3A-5D82-46B4-9134-C90E2E765E66}"/>
              </a:ext>
            </a:extLst>
          </p:cNvPr>
          <p:cNvSpPr txBox="1"/>
          <p:nvPr/>
        </p:nvSpPr>
        <p:spPr>
          <a:xfrm>
            <a:off x="443176" y="4216133"/>
            <a:ext cx="2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C5011-9A30-4609-9D9D-B6F784DCC742}"/>
              </a:ext>
            </a:extLst>
          </p:cNvPr>
          <p:cNvSpPr/>
          <p:nvPr/>
        </p:nvSpPr>
        <p:spPr>
          <a:xfrm>
            <a:off x="4475175" y="609865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7C5B1E-98D7-4B5E-8354-7F651C9F2989}"/>
              </a:ext>
            </a:extLst>
          </p:cNvPr>
          <p:cNvSpPr/>
          <p:nvPr/>
        </p:nvSpPr>
        <p:spPr>
          <a:xfrm>
            <a:off x="4187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08785-84B3-41B0-AFDE-677E589016B0}"/>
              </a:ext>
            </a:extLst>
          </p:cNvPr>
          <p:cNvSpPr/>
          <p:nvPr/>
        </p:nvSpPr>
        <p:spPr>
          <a:xfrm>
            <a:off x="1019176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8F541F-4827-4048-A30A-85537B835784}"/>
              </a:ext>
            </a:extLst>
          </p:cNvPr>
          <p:cNvSpPr/>
          <p:nvPr/>
        </p:nvSpPr>
        <p:spPr>
          <a:xfrm>
            <a:off x="4187174" y="2175173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8A8C1D-A5A6-4458-8323-138D5C6F0772}"/>
              </a:ext>
            </a:extLst>
          </p:cNvPr>
          <p:cNvSpPr/>
          <p:nvPr/>
        </p:nvSpPr>
        <p:spPr>
          <a:xfrm>
            <a:off x="2739267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618F57-587F-4C5C-A9B8-B8EEA5C23257}"/>
              </a:ext>
            </a:extLst>
          </p:cNvPr>
          <p:cNvSpPr/>
          <p:nvPr/>
        </p:nvSpPr>
        <p:spPr>
          <a:xfrm>
            <a:off x="4759158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C747D1-6C89-4A4C-852D-5FC9AE1BD8DD}"/>
              </a:ext>
            </a:extLst>
          </p:cNvPr>
          <p:cNvSpPr/>
          <p:nvPr/>
        </p:nvSpPr>
        <p:spPr>
          <a:xfrm>
            <a:off x="5915175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9C9DCD-57C1-48E4-BF78-A0C8050D2B1A}"/>
              </a:ext>
            </a:extLst>
          </p:cNvPr>
          <p:cNvSpPr/>
          <p:nvPr/>
        </p:nvSpPr>
        <p:spPr>
          <a:xfrm>
            <a:off x="3048938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B595A57-E580-466F-BCC5-9D9C22E72547}"/>
              </a:ext>
            </a:extLst>
          </p:cNvPr>
          <p:cNvCxnSpPr>
            <a:cxnSpLocks/>
          </p:cNvCxnSpPr>
          <p:nvPr/>
        </p:nvCxnSpPr>
        <p:spPr>
          <a:xfrm>
            <a:off x="8549512" y="396825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A3B16B1-47CB-4F79-83E2-32127789E3C4}"/>
              </a:ext>
            </a:extLst>
          </p:cNvPr>
          <p:cNvSpPr/>
          <p:nvPr/>
        </p:nvSpPr>
        <p:spPr>
          <a:xfrm>
            <a:off x="4757784" y="2175173"/>
            <a:ext cx="864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0EDBCE-947D-41E1-943A-D863ACA487FD}"/>
              </a:ext>
            </a:extLst>
          </p:cNvPr>
          <p:cNvSpPr/>
          <p:nvPr/>
        </p:nvSpPr>
        <p:spPr>
          <a:xfrm>
            <a:off x="5621784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34B11E-C33E-447E-8979-3A705C89257A}"/>
              </a:ext>
            </a:extLst>
          </p:cNvPr>
          <p:cNvCxnSpPr>
            <a:cxnSpLocks/>
          </p:cNvCxnSpPr>
          <p:nvPr/>
        </p:nvCxnSpPr>
        <p:spPr>
          <a:xfrm>
            <a:off x="9759698" y="3747909"/>
            <a:ext cx="0" cy="13227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0D3A570-FF71-4D0E-BBA5-A939F591CBB4}"/>
              </a:ext>
            </a:extLst>
          </p:cNvPr>
          <p:cNvSpPr/>
          <p:nvPr/>
        </p:nvSpPr>
        <p:spPr>
          <a:xfrm>
            <a:off x="5919309" y="609864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60F72C-C2C9-4EF8-9F10-38A77EA1DCA1}"/>
              </a:ext>
            </a:extLst>
          </p:cNvPr>
          <p:cNvSpPr/>
          <p:nvPr/>
        </p:nvSpPr>
        <p:spPr>
          <a:xfrm>
            <a:off x="1589845" y="2175172"/>
            <a:ext cx="1152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4F4677-68AD-4DF2-8D47-8AB24A961674}"/>
              </a:ext>
            </a:extLst>
          </p:cNvPr>
          <p:cNvCxnSpPr>
            <a:cxnSpLocks/>
          </p:cNvCxnSpPr>
          <p:nvPr/>
        </p:nvCxnSpPr>
        <p:spPr>
          <a:xfrm>
            <a:off x="9448375" y="2027245"/>
            <a:ext cx="0" cy="1555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5E0FADE-47CE-45AA-93B2-AAB69E7C0DF0}"/>
              </a:ext>
            </a:extLst>
          </p:cNvPr>
          <p:cNvSpPr/>
          <p:nvPr/>
        </p:nvSpPr>
        <p:spPr>
          <a:xfrm>
            <a:off x="7397269" y="3860799"/>
            <a:ext cx="288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C47FF7-8373-4B8C-90B3-B55B55F1D644}"/>
              </a:ext>
            </a:extLst>
          </p:cNvPr>
          <p:cNvSpPr/>
          <p:nvPr/>
        </p:nvSpPr>
        <p:spPr>
          <a:xfrm>
            <a:off x="5621784" y="2179523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8C1D42C-B0CB-43DE-97E9-C5C2764F73DE}"/>
              </a:ext>
            </a:extLst>
          </p:cNvPr>
          <p:cNvSpPr/>
          <p:nvPr/>
        </p:nvSpPr>
        <p:spPr>
          <a:xfrm>
            <a:off x="7685269" y="3860799"/>
            <a:ext cx="576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60A518-2143-4DCC-B57B-CC5901182236}"/>
              </a:ext>
            </a:extLst>
          </p:cNvPr>
          <p:cNvSpPr/>
          <p:nvPr/>
        </p:nvSpPr>
        <p:spPr>
          <a:xfrm>
            <a:off x="7359312" y="609864"/>
            <a:ext cx="1152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875168F-CB58-4F8A-AEDD-855C07B3E681}"/>
              </a:ext>
            </a:extLst>
          </p:cNvPr>
          <p:cNvSpPr/>
          <p:nvPr/>
        </p:nvSpPr>
        <p:spPr>
          <a:xfrm>
            <a:off x="8549512" y="2183308"/>
            <a:ext cx="864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E347C9-DD3D-42CE-B363-CD5B7850E00C}"/>
              </a:ext>
            </a:extLst>
          </p:cNvPr>
          <p:cNvSpPr/>
          <p:nvPr/>
        </p:nvSpPr>
        <p:spPr>
          <a:xfrm>
            <a:off x="9452733" y="3860799"/>
            <a:ext cx="288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852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FCBAC-D95A-4C84-BE89-1EADA9E2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760" y="380199"/>
            <a:ext cx="5237746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出來的圖</a:t>
            </a:r>
            <a:endParaRPr lang="en-US" altLang="zh-TW" sz="5400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D896F45-4A2E-4C2F-A6E0-8BF151F60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29"/>
          <a:stretch/>
        </p:blipFill>
        <p:spPr>
          <a:xfrm>
            <a:off x="5520241" y="10"/>
            <a:ext cx="6105635" cy="68579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F613EFC-F2E8-45D9-B793-CF218D78D694}"/>
              </a:ext>
            </a:extLst>
          </p:cNvPr>
          <p:cNvSpPr txBox="1"/>
          <p:nvPr/>
        </p:nvSpPr>
        <p:spPr>
          <a:xfrm>
            <a:off x="5095364" y="945645"/>
            <a:ext cx="2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56FA67-93AC-4BFD-A080-1DF2E2249D59}"/>
              </a:ext>
            </a:extLst>
          </p:cNvPr>
          <p:cNvSpPr txBox="1"/>
          <p:nvPr/>
        </p:nvSpPr>
        <p:spPr>
          <a:xfrm>
            <a:off x="5095364" y="3244334"/>
            <a:ext cx="2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318ACF-7408-4A00-99C9-CB932B631161}"/>
              </a:ext>
            </a:extLst>
          </p:cNvPr>
          <p:cNvSpPr txBox="1"/>
          <p:nvPr/>
        </p:nvSpPr>
        <p:spPr>
          <a:xfrm>
            <a:off x="5095364" y="5543023"/>
            <a:ext cx="2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A6E941E1-0988-40CB-9D5C-93EC9F10BB40}"/>
              </a:ext>
            </a:extLst>
          </p:cNvPr>
          <p:cNvSpPr txBox="1">
            <a:spLocks/>
          </p:cNvSpPr>
          <p:nvPr/>
        </p:nvSpPr>
        <p:spPr bwMode="auto">
          <a:xfrm>
            <a:off x="914400" y="298141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Wingdings" pitchFamily="2" charset="2"/>
              <a:buChar char="§"/>
              <a:defRPr kumimoji="1" sz="1350">
                <a:solidFill>
                  <a:schemeClr val="tx1"/>
                </a:solidFill>
                <a:latin typeface="Helvetica" pitchFamily="2" charset="0"/>
                <a:ea typeface="+mn-ea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Char char="•"/>
              <a:defRPr kumimoji="1" sz="1200">
                <a:solidFill>
                  <a:schemeClr val="tx1"/>
                </a:solidFill>
                <a:latin typeface="Helvetica" pitchFamily="2" charset="0"/>
                <a:ea typeface="+mn-ea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500">
                <a:solidFill>
                  <a:schemeClr val="tx1"/>
                </a:solidFill>
                <a:latin typeface="Helvetica" pitchFamily="2" charset="0"/>
                <a:ea typeface="+mn-ea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Char char="»"/>
              <a:defRPr kumimoji="1" sz="1500">
                <a:solidFill>
                  <a:schemeClr val="tx1"/>
                </a:solidFill>
                <a:latin typeface="Helvetica" pitchFamily="2" charset="0"/>
                <a:ea typeface="+mn-ea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TW" altLang="en-US" sz="2400" kern="0" dirty="0"/>
              <a:t>最後</a:t>
            </a:r>
            <a:r>
              <a:rPr lang="en-US" altLang="zh-TW" sz="2400" kern="0" dirty="0"/>
              <a:t>python</a:t>
            </a:r>
            <a:r>
              <a:rPr lang="zh-TW" altLang="en-US" sz="2400" kern="0" dirty="0"/>
              <a:t>內甘特圖結果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2ED8E86-47EB-4D0B-87E9-D887B37DE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2" y="3244334"/>
            <a:ext cx="2476500" cy="600075"/>
          </a:xfrm>
          <a:prstGeom prst="rect">
            <a:avLst/>
          </a:prstGeom>
        </p:spPr>
      </p:pic>
      <p:pic>
        <p:nvPicPr>
          <p:cNvPr id="13" name="圖片 12" descr="一張含有 畫畫 的圖片&#10;&#10;自動產生的描述">
            <a:extLst>
              <a:ext uri="{FF2B5EF4-FFF2-40B4-BE49-F238E27FC236}">
                <a16:creationId xmlns:a16="http://schemas.microsoft.com/office/drawing/2014/main" id="{9A118BA4-C4DC-4511-946C-F52BFD413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8" y="2071324"/>
            <a:ext cx="31337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6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A7332-5B4B-429C-A5C0-088B1CBC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結果比較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90D0520-19E3-4E44-BA78-167B223B5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393075"/>
              </p:ext>
            </p:extLst>
          </p:nvPr>
        </p:nvGraphicFramePr>
        <p:xfrm>
          <a:off x="1687484" y="3499658"/>
          <a:ext cx="8436696" cy="235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32">
                  <a:extLst>
                    <a:ext uri="{9D8B030D-6E8A-4147-A177-3AD203B41FA5}">
                      <a16:colId xmlns:a16="http://schemas.microsoft.com/office/drawing/2014/main" val="880664594"/>
                    </a:ext>
                  </a:extLst>
                </a:gridCol>
                <a:gridCol w="2812232">
                  <a:extLst>
                    <a:ext uri="{9D8B030D-6E8A-4147-A177-3AD203B41FA5}">
                      <a16:colId xmlns:a16="http://schemas.microsoft.com/office/drawing/2014/main" val="3277100125"/>
                    </a:ext>
                  </a:extLst>
                </a:gridCol>
                <a:gridCol w="2812232">
                  <a:extLst>
                    <a:ext uri="{9D8B030D-6E8A-4147-A177-3AD203B41FA5}">
                      <a16:colId xmlns:a16="http://schemas.microsoft.com/office/drawing/2014/main" val="3050483076"/>
                    </a:ext>
                  </a:extLst>
                </a:gridCol>
              </a:tblGrid>
              <a:tr h="589290">
                <a:tc>
                  <a:txBody>
                    <a:bodyPr/>
                    <a:lstStyle/>
                    <a:p>
                      <a:endParaRPr lang="zh-TW" altLang="en-US" sz="19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投料</a:t>
                      </a:r>
                      <a:r>
                        <a:rPr lang="en-US" altLang="zh-TW" sz="1900" dirty="0"/>
                        <a:t>EDD</a:t>
                      </a:r>
                      <a:r>
                        <a:rPr lang="zh-TW" altLang="en-US" sz="1900" dirty="0"/>
                        <a:t>、派工</a:t>
                      </a:r>
                      <a:r>
                        <a:rPr lang="en-US" altLang="zh-TW" sz="1900" dirty="0"/>
                        <a:t>EDD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製令</a:t>
                      </a:r>
                      <a:r>
                        <a:rPr lang="en-US" altLang="zh-TW" sz="1900" dirty="0"/>
                        <a:t>EDD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extLst>
                  <a:ext uri="{0D108BD9-81ED-4DB2-BD59-A6C34878D82A}">
                    <a16:rowId xmlns:a16="http://schemas.microsoft.com/office/drawing/2014/main" val="1071722836"/>
                  </a:ext>
                </a:extLst>
              </a:tr>
              <a:tr h="589290">
                <a:tc>
                  <a:txBody>
                    <a:bodyPr/>
                    <a:lstStyle/>
                    <a:p>
                      <a:r>
                        <a:rPr lang="en-US" altLang="zh-TW" sz="1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makespan</a:t>
                      </a:r>
                      <a:endParaRPr lang="zh-TW" altLang="en-US" sz="19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26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30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extLst>
                  <a:ext uri="{0D108BD9-81ED-4DB2-BD59-A6C34878D82A}">
                    <a16:rowId xmlns:a16="http://schemas.microsoft.com/office/drawing/2014/main" val="3688891765"/>
                  </a:ext>
                </a:extLst>
              </a:tr>
              <a:tr h="589290"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Average tardiness</a:t>
                      </a:r>
                      <a:endParaRPr lang="zh-TW" altLang="en-US" sz="19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2.7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3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extLst>
                  <a:ext uri="{0D108BD9-81ED-4DB2-BD59-A6C34878D82A}">
                    <a16:rowId xmlns:a16="http://schemas.microsoft.com/office/drawing/2014/main" val="282305157"/>
                  </a:ext>
                </a:extLst>
              </a:tr>
              <a:tr h="589290">
                <a:tc>
                  <a:txBody>
                    <a:bodyPr/>
                    <a:lstStyle/>
                    <a:p>
                      <a:r>
                        <a:rPr lang="zh-TW" altLang="en-US" sz="19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無法及時完成</a:t>
                      </a:r>
                      <a:r>
                        <a:rPr lang="en-US" altLang="zh-TW" sz="19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job</a:t>
                      </a:r>
                      <a:r>
                        <a:rPr lang="zh-TW" altLang="en-US" sz="19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數量</a:t>
                      </a:r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5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4</a:t>
                      </a:r>
                      <a:endParaRPr lang="zh-TW" altLang="en-US" sz="1900" dirty="0"/>
                    </a:p>
                  </a:txBody>
                  <a:tcPr marL="87586" marR="87586" marT="43793" marB="43793"/>
                </a:tc>
                <a:extLst>
                  <a:ext uri="{0D108BD9-81ED-4DB2-BD59-A6C34878D82A}">
                    <a16:rowId xmlns:a16="http://schemas.microsoft.com/office/drawing/2014/main" val="8237905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44E85F-D55D-47C9-ACB7-90360D04CBC1}"/>
              </a:ext>
            </a:extLst>
          </p:cNvPr>
          <p:cNvSpPr txBox="1"/>
          <p:nvPr/>
        </p:nvSpPr>
        <p:spPr>
          <a:xfrm>
            <a:off x="1583634" y="1290100"/>
            <a:ext cx="99629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由結果可得知，投料</a:t>
            </a:r>
            <a:r>
              <a:rPr lang="en-US" altLang="zh-TW" dirty="0">
                <a:solidFill>
                  <a:schemeClr val="tx1"/>
                </a:solidFill>
              </a:rPr>
              <a:t>EDD</a:t>
            </a:r>
            <a:r>
              <a:rPr lang="zh-TW" altLang="en-US" dirty="0">
                <a:solidFill>
                  <a:schemeClr val="tx1"/>
                </a:solidFill>
              </a:rPr>
              <a:t>、派工</a:t>
            </a:r>
            <a:r>
              <a:rPr lang="en-US" altLang="zh-TW" dirty="0">
                <a:solidFill>
                  <a:schemeClr val="tx1"/>
                </a:solidFill>
              </a:rPr>
              <a:t>EDD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 err="1">
                <a:solidFill>
                  <a:schemeClr val="tx1"/>
                </a:solidFill>
              </a:rPr>
              <a:t>makespan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>
                <a:solidFill>
                  <a:schemeClr val="tx1"/>
                </a:solidFill>
              </a:rPr>
              <a:t>Average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tardiness</a:t>
            </a:r>
            <a:r>
              <a:rPr lang="zh-TW" altLang="en-US" dirty="0">
                <a:solidFill>
                  <a:schemeClr val="tx1"/>
                </a:solidFill>
              </a:rPr>
              <a:t>較短，無法及時完成的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數量較多，主要原因可能為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投料</a:t>
            </a:r>
            <a:r>
              <a:rPr lang="en-US" altLang="zh-TW" dirty="0">
                <a:solidFill>
                  <a:schemeClr val="tx1"/>
                </a:solidFill>
              </a:rPr>
              <a:t>EDD</a:t>
            </a:r>
            <a:r>
              <a:rPr lang="zh-TW" altLang="en-US" dirty="0">
                <a:solidFill>
                  <a:schemeClr val="tx1"/>
                </a:solidFill>
              </a:rPr>
              <a:t>、派工</a:t>
            </a:r>
            <a:r>
              <a:rPr lang="en-US" altLang="zh-TW" dirty="0">
                <a:solidFill>
                  <a:schemeClr val="tx1"/>
                </a:solidFill>
              </a:rPr>
              <a:t>EDD</a:t>
            </a:r>
            <a:r>
              <a:rPr lang="zh-TW" altLang="en-US" dirty="0">
                <a:solidFill>
                  <a:schemeClr val="tx1"/>
                </a:solidFill>
              </a:rPr>
              <a:t>在排程若遇到機台有閒置時間，會從暫存區挑選</a:t>
            </a:r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來加工，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比起派工</a:t>
            </a:r>
            <a:r>
              <a:rPr lang="en-US" altLang="zh-TW" dirty="0">
                <a:solidFill>
                  <a:schemeClr val="tx1"/>
                </a:solidFill>
              </a:rPr>
              <a:t>EDD</a:t>
            </a:r>
            <a:r>
              <a:rPr lang="zh-TW" altLang="en-US" dirty="0">
                <a:solidFill>
                  <a:schemeClr val="tx1"/>
                </a:solidFill>
              </a:rPr>
              <a:t>會減少許多閒置時間，讓總體的加工時間縮短</a:t>
            </a:r>
            <a:endParaRPr lang="en-US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製令</a:t>
            </a:r>
            <a:r>
              <a:rPr lang="en-US" altLang="zh-TW" dirty="0">
                <a:solidFill>
                  <a:schemeClr val="tx1"/>
                </a:solidFill>
              </a:rPr>
              <a:t>EDD</a:t>
            </a:r>
            <a:r>
              <a:rPr lang="zh-TW" altLang="en-US" dirty="0">
                <a:solidFill>
                  <a:schemeClr val="tx1"/>
                </a:solidFill>
              </a:rPr>
              <a:t>會優先排完交期短的</a:t>
            </a:r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，因此，會讓前面的</a:t>
            </a:r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較早完成，而後面的</a:t>
            </a:r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可能因為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剩餘的閒置時間不夠，無法加工，只能排到較後面，讓延遲時間增加，總完工時間也拉長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13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A31BE-E19C-473E-B139-49FD66E7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7C4147-6DD0-41A9-BF61-AB399042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00023" lvl="1" indent="0" algn="ctr">
              <a:buNone/>
            </a:pPr>
            <a:r>
              <a:rPr lang="en-US" altLang="zh-TW" sz="1800" dirty="0"/>
              <a:t>END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721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B0931-B8CC-4D78-AC33-0C68D11F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r>
              <a:rPr lang="zh-TW" altLang="en-US" dirty="0"/>
              <a:t>投料</a:t>
            </a:r>
            <a:r>
              <a:rPr lang="en-US" altLang="zh-TW" dirty="0"/>
              <a:t>EDD</a:t>
            </a:r>
            <a:r>
              <a:rPr lang="zh-TW" altLang="en-US" dirty="0"/>
              <a:t>、派工</a:t>
            </a:r>
            <a:r>
              <a:rPr lang="en-US" altLang="zh-TW" dirty="0"/>
              <a:t>EDD</a:t>
            </a:r>
            <a:r>
              <a:rPr lang="zh-TW" altLang="en-US" dirty="0"/>
              <a:t> 邏輯流程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0C4C996-5812-45DE-866F-475856ED3B30}"/>
              </a:ext>
            </a:extLst>
          </p:cNvPr>
          <p:cNvSpPr/>
          <p:nvPr/>
        </p:nvSpPr>
        <p:spPr bwMode="auto">
          <a:xfrm>
            <a:off x="1722267" y="1358561"/>
            <a:ext cx="1819922" cy="66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判斷</a:t>
            </a: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A</a:t>
            </a: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機台是否在工作狀態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3C2821C2-7A0C-4FF4-B8E4-2F712E87F290}"/>
              </a:ext>
            </a:extLst>
          </p:cNvPr>
          <p:cNvSpPr/>
          <p:nvPr/>
        </p:nvSpPr>
        <p:spPr bwMode="auto">
          <a:xfrm>
            <a:off x="2521258" y="2121701"/>
            <a:ext cx="221941" cy="58592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2C99E5-BCA3-4BE6-8324-12640B05052D}"/>
              </a:ext>
            </a:extLst>
          </p:cNvPr>
          <p:cNvSpPr txBox="1"/>
          <p:nvPr/>
        </p:nvSpPr>
        <p:spPr>
          <a:xfrm>
            <a:off x="2792026" y="222375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EF05229-1628-4BDD-BEDD-30E5F30F6254}"/>
              </a:ext>
            </a:extLst>
          </p:cNvPr>
          <p:cNvSpPr/>
          <p:nvPr/>
        </p:nvSpPr>
        <p:spPr bwMode="auto">
          <a:xfrm>
            <a:off x="1722267" y="2788935"/>
            <a:ext cx="1819922" cy="66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判斷</a:t>
            </a:r>
            <a:r>
              <a:rPr kumimoji="1" lang="en-US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B</a:t>
            </a: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機台是否在工作狀態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7218C6D-05D7-4972-92C2-525C83A7650A}"/>
              </a:ext>
            </a:extLst>
          </p:cNvPr>
          <p:cNvSpPr/>
          <p:nvPr/>
        </p:nvSpPr>
        <p:spPr bwMode="auto">
          <a:xfrm>
            <a:off x="2507941" y="3535461"/>
            <a:ext cx="221941" cy="58592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9EC4C8E3-7672-4A17-8267-BCD6D14B3C95}"/>
              </a:ext>
            </a:extLst>
          </p:cNvPr>
          <p:cNvSpPr/>
          <p:nvPr/>
        </p:nvSpPr>
        <p:spPr bwMode="auto">
          <a:xfrm>
            <a:off x="2476868" y="4913513"/>
            <a:ext cx="221941" cy="58592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71E2289-91CB-4957-B8C9-A5F73A073958}"/>
              </a:ext>
            </a:extLst>
          </p:cNvPr>
          <p:cNvSpPr/>
          <p:nvPr/>
        </p:nvSpPr>
        <p:spPr bwMode="auto">
          <a:xfrm>
            <a:off x="1722267" y="4184137"/>
            <a:ext cx="1819922" cy="66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判斷</a:t>
            </a:r>
            <a:r>
              <a:rPr kumimoji="1" lang="en-US" altLang="zh-TW" b="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</a:rPr>
              <a:t>C</a:t>
            </a: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機台是否在工作狀態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E30945-3180-433F-AB5D-0527151408A7}"/>
              </a:ext>
            </a:extLst>
          </p:cNvPr>
          <p:cNvSpPr txBox="1"/>
          <p:nvPr/>
        </p:nvSpPr>
        <p:spPr>
          <a:xfrm>
            <a:off x="2743199" y="3643758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AB6E4D-EEC9-4879-9B3A-312F23B740A8}"/>
              </a:ext>
            </a:extLst>
          </p:cNvPr>
          <p:cNvSpPr txBox="1"/>
          <p:nvPr/>
        </p:nvSpPr>
        <p:spPr>
          <a:xfrm>
            <a:off x="2743199" y="501416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5011896-1840-4AB8-92C4-A3C59D687898}"/>
              </a:ext>
            </a:extLst>
          </p:cNvPr>
          <p:cNvSpPr/>
          <p:nvPr/>
        </p:nvSpPr>
        <p:spPr bwMode="auto">
          <a:xfrm>
            <a:off x="3986074" y="1426664"/>
            <a:ext cx="2902999" cy="5290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把當前要使用</a:t>
            </a:r>
            <a:r>
              <a:rPr kumimoji="1" lang="en-US" altLang="zh-TW" sz="1400" b="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</a:rPr>
              <a:t>A</a:t>
            </a:r>
            <a:r>
              <a:rPr kumimoji="1" lang="zh-TW" altLang="en-US" sz="1400" b="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</a:rPr>
              <a:t>機台且順序最前面的工作放進來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B324A2EA-39DF-4DC9-A4BD-35DD82F21866}"/>
              </a:ext>
            </a:extLst>
          </p:cNvPr>
          <p:cNvSpPr/>
          <p:nvPr/>
        </p:nvSpPr>
        <p:spPr bwMode="auto">
          <a:xfrm>
            <a:off x="3613212" y="1633491"/>
            <a:ext cx="301840" cy="1242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CBDBD2-FAAB-4740-807E-93119BDCC1A0}"/>
              </a:ext>
            </a:extLst>
          </p:cNvPr>
          <p:cNvSpPr txBox="1"/>
          <p:nvPr/>
        </p:nvSpPr>
        <p:spPr>
          <a:xfrm>
            <a:off x="3542189" y="1252741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3FFDD69-82BC-4277-8FB9-7E4398A03FD9}"/>
              </a:ext>
            </a:extLst>
          </p:cNvPr>
          <p:cNvSpPr/>
          <p:nvPr/>
        </p:nvSpPr>
        <p:spPr bwMode="auto">
          <a:xfrm>
            <a:off x="3613212" y="3059400"/>
            <a:ext cx="301840" cy="1242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39A4980-33EF-4644-993C-D8EF9A22CC23}"/>
              </a:ext>
            </a:extLst>
          </p:cNvPr>
          <p:cNvSpPr/>
          <p:nvPr/>
        </p:nvSpPr>
        <p:spPr bwMode="auto">
          <a:xfrm>
            <a:off x="3613212" y="4454602"/>
            <a:ext cx="301840" cy="1242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2E2816-B6BA-434A-8F59-37899070AD5D}"/>
              </a:ext>
            </a:extLst>
          </p:cNvPr>
          <p:cNvSpPr txBox="1"/>
          <p:nvPr/>
        </p:nvSpPr>
        <p:spPr>
          <a:xfrm>
            <a:off x="3524435" y="2718439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8665AA9-F263-4237-89FE-AB906CADDDC7}"/>
              </a:ext>
            </a:extLst>
          </p:cNvPr>
          <p:cNvSpPr txBox="1"/>
          <p:nvPr/>
        </p:nvSpPr>
        <p:spPr>
          <a:xfrm>
            <a:off x="3524435" y="4147413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175E4DC-57FC-4227-9FB7-71D056DD417D}"/>
              </a:ext>
            </a:extLst>
          </p:cNvPr>
          <p:cNvSpPr/>
          <p:nvPr/>
        </p:nvSpPr>
        <p:spPr bwMode="auto">
          <a:xfrm>
            <a:off x="3986074" y="2857037"/>
            <a:ext cx="2902999" cy="5290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把當前要使用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B</a:t>
            </a:r>
            <a:r>
              <a:rPr kumimoji="1" lang="zh-TW" altLang="en-US" sz="1400" b="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</a:rPr>
              <a:t>機台且順序最前面的工作放進來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8A996D6-1436-4781-A6AE-F09F0CB0DB76}"/>
              </a:ext>
            </a:extLst>
          </p:cNvPr>
          <p:cNvSpPr/>
          <p:nvPr/>
        </p:nvSpPr>
        <p:spPr bwMode="auto">
          <a:xfrm>
            <a:off x="3986073" y="4252239"/>
            <a:ext cx="2902999" cy="5290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標楷體" pitchFamily="65" charset="-120"/>
              </a:rPr>
              <a:t>把當前要使用</a:t>
            </a:r>
            <a:r>
              <a:rPr kumimoji="1" lang="en-US" altLang="zh-TW" sz="1400" b="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</a:rPr>
              <a:t>A</a:t>
            </a:r>
            <a:r>
              <a:rPr kumimoji="1" lang="zh-TW" altLang="en-US" sz="1400" b="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</a:rPr>
              <a:t>機台且順序最前面的工作放進來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EEA22BB-B5B3-4AEC-A109-6BBF22C8A875}"/>
              </a:ext>
            </a:extLst>
          </p:cNvPr>
          <p:cNvSpPr/>
          <p:nvPr/>
        </p:nvSpPr>
        <p:spPr bwMode="auto">
          <a:xfrm>
            <a:off x="1018710" y="5608588"/>
            <a:ext cx="3138255" cy="66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itchFamily="18" charset="0"/>
                <a:ea typeface="標楷體" pitchFamily="65" charset="-120"/>
              </a:rPr>
              <a:t>計算正在工作狀態的機台中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ea typeface="標楷體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itchFamily="18" charset="0"/>
                <a:ea typeface="標楷體" pitchFamily="65" charset="-120"/>
              </a:rPr>
              <a:t>最早完成時間</a:t>
            </a:r>
            <a:r>
              <a:rPr kumimoji="1" lang="en-US" altLang="zh-TW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</a:rPr>
              <a:t>t</a:t>
            </a: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64E75650-625E-4327-9BCC-6CA6D87778E9}"/>
              </a:ext>
            </a:extLst>
          </p:cNvPr>
          <p:cNvSpPr/>
          <p:nvPr/>
        </p:nvSpPr>
        <p:spPr bwMode="auto">
          <a:xfrm>
            <a:off x="4412201" y="5856859"/>
            <a:ext cx="2050742" cy="1686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C74933F-F4FF-461C-8DC1-42A151B3830E}"/>
              </a:ext>
            </a:extLst>
          </p:cNvPr>
          <p:cNvSpPr/>
          <p:nvPr/>
        </p:nvSpPr>
        <p:spPr bwMode="auto">
          <a:xfrm>
            <a:off x="6889072" y="5206476"/>
            <a:ext cx="3826276" cy="9716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itchFamily="18" charset="0"/>
                <a:ea typeface="標楷體" pitchFamily="65" charset="-120"/>
              </a:rPr>
              <a:t>最早即將到來工作放入閒置機台中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ea typeface="標楷體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kumimoji="1" lang="zh-TW" altLang="en-US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</a:rPr>
              <a:t>若到來時間</a:t>
            </a:r>
            <a:r>
              <a:rPr kumimoji="1" lang="en-US" altLang="zh-TW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</a:rPr>
              <a:t>&lt;t</a:t>
            </a:r>
            <a:r>
              <a:rPr kumimoji="1" lang="zh-TW" altLang="en-US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</a:rPr>
              <a:t> 且 此工作第一步驟所需機台剛好閒置</a:t>
            </a:r>
            <a:r>
              <a:rPr kumimoji="1" lang="en-US" altLang="zh-TW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726F6F73-98C6-41AF-A0DD-B6C75D3BCBBE}"/>
              </a:ext>
            </a:extLst>
          </p:cNvPr>
          <p:cNvSpPr/>
          <p:nvPr/>
        </p:nvSpPr>
        <p:spPr bwMode="auto">
          <a:xfrm>
            <a:off x="2462222" y="5273336"/>
            <a:ext cx="45719" cy="457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4F3AE22-8EE6-4B03-AB36-4AC6D3F7C13F}"/>
              </a:ext>
            </a:extLst>
          </p:cNvPr>
          <p:cNvSpPr/>
          <p:nvPr/>
        </p:nvSpPr>
        <p:spPr bwMode="auto">
          <a:xfrm rot="10800000">
            <a:off x="8609862" y="3275860"/>
            <a:ext cx="221940" cy="173830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75AACFC-53CC-4110-B289-DF6CF7994C11}"/>
              </a:ext>
            </a:extLst>
          </p:cNvPr>
          <p:cNvSpPr/>
          <p:nvPr/>
        </p:nvSpPr>
        <p:spPr bwMode="auto">
          <a:xfrm>
            <a:off x="7624440" y="2325771"/>
            <a:ext cx="2149874" cy="66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itchFamily="18" charset="0"/>
                <a:ea typeface="標楷體" pitchFamily="65" charset="-120"/>
              </a:rPr>
              <a:t>判斷是否所有工作都已做完</a:t>
            </a:r>
          </a:p>
        </p:txBody>
      </p:sp>
      <p:sp>
        <p:nvSpPr>
          <p:cNvPr id="33" name="箭號: 上彎 32">
            <a:extLst>
              <a:ext uri="{FF2B5EF4-FFF2-40B4-BE49-F238E27FC236}">
                <a16:creationId xmlns:a16="http://schemas.microsoft.com/office/drawing/2014/main" id="{7143430D-C707-4C8B-B9F6-50A473F9645F}"/>
              </a:ext>
            </a:extLst>
          </p:cNvPr>
          <p:cNvSpPr/>
          <p:nvPr/>
        </p:nvSpPr>
        <p:spPr bwMode="auto">
          <a:xfrm rot="16200000">
            <a:off x="5418555" y="-1139192"/>
            <a:ext cx="1317897" cy="5449412"/>
          </a:xfrm>
          <a:prstGeom prst="bentUpArrow">
            <a:avLst>
              <a:gd name="adj1" fmla="val 11528"/>
              <a:gd name="adj2" fmla="val 9505"/>
              <a:gd name="adj3" fmla="val 36098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094DA22-E35A-4BA6-AA9B-CCA346BD611C}"/>
              </a:ext>
            </a:extLst>
          </p:cNvPr>
          <p:cNvSpPr txBox="1"/>
          <p:nvPr/>
        </p:nvSpPr>
        <p:spPr>
          <a:xfrm>
            <a:off x="8271028" y="1506503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35" name="箭號: 迴轉箭號 34">
            <a:extLst>
              <a:ext uri="{FF2B5EF4-FFF2-40B4-BE49-F238E27FC236}">
                <a16:creationId xmlns:a16="http://schemas.microsoft.com/office/drawing/2014/main" id="{CE7423E6-192E-4BDD-9839-24E52496FF8F}"/>
              </a:ext>
            </a:extLst>
          </p:cNvPr>
          <p:cNvSpPr/>
          <p:nvPr/>
        </p:nvSpPr>
        <p:spPr bwMode="auto">
          <a:xfrm>
            <a:off x="9223899" y="1506503"/>
            <a:ext cx="1748901" cy="717256"/>
          </a:xfrm>
          <a:prstGeom prst="utur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8786898-7DC2-41A9-AFB9-3DB0F255B51C}"/>
              </a:ext>
            </a:extLst>
          </p:cNvPr>
          <p:cNvSpPr txBox="1"/>
          <p:nvPr/>
        </p:nvSpPr>
        <p:spPr>
          <a:xfrm>
            <a:off x="10119062" y="1765406"/>
            <a:ext cx="313678" cy="38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4DC9100-609A-417F-BADA-14CF315B912C}"/>
              </a:ext>
            </a:extLst>
          </p:cNvPr>
          <p:cNvSpPr/>
          <p:nvPr/>
        </p:nvSpPr>
        <p:spPr bwMode="auto">
          <a:xfrm>
            <a:off x="10119062" y="2396130"/>
            <a:ext cx="1524006" cy="46090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itchFamily="18" charset="0"/>
                <a:ea typeface="標楷體" pitchFamily="65" charset="-120"/>
              </a:rPr>
              <a:t>STOP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76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710" y="1513828"/>
            <a:ext cx="2481484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2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W</a:t>
            </a:r>
            <a:br>
              <a:rPr lang="en-US" altLang="zh-TW" sz="1800" dirty="0"/>
            </a:br>
            <a:r>
              <a:rPr lang="en-US" altLang="zh-TW" sz="1800" dirty="0"/>
              <a:t>Job2 B</a:t>
            </a:r>
            <a:br>
              <a:rPr lang="en-US" altLang="zh-TW" sz="1800" dirty="0"/>
            </a:br>
            <a:r>
              <a:rPr lang="en-US" altLang="zh-TW" sz="1800" dirty="0"/>
              <a:t>Job3 B</a:t>
            </a:r>
            <a:br>
              <a:rPr lang="en-US" altLang="zh-TW" sz="1800" dirty="0"/>
            </a:br>
            <a:r>
              <a:rPr lang="en-US" altLang="zh-TW" sz="1800" dirty="0"/>
              <a:t>Job4 A</a:t>
            </a:r>
            <a:br>
              <a:rPr lang="en-US" altLang="zh-TW" sz="1800" dirty="0"/>
            </a:br>
            <a:r>
              <a:rPr lang="en-US" altLang="zh-TW" sz="1800" dirty="0"/>
              <a:t>Job5 C</a:t>
            </a:r>
            <a:br>
              <a:rPr lang="en-US" altLang="zh-TW" sz="1800" dirty="0"/>
            </a:br>
            <a:r>
              <a:rPr lang="en-US" altLang="zh-TW" sz="1800" dirty="0"/>
              <a:t>Job6 A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1]</a:t>
            </a:r>
            <a:br>
              <a:rPr lang="en-US" altLang="zh-TW" sz="1800" dirty="0"/>
            </a:br>
            <a:r>
              <a:rPr lang="en-US" altLang="zh-TW" sz="1800" dirty="0"/>
              <a:t>[5, 5]</a:t>
            </a:r>
            <a:br>
              <a:rPr lang="en-US" altLang="zh-TW" sz="1800" dirty="0"/>
            </a:br>
            <a:r>
              <a:rPr lang="en-US" altLang="zh-TW" sz="1800" dirty="0"/>
              <a:t>[0, 0]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582CB87-A46B-448C-B881-7957B4F2B665}"/>
              </a:ext>
            </a:extLst>
          </p:cNvPr>
          <p:cNvCxnSpPr>
            <a:cxnSpLocks/>
          </p:cNvCxnSpPr>
          <p:nvPr/>
        </p:nvCxnSpPr>
        <p:spPr>
          <a:xfrm>
            <a:off x="2200396" y="1196535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BB210B-877F-40C9-88F4-5210C9640B29}"/>
              </a:ext>
            </a:extLst>
          </p:cNvPr>
          <p:cNvSpPr txBox="1"/>
          <p:nvPr/>
        </p:nvSpPr>
        <p:spPr>
          <a:xfrm>
            <a:off x="2009775" y="86910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E0D49A6-8648-4130-8D22-49F4806A472F}"/>
              </a:ext>
            </a:extLst>
          </p:cNvPr>
          <p:cNvCxnSpPr>
            <a:cxnSpLocks/>
          </p:cNvCxnSpPr>
          <p:nvPr/>
        </p:nvCxnSpPr>
        <p:spPr>
          <a:xfrm>
            <a:off x="1367986" y="2934696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CC420B-F33B-4260-8C47-D721C75C0ED4}"/>
              </a:ext>
            </a:extLst>
          </p:cNvPr>
          <p:cNvSpPr txBox="1"/>
          <p:nvPr/>
        </p:nvSpPr>
        <p:spPr>
          <a:xfrm>
            <a:off x="1133548" y="2609553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t=2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5A500A9-4B07-42EB-902B-3885814EDE37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88F0C8F-A083-4932-9269-459E07068ADA}"/>
              </a:ext>
            </a:extLst>
          </p:cNvPr>
          <p:cNvSpPr txBox="1"/>
          <p:nvPr/>
        </p:nvSpPr>
        <p:spPr>
          <a:xfrm>
            <a:off x="333375" y="3770232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DA2C96-4C5C-4FD8-B5F6-1F9EA2FA5FB6}"/>
              </a:ext>
            </a:extLst>
          </p:cNvPr>
          <p:cNvSpPr txBox="1"/>
          <p:nvPr/>
        </p:nvSpPr>
        <p:spPr>
          <a:xfrm>
            <a:off x="333375" y="5587480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95CE4E-F0EB-4875-91A1-28CC95B92448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0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425" y="1610313"/>
            <a:ext cx="2481484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5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C</a:t>
            </a:r>
            <a:br>
              <a:rPr lang="en-US" altLang="zh-TW" sz="1800" dirty="0"/>
            </a:br>
            <a:r>
              <a:rPr lang="en-US" altLang="zh-TW" sz="1800" dirty="0"/>
              <a:t>Job2 B</a:t>
            </a:r>
            <a:br>
              <a:rPr lang="en-US" altLang="zh-TW" sz="1800" dirty="0"/>
            </a:br>
            <a:r>
              <a:rPr lang="en-US" altLang="zh-TW" sz="1800" dirty="0"/>
              <a:t>Job3 W</a:t>
            </a:r>
            <a:br>
              <a:rPr lang="en-US" altLang="zh-TW" sz="1800" dirty="0"/>
            </a:br>
            <a:r>
              <a:rPr lang="en-US" altLang="zh-TW" sz="1800" dirty="0"/>
              <a:t>Job4 A</a:t>
            </a:r>
            <a:br>
              <a:rPr lang="en-US" altLang="zh-TW" sz="1800" dirty="0"/>
            </a:br>
            <a:r>
              <a:rPr lang="en-US" altLang="zh-TW" sz="1800" dirty="0"/>
              <a:t>Job5 W</a:t>
            </a:r>
            <a:br>
              <a:rPr lang="en-US" altLang="zh-TW" sz="1800" dirty="0"/>
            </a:br>
            <a:r>
              <a:rPr lang="en-US" altLang="zh-TW" sz="1800" dirty="0"/>
              <a:t>Job6 A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1]</a:t>
            </a:r>
            <a:br>
              <a:rPr lang="en-US" altLang="zh-TW" sz="1800" dirty="0"/>
            </a:br>
            <a:r>
              <a:rPr lang="en-US" altLang="zh-TW" sz="1800" dirty="0"/>
              <a:t>[5, 5, 3, 3, 3, 3]</a:t>
            </a:r>
            <a:br>
              <a:rPr lang="en-US" altLang="zh-TW" sz="1800" dirty="0"/>
            </a:br>
            <a:r>
              <a:rPr lang="en-US" altLang="zh-TW" sz="1800" dirty="0"/>
              <a:t>[0, 0, 5, 5, 5, 5]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582CB87-A46B-448C-B881-7957B4F2B665}"/>
              </a:ext>
            </a:extLst>
          </p:cNvPr>
          <p:cNvCxnSpPr>
            <a:cxnSpLocks/>
          </p:cNvCxnSpPr>
          <p:nvPr/>
        </p:nvCxnSpPr>
        <p:spPr>
          <a:xfrm>
            <a:off x="2200396" y="1196535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BB210B-877F-40C9-88F4-5210C9640B29}"/>
              </a:ext>
            </a:extLst>
          </p:cNvPr>
          <p:cNvSpPr txBox="1"/>
          <p:nvPr/>
        </p:nvSpPr>
        <p:spPr>
          <a:xfrm>
            <a:off x="2009775" y="86910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2491290" y="3015810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2314575" y="264647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t=6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2491290" y="5062916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2267059" y="4677621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t=6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9EC8D9-A38C-4F71-94C6-523CD65E576C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516" y="1610313"/>
            <a:ext cx="2481484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6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C</a:t>
            </a:r>
            <a:br>
              <a:rPr lang="en-US" altLang="zh-TW" sz="1800" dirty="0"/>
            </a:br>
            <a:r>
              <a:rPr lang="en-US" altLang="zh-TW" sz="1800" dirty="0"/>
              <a:t>Job2 B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W</a:t>
            </a:r>
            <a:br>
              <a:rPr lang="en-US" altLang="zh-TW" sz="1800" dirty="0"/>
            </a:br>
            <a:r>
              <a:rPr lang="en-US" altLang="zh-TW" sz="1800" dirty="0"/>
              <a:t>Job5 B</a:t>
            </a:r>
            <a:br>
              <a:rPr lang="en-US" altLang="zh-TW" sz="1800" dirty="0"/>
            </a:br>
            <a:r>
              <a:rPr lang="en-US" altLang="zh-TW" sz="1800" dirty="0"/>
              <a:t>Job6 A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4]</a:t>
            </a:r>
            <a:br>
              <a:rPr lang="en-US" altLang="zh-TW" sz="1800" dirty="0"/>
            </a:br>
            <a:r>
              <a:rPr lang="en-US" altLang="zh-TW" sz="1800" dirty="0"/>
              <a:t>[5, 5, 3, 3, 3, 3]</a:t>
            </a:r>
            <a:br>
              <a:rPr lang="en-US" altLang="zh-TW" sz="1800" dirty="0"/>
            </a:br>
            <a:r>
              <a:rPr lang="en-US" altLang="zh-TW" sz="1800" dirty="0"/>
              <a:t>[0, 0, 5, 5, 5, 5]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2491290" y="3015810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2314575" y="2646478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t=6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2491290" y="5062916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2267059" y="4677621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t=6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3356318" y="1195417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3144309" y="86770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t=9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AE93F05-84DC-4325-82AC-8A32361625AD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479" y="1806418"/>
            <a:ext cx="2481484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7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B</a:t>
            </a:r>
            <a:br>
              <a:rPr lang="en-US" altLang="zh-TW" sz="1800" dirty="0"/>
            </a:br>
            <a:r>
              <a:rPr lang="en-US" altLang="zh-TW" sz="1800" dirty="0"/>
              <a:t>Job2 B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W</a:t>
            </a:r>
            <a:br>
              <a:rPr lang="en-US" altLang="zh-TW" sz="1800" dirty="0"/>
            </a:br>
            <a:r>
              <a:rPr lang="en-US" altLang="zh-TW" sz="1800" dirty="0"/>
              <a:t>Job5 W</a:t>
            </a:r>
            <a:br>
              <a:rPr lang="en-US" altLang="zh-TW" sz="1800" dirty="0"/>
            </a:br>
            <a:r>
              <a:rPr lang="en-US" altLang="zh-TW" sz="1800" dirty="0"/>
              <a:t>Job6 A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4]</a:t>
            </a:r>
            <a:br>
              <a:rPr lang="en-US" altLang="zh-TW" sz="1800" dirty="0"/>
            </a:br>
            <a:r>
              <a:rPr lang="en-US" altLang="zh-TW" sz="1800" dirty="0"/>
              <a:t>[5, 5, 3, 3, 3, 3, 5, 5]</a:t>
            </a:r>
            <a:br>
              <a:rPr lang="en-US" altLang="zh-TW" sz="1800" dirty="0"/>
            </a:br>
            <a:r>
              <a:rPr lang="en-US" altLang="zh-TW" sz="1800" dirty="0"/>
              <a:t>[0, 0, 5, 5, 5, 5, 1]</a:t>
            </a:r>
            <a:br>
              <a:rPr lang="en-US" altLang="zh-TW" sz="1800" dirty="0"/>
            </a:br>
            <a:endParaRPr lang="en-US" altLang="zh-TW" sz="18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3095827" y="3132918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2843059" y="2765614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t=8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37227B8-ADF3-4932-A499-6454D72E3D67}"/>
              </a:ext>
            </a:extLst>
          </p:cNvPr>
          <p:cNvCxnSpPr>
            <a:cxnSpLocks/>
          </p:cNvCxnSpPr>
          <p:nvPr/>
        </p:nvCxnSpPr>
        <p:spPr>
          <a:xfrm>
            <a:off x="2811415" y="4986415"/>
            <a:ext cx="0" cy="138550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E98608-AC70-44B6-ABE0-DD9E6C5DA88A}"/>
              </a:ext>
            </a:extLst>
          </p:cNvPr>
          <p:cNvSpPr txBox="1"/>
          <p:nvPr/>
        </p:nvSpPr>
        <p:spPr>
          <a:xfrm>
            <a:off x="2581521" y="4696927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t=7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3356318" y="1195417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3144309" y="86770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t=9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76740E-60E6-4C1C-AD7A-CD30DD757ED0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7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D0EE-8D3D-4123-96BE-7AA0206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778" y="1806418"/>
            <a:ext cx="2481484" cy="363737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zh-TW" altLang="en-US" sz="1800" dirty="0"/>
            </a:br>
            <a:r>
              <a:rPr lang="zh-TW" altLang="en-US" sz="1800" dirty="0"/>
              <a:t>下一個時間點</a:t>
            </a:r>
            <a:br>
              <a:rPr lang="zh-TW" altLang="en-US" sz="1800" dirty="0"/>
            </a:br>
            <a:r>
              <a:rPr lang="en-US" altLang="zh-TW" sz="1800" dirty="0"/>
              <a:t>8</a:t>
            </a:r>
            <a:br>
              <a:rPr lang="en-US" altLang="zh-TW" sz="1800" dirty="0"/>
            </a:br>
            <a:r>
              <a:rPr lang="zh-TW" altLang="en-US" sz="1800" dirty="0"/>
              <a:t>各項工作狀態</a:t>
            </a:r>
            <a:br>
              <a:rPr lang="zh-TW" altLang="en-US" sz="1800" dirty="0"/>
            </a:br>
            <a:r>
              <a:rPr lang="en-US" altLang="zh-TW" sz="1800" dirty="0"/>
              <a:t>Job1 B</a:t>
            </a:r>
            <a:br>
              <a:rPr lang="en-US" altLang="zh-TW" sz="1800" dirty="0"/>
            </a:br>
            <a:r>
              <a:rPr lang="en-US" altLang="zh-TW" sz="1800" dirty="0"/>
              <a:t>Job2 B</a:t>
            </a:r>
            <a:br>
              <a:rPr lang="en-US" altLang="zh-TW" sz="1800" dirty="0"/>
            </a:br>
            <a:r>
              <a:rPr lang="en-US" altLang="zh-TW" sz="1800" dirty="0"/>
              <a:t>Job3 A</a:t>
            </a:r>
            <a:br>
              <a:rPr lang="en-US" altLang="zh-TW" sz="1800" dirty="0"/>
            </a:br>
            <a:r>
              <a:rPr lang="en-US" altLang="zh-TW" sz="1800" dirty="0"/>
              <a:t>Job4 W</a:t>
            </a:r>
            <a:br>
              <a:rPr lang="en-US" altLang="zh-TW" sz="1800" dirty="0"/>
            </a:br>
            <a:r>
              <a:rPr lang="en-US" altLang="zh-TW" sz="1800" dirty="0"/>
              <a:t>Job5 F</a:t>
            </a:r>
            <a:br>
              <a:rPr lang="en-US" altLang="zh-TW" sz="1800" dirty="0"/>
            </a:br>
            <a:r>
              <a:rPr lang="en-US" altLang="zh-TW" sz="1800" dirty="0"/>
              <a:t>Job6 A</a:t>
            </a:r>
            <a:br>
              <a:rPr lang="en-US" altLang="zh-TW" sz="1800" dirty="0"/>
            </a:br>
            <a:r>
              <a:rPr lang="en-US" altLang="zh-TW" sz="1800" dirty="0"/>
              <a:t>Job7 B</a:t>
            </a:r>
            <a:br>
              <a:rPr lang="en-US" altLang="zh-TW" sz="1800" dirty="0"/>
            </a:br>
            <a:r>
              <a:rPr lang="en-US" altLang="zh-TW" sz="1800" dirty="0"/>
              <a:t>[1, 1, 1, 1, 1, 4, 4, 4, 4]</a:t>
            </a:r>
            <a:br>
              <a:rPr lang="en-US" altLang="zh-TW" sz="1800" dirty="0"/>
            </a:br>
            <a:r>
              <a:rPr lang="en-US" altLang="zh-TW" sz="1800" dirty="0"/>
              <a:t>[5, 5, 3, 3, 3, 3, 5, 5]</a:t>
            </a:r>
            <a:br>
              <a:rPr lang="en-US" altLang="zh-TW" sz="1800" dirty="0"/>
            </a:br>
            <a:r>
              <a:rPr lang="en-US" altLang="zh-TW" sz="1800" dirty="0"/>
              <a:t>[0, 0, 5, 5, 5, 5, 1, 0]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EE3A94-9AA9-490B-B2E7-4DC7534968AA}"/>
              </a:ext>
            </a:extLst>
          </p:cNvPr>
          <p:cNvCxnSpPr/>
          <p:nvPr/>
        </p:nvCxnSpPr>
        <p:spPr>
          <a:xfrm>
            <a:off x="760396" y="6371924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9F3DCB-0B6A-48CC-8364-8FF047AA13FE}"/>
              </a:ext>
            </a:extLst>
          </p:cNvPr>
          <p:cNvCxnSpPr/>
          <p:nvPr/>
        </p:nvCxnSpPr>
        <p:spPr>
          <a:xfrm flipV="1">
            <a:off x="760396" y="97192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FFA88A6-F480-47FD-A7C4-003AE4131130}"/>
              </a:ext>
            </a:extLst>
          </p:cNvPr>
          <p:cNvSpPr/>
          <p:nvPr/>
        </p:nvSpPr>
        <p:spPr>
          <a:xfrm>
            <a:off x="760396" y="1504950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704D34-A6EB-4BF4-8C33-703C7799C957}"/>
              </a:ext>
            </a:extLst>
          </p:cNvPr>
          <p:cNvSpPr/>
          <p:nvPr/>
        </p:nvSpPr>
        <p:spPr>
          <a:xfrm>
            <a:off x="763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EA009-8E27-4FDB-9E27-557CF26D53BB}"/>
              </a:ext>
            </a:extLst>
          </p:cNvPr>
          <p:cNvSpPr/>
          <p:nvPr/>
        </p:nvSpPr>
        <p:spPr>
          <a:xfrm>
            <a:off x="1339290" y="324478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C94EF8-23C3-4BEA-BD0D-F05447844034}"/>
              </a:ext>
            </a:extLst>
          </p:cNvPr>
          <p:cNvCxnSpPr>
            <a:cxnSpLocks/>
          </p:cNvCxnSpPr>
          <p:nvPr/>
        </p:nvCxnSpPr>
        <p:spPr>
          <a:xfrm>
            <a:off x="3095827" y="3132918"/>
            <a:ext cx="0" cy="144754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F64C84-03C9-468C-B8FE-2A2872FA2F7A}"/>
              </a:ext>
            </a:extLst>
          </p:cNvPr>
          <p:cNvSpPr txBox="1"/>
          <p:nvPr/>
        </p:nvSpPr>
        <p:spPr>
          <a:xfrm>
            <a:off x="2843059" y="2765614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t=8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57E8D4-9E55-4841-8887-2575E79A39CE}"/>
              </a:ext>
            </a:extLst>
          </p:cNvPr>
          <p:cNvSpPr/>
          <p:nvPr/>
        </p:nvSpPr>
        <p:spPr>
          <a:xfrm>
            <a:off x="1339290" y="5155243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362F59-8458-4898-883B-ACDE62DE56E2}"/>
              </a:ext>
            </a:extLst>
          </p:cNvPr>
          <p:cNvSpPr txBox="1"/>
          <p:nvPr/>
        </p:nvSpPr>
        <p:spPr>
          <a:xfrm>
            <a:off x="333375" y="200977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5A9700-1264-426A-AD35-5C06A0C4B515}"/>
              </a:ext>
            </a:extLst>
          </p:cNvPr>
          <p:cNvSpPr txBox="1"/>
          <p:nvPr/>
        </p:nvSpPr>
        <p:spPr>
          <a:xfrm>
            <a:off x="339163" y="3625105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3D925-E47C-4515-AC10-842E5A4C9499}"/>
              </a:ext>
            </a:extLst>
          </p:cNvPr>
          <p:cNvSpPr txBox="1"/>
          <p:nvPr/>
        </p:nvSpPr>
        <p:spPr>
          <a:xfrm>
            <a:off x="333375" y="5464534"/>
            <a:ext cx="4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5369F7-5DA6-4323-B9E8-603AF9E1CABA}"/>
              </a:ext>
            </a:extLst>
          </p:cNvPr>
          <p:cNvSpPr/>
          <p:nvPr/>
        </p:nvSpPr>
        <p:spPr>
          <a:xfrm>
            <a:off x="2176828" y="1506066"/>
            <a:ext cx="1152000" cy="107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DB3F1A-B500-40B5-A677-1D706A9177A5}"/>
              </a:ext>
            </a:extLst>
          </p:cNvPr>
          <p:cNvCxnSpPr>
            <a:cxnSpLocks/>
          </p:cNvCxnSpPr>
          <p:nvPr/>
        </p:nvCxnSpPr>
        <p:spPr>
          <a:xfrm>
            <a:off x="3356318" y="1195417"/>
            <a:ext cx="0" cy="16990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8C02-7FE5-49AF-9124-7A1F61582290}"/>
              </a:ext>
            </a:extLst>
          </p:cNvPr>
          <p:cNvSpPr txBox="1"/>
          <p:nvPr/>
        </p:nvSpPr>
        <p:spPr>
          <a:xfrm>
            <a:off x="3144309" y="867705"/>
            <a:ext cx="9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t=9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B5072-DD9E-47A7-9E9D-31629B179F58}"/>
              </a:ext>
            </a:extLst>
          </p:cNvPr>
          <p:cNvSpPr/>
          <p:nvPr/>
        </p:nvSpPr>
        <p:spPr>
          <a:xfrm>
            <a:off x="2491290" y="3244229"/>
            <a:ext cx="576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C53AF-D99B-44A6-839F-AD24C9E16E26}"/>
              </a:ext>
            </a:extLst>
          </p:cNvPr>
          <p:cNvSpPr/>
          <p:nvPr/>
        </p:nvSpPr>
        <p:spPr>
          <a:xfrm>
            <a:off x="2491290" y="5154685"/>
            <a:ext cx="288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853E153-7C5E-451A-9588-D6D94BF32566}"/>
              </a:ext>
            </a:extLst>
          </p:cNvPr>
          <p:cNvSpPr txBox="1"/>
          <p:nvPr/>
        </p:nvSpPr>
        <p:spPr>
          <a:xfrm>
            <a:off x="5816353" y="23038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t=7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63004"/>
      </p:ext>
    </p:extLst>
  </p:cSld>
  <p:clrMapOvr>
    <a:masterClrMapping/>
  </p:clrMapOvr>
</p:sld>
</file>

<file path=ppt/theme/theme1.xml><?xml version="1.0" encoding="utf-8"?>
<a:theme xmlns:a="http://schemas.openxmlformats.org/drawingml/2006/main" name="生管lab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生管lab" id="{29B689E9-E54C-418B-9BF4-C3E3FDA5ED00}" vid="{0FAE0707-D430-4DD2-B359-4E33A2F6CEFF}"/>
    </a:ext>
  </a:extLst>
</a:theme>
</file>

<file path=ppt/theme/theme2.xml><?xml version="1.0" encoding="utf-8"?>
<a:theme xmlns:a="http://schemas.openxmlformats.org/drawingml/2006/main" name="CIM LAB">
  <a:themeElements>
    <a:clrScheme name="2_cimlab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M LAB" id="{9A12A14D-D378-4350-A6F0-E66C376B7EEE}" vid="{D884C111-AFF8-415E-BFEF-0642629210BF}"/>
    </a:ext>
  </a:extLst>
</a:theme>
</file>

<file path=ppt/theme/theme3.xml><?xml version="1.0" encoding="utf-8"?>
<a:theme xmlns:a="http://schemas.openxmlformats.org/drawingml/2006/main" name="3_cimlab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mlab" id="{44649CBC-151B-454B-B87B-1A383EEF0447}" vid="{B0E4A14F-8433-3F49-9378-426C7FC4C119}"/>
    </a:ext>
  </a:extLst>
</a:theme>
</file>

<file path=ppt/theme/theme4.xml><?xml version="1.0" encoding="utf-8"?>
<a:theme xmlns:a="http://schemas.openxmlformats.org/drawingml/2006/main" name="1_cim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93BFE665-DA55-48D1-8604-FB63DBDF7204}" vid="{4C360886-CFC7-457C-A89C-B7FF09998A0D}"/>
    </a:ext>
  </a:extLst>
</a:theme>
</file>

<file path=ppt/theme/theme5.xml><?xml version="1.0" encoding="utf-8"?>
<a:theme xmlns:a="http://schemas.openxmlformats.org/drawingml/2006/main" name="1_CIM LAB">
  <a:themeElements>
    <a:clrScheme name="2_cimlab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M LAB" id="{9A12A14D-D378-4350-A6F0-E66C376B7EEE}" vid="{D884C111-AFF8-415E-BFEF-0642629210BF}"/>
    </a:ext>
  </a:extLst>
</a:theme>
</file>

<file path=ppt/theme/theme6.xml><?xml version="1.0" encoding="utf-8"?>
<a:theme xmlns:a="http://schemas.openxmlformats.org/drawingml/2006/main" name="4_cimlab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mlab" id="{44649CBC-151B-454B-B87B-1A383EEF0447}" vid="{B0E4A14F-8433-3F49-9378-426C7FC4C119}"/>
    </a:ext>
  </a:extLst>
</a:theme>
</file>

<file path=ppt/theme/theme7.xml><?xml version="1.0" encoding="utf-8"?>
<a:theme xmlns:a="http://schemas.openxmlformats.org/drawingml/2006/main" name="2_CIM LAB">
  <a:themeElements>
    <a:clrScheme name="2_cimlab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M LAB" id="{9A12A14D-D378-4350-A6F0-E66C376B7EEE}" vid="{D884C111-AFF8-415E-BFEF-0642629210BF}"/>
    </a:ext>
  </a:extLst>
</a:theme>
</file>

<file path=ppt/theme/theme8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_cimlab母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2_cimlab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imlab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imlab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AA3D886-FB3C-1043-8A92-2C44A459AF83}" vid="{A84FFC64-FB09-EE40-92DE-F09D775C1B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396652BF325A34E98DCAFA3E5B5B4C1" ma:contentTypeVersion="7" ma:contentTypeDescription="建立新的文件。" ma:contentTypeScope="" ma:versionID="6b20165c267f6633d60fad6df84573ce">
  <xsd:schema xmlns:xsd="http://www.w3.org/2001/XMLSchema" xmlns:xs="http://www.w3.org/2001/XMLSchema" xmlns:p="http://schemas.microsoft.com/office/2006/metadata/properties" xmlns:ns3="77643b19-9822-4edf-b115-ff65ae711a90" targetNamespace="http://schemas.microsoft.com/office/2006/metadata/properties" ma:root="true" ma:fieldsID="8938ea2cd69909ee88bb5b2ba7ff974e" ns3:_="">
    <xsd:import namespace="77643b19-9822-4edf-b115-ff65ae711a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43b19-9822-4edf-b115-ff65ae711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44E1D-739D-4C1E-8431-E14582E9B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C67244-FE99-4A5F-9153-49CF5981D777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77643b19-9822-4edf-b115-ff65ae711a90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4F9702D-F793-42DE-A80B-B2658485B5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643b19-9822-4edf-b115-ff65ae711a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老紀 3.18</Template>
  <TotalTime>157</TotalTime>
  <Words>4799</Words>
  <Application>Microsoft Office PowerPoint</Application>
  <PresentationFormat>寬螢幕</PresentationFormat>
  <Paragraphs>614</Paragraphs>
  <Slides>35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8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51" baseType="lpstr">
      <vt:lpstr>標楷體</vt:lpstr>
      <vt:lpstr>Arial</vt:lpstr>
      <vt:lpstr>Helvetica</vt:lpstr>
      <vt:lpstr>Times New Roman</vt:lpstr>
      <vt:lpstr>Trebuchet MS</vt:lpstr>
      <vt:lpstr>Wingdings</vt:lpstr>
      <vt:lpstr>生管lab</vt:lpstr>
      <vt:lpstr>CIM LAB</vt:lpstr>
      <vt:lpstr>3_cimlab</vt:lpstr>
      <vt:lpstr>1_cimlab</vt:lpstr>
      <vt:lpstr>1_CIM LAB</vt:lpstr>
      <vt:lpstr>4_cimlab</vt:lpstr>
      <vt:lpstr>2_CIM LAB</vt:lpstr>
      <vt:lpstr>佈景主題1</vt:lpstr>
      <vt:lpstr>多媒體項目</vt:lpstr>
      <vt:lpstr>Chart</vt:lpstr>
      <vt:lpstr>甘特圖排程</vt:lpstr>
      <vt:lpstr>題目背景</vt:lpstr>
      <vt:lpstr>Python內設定</vt:lpstr>
      <vt:lpstr>投料EDD、派工EDD 邏輯流程</vt:lpstr>
      <vt:lpstr>下一個時間點 2 各項工作狀態 Job1 W Job2 B Job3 B Job4 A Job5 C Job6 A Job7 B [1, 1, 1, 1, 1] [5, 5] [0, 0]</vt:lpstr>
      <vt:lpstr>下一個時間點 5 各項工作狀態 Job1 C Job2 B Job3 W Job4 A Job5 W Job6 A Job7 B [1, 1, 1, 1, 1] [5, 5, 3, 3, 3, 3] [0, 0, 5, 5, 5, 5]</vt:lpstr>
      <vt:lpstr> 下一個時間點 6 各項工作狀態 Job1 C Job2 B Job3 A Job4 W Job5 B Job6 A Job7 B [1, 1, 1, 1, 1, 4, 4, 4, 4] [5, 5, 3, 3, 3, 3] [0, 0, 5, 5, 5, 5]</vt:lpstr>
      <vt:lpstr> 下一個時間點 7 各項工作狀態 Job1 B Job2 B Job3 A Job4 W Job5 W Job6 A Job7 B [1, 1, 1, 1, 1, 4, 4, 4, 4] [5, 5, 3, 3, 3, 3, 5, 5] [0, 0, 5, 5, 5, 5, 1] </vt:lpstr>
      <vt:lpstr> 下一個時間點 8 各項工作狀態 Job1 B Job2 B Job3 A Job4 W Job5 F Job6 A Job7 B [1, 1, 1, 1, 1, 4, 4, 4, 4] [5, 5, 3, 3, 3, 3, 5, 5] [0, 0, 5, 5, 5, 5, 1, 0]</vt:lpstr>
      <vt:lpstr> 下一個時間點 9 各項工作狀態 Job1 B Job2 W Job3 A Job4 B Job5 F Job6 A Job7 B [1, 1, 1, 1, 1, 4, 4, 4, 4] [5, 5, 3, 3, 3, 3, 5, 5, 2, 2, 2] [0, 0, 5, 5, 5, 5, 1, 0, 0]</vt:lpstr>
      <vt:lpstr> 下一個時間點 11 各項工作狀態 Job1 B Job2 C Job3 A Job4 B Job5 F Job6 W Job7 B [1, 1, 1, 1, 1, 4, 4, 4, 4, 6, 6, 6, 6, 6] [5, 5, 3, 3, 3, 3, 5, 5, 2, 2, 2] [0, 0, 5, 5, 5, 5, 1, 0, 0, 0, 0]</vt:lpstr>
      <vt:lpstr> 下一個時間點 12 各項工作狀態 Job1 W Job2 A Job3 A Job4 B Job5 F Job6 W Job7 B [1, 1, 1, 1, 1, 4, 4, 4, 4, 6, 6, 6, 6, 6] [5, 5, 3, 3, 3, 3, 5, 5, 2, 2, 2, 1, 1] [0, 0, 5, 5, 5, 5, 1, 0, 0, 0, 0, 2]</vt:lpstr>
      <vt:lpstr> 下一個時間點 13 各項工作狀態 Job1 C Job2 A Job3 A Job4 B Job5 F Job6 W Job7 B [1, 1, 1, 1, 1, 4, 4, 4, 4, 6, 6, 6, 6, 6] [5, 5, 3, 3, 3, 3, 5, 5, 2, 2, 2, 1, 1] [0, 0, 5, 5, 5, 5, 1, 0, 0, 0, 0, 2, 0]</vt:lpstr>
      <vt:lpstr> 下一個時間點 14 各項工作狀態 Job1 F Job2 A Job3 A Job4 B Job5 F Job6 B Job7 W [1, 1, 1, 1, 1, 4, 4, 4, 4, 6, 6, 6, 6, 6] [5, 5, 3, 3, 3, 3, 5, 5, 2, 2, 2, 1, 1, 7, 7, 7, 7, 7] [0, 0, 5, 5, 5, 5, 1, 0, 0, 0, 0, 2, 0, 1]</vt:lpstr>
      <vt:lpstr>  下一個時間點 18 各項工作狀態 Job1 F Job2 W Job3 A Job4 B Job5 F Job6 B Job7 C [1, 1, 1, 1, 1, 4, 4, 4, 4, 6, 6, 6, 6, 6, 2, 2, 2, 2, 2] [5, 5, 3, 3, 3, 3, 5, 5, 2, 2, 2, 1, 1, 7, 7, 7, 7, 7] [0, 0, 5, 5, 5, 5, 1, 0, 0, 0, 0, 2, 0, 1, 0, 0, 0, 0]</vt:lpstr>
      <vt:lpstr>  下一個時間點 19 各項工作狀態 Job1 F Job2 C Job3 A Job4 B Job5 F Job6 W Job7 W [1, 1, 1, 1, 1, 4, 4, 4, 4, 6, 6, 6, 6, 6, 2, 2, 2, 2, 2] [5, 5, 3, 3, 3, 3, 5, 5, 2, 2, 2, 1, 1, 7, 7, 7, 7, 7, 6, 6, 6] [0, 0, 5, 5, 5, 5, 1, 0, 0, 0, 0, 2, 0, 1, 0, 0, 0, 0, 7, 7]</vt:lpstr>
      <vt:lpstr>  下一個時間點 20 各項工作狀態 Job1 F Job2 C Job3 W Job4 B Job5 F Job6 W Job7 F [1, 1, 1, 1, 1, 4, 4, 4, 4, 6, 6, 6, 6, 6, 2, 2, 2, 2, 2, 3, 3, 3, 3, 3]  [5, 5, 3, 3, 3, 3, 5, 5, 2, 2, 2, 1, 1, 7, 7, 7, 7, 7, 6, 6, 6]  [0, 0, 5, 5, 5, 5, 1, 0, 0, 0, 0, 2, 0, 1, 0, 0, 0, 0, 7, 7]</vt:lpstr>
      <vt:lpstr>   下一個時間點 21 各項工作狀態 Job1 F Job2 F Job3 W Job4 B Job5 F Job6 C Job7 F [1, 1, 1, 1, 1, 4, 4, 4, 4, 6, 6, 6, 6, 6, 2, 2, 2, 2, 2, 3, 3, 3, 3, 3]  [5, 5, 3, 3, 3, 3, 5, 5, 2, 2, 2, 1, 1, 7, 7, 7, 7, 7, 6, 6, 6]  [0, 0, 5, 5, 5, 5, 1, 0, 0, 0, 0, 2, 0, 1, 0, 0, 0, 0, 7, 7, 2]</vt:lpstr>
      <vt:lpstr>   下一個時間點 22 各項工作狀態 Job1 F Job2 F Job3 W Job4 W Job5 F Job6 F Job7 F [1, 1, 1, 1, 1, 4, 4, 4, 4, 6, 6, 6, 6, 6, 2, 2, 2, 2, 2, 3, 3, 3, 3, 3]  [5, 5, 3, 3, 3, 3, 5, 5, 2, 2, 2, 1, 1, 7, 7, 7, 7, 7, 6, 6, 6, 4, 4, 4]  [0, 0, 5, 5, 5, 5, 1, 0, 0, 0, 0, 2, 0, 1, 0, 0, 0, 0, 7, 7, 2, 6]</vt:lpstr>
      <vt:lpstr>   下一個時間點 24 各項工作狀態 Job1 F Job2 F Job3 C Job4 C Job5 F Job6 F Job7 F [1, 1, 1, 1, 1, 4, 4, 4, 4, 6, 6, 6, 6, 6, 2, 2, 2, 2, 2, 3, 3, 3, 3, 3]  [5, 5, 3, 3, 3, 3, 5, 5, 2, 2, 2, 1, 1, 7, 7, 7, 7, 7, 6, 6, 6, 4, 4, 4]  [0, 0, 5, 5, 5, 5, 1, 0, 0, 0, 0, 2, 0, 1, 0, 0, 0, 0, 7, 7, 2, 6, 0, 0] </vt:lpstr>
      <vt:lpstr>   下一個時間點 25 各項工作狀態 Job1 F Job2 F Job3 F Job4 C Job5 F Job6 F Job7 F [1, 1, 1, 1, 1, 4, 4, 4, 4, 6, 6, 6, 6, 6, 2, 2, 2, 2, 2, 3, 3, 3, 3, 3, 0]  [5, 5, 3, 3, 3, 3, 5, 5, 2, 2, 2, 1, 1, 7, 7, 7, 7, 7, 6, 6, 6, 4, 4, 4, 0]  [0, 0, 5, 5, 5, 5, 1, 0, 0, 0, 0, 2, 0, 1, 0, 0, 0, 0, 7, 7, 2, 6, 0, 0, 3]</vt:lpstr>
      <vt:lpstr>   下一個時間點 26 各項工作狀態 Job1 F Job2 F Job3 F Job4 F Job5 F Job6 F Job7 F [1, 1, 1, 1, 1, 4, 4, 4, 4, 6, 6, 6, 6, 6, 2, 2, 2, 2, 2, 3, 3, 3, 3, 3, 0, 0]  [5, 5, 3, 3, 3, 3, 5, 5, 2, 2, 2, 1, 1, 7, 7, 7, 7, 7, 6, 6, 6, 4, 4, 4, 0, 0]  [0, 0, 5, 5, 5, 5, 1, 0, 0, 0, 0, 2, 0, 1, 0, 0, 0, 0, 7, 7, 2, 6, 0, 0, 3, 4]</vt:lpstr>
      <vt:lpstr>Python出來的圖</vt:lpstr>
      <vt:lpstr>問題結果</vt:lpstr>
      <vt:lpstr>製令EDD 邏輯流程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Python出來的圖</vt:lpstr>
      <vt:lpstr>結果比較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甘特圖排程</dc:title>
  <dc:creator>潘又禎</dc:creator>
  <cp:lastModifiedBy>胡菀庭</cp:lastModifiedBy>
  <cp:revision>20</cp:revision>
  <dcterms:created xsi:type="dcterms:W3CDTF">2020-04-14T17:32:06Z</dcterms:created>
  <dcterms:modified xsi:type="dcterms:W3CDTF">2020-04-15T10:39:30Z</dcterms:modified>
</cp:coreProperties>
</file>