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1099" r:id="rId2"/>
    <p:sldId id="1100" r:id="rId3"/>
    <p:sldId id="1101" r:id="rId4"/>
    <p:sldId id="1102" r:id="rId5"/>
    <p:sldId id="1103" r:id="rId6"/>
    <p:sldId id="1070" r:id="rId7"/>
    <p:sldId id="1071" r:id="rId8"/>
    <p:sldId id="1072" r:id="rId9"/>
    <p:sldId id="1073" r:id="rId10"/>
    <p:sldId id="1074" r:id="rId11"/>
    <p:sldId id="1075" r:id="rId12"/>
    <p:sldId id="1076" r:id="rId13"/>
    <p:sldId id="1077" r:id="rId14"/>
    <p:sldId id="1078" r:id="rId15"/>
    <p:sldId id="1079" r:id="rId16"/>
    <p:sldId id="1080" r:id="rId17"/>
    <p:sldId id="1120" r:id="rId18"/>
    <p:sldId id="1121" r:id="rId19"/>
    <p:sldId id="1122" r:id="rId20"/>
    <p:sldId id="1123" r:id="rId21"/>
    <p:sldId id="1124" r:id="rId22"/>
    <p:sldId id="1125" r:id="rId23"/>
    <p:sldId id="1081" r:id="rId24"/>
    <p:sldId id="1105" r:id="rId25"/>
    <p:sldId id="1106" r:id="rId26"/>
    <p:sldId id="1107" r:id="rId27"/>
    <p:sldId id="1108" r:id="rId28"/>
    <p:sldId id="1109" r:id="rId29"/>
    <p:sldId id="1110" r:id="rId30"/>
    <p:sldId id="1111" r:id="rId31"/>
    <p:sldId id="1112" r:id="rId32"/>
    <p:sldId id="1113" r:id="rId33"/>
    <p:sldId id="1114" r:id="rId34"/>
    <p:sldId id="1115" r:id="rId35"/>
    <p:sldId id="1116" r:id="rId36"/>
    <p:sldId id="1117" r:id="rId37"/>
    <p:sldId id="1118" r:id="rId38"/>
    <p:sldId id="1119" r:id="rId39"/>
  </p:sldIdLst>
  <p:sldSz cx="9144000" cy="6858000" type="screen4x3"/>
  <p:notesSz cx="6797675" cy="992663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00CCFF"/>
    <a:srgbClr val="99FFCC"/>
    <a:srgbClr val="CCECFF"/>
    <a:srgbClr val="CCCC00"/>
    <a:srgbClr val="CCFFCC"/>
    <a:srgbClr val="FF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09" autoAdjust="0"/>
    <p:restoredTop sz="96208" autoAdjust="0"/>
  </p:normalViewPr>
  <p:slideViewPr>
    <p:cSldViewPr>
      <p:cViewPr varScale="1">
        <p:scale>
          <a:sx n="119" d="100"/>
          <a:sy n="119" d="100"/>
        </p:scale>
        <p:origin x="15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360"/>
    </p:cViewPr>
  </p:sorterViewPr>
  <p:notesViewPr>
    <p:cSldViewPr>
      <p:cViewPr varScale="1">
        <p:scale>
          <a:sx n="63" d="100"/>
          <a:sy n="63" d="100"/>
        </p:scale>
        <p:origin x="-1714" y="-7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9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9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9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D6860F0-77E7-4DBC-9FC3-0A9973C410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819400" y="304800"/>
            <a:ext cx="1069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>
                <a:solidFill>
                  <a:schemeClr val="tx1"/>
                </a:solidFill>
              </a:rPr>
              <a:t>林則孟講稿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885950" y="9139238"/>
            <a:ext cx="29718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</a:rPr>
              <a:t>清華大學工業工程與工程管理學系</a:t>
            </a:r>
            <a:endParaRPr lang="zh-TW" altLang="en-US" sz="16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70039B55-1246-4063-9B02-50CDE768CD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079ED77-A462-430F-A861-19C7E14B8099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39775"/>
            <a:ext cx="4960938" cy="3721100"/>
          </a:xfrm>
          <a:ln w="12700" cap="flat">
            <a:solidFill>
              <a:schemeClr val="tx1"/>
            </a:solidFill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zh-TW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DB2685F-AD54-4132-9A50-84C95B61C4FD}" type="slidenum">
              <a:rPr lang="en-US" altLang="zh-TW" smtClean="0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39775"/>
            <a:ext cx="4960938" cy="3721100"/>
          </a:xfrm>
          <a:ln w="12700" cap="flat">
            <a:solidFill>
              <a:schemeClr val="tx1"/>
            </a:solidFill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zh-TW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7543800" y="0"/>
          <a:ext cx="914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0" name="多媒體項目" r:id="rId3" imgW="1238095" imgH="1209524" progId="MS_ClipArt_Gallery.2">
                  <p:embed/>
                </p:oleObj>
              </mc:Choice>
              <mc:Fallback>
                <p:oleObj name="多媒體項目" r:id="rId3" imgW="1238095" imgH="1209524" progId="MS_ClipArt_Gallery.2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0"/>
                        <a:ext cx="914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43200" y="63960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defRPr/>
            </a:pPr>
            <a:fld id="{C93EFA02-ECB9-4927-B1BC-D3306F548231}" type="slidenum">
              <a:rPr lang="en-US" altLang="zh-TW" sz="1200" smtClean="0">
                <a:solidFill>
                  <a:schemeClr val="tx1"/>
                </a:solidFill>
                <a:ea typeface="新細明體" panose="02020500000000000000" pitchFamily="18" charset="-120"/>
              </a:rPr>
              <a:pPr algn="r" eaLnBrk="1" hangingPunct="1">
                <a:defRPr/>
              </a:pPr>
              <a:t>‹#›</a:t>
            </a:fld>
            <a:endParaRPr lang="en-US" altLang="zh-TW" sz="12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762000" y="8382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762000" y="63246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14713" y="390525"/>
            <a:ext cx="18097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endParaRPr lang="zh-TW" altLang="zh-TW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2000" y="6373813"/>
            <a:ext cx="310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 sz="1000">
                <a:solidFill>
                  <a:srgbClr val="FF6600"/>
                </a:solidFill>
              </a:rPr>
              <a:t>清華大學工業工程與工程管理系電腦整合製造研究室</a:t>
            </a:r>
            <a:endParaRPr lang="zh-TW" altLang="en-US" sz="1000">
              <a:solidFill>
                <a:srgbClr val="FF6600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019925" y="6381750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000" b="1">
                <a:solidFill>
                  <a:schemeClr val="tx1"/>
                </a:solidFill>
              </a:rPr>
              <a:t>©</a:t>
            </a:r>
            <a:r>
              <a:rPr lang="en-US" altLang="zh-TW" sz="1000">
                <a:solidFill>
                  <a:schemeClr val="tx1"/>
                </a:solidFill>
                <a:latin typeface="Arial" panose="020B0604020202020204" pitchFamily="34" charset="0"/>
              </a:rPr>
              <a:t>Copyright </a:t>
            </a:r>
            <a:r>
              <a:rPr lang="zh-TW" altLang="en-US" sz="1000">
                <a:solidFill>
                  <a:schemeClr val="tx1"/>
                </a:solidFill>
                <a:latin typeface="標楷體" panose="03000509000000000000" pitchFamily="65" charset="-120"/>
              </a:rPr>
              <a:t>林則孟</a:t>
            </a:r>
          </a:p>
        </p:txBody>
      </p:sp>
      <p:sp>
        <p:nvSpPr>
          <p:cNvPr id="334857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3485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74130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0492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096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096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8844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31619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595690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26"/>
          <p:cNvGraphicFramePr>
            <a:graphicFrameLocks noChangeAspect="1"/>
          </p:cNvGraphicFramePr>
          <p:nvPr/>
        </p:nvGraphicFramePr>
        <p:xfrm>
          <a:off x="7543800" y="0"/>
          <a:ext cx="914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4" name="多媒體項目" r:id="rId3" imgW="1238095" imgH="1209524" progId="MS_ClipArt_Gallery.2">
                  <p:embed/>
                </p:oleObj>
              </mc:Choice>
              <mc:Fallback>
                <p:oleObj name="多媒體項目" r:id="rId3" imgW="1238095" imgH="1209524" progId="MS_ClipArt_Gallery.2">
                  <p:embed/>
                  <p:pic>
                    <p:nvPicPr>
                      <p:cNvPr id="3074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0"/>
                        <a:ext cx="914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027"/>
          <p:cNvSpPr>
            <a:spLocks noChangeArrowheads="1"/>
          </p:cNvSpPr>
          <p:nvPr/>
        </p:nvSpPr>
        <p:spPr bwMode="auto">
          <a:xfrm>
            <a:off x="2743200" y="63960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defRPr/>
            </a:pPr>
            <a:fld id="{B4E1D825-2397-4D3C-B244-CB525E196368}" type="slidenum">
              <a:rPr lang="en-US" altLang="zh-TW" sz="1200" smtClean="0">
                <a:solidFill>
                  <a:schemeClr val="tx1"/>
                </a:solidFill>
              </a:rPr>
              <a:pPr algn="r" eaLnBrk="1" hangingPunct="1">
                <a:defRPr/>
              </a:pPr>
              <a:t>‹#›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4" name="Line 1028"/>
          <p:cNvSpPr>
            <a:spLocks noChangeShapeType="1"/>
          </p:cNvSpPr>
          <p:nvPr/>
        </p:nvSpPr>
        <p:spPr bwMode="auto">
          <a:xfrm>
            <a:off x="762000" y="8382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Line 1029"/>
          <p:cNvSpPr>
            <a:spLocks noChangeShapeType="1"/>
          </p:cNvSpPr>
          <p:nvPr/>
        </p:nvSpPr>
        <p:spPr bwMode="auto">
          <a:xfrm>
            <a:off x="762000" y="63246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Text Box 1031"/>
          <p:cNvSpPr txBox="1">
            <a:spLocks noChangeArrowheads="1"/>
          </p:cNvSpPr>
          <p:nvPr/>
        </p:nvSpPr>
        <p:spPr bwMode="auto">
          <a:xfrm>
            <a:off x="3414713" y="390525"/>
            <a:ext cx="18097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zh-TW">
              <a:solidFill>
                <a:schemeClr val="tx1"/>
              </a:solidFill>
            </a:endParaRPr>
          </a:p>
        </p:txBody>
      </p:sp>
      <p:sp>
        <p:nvSpPr>
          <p:cNvPr id="7" name="Text Box 1034"/>
          <p:cNvSpPr txBox="1">
            <a:spLocks noChangeArrowheads="1"/>
          </p:cNvSpPr>
          <p:nvPr userDrawn="1"/>
        </p:nvSpPr>
        <p:spPr bwMode="auto">
          <a:xfrm>
            <a:off x="6934200" y="6396038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r>
              <a:rPr lang="en-US" altLang="zh-TW" sz="1000">
                <a:solidFill>
                  <a:schemeClr val="tx1"/>
                </a:solidFill>
              </a:rPr>
              <a:t>©</a:t>
            </a:r>
            <a:r>
              <a:rPr lang="en-US" altLang="zh-TW" sz="1000">
                <a:solidFill>
                  <a:schemeClr val="tx1"/>
                </a:solidFill>
                <a:latin typeface="Arial" panose="020B0604020202020204" pitchFamily="34" charset="0"/>
              </a:rPr>
              <a:t>Copyright </a:t>
            </a:r>
            <a:r>
              <a:rPr lang="en-US" altLang="zh-TW" sz="1000">
                <a:solidFill>
                  <a:schemeClr val="tx1"/>
                </a:solidFill>
              </a:rPr>
              <a:t> </a:t>
            </a:r>
            <a:r>
              <a:rPr lang="zh-TW" altLang="en-US" sz="1000">
                <a:solidFill>
                  <a:schemeClr val="tx1"/>
                </a:solidFill>
              </a:rPr>
              <a:t>林則孟</a:t>
            </a:r>
          </a:p>
        </p:txBody>
      </p:sp>
      <p:sp>
        <p:nvSpPr>
          <p:cNvPr id="8" name="Rectangle 1035"/>
          <p:cNvSpPr>
            <a:spLocks noChangeArrowheads="1"/>
          </p:cNvSpPr>
          <p:nvPr userDrawn="1"/>
        </p:nvSpPr>
        <p:spPr bwMode="auto">
          <a:xfrm>
            <a:off x="762000" y="6373813"/>
            <a:ext cx="310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r>
              <a:rPr lang="zh-TW" altLang="en-US" sz="1000">
                <a:solidFill>
                  <a:srgbClr val="FF6600"/>
                </a:solidFill>
              </a:rPr>
              <a:t>清華大學工業工程與工程管理系電腦整合製造研究室</a:t>
            </a:r>
          </a:p>
        </p:txBody>
      </p:sp>
    </p:spTree>
    <p:extLst>
      <p:ext uri="{BB962C8B-B14F-4D97-AF65-F5344CB8AC3E}">
        <p14:creationId xmlns:p14="http://schemas.microsoft.com/office/powerpoint/2010/main" val="3072080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762000" y="914400"/>
            <a:ext cx="7772400" cy="5334000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933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7730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3538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7825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2254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720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12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2414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8258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543800" y="0"/>
          <a:ext cx="914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多媒體項目" r:id="rId18" imgW="1238095" imgH="1209524" progId="MS_ClipArt_Gallery.2">
                  <p:embed/>
                </p:oleObj>
              </mc:Choice>
              <mc:Fallback>
                <p:oleObj name="多媒體項目" r:id="rId18" imgW="1238095" imgH="1209524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0"/>
                        <a:ext cx="914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27" name="Rectangle 3"/>
          <p:cNvSpPr>
            <a:spLocks noChangeArrowheads="1"/>
          </p:cNvSpPr>
          <p:nvPr/>
        </p:nvSpPr>
        <p:spPr bwMode="auto">
          <a:xfrm>
            <a:off x="2743200" y="63960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defRPr/>
            </a:pPr>
            <a:fld id="{2DC95703-C9F8-443F-9958-08480C0FC77D}" type="slidenum">
              <a:rPr lang="en-US" altLang="zh-TW" sz="1200" smtClean="0">
                <a:solidFill>
                  <a:schemeClr val="tx1"/>
                </a:solidFill>
                <a:ea typeface="新細明體" panose="02020500000000000000" pitchFamily="18" charset="-120"/>
              </a:rPr>
              <a:pPr algn="r" eaLnBrk="1" hangingPunct="1">
                <a:defRPr/>
              </a:pPr>
              <a:t>‹#›</a:t>
            </a:fld>
            <a:endParaRPr lang="en-US" altLang="zh-TW" sz="12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611188" y="63246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1029" name="Object 6"/>
          <p:cNvGraphicFramePr>
            <a:graphicFrameLocks noChangeAspect="1"/>
          </p:cNvGraphicFramePr>
          <p:nvPr/>
        </p:nvGraphicFramePr>
        <p:xfrm>
          <a:off x="1447800" y="1443038"/>
          <a:ext cx="6097588" cy="407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圖表" r:id="rId20" imgW="6096361" imgH="4077182" progId="MSGraph.Chart.8">
                  <p:embed followColorScheme="full"/>
                </p:oleObj>
              </mc:Choice>
              <mc:Fallback>
                <p:oleObj name="圖表" r:id="rId20" imgW="6096361" imgH="4077182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3038"/>
                        <a:ext cx="6097588" cy="407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62000" y="6373813"/>
            <a:ext cx="310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 sz="1000">
                <a:solidFill>
                  <a:srgbClr val="FF6600"/>
                </a:solidFill>
              </a:rPr>
              <a:t>清華大學工業工程與工程管理系電腦整合製造研究室</a:t>
            </a:r>
            <a:endParaRPr lang="zh-TW" altLang="en-US" sz="1000">
              <a:solidFill>
                <a:srgbClr val="FF6600"/>
              </a:solidFill>
              <a:ea typeface="新細明體" panose="02020500000000000000" pitchFamily="18" charset="-120"/>
            </a:endParaRPr>
          </a:p>
        </p:txBody>
      </p:sp>
      <p:sp>
        <p:nvSpPr>
          <p:cNvPr id="1033" name="Line 12"/>
          <p:cNvSpPr>
            <a:spLocks noChangeShapeType="1"/>
          </p:cNvSpPr>
          <p:nvPr/>
        </p:nvSpPr>
        <p:spPr bwMode="auto">
          <a:xfrm>
            <a:off x="611188" y="836613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Text Box 13"/>
          <p:cNvSpPr txBox="1">
            <a:spLocks noChangeArrowheads="1"/>
          </p:cNvSpPr>
          <p:nvPr/>
        </p:nvSpPr>
        <p:spPr bwMode="auto">
          <a:xfrm>
            <a:off x="7019925" y="6381750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000" b="1">
                <a:solidFill>
                  <a:schemeClr val="tx1"/>
                </a:solidFill>
              </a:rPr>
              <a:t>©</a:t>
            </a:r>
            <a:r>
              <a:rPr lang="en-US" altLang="zh-TW" sz="1000">
                <a:solidFill>
                  <a:schemeClr val="tx1"/>
                </a:solidFill>
                <a:latin typeface="Arial" panose="020B0604020202020204" pitchFamily="34" charset="0"/>
              </a:rPr>
              <a:t>Copyright </a:t>
            </a:r>
            <a:r>
              <a:rPr lang="zh-TW" altLang="en-US" sz="1000">
                <a:solidFill>
                  <a:schemeClr val="tx1"/>
                </a:solidFill>
                <a:latin typeface="標楷體" panose="03000509000000000000" pitchFamily="65" charset="-120"/>
              </a:rPr>
              <a:t>林則孟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7" r:id="rId14"/>
    <p:sldLayoutId id="2147483875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anose="05000000000000000000" pitchFamily="2" charset="2"/>
        <a:buChar char="§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0033"/>
        </a:buClr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0033"/>
        </a:buClr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0033"/>
        </a:buClr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0033"/>
        </a:buClr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1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051050" y="4437063"/>
            <a:ext cx="5159375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TW" altLang="en-US" sz="2800">
                <a:solidFill>
                  <a:schemeClr val="accent2"/>
                </a:solidFill>
              </a:rPr>
              <a:t>清華大學工業工程與工程管理系</a:t>
            </a:r>
          </a:p>
          <a:p>
            <a:pPr algn="ctr" eaLnBrk="1" hangingPunct="1">
              <a:buClrTx/>
              <a:buFontTx/>
              <a:buNone/>
            </a:pPr>
            <a:r>
              <a:rPr lang="zh-TW" altLang="en-US" sz="2800"/>
              <a:t>林則孟 教授</a:t>
            </a:r>
            <a:endParaRPr lang="zh-TW" altLang="en-US" sz="32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400"/>
          </a:p>
        </p:txBody>
      </p:sp>
      <p:sp>
        <p:nvSpPr>
          <p:cNvPr id="64515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1619250" y="1989138"/>
            <a:ext cx="6553200" cy="1368425"/>
          </a:xfrm>
          <a:solidFill>
            <a:srgbClr val="FFFF0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z="4000" dirty="0"/>
              <a:t>Discrete Event Simulation with C/Python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pPr eaLnBrk="1" hangingPunct="1"/>
            <a:r>
              <a:rPr lang="zh-TW" altLang="en-US" sz="4000" dirty="0"/>
              <a:t>程式相關變數說明</a:t>
            </a:r>
            <a:r>
              <a:rPr lang="zh-TW" altLang="en-US" sz="4000" b="0" dirty="0"/>
              <a:t> </a:t>
            </a:r>
          </a:p>
        </p:txBody>
      </p:sp>
      <p:graphicFrame>
        <p:nvGraphicFramePr>
          <p:cNvPr id="75779" name="Object 3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1503363" y="1092200"/>
          <a:ext cx="6421437" cy="507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2" name="VISIO" r:id="rId3" imgW="3011424" imgH="1836420" progId="Visio.Drawing.6">
                  <p:embed/>
                </p:oleObj>
              </mc:Choice>
              <mc:Fallback>
                <p:oleObj name="VISIO" r:id="rId3" imgW="3011424" imgH="183642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1092200"/>
                        <a:ext cx="6421437" cy="507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4724400" cy="1143000"/>
          </a:xfrm>
        </p:spPr>
        <p:txBody>
          <a:bodyPr/>
          <a:lstStyle/>
          <a:p>
            <a:pPr eaLnBrk="1" hangingPunct="1"/>
            <a:r>
              <a:rPr lang="zh-TW" altLang="en-US" dirty="0"/>
              <a:t>事件排程模擬法</a:t>
            </a:r>
            <a:br>
              <a:rPr lang="en-US" altLang="zh-TW" dirty="0"/>
            </a:br>
            <a:r>
              <a:rPr lang="zh-TW" altLang="en-US" dirty="0"/>
              <a:t>之流程圖</a:t>
            </a:r>
            <a:r>
              <a:rPr lang="en-US" altLang="zh-TW" dirty="0"/>
              <a:t>_</a:t>
            </a:r>
            <a:r>
              <a:rPr lang="zh-TW" altLang="en-US" dirty="0"/>
              <a:t>診所例</a:t>
            </a:r>
            <a:endParaRPr lang="zh-TW" altLang="en-US" b="0" dirty="0"/>
          </a:p>
        </p:txBody>
      </p:sp>
      <p:graphicFrame>
        <p:nvGraphicFramePr>
          <p:cNvPr id="76803" name="Object 3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2895600" y="76200"/>
          <a:ext cx="5226050" cy="670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7" name="VISIO" r:id="rId3" imgW="7443216" imgH="9549384" progId="Visio.Drawing.5">
                  <p:embed/>
                </p:oleObj>
              </mc:Choice>
              <mc:Fallback>
                <p:oleObj name="VISIO" r:id="rId3" imgW="7443216" imgH="9549384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76200"/>
                        <a:ext cx="5226050" cy="670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4724400" y="2743200"/>
            <a:ext cx="16764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611560" y="1069777"/>
            <a:ext cx="3722687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void NEXT_EVENT(void)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C_INITL();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TNOW = MIN(TOSC, TOA);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while (TNOW &lt;= STOPT)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   COMPUTE_STATISTICS();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   EVENT(ETYPE);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   TTLAS = TNOW;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   TNOW = MIN(TOSC, TOA);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TNOW = STOPT;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C_OUTPUT();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NEXT_EVENT();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return;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 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400" dirty="0"/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971600" y="2787650"/>
            <a:ext cx="2209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4038600" y="4724400"/>
            <a:ext cx="4627563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C_OUTPUT(void)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COMPUTE_STATISTICS();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printf("\nMax waiting length is   :   %d\n", LWLMAX);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printf("Facility utilization is :%7.2f\n ", BTime/STOPT);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  <a:endParaRPr lang="en-US" altLang="zh-TW" sz="1400"/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4800600" y="1600200"/>
            <a:ext cx="401002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COMPUTE_STATISTICS(void)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BTime = BTime + BUSY * (TNOW - TTLAS 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if (LWL &gt; LWLMAX)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LWLMAX = LWL;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  <a:endParaRPr lang="en-US" altLang="zh-TW" sz="1400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724400" y="1524000"/>
            <a:ext cx="4267200" cy="1752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3857625" y="4632325"/>
            <a:ext cx="4953000" cy="152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28600" y="152400"/>
            <a:ext cx="891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/>
              <a:t>C</a:t>
            </a:r>
            <a:r>
              <a:rPr lang="zh-TW" altLang="en-US" sz="4000" b="1" dirty="0"/>
              <a:t>語言之模擬模式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-33901" y="91588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主程式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219200" y="787400"/>
            <a:ext cx="2854325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</a:t>
            </a:r>
            <a:r>
              <a:rPr lang="en-US" altLang="zh-TW" sz="1400">
                <a:solidFill>
                  <a:srgbClr val="FF0000"/>
                </a:solidFill>
                <a:ea typeface="華康中楷體" charset="-120"/>
              </a:rPr>
              <a:t>arrival_event</a:t>
            </a:r>
            <a:r>
              <a:rPr lang="en-US" altLang="zh-TW" sz="1400">
                <a:ea typeface="華康中楷體" charset="-120"/>
              </a:rPr>
              <a:t>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TOA = TNOW + sample(1);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if (BUSY == 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BUSY =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TOSC = TNOW + sample(2);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LWL = LWL + 1;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  <a:endParaRPr lang="en-US" altLang="zh-TW" sz="1400"/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1676400" y="3505200"/>
            <a:ext cx="5189538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</a:t>
            </a:r>
            <a:r>
              <a:rPr lang="en-US" altLang="zh-TW" sz="1400">
                <a:solidFill>
                  <a:srgbClr val="FF0000"/>
                </a:solidFill>
                <a:ea typeface="華康中楷體" charset="-120"/>
              </a:rPr>
              <a:t>EVENT</a:t>
            </a:r>
            <a:r>
              <a:rPr lang="en-US" altLang="zh-TW" sz="1400">
                <a:ea typeface="華康中楷體" charset="-120"/>
              </a:rPr>
              <a:t>(int Event_Type)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switch(Event_Type)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case 2 : </a:t>
            </a:r>
            <a:r>
              <a:rPr lang="en-US" altLang="zh-TW" sz="1400">
                <a:solidFill>
                  <a:srgbClr val="FF0000"/>
                </a:solidFill>
                <a:ea typeface="華康中楷體" charset="-120"/>
              </a:rPr>
              <a:t>arrival_event()</a:t>
            </a:r>
            <a:r>
              <a:rPr lang="en-US" altLang="zh-TW" sz="1400">
                <a:ea typeface="華康中楷體" charset="-120"/>
              </a:rPr>
              <a:t>; // ** Arrival Event 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case 1 : </a:t>
            </a:r>
            <a:r>
              <a:rPr lang="en-US" altLang="zh-TW" sz="1400">
                <a:solidFill>
                  <a:srgbClr val="FF0000"/>
                </a:solidFill>
                <a:ea typeface="華康中楷體" charset="-120"/>
              </a:rPr>
              <a:t>end_service_event()</a:t>
            </a:r>
            <a:r>
              <a:rPr lang="en-US" altLang="zh-TW" sz="1400">
                <a:ea typeface="華康中楷體" charset="-120"/>
              </a:rPr>
              <a:t>; // * Service Complete Event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// Print immediate result at this event time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</a:t>
            </a:r>
            <a:r>
              <a:rPr lang="en-US" altLang="zh-TW" sz="1400">
                <a:solidFill>
                  <a:srgbClr val="FF0000"/>
                </a:solidFill>
                <a:ea typeface="華康中楷體" charset="-120"/>
              </a:rPr>
              <a:t>print_trace()</a:t>
            </a:r>
            <a:r>
              <a:rPr lang="en-US" altLang="zh-TW" sz="1400">
                <a:ea typeface="華康中楷體" charset="-12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  <a:endParaRPr lang="en-US" altLang="zh-TW" sz="140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105400" y="762000"/>
            <a:ext cx="2808288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</a:t>
            </a:r>
            <a:r>
              <a:rPr lang="en-US" altLang="zh-TW" sz="1400">
                <a:solidFill>
                  <a:srgbClr val="FF0000"/>
                </a:solidFill>
                <a:ea typeface="華康中楷體" charset="-120"/>
              </a:rPr>
              <a:t>end_service_event</a:t>
            </a:r>
            <a:r>
              <a:rPr lang="en-US" altLang="zh-TW" sz="1400">
                <a:ea typeface="華康中楷體" charset="-120"/>
              </a:rPr>
              <a:t>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TOSC = VeryLarge;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if ( LWL != 0 )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LWL = LWL - 1;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TOSC = TNOW + sample(2);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BUSY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  <a:endParaRPr lang="en-US" altLang="zh-TW" sz="1400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952500" y="3563938"/>
            <a:ext cx="5638800" cy="2819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914400" y="838200"/>
            <a:ext cx="3581400" cy="2438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4800600" y="838200"/>
            <a:ext cx="3581400" cy="2743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073525" y="41612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兩個事件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714500" y="1052513"/>
            <a:ext cx="545465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read_file(void)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int 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clrscr();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     Discrete Event Simulation Illustration\n");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     Single Queue Single Server Simulation 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     ======================================\n");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printf("File Name: 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scanf("%s", file_name);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if ((DFILE = fopen(file_name,"r")) == NULL)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       printf("Error : Cannot open the input file!\n");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       exit(0);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i=0;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do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fscanf(DFILE, "%f %f", DSET1+i, DSET2+i);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i++;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} while(DSET2[i-1] &gt; 0);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printf("Please Key in Ending time: 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scanf("%f", &amp;STOPT);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  <a:endParaRPr lang="en-US" altLang="zh-TW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82296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print_trace(void)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if (ETYPE == 1)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printf("\nTNOW=%8.2f\t SC\n ", TNOW);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else if (ETYPE ==2)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printf("\nTNOW=%8.2f\t AV\n ", TNOW);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printf("\nTNOW=%8.2f\n ", TNOW);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    TOA      TOSC    TTLAS    BTime   BUSY  LWL LWLMAX  ETYPE\n");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 ---------------------------------------------------------------\n");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printf("%8.2f %8.2f %8.2f %8.2f %5d %5d %5d  %5d\n",    	TOA,TOSC,TTLAS,BTime,BUSY,LWL,LWLMAX,ETYPE);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getch();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40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457200" y="228600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zh-TW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48600" cy="838200"/>
          </a:xfrm>
        </p:spPr>
        <p:txBody>
          <a:bodyPr/>
          <a:lstStyle/>
          <a:p>
            <a:pPr eaLnBrk="1" hangingPunct="1"/>
            <a:r>
              <a:rPr lang="en-US" altLang="zh-TW" sz="4000" dirty="0"/>
              <a:t>C</a:t>
            </a:r>
            <a:r>
              <a:rPr lang="zh-TW" altLang="en-US" sz="4000" dirty="0"/>
              <a:t>模擬輸出事件</a:t>
            </a:r>
            <a:r>
              <a:rPr lang="en-US" altLang="zh-TW" sz="4000" dirty="0"/>
              <a:t>_</a:t>
            </a:r>
            <a:r>
              <a:rPr lang="zh-TW" altLang="en-US" sz="4000" dirty="0"/>
              <a:t>診所例</a:t>
            </a:r>
            <a:endParaRPr lang="zh-TW" altLang="en-US" sz="4000" b="0" dirty="0"/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1912938" y="911225"/>
          <a:ext cx="5478462" cy="579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6" name="VISIO" r:id="rId3" imgW="6053328" imgH="6403848" progId="Visio.Drawing.5">
                  <p:embed/>
                </p:oleObj>
              </mc:Choice>
              <mc:Fallback>
                <p:oleObj name="VISIO" r:id="rId3" imgW="6053328" imgH="6403848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911225"/>
                        <a:ext cx="5478462" cy="579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53" y="1159861"/>
            <a:ext cx="3181350" cy="250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3116442" y="2492896"/>
            <a:ext cx="2065338" cy="18891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83972" name="Rectangle 8"/>
          <p:cNvSpPr>
            <a:spLocks noChangeArrowheads="1"/>
          </p:cNvSpPr>
          <p:nvPr/>
        </p:nvSpPr>
        <p:spPr bwMode="auto">
          <a:xfrm>
            <a:off x="228600" y="152400"/>
            <a:ext cx="891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000"/>
              <a:t>python</a:t>
            </a:r>
            <a:r>
              <a:rPr lang="zh-TW" altLang="en-US" sz="4000"/>
              <a:t>語言之模擬模式構建</a:t>
            </a:r>
          </a:p>
        </p:txBody>
      </p:sp>
      <p:pic>
        <p:nvPicPr>
          <p:cNvPr id="8397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361" y="3842147"/>
            <a:ext cx="4381500" cy="113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187950"/>
            <a:ext cx="6372225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924744" y="98381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主程式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1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30338"/>
            <a:ext cx="3467100" cy="179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5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412875"/>
            <a:ext cx="3362325" cy="179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6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5" y="4192588"/>
            <a:ext cx="290512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051224" y="908720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定義兩個事件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73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28775"/>
            <a:ext cx="8343900" cy="340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85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457200"/>
          </a:xfrm>
          <a:noFill/>
        </p:spPr>
        <p:txBody>
          <a:bodyPr/>
          <a:lstStyle/>
          <a:p>
            <a:pPr eaLnBrk="1" hangingPunct="1"/>
            <a:r>
              <a:rPr lang="zh-TW" altLang="en-US"/>
              <a:t>離散事件模擬（</a:t>
            </a:r>
            <a:r>
              <a:rPr lang="en-US" altLang="zh-TW"/>
              <a:t>Discrete Event Simulation</a:t>
            </a:r>
            <a:r>
              <a:rPr lang="zh-TW" altLang="en-US"/>
              <a:t>）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12863"/>
            <a:ext cx="7772400" cy="4298950"/>
          </a:xfrm>
          <a:noFill/>
        </p:spPr>
        <p:txBody>
          <a:bodyPr/>
          <a:lstStyle/>
          <a:p>
            <a:pPr eaLnBrk="1" hangingPunct="1"/>
            <a:r>
              <a:rPr lang="zh-TW" altLang="en-US" sz="2800" dirty="0"/>
              <a:t>離散事件模擬模式的目的乃欲</a:t>
            </a:r>
            <a:r>
              <a:rPr lang="zh-TW" altLang="en-US" sz="2800" dirty="0">
                <a:solidFill>
                  <a:schemeClr val="accent2"/>
                </a:solidFill>
              </a:rPr>
              <a:t>複製（</a:t>
            </a:r>
            <a:r>
              <a:rPr lang="en-US" altLang="zh-TW" sz="2800" dirty="0">
                <a:solidFill>
                  <a:schemeClr val="accent2"/>
                </a:solidFill>
              </a:rPr>
              <a:t>reproduce</a:t>
            </a:r>
            <a:r>
              <a:rPr lang="zh-TW" altLang="en-US" sz="2800" dirty="0">
                <a:solidFill>
                  <a:schemeClr val="accent2"/>
                </a:solidFill>
              </a:rPr>
              <a:t>）</a:t>
            </a:r>
            <a:r>
              <a:rPr lang="zh-TW" altLang="en-US" sz="2800" dirty="0"/>
              <a:t>或</a:t>
            </a:r>
            <a:r>
              <a:rPr lang="zh-TW" altLang="en-US" sz="2800" dirty="0">
                <a:solidFill>
                  <a:schemeClr val="accent2"/>
                </a:solidFill>
              </a:rPr>
              <a:t>模仿（</a:t>
            </a:r>
            <a:r>
              <a:rPr lang="en-US" altLang="zh-TW" sz="2800" dirty="0">
                <a:solidFill>
                  <a:schemeClr val="accent2"/>
                </a:solidFill>
              </a:rPr>
              <a:t>mimic</a:t>
            </a:r>
            <a:r>
              <a:rPr lang="zh-TW" altLang="en-US" sz="2800" dirty="0">
                <a:solidFill>
                  <a:schemeClr val="accent2"/>
                </a:solidFill>
              </a:rPr>
              <a:t>）</a:t>
            </a:r>
            <a:r>
              <a:rPr lang="zh-TW" altLang="en-US" sz="2800" dirty="0"/>
              <a:t>離散事件系統所從事之活動，從而學習或瞭解系統動態行為與其績效。</a:t>
            </a:r>
          </a:p>
          <a:p>
            <a:pPr eaLnBrk="1" hangingPunct="1"/>
            <a:endParaRPr lang="zh-TW" altLang="en-US" sz="2800" dirty="0"/>
          </a:p>
          <a:p>
            <a:pPr eaLnBrk="1" hangingPunct="1"/>
            <a:r>
              <a:rPr lang="zh-TW" altLang="en-US" sz="2800" dirty="0"/>
              <a:t>模式構建乃藉著定義改變系統狀態變數的活動步驟。系統狀態變數可定義為個體數及其屬性值，資源狀態值等之變化。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92375"/>
            <a:ext cx="8610600" cy="1876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829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模擬輸出事件</a:t>
            </a:r>
            <a:r>
              <a:rPr lang="en-US" altLang="zh-TW" dirty="0"/>
              <a:t>_</a:t>
            </a:r>
            <a:r>
              <a:rPr lang="zh-TW" altLang="en-US" dirty="0"/>
              <a:t>診所例</a:t>
            </a:r>
          </a:p>
        </p:txBody>
      </p:sp>
      <p:pic>
        <p:nvPicPr>
          <p:cNvPr id="88067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981075"/>
            <a:ext cx="3616325" cy="5256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600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模擬結果對照</a:t>
            </a:r>
          </a:p>
        </p:txBody>
      </p:sp>
      <p:pic>
        <p:nvPicPr>
          <p:cNvPr id="89091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908050"/>
            <a:ext cx="5905500" cy="530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10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Excel</a:t>
            </a:r>
            <a:r>
              <a:rPr lang="zh-TW" altLang="en-US" dirty="0"/>
              <a:t>之模擬模式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52513"/>
            <a:ext cx="89916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1557338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0" y="1125538"/>
          <a:ext cx="9144000" cy="43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8" name="圖表" r:id="rId3" imgW="7915351" imgH="3743249" progId="Excel.Chart.8">
                  <p:embed/>
                </p:oleObj>
              </mc:Choice>
              <mc:Fallback>
                <p:oleObj name="圖表" r:id="rId3" imgW="7915351" imgH="3743249" progId="Excel.Chart.8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25538"/>
                        <a:ext cx="9144000" cy="431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92500" y="5399088"/>
            <a:ext cx="2584450" cy="36671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等候線狀態與時間關係 </a:t>
            </a:r>
          </a:p>
        </p:txBody>
      </p:sp>
    </p:spTree>
    <p:extLst>
      <p:ext uri="{BB962C8B-B14F-4D97-AF65-F5344CB8AC3E}">
        <p14:creationId xmlns:p14="http://schemas.microsoft.com/office/powerpoint/2010/main" val="2951604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9218" name="Object 4"/>
          <p:cNvGraphicFramePr>
            <a:graphicFrameLocks/>
          </p:cNvGraphicFramePr>
          <p:nvPr/>
        </p:nvGraphicFramePr>
        <p:xfrm>
          <a:off x="0" y="1268413"/>
          <a:ext cx="9144000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2" name="圖表" r:id="rId3" imgW="7924800" imgH="3600602" progId="Excel.Chart.8">
                  <p:embed/>
                </p:oleObj>
              </mc:Choice>
              <mc:Fallback>
                <p:oleObj name="圖表" r:id="rId3" imgW="7924800" imgH="3600602" progId="Excel.Chart.8">
                  <p:embed/>
                  <p:pic>
                    <p:nvPicPr>
                      <p:cNvPr id="9218" name="Object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68413"/>
                        <a:ext cx="9144000" cy="403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563938" y="5184775"/>
            <a:ext cx="2584450" cy="3667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醫生狀態與時間關係圖 </a:t>
            </a:r>
          </a:p>
        </p:txBody>
      </p:sp>
    </p:spTree>
    <p:extLst>
      <p:ext uri="{BB962C8B-B14F-4D97-AF65-F5344CB8AC3E}">
        <p14:creationId xmlns:p14="http://schemas.microsoft.com/office/powerpoint/2010/main" val="2914029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676400" y="2362200"/>
            <a:ext cx="62484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統計績效之指標蒐集</a:t>
            </a:r>
            <a:r>
              <a:rPr lang="zh-TW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6093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績效指標之分類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</a:rPr>
              <a:t>時間為基礎</a:t>
            </a:r>
            <a:r>
              <a:rPr lang="zh-TW" altLang="en-US" dirty="0"/>
              <a:t>（</a:t>
            </a:r>
            <a:r>
              <a:rPr lang="en-US" altLang="zh-TW" dirty="0"/>
              <a:t>Time-based</a:t>
            </a:r>
            <a:r>
              <a:rPr lang="zh-TW" altLang="en-US" dirty="0"/>
              <a:t>）之績效指標 </a:t>
            </a:r>
          </a:p>
          <a:p>
            <a:pPr lvl="1" eaLnBrk="1" hangingPunct="1"/>
            <a:r>
              <a:rPr lang="zh-TW" altLang="en-US" dirty="0"/>
              <a:t>績效指標的蒐集與計算是</a:t>
            </a:r>
            <a:r>
              <a:rPr lang="zh-TW" altLang="en-US" u="sng" dirty="0"/>
              <a:t>跟時間有關係</a:t>
            </a:r>
            <a:r>
              <a:rPr lang="zh-TW" altLang="en-US" dirty="0"/>
              <a:t> </a:t>
            </a:r>
          </a:p>
          <a:p>
            <a:pPr lvl="1" eaLnBrk="1" hangingPunct="1"/>
            <a:r>
              <a:rPr lang="zh-TW" altLang="en-US" dirty="0"/>
              <a:t>欲蒐集系統中平均等候線長度，但是等候線長度是隨著時間推進時間的改變而變化 </a:t>
            </a:r>
          </a:p>
          <a:p>
            <a:pPr lvl="1" eaLnBrk="1" hangingPunct="1"/>
            <a:endParaRPr lang="zh-TW" altLang="en-US" dirty="0"/>
          </a:p>
          <a:p>
            <a:pPr eaLnBrk="1" hangingPunct="1"/>
            <a:r>
              <a:rPr lang="zh-TW" altLang="en-US" dirty="0">
                <a:solidFill>
                  <a:srgbClr val="FF0000"/>
                </a:solidFill>
              </a:rPr>
              <a:t>觀察為基礎</a:t>
            </a:r>
            <a:r>
              <a:rPr lang="zh-TW" altLang="en-US" dirty="0"/>
              <a:t>（</a:t>
            </a:r>
            <a:r>
              <a:rPr lang="en-US" altLang="zh-TW" dirty="0"/>
              <a:t>Observation-based</a:t>
            </a:r>
            <a:r>
              <a:rPr lang="zh-TW" altLang="en-US" dirty="0"/>
              <a:t>）之績效指標</a:t>
            </a:r>
          </a:p>
          <a:p>
            <a:pPr lvl="1" eaLnBrk="1" hangingPunct="1"/>
            <a:r>
              <a:rPr lang="zh-TW" altLang="en-US" dirty="0"/>
              <a:t>績效指標的蒐集與計算是</a:t>
            </a:r>
            <a:r>
              <a:rPr lang="zh-TW" altLang="en-US" u="sng" dirty="0"/>
              <a:t>跟時間沒有關係</a:t>
            </a:r>
            <a:r>
              <a:rPr lang="zh-TW" altLang="en-US" dirty="0"/>
              <a:t> </a:t>
            </a:r>
          </a:p>
          <a:p>
            <a:pPr lvl="1" eaLnBrk="1" hangingPunct="1"/>
            <a:r>
              <a:rPr lang="zh-TW" altLang="en-US" dirty="0"/>
              <a:t>個體在系統中平均等候時間或平均停留時間，這些績效指標都是跟個體有關係  </a:t>
            </a:r>
          </a:p>
        </p:txBody>
      </p:sp>
    </p:spTree>
    <p:extLst>
      <p:ext uri="{BB962C8B-B14F-4D97-AF65-F5344CB8AC3E}">
        <p14:creationId xmlns:p14="http://schemas.microsoft.com/office/powerpoint/2010/main" val="2143539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時間為基礎之績效指標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765175"/>
            <a:ext cx="7772400" cy="5334000"/>
          </a:xfrm>
        </p:spPr>
        <p:txBody>
          <a:bodyPr/>
          <a:lstStyle/>
          <a:p>
            <a:pPr eaLnBrk="1" hangingPunct="1"/>
            <a:r>
              <a:rPr lang="zh-TW" altLang="en-US" dirty="0"/>
              <a:t>例如平均等候線長度</a:t>
            </a:r>
            <a:r>
              <a:rPr lang="en-US" altLang="zh-TW" dirty="0"/>
              <a:t>(Average Waiting Length)</a:t>
            </a:r>
            <a:r>
              <a:rPr lang="zh-TW" altLang="en-US" dirty="0"/>
              <a:t>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50825" y="1535113"/>
          <a:ext cx="4848225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6" name="方程式" r:id="rId3" imgW="2336760" imgH="1218960" progId="Equation.3">
                  <p:embed/>
                </p:oleObj>
              </mc:Choice>
              <mc:Fallback>
                <p:oleObj name="方程式" r:id="rId3" imgW="2336760" imgH="1218960" progId="Equation.3">
                  <p:embed/>
                  <p:pic>
                    <p:nvPicPr>
                      <p:cNvPr id="163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535113"/>
                        <a:ext cx="4848225" cy="182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5148263" y="2603500"/>
            <a:ext cx="3992562" cy="8255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為面積塊編號、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b="0" i="1" baseline="-30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面積塊的時間間格、</a:t>
            </a:r>
          </a:p>
          <a:p>
            <a:pPr eaLnBrk="1" hangingPunct="1"/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en-US" altLang="zh-TW" b="0" i="1" baseline="-30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面積塊的等候線長度、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為總模擬時間</a:t>
            </a:r>
          </a:p>
          <a:p>
            <a:pPr eaLnBrk="1" hangingPunct="1"/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為面積塊數</a:t>
            </a:r>
            <a:r>
              <a:rPr lang="zh-TW" altLang="en-US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391" name="AutoShape 10"/>
          <p:cNvSpPr>
            <a:spLocks noChangeAspect="1" noChangeArrowheads="1" noTextEdit="1"/>
          </p:cNvSpPr>
          <p:nvPr/>
        </p:nvSpPr>
        <p:spPr bwMode="auto">
          <a:xfrm>
            <a:off x="179388" y="3800475"/>
            <a:ext cx="4465637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2" name="Line 12"/>
          <p:cNvSpPr>
            <a:spLocks noChangeShapeType="1"/>
          </p:cNvSpPr>
          <p:nvPr/>
        </p:nvSpPr>
        <p:spPr bwMode="auto">
          <a:xfrm>
            <a:off x="501650" y="3906838"/>
            <a:ext cx="1588" cy="20399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3" name="Line 13"/>
          <p:cNvSpPr>
            <a:spLocks noChangeShapeType="1"/>
          </p:cNvSpPr>
          <p:nvPr/>
        </p:nvSpPr>
        <p:spPr bwMode="auto">
          <a:xfrm>
            <a:off x="501650" y="5946775"/>
            <a:ext cx="39766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4" name="Rectangle 14" descr="5%"/>
          <p:cNvSpPr>
            <a:spLocks noChangeArrowheads="1"/>
          </p:cNvSpPr>
          <p:nvPr/>
        </p:nvSpPr>
        <p:spPr bwMode="auto">
          <a:xfrm>
            <a:off x="501650" y="5516563"/>
            <a:ext cx="698500" cy="430212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5" name="Rectangle 15"/>
          <p:cNvSpPr>
            <a:spLocks noChangeArrowheads="1"/>
          </p:cNvSpPr>
          <p:nvPr/>
        </p:nvSpPr>
        <p:spPr bwMode="auto">
          <a:xfrm>
            <a:off x="501650" y="5516563"/>
            <a:ext cx="698500" cy="43021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6" name="Rectangle 16" descr="5%"/>
          <p:cNvSpPr>
            <a:spLocks noChangeArrowheads="1"/>
          </p:cNvSpPr>
          <p:nvPr/>
        </p:nvSpPr>
        <p:spPr bwMode="auto">
          <a:xfrm>
            <a:off x="1200150" y="4873625"/>
            <a:ext cx="698500" cy="107315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7" name="Rectangle 17"/>
          <p:cNvSpPr>
            <a:spLocks noChangeArrowheads="1"/>
          </p:cNvSpPr>
          <p:nvPr/>
        </p:nvSpPr>
        <p:spPr bwMode="auto">
          <a:xfrm>
            <a:off x="1200150" y="4873625"/>
            <a:ext cx="698500" cy="10731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8" name="Rectangle 18" descr="5%"/>
          <p:cNvSpPr>
            <a:spLocks noChangeArrowheads="1"/>
          </p:cNvSpPr>
          <p:nvPr/>
        </p:nvSpPr>
        <p:spPr bwMode="auto">
          <a:xfrm>
            <a:off x="1898650" y="5311775"/>
            <a:ext cx="698500" cy="63500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9" name="Rectangle 19"/>
          <p:cNvSpPr>
            <a:spLocks noChangeArrowheads="1"/>
          </p:cNvSpPr>
          <p:nvPr/>
        </p:nvSpPr>
        <p:spPr bwMode="auto">
          <a:xfrm>
            <a:off x="1898650" y="5311775"/>
            <a:ext cx="698500" cy="6350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00" name="Rectangle 20" descr="5%"/>
          <p:cNvSpPr>
            <a:spLocks noChangeArrowheads="1"/>
          </p:cNvSpPr>
          <p:nvPr/>
        </p:nvSpPr>
        <p:spPr bwMode="auto">
          <a:xfrm>
            <a:off x="2627313" y="4664075"/>
            <a:ext cx="668337" cy="128270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01" name="Rectangle 21"/>
          <p:cNvSpPr>
            <a:spLocks noChangeArrowheads="1"/>
          </p:cNvSpPr>
          <p:nvPr/>
        </p:nvSpPr>
        <p:spPr bwMode="auto">
          <a:xfrm>
            <a:off x="2627313" y="4664075"/>
            <a:ext cx="668337" cy="12827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02" name="Rectangle 22" descr="5%"/>
          <p:cNvSpPr>
            <a:spLocks noChangeArrowheads="1"/>
          </p:cNvSpPr>
          <p:nvPr/>
        </p:nvSpPr>
        <p:spPr bwMode="auto">
          <a:xfrm>
            <a:off x="3295650" y="4232275"/>
            <a:ext cx="698500" cy="171450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03" name="Rectangle 23"/>
          <p:cNvSpPr>
            <a:spLocks noChangeArrowheads="1"/>
          </p:cNvSpPr>
          <p:nvPr/>
        </p:nvSpPr>
        <p:spPr bwMode="auto">
          <a:xfrm>
            <a:off x="3295650" y="4232275"/>
            <a:ext cx="698500" cy="17145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04" name="Rectangle 24"/>
          <p:cNvSpPr>
            <a:spLocks noChangeArrowheads="1"/>
          </p:cNvSpPr>
          <p:nvPr/>
        </p:nvSpPr>
        <p:spPr bwMode="auto">
          <a:xfrm>
            <a:off x="247650" y="3862388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endParaRPr lang="zh-TW" altLang="en-US"/>
          </a:p>
        </p:txBody>
      </p:sp>
      <p:sp>
        <p:nvSpPr>
          <p:cNvPr id="16405" name="Rectangle 25"/>
          <p:cNvSpPr>
            <a:spLocks noChangeArrowheads="1"/>
          </p:cNvSpPr>
          <p:nvPr/>
        </p:nvSpPr>
        <p:spPr bwMode="auto">
          <a:xfrm>
            <a:off x="247650" y="4065588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候</a:t>
            </a:r>
            <a:endParaRPr lang="zh-TW" altLang="en-US"/>
          </a:p>
        </p:txBody>
      </p:sp>
      <p:sp>
        <p:nvSpPr>
          <p:cNvPr id="16406" name="Rectangle 26"/>
          <p:cNvSpPr>
            <a:spLocks noChangeArrowheads="1"/>
          </p:cNvSpPr>
          <p:nvPr/>
        </p:nvSpPr>
        <p:spPr bwMode="auto">
          <a:xfrm>
            <a:off x="247650" y="4270375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</a:t>
            </a:r>
            <a:endParaRPr lang="zh-TW" altLang="en-US"/>
          </a:p>
        </p:txBody>
      </p:sp>
      <p:sp>
        <p:nvSpPr>
          <p:cNvPr id="16407" name="Rectangle 27"/>
          <p:cNvSpPr>
            <a:spLocks noChangeArrowheads="1"/>
          </p:cNvSpPr>
          <p:nvPr/>
        </p:nvSpPr>
        <p:spPr bwMode="auto">
          <a:xfrm>
            <a:off x="247650" y="4476750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  <a:endParaRPr lang="zh-TW" altLang="en-US"/>
          </a:p>
        </p:txBody>
      </p:sp>
      <p:sp>
        <p:nvSpPr>
          <p:cNvPr id="16408" name="Rectangle 28"/>
          <p:cNvSpPr>
            <a:spLocks noChangeArrowheads="1"/>
          </p:cNvSpPr>
          <p:nvPr/>
        </p:nvSpPr>
        <p:spPr bwMode="auto">
          <a:xfrm>
            <a:off x="247650" y="4679950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  <a:endParaRPr lang="zh-TW" altLang="en-US"/>
          </a:p>
        </p:txBody>
      </p:sp>
      <p:sp>
        <p:nvSpPr>
          <p:cNvPr id="16409" name="Rectangle 29"/>
          <p:cNvSpPr>
            <a:spLocks noChangeArrowheads="1"/>
          </p:cNvSpPr>
          <p:nvPr/>
        </p:nvSpPr>
        <p:spPr bwMode="auto">
          <a:xfrm>
            <a:off x="4224338" y="6061075"/>
            <a:ext cx="3302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endParaRPr lang="zh-TW" altLang="en-US"/>
          </a:p>
        </p:txBody>
      </p:sp>
      <p:sp>
        <p:nvSpPr>
          <p:cNvPr id="16410" name="Line 30"/>
          <p:cNvSpPr>
            <a:spLocks noChangeShapeType="1"/>
          </p:cNvSpPr>
          <p:nvPr/>
        </p:nvSpPr>
        <p:spPr bwMode="auto">
          <a:xfrm>
            <a:off x="501650" y="5999163"/>
            <a:ext cx="1588" cy="323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1" name="Line 31"/>
          <p:cNvSpPr>
            <a:spLocks noChangeShapeType="1"/>
          </p:cNvSpPr>
          <p:nvPr/>
        </p:nvSpPr>
        <p:spPr bwMode="auto">
          <a:xfrm>
            <a:off x="1200150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2" name="Line 32"/>
          <p:cNvSpPr>
            <a:spLocks noChangeShapeType="1"/>
          </p:cNvSpPr>
          <p:nvPr/>
        </p:nvSpPr>
        <p:spPr bwMode="auto">
          <a:xfrm>
            <a:off x="1898650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3" name="Line 33"/>
          <p:cNvSpPr>
            <a:spLocks noChangeShapeType="1"/>
          </p:cNvSpPr>
          <p:nvPr/>
        </p:nvSpPr>
        <p:spPr bwMode="auto">
          <a:xfrm>
            <a:off x="2597150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4" name="Line 34"/>
          <p:cNvSpPr>
            <a:spLocks noChangeShapeType="1"/>
          </p:cNvSpPr>
          <p:nvPr/>
        </p:nvSpPr>
        <p:spPr bwMode="auto">
          <a:xfrm>
            <a:off x="3295650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5" name="Line 35"/>
          <p:cNvSpPr>
            <a:spLocks noChangeShapeType="1"/>
          </p:cNvSpPr>
          <p:nvPr/>
        </p:nvSpPr>
        <p:spPr bwMode="auto">
          <a:xfrm>
            <a:off x="3992563" y="5999163"/>
            <a:ext cx="1587" cy="323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6" name="Freeform 36"/>
          <p:cNvSpPr>
            <a:spLocks noEditPoints="1"/>
          </p:cNvSpPr>
          <p:nvPr/>
        </p:nvSpPr>
        <p:spPr bwMode="auto">
          <a:xfrm>
            <a:off x="501650" y="6026150"/>
            <a:ext cx="698500" cy="57150"/>
          </a:xfrm>
          <a:custGeom>
            <a:avLst/>
            <a:gdLst>
              <a:gd name="T0" fmla="*/ 36625560 w 879"/>
              <a:gd name="T1" fmla="*/ 19437437 h 71"/>
              <a:gd name="T2" fmla="*/ 517176925 w 879"/>
              <a:gd name="T3" fmla="*/ 19437437 h 71"/>
              <a:gd name="T4" fmla="*/ 519071377 w 879"/>
              <a:gd name="T5" fmla="*/ 20085405 h 71"/>
              <a:gd name="T6" fmla="*/ 520334080 w 879"/>
              <a:gd name="T7" fmla="*/ 20085405 h 71"/>
              <a:gd name="T8" fmla="*/ 520334080 w 879"/>
              <a:gd name="T9" fmla="*/ 21381341 h 71"/>
              <a:gd name="T10" fmla="*/ 520965829 w 879"/>
              <a:gd name="T11" fmla="*/ 23324441 h 71"/>
              <a:gd name="T12" fmla="*/ 520334080 w 879"/>
              <a:gd name="T13" fmla="*/ 23972409 h 71"/>
              <a:gd name="T14" fmla="*/ 520334080 w 879"/>
              <a:gd name="T15" fmla="*/ 24620377 h 71"/>
              <a:gd name="T16" fmla="*/ 519071377 w 879"/>
              <a:gd name="T17" fmla="*/ 24620377 h 71"/>
              <a:gd name="T18" fmla="*/ 517176925 w 879"/>
              <a:gd name="T19" fmla="*/ 25916313 h 71"/>
              <a:gd name="T20" fmla="*/ 36625560 w 879"/>
              <a:gd name="T21" fmla="*/ 25916313 h 71"/>
              <a:gd name="T22" fmla="*/ 35993811 w 879"/>
              <a:gd name="T23" fmla="*/ 24620377 h 71"/>
              <a:gd name="T24" fmla="*/ 34731107 w 879"/>
              <a:gd name="T25" fmla="*/ 24620377 h 71"/>
              <a:gd name="T26" fmla="*/ 34099358 w 879"/>
              <a:gd name="T27" fmla="*/ 23972409 h 71"/>
              <a:gd name="T28" fmla="*/ 34099358 w 879"/>
              <a:gd name="T29" fmla="*/ 23324441 h 71"/>
              <a:gd name="T30" fmla="*/ 34099358 w 879"/>
              <a:gd name="T31" fmla="*/ 21381341 h 71"/>
              <a:gd name="T32" fmla="*/ 34731107 w 879"/>
              <a:gd name="T33" fmla="*/ 20085405 h 71"/>
              <a:gd name="T34" fmla="*/ 35993811 w 879"/>
              <a:gd name="T35" fmla="*/ 20085405 h 71"/>
              <a:gd name="T36" fmla="*/ 36625560 w 879"/>
              <a:gd name="T37" fmla="*/ 19437437 h 71"/>
              <a:gd name="T38" fmla="*/ 36625560 w 879"/>
              <a:gd name="T39" fmla="*/ 19437437 h 71"/>
              <a:gd name="T40" fmla="*/ 44834323 w 879"/>
              <a:gd name="T41" fmla="*/ 46001718 h 71"/>
              <a:gd name="T42" fmla="*/ 0 w 879"/>
              <a:gd name="T43" fmla="*/ 23324441 h 71"/>
              <a:gd name="T44" fmla="*/ 44834323 w 879"/>
              <a:gd name="T45" fmla="*/ 0 h 71"/>
              <a:gd name="T46" fmla="*/ 44834323 w 879"/>
              <a:gd name="T47" fmla="*/ 46001718 h 71"/>
              <a:gd name="T48" fmla="*/ 510230865 w 879"/>
              <a:gd name="T49" fmla="*/ 0 h 71"/>
              <a:gd name="T50" fmla="*/ 555065175 w 879"/>
              <a:gd name="T51" fmla="*/ 23324441 h 71"/>
              <a:gd name="T52" fmla="*/ 510230865 w 879"/>
              <a:gd name="T53" fmla="*/ 46001718 h 71"/>
              <a:gd name="T54" fmla="*/ 510230865 w 879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79"/>
              <a:gd name="T85" fmla="*/ 0 h 71"/>
              <a:gd name="T86" fmla="*/ 879 w 87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79" h="71">
                <a:moveTo>
                  <a:pt x="58" y="30"/>
                </a:moveTo>
                <a:lnTo>
                  <a:pt x="819" y="30"/>
                </a:lnTo>
                <a:lnTo>
                  <a:pt x="822" y="31"/>
                </a:lnTo>
                <a:lnTo>
                  <a:pt x="824" y="31"/>
                </a:lnTo>
                <a:lnTo>
                  <a:pt x="824" y="33"/>
                </a:lnTo>
                <a:lnTo>
                  <a:pt x="825" y="36"/>
                </a:lnTo>
                <a:lnTo>
                  <a:pt x="824" y="37"/>
                </a:lnTo>
                <a:lnTo>
                  <a:pt x="824" y="38"/>
                </a:lnTo>
                <a:lnTo>
                  <a:pt x="822" y="38"/>
                </a:lnTo>
                <a:lnTo>
                  <a:pt x="819" y="40"/>
                </a:lnTo>
                <a:lnTo>
                  <a:pt x="58" y="40"/>
                </a:lnTo>
                <a:lnTo>
                  <a:pt x="57" y="38"/>
                </a:lnTo>
                <a:lnTo>
                  <a:pt x="55" y="38"/>
                </a:lnTo>
                <a:lnTo>
                  <a:pt x="54" y="37"/>
                </a:lnTo>
                <a:lnTo>
                  <a:pt x="54" y="36"/>
                </a:lnTo>
                <a:lnTo>
                  <a:pt x="54" y="33"/>
                </a:lnTo>
                <a:lnTo>
                  <a:pt x="55" y="31"/>
                </a:lnTo>
                <a:lnTo>
                  <a:pt x="57" y="31"/>
                </a:lnTo>
                <a:lnTo>
                  <a:pt x="58" y="30"/>
                </a:lnTo>
                <a:close/>
                <a:moveTo>
                  <a:pt x="71" y="71"/>
                </a:moveTo>
                <a:lnTo>
                  <a:pt x="0" y="36"/>
                </a:lnTo>
                <a:lnTo>
                  <a:pt x="71" y="0"/>
                </a:lnTo>
                <a:lnTo>
                  <a:pt x="71" y="71"/>
                </a:lnTo>
                <a:close/>
                <a:moveTo>
                  <a:pt x="808" y="0"/>
                </a:moveTo>
                <a:lnTo>
                  <a:pt x="879" y="36"/>
                </a:lnTo>
                <a:lnTo>
                  <a:pt x="808" y="71"/>
                </a:lnTo>
                <a:lnTo>
                  <a:pt x="80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17" name="Freeform 37"/>
          <p:cNvSpPr>
            <a:spLocks noEditPoints="1"/>
          </p:cNvSpPr>
          <p:nvPr/>
        </p:nvSpPr>
        <p:spPr bwMode="auto">
          <a:xfrm>
            <a:off x="1200150" y="6026150"/>
            <a:ext cx="698500" cy="57150"/>
          </a:xfrm>
          <a:custGeom>
            <a:avLst/>
            <a:gdLst>
              <a:gd name="T0" fmla="*/ 38258320 w 882"/>
              <a:gd name="T1" fmla="*/ 19437437 h 71"/>
              <a:gd name="T2" fmla="*/ 515546116 w 882"/>
              <a:gd name="T3" fmla="*/ 19437437 h 71"/>
              <a:gd name="T4" fmla="*/ 516173340 w 882"/>
              <a:gd name="T5" fmla="*/ 20085405 h 71"/>
              <a:gd name="T6" fmla="*/ 516800565 w 882"/>
              <a:gd name="T7" fmla="*/ 20085405 h 71"/>
              <a:gd name="T8" fmla="*/ 518055013 w 882"/>
              <a:gd name="T9" fmla="*/ 21381341 h 71"/>
              <a:gd name="T10" fmla="*/ 518055013 w 882"/>
              <a:gd name="T11" fmla="*/ 23324441 h 71"/>
              <a:gd name="T12" fmla="*/ 518055013 w 882"/>
              <a:gd name="T13" fmla="*/ 23972409 h 71"/>
              <a:gd name="T14" fmla="*/ 516800565 w 882"/>
              <a:gd name="T15" fmla="*/ 24620377 h 71"/>
              <a:gd name="T16" fmla="*/ 516173340 w 882"/>
              <a:gd name="T17" fmla="*/ 24620377 h 71"/>
              <a:gd name="T18" fmla="*/ 515546116 w 882"/>
              <a:gd name="T19" fmla="*/ 25916313 h 71"/>
              <a:gd name="T20" fmla="*/ 38258320 w 882"/>
              <a:gd name="T21" fmla="*/ 25916313 h 71"/>
              <a:gd name="T22" fmla="*/ 37003871 w 882"/>
              <a:gd name="T23" fmla="*/ 24620377 h 71"/>
              <a:gd name="T24" fmla="*/ 36376647 w 882"/>
              <a:gd name="T25" fmla="*/ 24620377 h 71"/>
              <a:gd name="T26" fmla="*/ 35122198 w 882"/>
              <a:gd name="T27" fmla="*/ 23972409 h 71"/>
              <a:gd name="T28" fmla="*/ 35122198 w 882"/>
              <a:gd name="T29" fmla="*/ 23324441 h 71"/>
              <a:gd name="T30" fmla="*/ 35122198 w 882"/>
              <a:gd name="T31" fmla="*/ 21381341 h 71"/>
              <a:gd name="T32" fmla="*/ 36376647 w 882"/>
              <a:gd name="T33" fmla="*/ 20085405 h 71"/>
              <a:gd name="T34" fmla="*/ 37003871 w 882"/>
              <a:gd name="T35" fmla="*/ 20085405 h 71"/>
              <a:gd name="T36" fmla="*/ 38258320 w 882"/>
              <a:gd name="T37" fmla="*/ 19437437 h 71"/>
              <a:gd name="T38" fmla="*/ 38258320 w 882"/>
              <a:gd name="T39" fmla="*/ 19437437 h 71"/>
              <a:gd name="T40" fmla="*/ 45156995 w 882"/>
              <a:gd name="T41" fmla="*/ 46001718 h 71"/>
              <a:gd name="T42" fmla="*/ 0 w 882"/>
              <a:gd name="T43" fmla="*/ 23324441 h 71"/>
              <a:gd name="T44" fmla="*/ 45156995 w 882"/>
              <a:gd name="T45" fmla="*/ 0 h 71"/>
              <a:gd name="T46" fmla="*/ 45156995 w 882"/>
              <a:gd name="T47" fmla="*/ 46001718 h 71"/>
              <a:gd name="T48" fmla="*/ 508020216 w 882"/>
              <a:gd name="T49" fmla="*/ 0 h 71"/>
              <a:gd name="T50" fmla="*/ 553177199 w 882"/>
              <a:gd name="T51" fmla="*/ 23324441 h 71"/>
              <a:gd name="T52" fmla="*/ 508020216 w 882"/>
              <a:gd name="T53" fmla="*/ 46001718 h 71"/>
              <a:gd name="T54" fmla="*/ 508020216 w 882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2"/>
              <a:gd name="T85" fmla="*/ 0 h 71"/>
              <a:gd name="T86" fmla="*/ 882 w 882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2" h="71">
                <a:moveTo>
                  <a:pt x="61" y="30"/>
                </a:moveTo>
                <a:lnTo>
                  <a:pt x="822" y="30"/>
                </a:lnTo>
                <a:lnTo>
                  <a:pt x="823" y="31"/>
                </a:lnTo>
                <a:lnTo>
                  <a:pt x="824" y="31"/>
                </a:lnTo>
                <a:lnTo>
                  <a:pt x="826" y="33"/>
                </a:lnTo>
                <a:lnTo>
                  <a:pt x="826" y="36"/>
                </a:lnTo>
                <a:lnTo>
                  <a:pt x="826" y="37"/>
                </a:lnTo>
                <a:lnTo>
                  <a:pt x="824" y="38"/>
                </a:lnTo>
                <a:lnTo>
                  <a:pt x="823" y="38"/>
                </a:lnTo>
                <a:lnTo>
                  <a:pt x="822" y="40"/>
                </a:lnTo>
                <a:lnTo>
                  <a:pt x="61" y="40"/>
                </a:lnTo>
                <a:lnTo>
                  <a:pt x="59" y="38"/>
                </a:lnTo>
                <a:lnTo>
                  <a:pt x="58" y="38"/>
                </a:lnTo>
                <a:lnTo>
                  <a:pt x="56" y="37"/>
                </a:lnTo>
                <a:lnTo>
                  <a:pt x="56" y="36"/>
                </a:lnTo>
                <a:lnTo>
                  <a:pt x="56" y="33"/>
                </a:lnTo>
                <a:lnTo>
                  <a:pt x="58" y="31"/>
                </a:lnTo>
                <a:lnTo>
                  <a:pt x="59" y="31"/>
                </a:lnTo>
                <a:lnTo>
                  <a:pt x="61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10" y="0"/>
                </a:moveTo>
                <a:lnTo>
                  <a:pt x="882" y="36"/>
                </a:lnTo>
                <a:lnTo>
                  <a:pt x="810" y="71"/>
                </a:lnTo>
                <a:lnTo>
                  <a:pt x="810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18" name="Freeform 38"/>
          <p:cNvSpPr>
            <a:spLocks noEditPoints="1"/>
          </p:cNvSpPr>
          <p:nvPr/>
        </p:nvSpPr>
        <p:spPr bwMode="auto">
          <a:xfrm>
            <a:off x="1898650" y="6026150"/>
            <a:ext cx="698500" cy="57150"/>
          </a:xfrm>
          <a:custGeom>
            <a:avLst/>
            <a:gdLst>
              <a:gd name="T0" fmla="*/ 37172108 w 880"/>
              <a:gd name="T1" fmla="*/ 19437437 h 71"/>
              <a:gd name="T2" fmla="*/ 517262324 w 880"/>
              <a:gd name="T3" fmla="*/ 19437437 h 71"/>
              <a:gd name="T4" fmla="*/ 518522005 w 880"/>
              <a:gd name="T5" fmla="*/ 20085405 h 71"/>
              <a:gd name="T6" fmla="*/ 519152242 w 880"/>
              <a:gd name="T7" fmla="*/ 20085405 h 71"/>
              <a:gd name="T8" fmla="*/ 519152242 w 880"/>
              <a:gd name="T9" fmla="*/ 21381341 h 71"/>
              <a:gd name="T10" fmla="*/ 520412717 w 880"/>
              <a:gd name="T11" fmla="*/ 23324441 h 71"/>
              <a:gd name="T12" fmla="*/ 519152242 w 880"/>
              <a:gd name="T13" fmla="*/ 23972409 h 71"/>
              <a:gd name="T14" fmla="*/ 519152242 w 880"/>
              <a:gd name="T15" fmla="*/ 24620377 h 71"/>
              <a:gd name="T16" fmla="*/ 518522005 w 880"/>
              <a:gd name="T17" fmla="*/ 24620377 h 71"/>
              <a:gd name="T18" fmla="*/ 517262324 w 880"/>
              <a:gd name="T19" fmla="*/ 25916313 h 71"/>
              <a:gd name="T20" fmla="*/ 37172108 w 880"/>
              <a:gd name="T21" fmla="*/ 25916313 h 71"/>
              <a:gd name="T22" fmla="*/ 36541871 w 880"/>
              <a:gd name="T23" fmla="*/ 24620377 h 71"/>
              <a:gd name="T24" fmla="*/ 35282190 w 880"/>
              <a:gd name="T25" fmla="*/ 24620377 h 71"/>
              <a:gd name="T26" fmla="*/ 34651953 w 880"/>
              <a:gd name="T27" fmla="*/ 23972409 h 71"/>
              <a:gd name="T28" fmla="*/ 34651953 w 880"/>
              <a:gd name="T29" fmla="*/ 23324441 h 71"/>
              <a:gd name="T30" fmla="*/ 34651953 w 880"/>
              <a:gd name="T31" fmla="*/ 21381341 h 71"/>
              <a:gd name="T32" fmla="*/ 35282190 w 880"/>
              <a:gd name="T33" fmla="*/ 20085405 h 71"/>
              <a:gd name="T34" fmla="*/ 36541871 w 880"/>
              <a:gd name="T35" fmla="*/ 20085405 h 71"/>
              <a:gd name="T36" fmla="*/ 37172108 w 880"/>
              <a:gd name="T37" fmla="*/ 19437437 h 71"/>
              <a:gd name="T38" fmla="*/ 37172108 w 880"/>
              <a:gd name="T39" fmla="*/ 19437437 h 71"/>
              <a:gd name="T40" fmla="*/ 45362812 w 880"/>
              <a:gd name="T41" fmla="*/ 46001718 h 71"/>
              <a:gd name="T42" fmla="*/ 0 w 880"/>
              <a:gd name="T43" fmla="*/ 23324441 h 71"/>
              <a:gd name="T44" fmla="*/ 45362812 w 880"/>
              <a:gd name="T45" fmla="*/ 0 h 71"/>
              <a:gd name="T46" fmla="*/ 45362812 w 880"/>
              <a:gd name="T47" fmla="*/ 46001718 h 71"/>
              <a:gd name="T48" fmla="*/ 509071620 w 880"/>
              <a:gd name="T49" fmla="*/ 0 h 71"/>
              <a:gd name="T50" fmla="*/ 554434420 w 880"/>
              <a:gd name="T51" fmla="*/ 23324441 h 71"/>
              <a:gd name="T52" fmla="*/ 509071620 w 880"/>
              <a:gd name="T53" fmla="*/ 46001718 h 71"/>
              <a:gd name="T54" fmla="*/ 509071620 w 880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0"/>
              <a:gd name="T85" fmla="*/ 0 h 71"/>
              <a:gd name="T86" fmla="*/ 880 w 880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0" h="71">
                <a:moveTo>
                  <a:pt x="59" y="30"/>
                </a:moveTo>
                <a:lnTo>
                  <a:pt x="821" y="30"/>
                </a:lnTo>
                <a:lnTo>
                  <a:pt x="823" y="31"/>
                </a:lnTo>
                <a:lnTo>
                  <a:pt x="824" y="31"/>
                </a:lnTo>
                <a:lnTo>
                  <a:pt x="824" y="33"/>
                </a:lnTo>
                <a:lnTo>
                  <a:pt x="826" y="36"/>
                </a:lnTo>
                <a:lnTo>
                  <a:pt x="824" y="37"/>
                </a:lnTo>
                <a:lnTo>
                  <a:pt x="824" y="38"/>
                </a:lnTo>
                <a:lnTo>
                  <a:pt x="823" y="38"/>
                </a:lnTo>
                <a:lnTo>
                  <a:pt x="821" y="40"/>
                </a:lnTo>
                <a:lnTo>
                  <a:pt x="59" y="40"/>
                </a:lnTo>
                <a:lnTo>
                  <a:pt x="58" y="38"/>
                </a:lnTo>
                <a:lnTo>
                  <a:pt x="56" y="38"/>
                </a:lnTo>
                <a:lnTo>
                  <a:pt x="55" y="37"/>
                </a:lnTo>
                <a:lnTo>
                  <a:pt x="55" y="36"/>
                </a:lnTo>
                <a:lnTo>
                  <a:pt x="55" y="33"/>
                </a:lnTo>
                <a:lnTo>
                  <a:pt x="56" y="31"/>
                </a:lnTo>
                <a:lnTo>
                  <a:pt x="58" y="31"/>
                </a:lnTo>
                <a:lnTo>
                  <a:pt x="59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08" y="0"/>
                </a:moveTo>
                <a:lnTo>
                  <a:pt x="880" y="36"/>
                </a:lnTo>
                <a:lnTo>
                  <a:pt x="808" y="71"/>
                </a:lnTo>
                <a:lnTo>
                  <a:pt x="80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19" name="Freeform 39"/>
          <p:cNvSpPr>
            <a:spLocks noEditPoints="1"/>
          </p:cNvSpPr>
          <p:nvPr/>
        </p:nvSpPr>
        <p:spPr bwMode="auto">
          <a:xfrm>
            <a:off x="2597150" y="6026150"/>
            <a:ext cx="698500" cy="57150"/>
          </a:xfrm>
          <a:custGeom>
            <a:avLst/>
            <a:gdLst>
              <a:gd name="T0" fmla="*/ 37716623 w 881"/>
              <a:gd name="T1" fmla="*/ 19437437 h 71"/>
              <a:gd name="T2" fmla="*/ 516088485 w 881"/>
              <a:gd name="T3" fmla="*/ 19437437 h 71"/>
              <a:gd name="T4" fmla="*/ 517345943 w 881"/>
              <a:gd name="T5" fmla="*/ 20085405 h 71"/>
              <a:gd name="T6" fmla="*/ 517974672 w 881"/>
              <a:gd name="T7" fmla="*/ 20085405 h 71"/>
              <a:gd name="T8" fmla="*/ 519231338 w 881"/>
              <a:gd name="T9" fmla="*/ 21381341 h 71"/>
              <a:gd name="T10" fmla="*/ 519231338 w 881"/>
              <a:gd name="T11" fmla="*/ 23324441 h 71"/>
              <a:gd name="T12" fmla="*/ 519231338 w 881"/>
              <a:gd name="T13" fmla="*/ 23972409 h 71"/>
              <a:gd name="T14" fmla="*/ 517974672 w 881"/>
              <a:gd name="T15" fmla="*/ 24620377 h 71"/>
              <a:gd name="T16" fmla="*/ 517345943 w 881"/>
              <a:gd name="T17" fmla="*/ 24620377 h 71"/>
              <a:gd name="T18" fmla="*/ 516088485 w 881"/>
              <a:gd name="T19" fmla="*/ 25916313 h 71"/>
              <a:gd name="T20" fmla="*/ 37716623 w 881"/>
              <a:gd name="T21" fmla="*/ 25916313 h 71"/>
              <a:gd name="T22" fmla="*/ 37087894 w 881"/>
              <a:gd name="T23" fmla="*/ 24620377 h 71"/>
              <a:gd name="T24" fmla="*/ 35830436 w 881"/>
              <a:gd name="T25" fmla="*/ 24620377 h 71"/>
              <a:gd name="T26" fmla="*/ 35202500 w 881"/>
              <a:gd name="T27" fmla="*/ 23972409 h 71"/>
              <a:gd name="T28" fmla="*/ 35202500 w 881"/>
              <a:gd name="T29" fmla="*/ 23324441 h 71"/>
              <a:gd name="T30" fmla="*/ 35202500 w 881"/>
              <a:gd name="T31" fmla="*/ 21381341 h 71"/>
              <a:gd name="T32" fmla="*/ 35830436 w 881"/>
              <a:gd name="T33" fmla="*/ 20085405 h 71"/>
              <a:gd name="T34" fmla="*/ 37087894 w 881"/>
              <a:gd name="T35" fmla="*/ 20085405 h 71"/>
              <a:gd name="T36" fmla="*/ 37716623 w 881"/>
              <a:gd name="T37" fmla="*/ 19437437 h 71"/>
              <a:gd name="T38" fmla="*/ 37716623 w 881"/>
              <a:gd name="T39" fmla="*/ 19437437 h 71"/>
              <a:gd name="T40" fmla="*/ 45259787 w 881"/>
              <a:gd name="T41" fmla="*/ 46001718 h 71"/>
              <a:gd name="T42" fmla="*/ 0 w 881"/>
              <a:gd name="T43" fmla="*/ 23324441 h 71"/>
              <a:gd name="T44" fmla="*/ 45259787 w 881"/>
              <a:gd name="T45" fmla="*/ 0 h 71"/>
              <a:gd name="T46" fmla="*/ 45259787 w 881"/>
              <a:gd name="T47" fmla="*/ 46001718 h 71"/>
              <a:gd name="T48" fmla="*/ 509174050 w 881"/>
              <a:gd name="T49" fmla="*/ 0 h 71"/>
              <a:gd name="T50" fmla="*/ 553805096 w 881"/>
              <a:gd name="T51" fmla="*/ 23324441 h 71"/>
              <a:gd name="T52" fmla="*/ 509174050 w 881"/>
              <a:gd name="T53" fmla="*/ 46001718 h 71"/>
              <a:gd name="T54" fmla="*/ 509174050 w 881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1"/>
              <a:gd name="T85" fmla="*/ 0 h 71"/>
              <a:gd name="T86" fmla="*/ 881 w 881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1" h="71">
                <a:moveTo>
                  <a:pt x="60" y="30"/>
                </a:moveTo>
                <a:lnTo>
                  <a:pt x="821" y="30"/>
                </a:lnTo>
                <a:lnTo>
                  <a:pt x="823" y="31"/>
                </a:lnTo>
                <a:lnTo>
                  <a:pt x="824" y="31"/>
                </a:lnTo>
                <a:lnTo>
                  <a:pt x="826" y="33"/>
                </a:lnTo>
                <a:lnTo>
                  <a:pt x="826" y="36"/>
                </a:lnTo>
                <a:lnTo>
                  <a:pt x="826" y="37"/>
                </a:lnTo>
                <a:lnTo>
                  <a:pt x="824" y="38"/>
                </a:lnTo>
                <a:lnTo>
                  <a:pt x="823" y="38"/>
                </a:lnTo>
                <a:lnTo>
                  <a:pt x="821" y="40"/>
                </a:lnTo>
                <a:lnTo>
                  <a:pt x="60" y="40"/>
                </a:lnTo>
                <a:lnTo>
                  <a:pt x="59" y="38"/>
                </a:lnTo>
                <a:lnTo>
                  <a:pt x="57" y="38"/>
                </a:lnTo>
                <a:lnTo>
                  <a:pt x="56" y="37"/>
                </a:lnTo>
                <a:lnTo>
                  <a:pt x="56" y="36"/>
                </a:lnTo>
                <a:lnTo>
                  <a:pt x="56" y="33"/>
                </a:lnTo>
                <a:lnTo>
                  <a:pt x="57" y="31"/>
                </a:lnTo>
                <a:lnTo>
                  <a:pt x="59" y="31"/>
                </a:lnTo>
                <a:lnTo>
                  <a:pt x="60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10" y="0"/>
                </a:moveTo>
                <a:lnTo>
                  <a:pt x="881" y="36"/>
                </a:lnTo>
                <a:lnTo>
                  <a:pt x="810" y="71"/>
                </a:lnTo>
                <a:lnTo>
                  <a:pt x="810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20" name="Freeform 40"/>
          <p:cNvSpPr>
            <a:spLocks noEditPoints="1"/>
          </p:cNvSpPr>
          <p:nvPr/>
        </p:nvSpPr>
        <p:spPr bwMode="auto">
          <a:xfrm>
            <a:off x="3295650" y="6026150"/>
            <a:ext cx="696913" cy="57150"/>
          </a:xfrm>
          <a:custGeom>
            <a:avLst/>
            <a:gdLst>
              <a:gd name="T0" fmla="*/ 37003707 w 880"/>
              <a:gd name="T1" fmla="*/ 19437437 h 71"/>
              <a:gd name="T2" fmla="*/ 514914225 w 880"/>
              <a:gd name="T3" fmla="*/ 19437437 h 71"/>
              <a:gd name="T4" fmla="*/ 516168668 w 880"/>
              <a:gd name="T5" fmla="*/ 20085405 h 71"/>
              <a:gd name="T6" fmla="*/ 516795890 w 880"/>
              <a:gd name="T7" fmla="*/ 20085405 h 71"/>
              <a:gd name="T8" fmla="*/ 517423111 w 880"/>
              <a:gd name="T9" fmla="*/ 21381341 h 71"/>
              <a:gd name="T10" fmla="*/ 517423111 w 880"/>
              <a:gd name="T11" fmla="*/ 23324441 h 71"/>
              <a:gd name="T12" fmla="*/ 517423111 w 880"/>
              <a:gd name="T13" fmla="*/ 23972409 h 71"/>
              <a:gd name="T14" fmla="*/ 516795890 w 880"/>
              <a:gd name="T15" fmla="*/ 24620377 h 71"/>
              <a:gd name="T16" fmla="*/ 516168668 w 880"/>
              <a:gd name="T17" fmla="*/ 24620377 h 71"/>
              <a:gd name="T18" fmla="*/ 514914225 w 880"/>
              <a:gd name="T19" fmla="*/ 25916313 h 71"/>
              <a:gd name="T20" fmla="*/ 37003707 w 880"/>
              <a:gd name="T21" fmla="*/ 25916313 h 71"/>
              <a:gd name="T22" fmla="*/ 35749264 w 880"/>
              <a:gd name="T23" fmla="*/ 24620377 h 71"/>
              <a:gd name="T24" fmla="*/ 35122042 w 880"/>
              <a:gd name="T25" fmla="*/ 24620377 h 71"/>
              <a:gd name="T26" fmla="*/ 35122042 w 880"/>
              <a:gd name="T27" fmla="*/ 23972409 h 71"/>
              <a:gd name="T28" fmla="*/ 33867599 w 880"/>
              <a:gd name="T29" fmla="*/ 23324441 h 71"/>
              <a:gd name="T30" fmla="*/ 35122042 w 880"/>
              <a:gd name="T31" fmla="*/ 21381341 h 71"/>
              <a:gd name="T32" fmla="*/ 35122042 w 880"/>
              <a:gd name="T33" fmla="*/ 20085405 h 71"/>
              <a:gd name="T34" fmla="*/ 35749264 w 880"/>
              <a:gd name="T35" fmla="*/ 20085405 h 71"/>
              <a:gd name="T36" fmla="*/ 37003707 w 880"/>
              <a:gd name="T37" fmla="*/ 19437437 h 71"/>
              <a:gd name="T38" fmla="*/ 37003707 w 880"/>
              <a:gd name="T39" fmla="*/ 19437437 h 71"/>
              <a:gd name="T40" fmla="*/ 45156794 w 880"/>
              <a:gd name="T41" fmla="*/ 46001718 h 71"/>
              <a:gd name="T42" fmla="*/ 0 w 880"/>
              <a:gd name="T43" fmla="*/ 23324441 h 71"/>
              <a:gd name="T44" fmla="*/ 45156794 w 880"/>
              <a:gd name="T45" fmla="*/ 0 h 71"/>
              <a:gd name="T46" fmla="*/ 45156794 w 880"/>
              <a:gd name="T47" fmla="*/ 46001718 h 71"/>
              <a:gd name="T48" fmla="*/ 506761137 w 880"/>
              <a:gd name="T49" fmla="*/ 0 h 71"/>
              <a:gd name="T50" fmla="*/ 551917919 w 880"/>
              <a:gd name="T51" fmla="*/ 23324441 h 71"/>
              <a:gd name="T52" fmla="*/ 506761137 w 880"/>
              <a:gd name="T53" fmla="*/ 46001718 h 71"/>
              <a:gd name="T54" fmla="*/ 506761137 w 880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0"/>
              <a:gd name="T85" fmla="*/ 0 h 71"/>
              <a:gd name="T86" fmla="*/ 880 w 880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0" h="71">
                <a:moveTo>
                  <a:pt x="59" y="30"/>
                </a:moveTo>
                <a:lnTo>
                  <a:pt x="821" y="30"/>
                </a:lnTo>
                <a:lnTo>
                  <a:pt x="823" y="31"/>
                </a:lnTo>
                <a:lnTo>
                  <a:pt x="824" y="31"/>
                </a:lnTo>
                <a:lnTo>
                  <a:pt x="825" y="33"/>
                </a:lnTo>
                <a:lnTo>
                  <a:pt x="825" y="36"/>
                </a:lnTo>
                <a:lnTo>
                  <a:pt x="825" y="37"/>
                </a:lnTo>
                <a:lnTo>
                  <a:pt x="824" y="38"/>
                </a:lnTo>
                <a:lnTo>
                  <a:pt x="823" y="38"/>
                </a:lnTo>
                <a:lnTo>
                  <a:pt x="821" y="40"/>
                </a:lnTo>
                <a:lnTo>
                  <a:pt x="59" y="40"/>
                </a:lnTo>
                <a:lnTo>
                  <a:pt x="57" y="38"/>
                </a:lnTo>
                <a:lnTo>
                  <a:pt x="56" y="38"/>
                </a:lnTo>
                <a:lnTo>
                  <a:pt x="56" y="37"/>
                </a:lnTo>
                <a:lnTo>
                  <a:pt x="54" y="36"/>
                </a:lnTo>
                <a:lnTo>
                  <a:pt x="56" y="33"/>
                </a:lnTo>
                <a:lnTo>
                  <a:pt x="56" y="31"/>
                </a:lnTo>
                <a:lnTo>
                  <a:pt x="57" y="31"/>
                </a:lnTo>
                <a:lnTo>
                  <a:pt x="59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08" y="0"/>
                </a:moveTo>
                <a:lnTo>
                  <a:pt x="880" y="36"/>
                </a:lnTo>
                <a:lnTo>
                  <a:pt x="808" y="71"/>
                </a:lnTo>
                <a:lnTo>
                  <a:pt x="80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21" name="Freeform 41"/>
          <p:cNvSpPr>
            <a:spLocks noEditPoints="1"/>
          </p:cNvSpPr>
          <p:nvPr/>
        </p:nvSpPr>
        <p:spPr bwMode="auto">
          <a:xfrm>
            <a:off x="501650" y="6238875"/>
            <a:ext cx="3490913" cy="57150"/>
          </a:xfrm>
          <a:custGeom>
            <a:avLst/>
            <a:gdLst>
              <a:gd name="T0" fmla="*/ 36525628 w 4399"/>
              <a:gd name="T1" fmla="*/ 20085405 h 71"/>
              <a:gd name="T2" fmla="*/ 2147483647 w 4399"/>
              <a:gd name="T3" fmla="*/ 20085405 h 71"/>
              <a:gd name="T4" fmla="*/ 2147483647 w 4399"/>
              <a:gd name="T5" fmla="*/ 20085405 h 71"/>
              <a:gd name="T6" fmla="*/ 2147483647 w 4399"/>
              <a:gd name="T7" fmla="*/ 21381341 h 71"/>
              <a:gd name="T8" fmla="*/ 2147483647 w 4399"/>
              <a:gd name="T9" fmla="*/ 22029309 h 71"/>
              <a:gd name="T10" fmla="*/ 2147483647 w 4399"/>
              <a:gd name="T11" fmla="*/ 23324441 h 71"/>
              <a:gd name="T12" fmla="*/ 2147483647 w 4399"/>
              <a:gd name="T13" fmla="*/ 23972409 h 71"/>
              <a:gd name="T14" fmla="*/ 2147483647 w 4399"/>
              <a:gd name="T15" fmla="*/ 25268345 h 71"/>
              <a:gd name="T16" fmla="*/ 2147483647 w 4399"/>
              <a:gd name="T17" fmla="*/ 25916313 h 71"/>
              <a:gd name="T18" fmla="*/ 2147483647 w 4399"/>
              <a:gd name="T19" fmla="*/ 25916313 h 71"/>
              <a:gd name="T20" fmla="*/ 36525628 w 4399"/>
              <a:gd name="T21" fmla="*/ 25916313 h 71"/>
              <a:gd name="T22" fmla="*/ 35895534 w 4399"/>
              <a:gd name="T23" fmla="*/ 25916313 h 71"/>
              <a:gd name="T24" fmla="*/ 34636139 w 4399"/>
              <a:gd name="T25" fmla="*/ 25268345 h 71"/>
              <a:gd name="T26" fmla="*/ 34006839 w 4399"/>
              <a:gd name="T27" fmla="*/ 23972409 h 71"/>
              <a:gd name="T28" fmla="*/ 34006839 w 4399"/>
              <a:gd name="T29" fmla="*/ 23324441 h 71"/>
              <a:gd name="T30" fmla="*/ 34006839 w 4399"/>
              <a:gd name="T31" fmla="*/ 22029309 h 71"/>
              <a:gd name="T32" fmla="*/ 34636139 w 4399"/>
              <a:gd name="T33" fmla="*/ 21381341 h 71"/>
              <a:gd name="T34" fmla="*/ 35895534 w 4399"/>
              <a:gd name="T35" fmla="*/ 20085405 h 71"/>
              <a:gd name="T36" fmla="*/ 36525628 w 4399"/>
              <a:gd name="T37" fmla="*/ 20085405 h 71"/>
              <a:gd name="T38" fmla="*/ 36525628 w 4399"/>
              <a:gd name="T39" fmla="*/ 20085405 h 71"/>
              <a:gd name="T40" fmla="*/ 44712089 w 4399"/>
              <a:gd name="T41" fmla="*/ 46001718 h 71"/>
              <a:gd name="T42" fmla="*/ 0 w 4399"/>
              <a:gd name="T43" fmla="*/ 23324441 h 71"/>
              <a:gd name="T44" fmla="*/ 44712089 w 4399"/>
              <a:gd name="T45" fmla="*/ 0 h 71"/>
              <a:gd name="T46" fmla="*/ 44712089 w 4399"/>
              <a:gd name="T47" fmla="*/ 46001718 h 71"/>
              <a:gd name="T48" fmla="*/ 2147483647 w 4399"/>
              <a:gd name="T49" fmla="*/ 0 h 71"/>
              <a:gd name="T50" fmla="*/ 2147483647 w 4399"/>
              <a:gd name="T51" fmla="*/ 23324441 h 71"/>
              <a:gd name="T52" fmla="*/ 2147483647 w 4399"/>
              <a:gd name="T53" fmla="*/ 46001718 h 71"/>
              <a:gd name="T54" fmla="*/ 2147483647 w 4399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4399"/>
              <a:gd name="T85" fmla="*/ 0 h 71"/>
              <a:gd name="T86" fmla="*/ 4399 w 439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4399" h="71">
                <a:moveTo>
                  <a:pt x="58" y="31"/>
                </a:moveTo>
                <a:lnTo>
                  <a:pt x="4340" y="31"/>
                </a:lnTo>
                <a:lnTo>
                  <a:pt x="4342" y="31"/>
                </a:lnTo>
                <a:lnTo>
                  <a:pt x="4343" y="33"/>
                </a:lnTo>
                <a:lnTo>
                  <a:pt x="4344" y="34"/>
                </a:lnTo>
                <a:lnTo>
                  <a:pt x="4344" y="36"/>
                </a:lnTo>
                <a:lnTo>
                  <a:pt x="4344" y="37"/>
                </a:lnTo>
                <a:lnTo>
                  <a:pt x="4343" y="39"/>
                </a:lnTo>
                <a:lnTo>
                  <a:pt x="4342" y="40"/>
                </a:lnTo>
                <a:lnTo>
                  <a:pt x="4340" y="40"/>
                </a:lnTo>
                <a:lnTo>
                  <a:pt x="58" y="40"/>
                </a:lnTo>
                <a:lnTo>
                  <a:pt x="57" y="40"/>
                </a:lnTo>
                <a:lnTo>
                  <a:pt x="55" y="39"/>
                </a:lnTo>
                <a:lnTo>
                  <a:pt x="54" y="37"/>
                </a:lnTo>
                <a:lnTo>
                  <a:pt x="54" y="36"/>
                </a:lnTo>
                <a:lnTo>
                  <a:pt x="54" y="34"/>
                </a:lnTo>
                <a:lnTo>
                  <a:pt x="55" y="33"/>
                </a:lnTo>
                <a:lnTo>
                  <a:pt x="57" y="31"/>
                </a:lnTo>
                <a:lnTo>
                  <a:pt x="58" y="31"/>
                </a:lnTo>
                <a:close/>
                <a:moveTo>
                  <a:pt x="71" y="71"/>
                </a:moveTo>
                <a:lnTo>
                  <a:pt x="0" y="36"/>
                </a:lnTo>
                <a:lnTo>
                  <a:pt x="71" y="0"/>
                </a:lnTo>
                <a:lnTo>
                  <a:pt x="71" y="71"/>
                </a:lnTo>
                <a:close/>
                <a:moveTo>
                  <a:pt x="4327" y="0"/>
                </a:moveTo>
                <a:lnTo>
                  <a:pt x="4399" y="36"/>
                </a:lnTo>
                <a:lnTo>
                  <a:pt x="4327" y="71"/>
                </a:lnTo>
                <a:lnTo>
                  <a:pt x="4327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22" name="Rectangle 42"/>
          <p:cNvSpPr>
            <a:spLocks noChangeArrowheads="1"/>
          </p:cNvSpPr>
          <p:nvPr/>
        </p:nvSpPr>
        <p:spPr bwMode="auto">
          <a:xfrm>
            <a:off x="714375" y="5999163"/>
            <a:ext cx="255588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23" name="Rectangle 43"/>
          <p:cNvSpPr>
            <a:spLocks noChangeArrowheads="1"/>
          </p:cNvSpPr>
          <p:nvPr/>
        </p:nvSpPr>
        <p:spPr bwMode="auto">
          <a:xfrm>
            <a:off x="784225" y="6040438"/>
            <a:ext cx="46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24" name="Rectangle 44"/>
          <p:cNvSpPr>
            <a:spLocks noChangeArrowheads="1"/>
          </p:cNvSpPr>
          <p:nvPr/>
        </p:nvSpPr>
        <p:spPr bwMode="auto">
          <a:xfrm>
            <a:off x="828675" y="6119813"/>
            <a:ext cx="49213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TW"/>
          </a:p>
        </p:txBody>
      </p:sp>
      <p:sp>
        <p:nvSpPr>
          <p:cNvPr id="16425" name="Rectangle 45"/>
          <p:cNvSpPr>
            <a:spLocks noChangeArrowheads="1"/>
          </p:cNvSpPr>
          <p:nvPr/>
        </p:nvSpPr>
        <p:spPr bwMode="auto">
          <a:xfrm>
            <a:off x="1428750" y="5999163"/>
            <a:ext cx="25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26" name="Rectangle 46"/>
          <p:cNvSpPr>
            <a:spLocks noChangeArrowheads="1"/>
          </p:cNvSpPr>
          <p:nvPr/>
        </p:nvSpPr>
        <p:spPr bwMode="auto">
          <a:xfrm>
            <a:off x="1497013" y="6040438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27" name="Rectangle 47"/>
          <p:cNvSpPr>
            <a:spLocks noChangeArrowheads="1"/>
          </p:cNvSpPr>
          <p:nvPr/>
        </p:nvSpPr>
        <p:spPr bwMode="auto">
          <a:xfrm>
            <a:off x="1541463" y="6119813"/>
            <a:ext cx="492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TW"/>
          </a:p>
        </p:txBody>
      </p:sp>
      <p:sp>
        <p:nvSpPr>
          <p:cNvPr id="16428" name="Rectangle 48"/>
          <p:cNvSpPr>
            <a:spLocks noChangeArrowheads="1"/>
          </p:cNvSpPr>
          <p:nvPr/>
        </p:nvSpPr>
        <p:spPr bwMode="auto">
          <a:xfrm>
            <a:off x="2127250" y="5999163"/>
            <a:ext cx="25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29" name="Rectangle 49"/>
          <p:cNvSpPr>
            <a:spLocks noChangeArrowheads="1"/>
          </p:cNvSpPr>
          <p:nvPr/>
        </p:nvSpPr>
        <p:spPr bwMode="auto">
          <a:xfrm>
            <a:off x="2195513" y="6040438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30" name="Rectangle 50"/>
          <p:cNvSpPr>
            <a:spLocks noChangeArrowheads="1"/>
          </p:cNvSpPr>
          <p:nvPr/>
        </p:nvSpPr>
        <p:spPr bwMode="auto">
          <a:xfrm>
            <a:off x="2239963" y="6119813"/>
            <a:ext cx="492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TW"/>
          </a:p>
        </p:txBody>
      </p:sp>
      <p:sp>
        <p:nvSpPr>
          <p:cNvPr id="16431" name="Rectangle 51"/>
          <p:cNvSpPr>
            <a:spLocks noChangeArrowheads="1"/>
          </p:cNvSpPr>
          <p:nvPr/>
        </p:nvSpPr>
        <p:spPr bwMode="auto">
          <a:xfrm>
            <a:off x="2825750" y="5999163"/>
            <a:ext cx="25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32" name="Rectangle 52"/>
          <p:cNvSpPr>
            <a:spLocks noChangeArrowheads="1"/>
          </p:cNvSpPr>
          <p:nvPr/>
        </p:nvSpPr>
        <p:spPr bwMode="auto">
          <a:xfrm>
            <a:off x="2894013" y="6040438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33" name="Rectangle 53"/>
          <p:cNvSpPr>
            <a:spLocks noChangeArrowheads="1"/>
          </p:cNvSpPr>
          <p:nvPr/>
        </p:nvSpPr>
        <p:spPr bwMode="auto">
          <a:xfrm>
            <a:off x="2938463" y="6119813"/>
            <a:ext cx="492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TW"/>
          </a:p>
        </p:txBody>
      </p:sp>
      <p:sp>
        <p:nvSpPr>
          <p:cNvPr id="16434" name="Rectangle 54"/>
          <p:cNvSpPr>
            <a:spLocks noChangeArrowheads="1"/>
          </p:cNvSpPr>
          <p:nvPr/>
        </p:nvSpPr>
        <p:spPr bwMode="auto">
          <a:xfrm>
            <a:off x="3524250" y="5999163"/>
            <a:ext cx="255588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35" name="Rectangle 55"/>
          <p:cNvSpPr>
            <a:spLocks noChangeArrowheads="1"/>
          </p:cNvSpPr>
          <p:nvPr/>
        </p:nvSpPr>
        <p:spPr bwMode="auto">
          <a:xfrm>
            <a:off x="3594100" y="6040438"/>
            <a:ext cx="46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36" name="Rectangle 56"/>
          <p:cNvSpPr>
            <a:spLocks noChangeArrowheads="1"/>
          </p:cNvSpPr>
          <p:nvPr/>
        </p:nvSpPr>
        <p:spPr bwMode="auto">
          <a:xfrm>
            <a:off x="3638550" y="6119813"/>
            <a:ext cx="49213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TW"/>
          </a:p>
        </p:txBody>
      </p:sp>
      <p:sp>
        <p:nvSpPr>
          <p:cNvPr id="16437" name="Rectangle 57"/>
          <p:cNvSpPr>
            <a:spLocks noChangeArrowheads="1"/>
          </p:cNvSpPr>
          <p:nvPr/>
        </p:nvSpPr>
        <p:spPr bwMode="auto">
          <a:xfrm>
            <a:off x="2166938" y="6215063"/>
            <a:ext cx="254000" cy="227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38" name="Rectangle 58"/>
          <p:cNvSpPr>
            <a:spLocks noChangeArrowheads="1"/>
          </p:cNvSpPr>
          <p:nvPr/>
        </p:nvSpPr>
        <p:spPr bwMode="auto">
          <a:xfrm>
            <a:off x="2235200" y="6254750"/>
            <a:ext cx="857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39" name="Rectangle 74"/>
          <p:cNvSpPr>
            <a:spLocks noChangeArrowheads="1"/>
          </p:cNvSpPr>
          <p:nvPr/>
        </p:nvSpPr>
        <p:spPr bwMode="auto">
          <a:xfrm>
            <a:off x="661988" y="5248275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40" name="Rectangle 75"/>
          <p:cNvSpPr>
            <a:spLocks noChangeArrowheads="1"/>
          </p:cNvSpPr>
          <p:nvPr/>
        </p:nvSpPr>
        <p:spPr bwMode="auto">
          <a:xfrm>
            <a:off x="731838" y="5291138"/>
            <a:ext cx="1190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441" name="Rectangle 76"/>
          <p:cNvSpPr>
            <a:spLocks noChangeArrowheads="1"/>
          </p:cNvSpPr>
          <p:nvPr/>
        </p:nvSpPr>
        <p:spPr bwMode="auto">
          <a:xfrm>
            <a:off x="847725" y="537051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TW"/>
          </a:p>
        </p:txBody>
      </p:sp>
      <p:sp>
        <p:nvSpPr>
          <p:cNvPr id="16442" name="Rectangle 77"/>
          <p:cNvSpPr>
            <a:spLocks noChangeArrowheads="1"/>
          </p:cNvSpPr>
          <p:nvPr/>
        </p:nvSpPr>
        <p:spPr bwMode="auto">
          <a:xfrm>
            <a:off x="1414463" y="4603750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43" name="Rectangle 78"/>
          <p:cNvSpPr>
            <a:spLocks noChangeArrowheads="1"/>
          </p:cNvSpPr>
          <p:nvPr/>
        </p:nvSpPr>
        <p:spPr bwMode="auto">
          <a:xfrm>
            <a:off x="1484313" y="4648200"/>
            <a:ext cx="119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444" name="Rectangle 79"/>
          <p:cNvSpPr>
            <a:spLocks noChangeArrowheads="1"/>
          </p:cNvSpPr>
          <p:nvPr/>
        </p:nvSpPr>
        <p:spPr bwMode="auto">
          <a:xfrm>
            <a:off x="1601788" y="472598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TW"/>
          </a:p>
        </p:txBody>
      </p:sp>
      <p:sp>
        <p:nvSpPr>
          <p:cNvPr id="16445" name="Rectangle 80"/>
          <p:cNvSpPr>
            <a:spLocks noChangeArrowheads="1"/>
          </p:cNvSpPr>
          <p:nvPr/>
        </p:nvSpPr>
        <p:spPr bwMode="auto">
          <a:xfrm>
            <a:off x="2058988" y="4926013"/>
            <a:ext cx="312737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46" name="Rectangle 81"/>
          <p:cNvSpPr>
            <a:spLocks noChangeArrowheads="1"/>
          </p:cNvSpPr>
          <p:nvPr/>
        </p:nvSpPr>
        <p:spPr bwMode="auto">
          <a:xfrm>
            <a:off x="2127250" y="4968875"/>
            <a:ext cx="119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447" name="Rectangle 82"/>
          <p:cNvSpPr>
            <a:spLocks noChangeArrowheads="1"/>
          </p:cNvSpPr>
          <p:nvPr/>
        </p:nvSpPr>
        <p:spPr bwMode="auto">
          <a:xfrm>
            <a:off x="2244725" y="504825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TW"/>
          </a:p>
        </p:txBody>
      </p:sp>
      <p:sp>
        <p:nvSpPr>
          <p:cNvPr id="16448" name="Rectangle 83"/>
          <p:cNvSpPr>
            <a:spLocks noChangeArrowheads="1"/>
          </p:cNvSpPr>
          <p:nvPr/>
        </p:nvSpPr>
        <p:spPr bwMode="auto">
          <a:xfrm>
            <a:off x="2811463" y="4229100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49" name="Rectangle 84"/>
          <p:cNvSpPr>
            <a:spLocks noChangeArrowheads="1"/>
          </p:cNvSpPr>
          <p:nvPr/>
        </p:nvSpPr>
        <p:spPr bwMode="auto">
          <a:xfrm>
            <a:off x="2881313" y="4271963"/>
            <a:ext cx="1190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450" name="Rectangle 85"/>
          <p:cNvSpPr>
            <a:spLocks noChangeArrowheads="1"/>
          </p:cNvSpPr>
          <p:nvPr/>
        </p:nvSpPr>
        <p:spPr bwMode="auto">
          <a:xfrm>
            <a:off x="2998788" y="43513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TW"/>
          </a:p>
        </p:txBody>
      </p:sp>
      <p:sp>
        <p:nvSpPr>
          <p:cNvPr id="16451" name="Rectangle 86"/>
          <p:cNvSpPr>
            <a:spLocks noChangeArrowheads="1"/>
          </p:cNvSpPr>
          <p:nvPr/>
        </p:nvSpPr>
        <p:spPr bwMode="auto">
          <a:xfrm>
            <a:off x="3465513" y="3870325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52" name="Rectangle 87"/>
          <p:cNvSpPr>
            <a:spLocks noChangeArrowheads="1"/>
          </p:cNvSpPr>
          <p:nvPr/>
        </p:nvSpPr>
        <p:spPr bwMode="auto">
          <a:xfrm>
            <a:off x="3535363" y="3914775"/>
            <a:ext cx="119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453" name="Rectangle 88"/>
          <p:cNvSpPr>
            <a:spLocks noChangeArrowheads="1"/>
          </p:cNvSpPr>
          <p:nvPr/>
        </p:nvSpPr>
        <p:spPr bwMode="auto">
          <a:xfrm>
            <a:off x="3651250" y="399256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TW"/>
          </a:p>
        </p:txBody>
      </p:sp>
      <p:sp>
        <p:nvSpPr>
          <p:cNvPr id="16454" name="Rectangle 89"/>
          <p:cNvSpPr>
            <a:spLocks noChangeArrowheads="1"/>
          </p:cNvSpPr>
          <p:nvPr/>
        </p:nvSpPr>
        <p:spPr bwMode="auto">
          <a:xfrm>
            <a:off x="468313" y="5743575"/>
            <a:ext cx="719137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55" name="Rectangle 90"/>
          <p:cNvSpPr>
            <a:spLocks noChangeArrowheads="1"/>
          </p:cNvSpPr>
          <p:nvPr/>
        </p:nvSpPr>
        <p:spPr bwMode="auto">
          <a:xfrm>
            <a:off x="468313" y="5526088"/>
            <a:ext cx="719137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56" name="Rectangle 91"/>
          <p:cNvSpPr>
            <a:spLocks noChangeArrowheads="1"/>
          </p:cNvSpPr>
          <p:nvPr/>
        </p:nvSpPr>
        <p:spPr bwMode="auto">
          <a:xfrm>
            <a:off x="1189038" y="5741988"/>
            <a:ext cx="719137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57" name="Rectangle 92"/>
          <p:cNvSpPr>
            <a:spLocks noChangeArrowheads="1"/>
          </p:cNvSpPr>
          <p:nvPr/>
        </p:nvSpPr>
        <p:spPr bwMode="auto">
          <a:xfrm>
            <a:off x="1187450" y="55276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58" name="Rectangle 93"/>
          <p:cNvSpPr>
            <a:spLocks noChangeArrowheads="1"/>
          </p:cNvSpPr>
          <p:nvPr/>
        </p:nvSpPr>
        <p:spPr bwMode="auto">
          <a:xfrm>
            <a:off x="1187450" y="53117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59" name="Rectangle 94"/>
          <p:cNvSpPr>
            <a:spLocks noChangeArrowheads="1"/>
          </p:cNvSpPr>
          <p:nvPr/>
        </p:nvSpPr>
        <p:spPr bwMode="auto">
          <a:xfrm>
            <a:off x="1187450" y="50958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0" name="Rectangle 95"/>
          <p:cNvSpPr>
            <a:spLocks noChangeArrowheads="1"/>
          </p:cNvSpPr>
          <p:nvPr/>
        </p:nvSpPr>
        <p:spPr bwMode="auto">
          <a:xfrm>
            <a:off x="1187450" y="48799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1" name="Rectangle 96"/>
          <p:cNvSpPr>
            <a:spLocks noChangeArrowheads="1"/>
          </p:cNvSpPr>
          <p:nvPr/>
        </p:nvSpPr>
        <p:spPr bwMode="auto">
          <a:xfrm>
            <a:off x="1908175" y="57435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2" name="Rectangle 97"/>
          <p:cNvSpPr>
            <a:spLocks noChangeArrowheads="1"/>
          </p:cNvSpPr>
          <p:nvPr/>
        </p:nvSpPr>
        <p:spPr bwMode="auto">
          <a:xfrm>
            <a:off x="1908175" y="55276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3" name="Rectangle 98"/>
          <p:cNvSpPr>
            <a:spLocks noChangeArrowheads="1"/>
          </p:cNvSpPr>
          <p:nvPr/>
        </p:nvSpPr>
        <p:spPr bwMode="auto">
          <a:xfrm>
            <a:off x="1908175" y="5311775"/>
            <a:ext cx="719138" cy="2159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4" name="AutoShape 99"/>
          <p:cNvSpPr>
            <a:spLocks noChangeAspect="1" noChangeArrowheads="1" noTextEdit="1"/>
          </p:cNvSpPr>
          <p:nvPr/>
        </p:nvSpPr>
        <p:spPr bwMode="auto">
          <a:xfrm>
            <a:off x="4570413" y="3800475"/>
            <a:ext cx="4465637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65" name="Line 101"/>
          <p:cNvSpPr>
            <a:spLocks noChangeShapeType="1"/>
          </p:cNvSpPr>
          <p:nvPr/>
        </p:nvSpPr>
        <p:spPr bwMode="auto">
          <a:xfrm>
            <a:off x="4892675" y="3906838"/>
            <a:ext cx="1588" cy="20399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66" name="Line 102"/>
          <p:cNvSpPr>
            <a:spLocks noChangeShapeType="1"/>
          </p:cNvSpPr>
          <p:nvPr/>
        </p:nvSpPr>
        <p:spPr bwMode="auto">
          <a:xfrm>
            <a:off x="4892675" y="5946775"/>
            <a:ext cx="39766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67" name="Rectangle 103" descr="5%"/>
          <p:cNvSpPr>
            <a:spLocks noChangeArrowheads="1"/>
          </p:cNvSpPr>
          <p:nvPr/>
        </p:nvSpPr>
        <p:spPr bwMode="auto">
          <a:xfrm>
            <a:off x="4892675" y="5516563"/>
            <a:ext cx="698500" cy="430212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8" name="Rectangle 104"/>
          <p:cNvSpPr>
            <a:spLocks noChangeArrowheads="1"/>
          </p:cNvSpPr>
          <p:nvPr/>
        </p:nvSpPr>
        <p:spPr bwMode="auto">
          <a:xfrm>
            <a:off x="4892675" y="5516563"/>
            <a:ext cx="698500" cy="43021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9" name="Rectangle 105" descr="5%"/>
          <p:cNvSpPr>
            <a:spLocks noChangeArrowheads="1"/>
          </p:cNvSpPr>
          <p:nvPr/>
        </p:nvSpPr>
        <p:spPr bwMode="auto">
          <a:xfrm>
            <a:off x="5591175" y="4873625"/>
            <a:ext cx="698500" cy="107315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0" name="Rectangle 106"/>
          <p:cNvSpPr>
            <a:spLocks noChangeArrowheads="1"/>
          </p:cNvSpPr>
          <p:nvPr/>
        </p:nvSpPr>
        <p:spPr bwMode="auto">
          <a:xfrm>
            <a:off x="5591175" y="4873625"/>
            <a:ext cx="698500" cy="10731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1" name="Rectangle 107" descr="5%"/>
          <p:cNvSpPr>
            <a:spLocks noChangeArrowheads="1"/>
          </p:cNvSpPr>
          <p:nvPr/>
        </p:nvSpPr>
        <p:spPr bwMode="auto">
          <a:xfrm>
            <a:off x="6289675" y="5311775"/>
            <a:ext cx="698500" cy="63500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2" name="Rectangle 108"/>
          <p:cNvSpPr>
            <a:spLocks noChangeArrowheads="1"/>
          </p:cNvSpPr>
          <p:nvPr/>
        </p:nvSpPr>
        <p:spPr bwMode="auto">
          <a:xfrm>
            <a:off x="6289675" y="5311775"/>
            <a:ext cx="698500" cy="6350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3" name="Rectangle 109" descr="5%"/>
          <p:cNvSpPr>
            <a:spLocks noChangeArrowheads="1"/>
          </p:cNvSpPr>
          <p:nvPr/>
        </p:nvSpPr>
        <p:spPr bwMode="auto">
          <a:xfrm>
            <a:off x="6988175" y="4664075"/>
            <a:ext cx="698500" cy="128270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4" name="Rectangle 110"/>
          <p:cNvSpPr>
            <a:spLocks noChangeArrowheads="1"/>
          </p:cNvSpPr>
          <p:nvPr/>
        </p:nvSpPr>
        <p:spPr bwMode="auto">
          <a:xfrm>
            <a:off x="6988175" y="4664075"/>
            <a:ext cx="698500" cy="12827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5" name="Rectangle 111" descr="5%"/>
          <p:cNvSpPr>
            <a:spLocks noChangeArrowheads="1"/>
          </p:cNvSpPr>
          <p:nvPr/>
        </p:nvSpPr>
        <p:spPr bwMode="auto">
          <a:xfrm>
            <a:off x="7686675" y="4232275"/>
            <a:ext cx="698500" cy="171450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6" name="Rectangle 112"/>
          <p:cNvSpPr>
            <a:spLocks noChangeArrowheads="1"/>
          </p:cNvSpPr>
          <p:nvPr/>
        </p:nvSpPr>
        <p:spPr bwMode="auto">
          <a:xfrm>
            <a:off x="7686675" y="4232275"/>
            <a:ext cx="698500" cy="17145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7" name="Rectangle 113"/>
          <p:cNvSpPr>
            <a:spLocks noChangeArrowheads="1"/>
          </p:cNvSpPr>
          <p:nvPr/>
        </p:nvSpPr>
        <p:spPr bwMode="auto">
          <a:xfrm>
            <a:off x="4638675" y="3862388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endParaRPr lang="zh-TW" altLang="en-US"/>
          </a:p>
        </p:txBody>
      </p:sp>
      <p:sp>
        <p:nvSpPr>
          <p:cNvPr id="16478" name="Rectangle 114"/>
          <p:cNvSpPr>
            <a:spLocks noChangeArrowheads="1"/>
          </p:cNvSpPr>
          <p:nvPr/>
        </p:nvSpPr>
        <p:spPr bwMode="auto">
          <a:xfrm>
            <a:off x="4638675" y="4065588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候</a:t>
            </a:r>
            <a:endParaRPr lang="zh-TW" altLang="en-US"/>
          </a:p>
        </p:txBody>
      </p:sp>
      <p:sp>
        <p:nvSpPr>
          <p:cNvPr id="16479" name="Rectangle 115"/>
          <p:cNvSpPr>
            <a:spLocks noChangeArrowheads="1"/>
          </p:cNvSpPr>
          <p:nvPr/>
        </p:nvSpPr>
        <p:spPr bwMode="auto">
          <a:xfrm>
            <a:off x="4638675" y="4270375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</a:t>
            </a:r>
            <a:endParaRPr lang="zh-TW" altLang="en-US"/>
          </a:p>
        </p:txBody>
      </p:sp>
      <p:sp>
        <p:nvSpPr>
          <p:cNvPr id="16480" name="Rectangle 116"/>
          <p:cNvSpPr>
            <a:spLocks noChangeArrowheads="1"/>
          </p:cNvSpPr>
          <p:nvPr/>
        </p:nvSpPr>
        <p:spPr bwMode="auto">
          <a:xfrm>
            <a:off x="4638675" y="4476750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  <a:endParaRPr lang="zh-TW" altLang="en-US"/>
          </a:p>
        </p:txBody>
      </p:sp>
      <p:sp>
        <p:nvSpPr>
          <p:cNvPr id="16481" name="Rectangle 117"/>
          <p:cNvSpPr>
            <a:spLocks noChangeArrowheads="1"/>
          </p:cNvSpPr>
          <p:nvPr/>
        </p:nvSpPr>
        <p:spPr bwMode="auto">
          <a:xfrm>
            <a:off x="4638675" y="4679950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  <a:endParaRPr lang="zh-TW" altLang="en-US"/>
          </a:p>
        </p:txBody>
      </p:sp>
      <p:sp>
        <p:nvSpPr>
          <p:cNvPr id="16482" name="Rectangle 118"/>
          <p:cNvSpPr>
            <a:spLocks noChangeArrowheads="1"/>
          </p:cNvSpPr>
          <p:nvPr/>
        </p:nvSpPr>
        <p:spPr bwMode="auto">
          <a:xfrm>
            <a:off x="8615363" y="6061075"/>
            <a:ext cx="3302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endParaRPr lang="zh-TW" altLang="en-US"/>
          </a:p>
        </p:txBody>
      </p:sp>
      <p:sp>
        <p:nvSpPr>
          <p:cNvPr id="16483" name="Line 119"/>
          <p:cNvSpPr>
            <a:spLocks noChangeShapeType="1"/>
          </p:cNvSpPr>
          <p:nvPr/>
        </p:nvSpPr>
        <p:spPr bwMode="auto">
          <a:xfrm>
            <a:off x="4892675" y="5999163"/>
            <a:ext cx="1588" cy="323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84" name="Line 120"/>
          <p:cNvSpPr>
            <a:spLocks noChangeShapeType="1"/>
          </p:cNvSpPr>
          <p:nvPr/>
        </p:nvSpPr>
        <p:spPr bwMode="auto">
          <a:xfrm>
            <a:off x="5591175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85" name="Line 121"/>
          <p:cNvSpPr>
            <a:spLocks noChangeShapeType="1"/>
          </p:cNvSpPr>
          <p:nvPr/>
        </p:nvSpPr>
        <p:spPr bwMode="auto">
          <a:xfrm>
            <a:off x="6289675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86" name="Line 122"/>
          <p:cNvSpPr>
            <a:spLocks noChangeShapeType="1"/>
          </p:cNvSpPr>
          <p:nvPr/>
        </p:nvSpPr>
        <p:spPr bwMode="auto">
          <a:xfrm>
            <a:off x="6988175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87" name="Line 123"/>
          <p:cNvSpPr>
            <a:spLocks noChangeShapeType="1"/>
          </p:cNvSpPr>
          <p:nvPr/>
        </p:nvSpPr>
        <p:spPr bwMode="auto">
          <a:xfrm>
            <a:off x="7686675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88" name="Line 124"/>
          <p:cNvSpPr>
            <a:spLocks noChangeShapeType="1"/>
          </p:cNvSpPr>
          <p:nvPr/>
        </p:nvSpPr>
        <p:spPr bwMode="auto">
          <a:xfrm>
            <a:off x="8383588" y="5999163"/>
            <a:ext cx="1587" cy="323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89" name="Freeform 125"/>
          <p:cNvSpPr>
            <a:spLocks noEditPoints="1"/>
          </p:cNvSpPr>
          <p:nvPr/>
        </p:nvSpPr>
        <p:spPr bwMode="auto">
          <a:xfrm>
            <a:off x="4892675" y="6026150"/>
            <a:ext cx="698500" cy="57150"/>
          </a:xfrm>
          <a:custGeom>
            <a:avLst/>
            <a:gdLst>
              <a:gd name="T0" fmla="*/ 36625560 w 879"/>
              <a:gd name="T1" fmla="*/ 19437437 h 71"/>
              <a:gd name="T2" fmla="*/ 517176925 w 879"/>
              <a:gd name="T3" fmla="*/ 19437437 h 71"/>
              <a:gd name="T4" fmla="*/ 519071377 w 879"/>
              <a:gd name="T5" fmla="*/ 20085405 h 71"/>
              <a:gd name="T6" fmla="*/ 520334080 w 879"/>
              <a:gd name="T7" fmla="*/ 20085405 h 71"/>
              <a:gd name="T8" fmla="*/ 520334080 w 879"/>
              <a:gd name="T9" fmla="*/ 21381341 h 71"/>
              <a:gd name="T10" fmla="*/ 520965829 w 879"/>
              <a:gd name="T11" fmla="*/ 23324441 h 71"/>
              <a:gd name="T12" fmla="*/ 520334080 w 879"/>
              <a:gd name="T13" fmla="*/ 23972409 h 71"/>
              <a:gd name="T14" fmla="*/ 520334080 w 879"/>
              <a:gd name="T15" fmla="*/ 24620377 h 71"/>
              <a:gd name="T16" fmla="*/ 519071377 w 879"/>
              <a:gd name="T17" fmla="*/ 24620377 h 71"/>
              <a:gd name="T18" fmla="*/ 517176925 w 879"/>
              <a:gd name="T19" fmla="*/ 25916313 h 71"/>
              <a:gd name="T20" fmla="*/ 36625560 w 879"/>
              <a:gd name="T21" fmla="*/ 25916313 h 71"/>
              <a:gd name="T22" fmla="*/ 35993811 w 879"/>
              <a:gd name="T23" fmla="*/ 24620377 h 71"/>
              <a:gd name="T24" fmla="*/ 34731107 w 879"/>
              <a:gd name="T25" fmla="*/ 24620377 h 71"/>
              <a:gd name="T26" fmla="*/ 34099358 w 879"/>
              <a:gd name="T27" fmla="*/ 23972409 h 71"/>
              <a:gd name="T28" fmla="*/ 34099358 w 879"/>
              <a:gd name="T29" fmla="*/ 23324441 h 71"/>
              <a:gd name="T30" fmla="*/ 34099358 w 879"/>
              <a:gd name="T31" fmla="*/ 21381341 h 71"/>
              <a:gd name="T32" fmla="*/ 34731107 w 879"/>
              <a:gd name="T33" fmla="*/ 20085405 h 71"/>
              <a:gd name="T34" fmla="*/ 35993811 w 879"/>
              <a:gd name="T35" fmla="*/ 20085405 h 71"/>
              <a:gd name="T36" fmla="*/ 36625560 w 879"/>
              <a:gd name="T37" fmla="*/ 19437437 h 71"/>
              <a:gd name="T38" fmla="*/ 36625560 w 879"/>
              <a:gd name="T39" fmla="*/ 19437437 h 71"/>
              <a:gd name="T40" fmla="*/ 44834323 w 879"/>
              <a:gd name="T41" fmla="*/ 46001718 h 71"/>
              <a:gd name="T42" fmla="*/ 0 w 879"/>
              <a:gd name="T43" fmla="*/ 23324441 h 71"/>
              <a:gd name="T44" fmla="*/ 44834323 w 879"/>
              <a:gd name="T45" fmla="*/ 0 h 71"/>
              <a:gd name="T46" fmla="*/ 44834323 w 879"/>
              <a:gd name="T47" fmla="*/ 46001718 h 71"/>
              <a:gd name="T48" fmla="*/ 510230865 w 879"/>
              <a:gd name="T49" fmla="*/ 0 h 71"/>
              <a:gd name="T50" fmla="*/ 555065175 w 879"/>
              <a:gd name="T51" fmla="*/ 23324441 h 71"/>
              <a:gd name="T52" fmla="*/ 510230865 w 879"/>
              <a:gd name="T53" fmla="*/ 46001718 h 71"/>
              <a:gd name="T54" fmla="*/ 510230865 w 879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79"/>
              <a:gd name="T85" fmla="*/ 0 h 71"/>
              <a:gd name="T86" fmla="*/ 879 w 87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79" h="71">
                <a:moveTo>
                  <a:pt x="58" y="30"/>
                </a:moveTo>
                <a:lnTo>
                  <a:pt x="819" y="30"/>
                </a:lnTo>
                <a:lnTo>
                  <a:pt x="822" y="31"/>
                </a:lnTo>
                <a:lnTo>
                  <a:pt x="824" y="31"/>
                </a:lnTo>
                <a:lnTo>
                  <a:pt x="824" y="33"/>
                </a:lnTo>
                <a:lnTo>
                  <a:pt x="825" y="36"/>
                </a:lnTo>
                <a:lnTo>
                  <a:pt x="824" y="37"/>
                </a:lnTo>
                <a:lnTo>
                  <a:pt x="824" y="38"/>
                </a:lnTo>
                <a:lnTo>
                  <a:pt x="822" y="38"/>
                </a:lnTo>
                <a:lnTo>
                  <a:pt x="819" y="40"/>
                </a:lnTo>
                <a:lnTo>
                  <a:pt x="58" y="40"/>
                </a:lnTo>
                <a:lnTo>
                  <a:pt x="57" y="38"/>
                </a:lnTo>
                <a:lnTo>
                  <a:pt x="55" y="38"/>
                </a:lnTo>
                <a:lnTo>
                  <a:pt x="54" y="37"/>
                </a:lnTo>
                <a:lnTo>
                  <a:pt x="54" y="36"/>
                </a:lnTo>
                <a:lnTo>
                  <a:pt x="54" y="33"/>
                </a:lnTo>
                <a:lnTo>
                  <a:pt x="55" y="31"/>
                </a:lnTo>
                <a:lnTo>
                  <a:pt x="57" y="31"/>
                </a:lnTo>
                <a:lnTo>
                  <a:pt x="58" y="30"/>
                </a:lnTo>
                <a:close/>
                <a:moveTo>
                  <a:pt x="71" y="71"/>
                </a:moveTo>
                <a:lnTo>
                  <a:pt x="0" y="36"/>
                </a:lnTo>
                <a:lnTo>
                  <a:pt x="71" y="0"/>
                </a:lnTo>
                <a:lnTo>
                  <a:pt x="71" y="71"/>
                </a:lnTo>
                <a:close/>
                <a:moveTo>
                  <a:pt x="808" y="0"/>
                </a:moveTo>
                <a:lnTo>
                  <a:pt x="879" y="36"/>
                </a:lnTo>
                <a:lnTo>
                  <a:pt x="808" y="71"/>
                </a:lnTo>
                <a:lnTo>
                  <a:pt x="80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90" name="Freeform 126"/>
          <p:cNvSpPr>
            <a:spLocks noEditPoints="1"/>
          </p:cNvSpPr>
          <p:nvPr/>
        </p:nvSpPr>
        <p:spPr bwMode="auto">
          <a:xfrm>
            <a:off x="5591175" y="6026150"/>
            <a:ext cx="698500" cy="57150"/>
          </a:xfrm>
          <a:custGeom>
            <a:avLst/>
            <a:gdLst>
              <a:gd name="T0" fmla="*/ 38258320 w 882"/>
              <a:gd name="T1" fmla="*/ 19437437 h 71"/>
              <a:gd name="T2" fmla="*/ 515546116 w 882"/>
              <a:gd name="T3" fmla="*/ 19437437 h 71"/>
              <a:gd name="T4" fmla="*/ 516173340 w 882"/>
              <a:gd name="T5" fmla="*/ 20085405 h 71"/>
              <a:gd name="T6" fmla="*/ 516800565 w 882"/>
              <a:gd name="T7" fmla="*/ 20085405 h 71"/>
              <a:gd name="T8" fmla="*/ 518055013 w 882"/>
              <a:gd name="T9" fmla="*/ 21381341 h 71"/>
              <a:gd name="T10" fmla="*/ 518055013 w 882"/>
              <a:gd name="T11" fmla="*/ 23324441 h 71"/>
              <a:gd name="T12" fmla="*/ 518055013 w 882"/>
              <a:gd name="T13" fmla="*/ 23972409 h 71"/>
              <a:gd name="T14" fmla="*/ 516800565 w 882"/>
              <a:gd name="T15" fmla="*/ 24620377 h 71"/>
              <a:gd name="T16" fmla="*/ 516173340 w 882"/>
              <a:gd name="T17" fmla="*/ 24620377 h 71"/>
              <a:gd name="T18" fmla="*/ 515546116 w 882"/>
              <a:gd name="T19" fmla="*/ 25916313 h 71"/>
              <a:gd name="T20" fmla="*/ 38258320 w 882"/>
              <a:gd name="T21" fmla="*/ 25916313 h 71"/>
              <a:gd name="T22" fmla="*/ 37003871 w 882"/>
              <a:gd name="T23" fmla="*/ 24620377 h 71"/>
              <a:gd name="T24" fmla="*/ 36376647 w 882"/>
              <a:gd name="T25" fmla="*/ 24620377 h 71"/>
              <a:gd name="T26" fmla="*/ 35122198 w 882"/>
              <a:gd name="T27" fmla="*/ 23972409 h 71"/>
              <a:gd name="T28" fmla="*/ 35122198 w 882"/>
              <a:gd name="T29" fmla="*/ 23324441 h 71"/>
              <a:gd name="T30" fmla="*/ 35122198 w 882"/>
              <a:gd name="T31" fmla="*/ 21381341 h 71"/>
              <a:gd name="T32" fmla="*/ 36376647 w 882"/>
              <a:gd name="T33" fmla="*/ 20085405 h 71"/>
              <a:gd name="T34" fmla="*/ 37003871 w 882"/>
              <a:gd name="T35" fmla="*/ 20085405 h 71"/>
              <a:gd name="T36" fmla="*/ 38258320 w 882"/>
              <a:gd name="T37" fmla="*/ 19437437 h 71"/>
              <a:gd name="T38" fmla="*/ 38258320 w 882"/>
              <a:gd name="T39" fmla="*/ 19437437 h 71"/>
              <a:gd name="T40" fmla="*/ 45156995 w 882"/>
              <a:gd name="T41" fmla="*/ 46001718 h 71"/>
              <a:gd name="T42" fmla="*/ 0 w 882"/>
              <a:gd name="T43" fmla="*/ 23324441 h 71"/>
              <a:gd name="T44" fmla="*/ 45156995 w 882"/>
              <a:gd name="T45" fmla="*/ 0 h 71"/>
              <a:gd name="T46" fmla="*/ 45156995 w 882"/>
              <a:gd name="T47" fmla="*/ 46001718 h 71"/>
              <a:gd name="T48" fmla="*/ 508020216 w 882"/>
              <a:gd name="T49" fmla="*/ 0 h 71"/>
              <a:gd name="T50" fmla="*/ 553177199 w 882"/>
              <a:gd name="T51" fmla="*/ 23324441 h 71"/>
              <a:gd name="T52" fmla="*/ 508020216 w 882"/>
              <a:gd name="T53" fmla="*/ 46001718 h 71"/>
              <a:gd name="T54" fmla="*/ 508020216 w 882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2"/>
              <a:gd name="T85" fmla="*/ 0 h 71"/>
              <a:gd name="T86" fmla="*/ 882 w 882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2" h="71">
                <a:moveTo>
                  <a:pt x="61" y="30"/>
                </a:moveTo>
                <a:lnTo>
                  <a:pt x="822" y="30"/>
                </a:lnTo>
                <a:lnTo>
                  <a:pt x="823" y="31"/>
                </a:lnTo>
                <a:lnTo>
                  <a:pt x="824" y="31"/>
                </a:lnTo>
                <a:lnTo>
                  <a:pt x="826" y="33"/>
                </a:lnTo>
                <a:lnTo>
                  <a:pt x="826" y="36"/>
                </a:lnTo>
                <a:lnTo>
                  <a:pt x="826" y="37"/>
                </a:lnTo>
                <a:lnTo>
                  <a:pt x="824" y="38"/>
                </a:lnTo>
                <a:lnTo>
                  <a:pt x="823" y="38"/>
                </a:lnTo>
                <a:lnTo>
                  <a:pt x="822" y="40"/>
                </a:lnTo>
                <a:lnTo>
                  <a:pt x="61" y="40"/>
                </a:lnTo>
                <a:lnTo>
                  <a:pt x="59" y="38"/>
                </a:lnTo>
                <a:lnTo>
                  <a:pt x="58" y="38"/>
                </a:lnTo>
                <a:lnTo>
                  <a:pt x="56" y="37"/>
                </a:lnTo>
                <a:lnTo>
                  <a:pt x="56" y="36"/>
                </a:lnTo>
                <a:lnTo>
                  <a:pt x="56" y="33"/>
                </a:lnTo>
                <a:lnTo>
                  <a:pt x="58" y="31"/>
                </a:lnTo>
                <a:lnTo>
                  <a:pt x="59" y="31"/>
                </a:lnTo>
                <a:lnTo>
                  <a:pt x="61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10" y="0"/>
                </a:moveTo>
                <a:lnTo>
                  <a:pt x="882" y="36"/>
                </a:lnTo>
                <a:lnTo>
                  <a:pt x="810" y="71"/>
                </a:lnTo>
                <a:lnTo>
                  <a:pt x="810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91" name="Freeform 127"/>
          <p:cNvSpPr>
            <a:spLocks noEditPoints="1"/>
          </p:cNvSpPr>
          <p:nvPr/>
        </p:nvSpPr>
        <p:spPr bwMode="auto">
          <a:xfrm>
            <a:off x="6289675" y="6026150"/>
            <a:ext cx="698500" cy="57150"/>
          </a:xfrm>
          <a:custGeom>
            <a:avLst/>
            <a:gdLst>
              <a:gd name="T0" fmla="*/ 37172108 w 880"/>
              <a:gd name="T1" fmla="*/ 19437437 h 71"/>
              <a:gd name="T2" fmla="*/ 517262324 w 880"/>
              <a:gd name="T3" fmla="*/ 19437437 h 71"/>
              <a:gd name="T4" fmla="*/ 518522005 w 880"/>
              <a:gd name="T5" fmla="*/ 20085405 h 71"/>
              <a:gd name="T6" fmla="*/ 519152242 w 880"/>
              <a:gd name="T7" fmla="*/ 20085405 h 71"/>
              <a:gd name="T8" fmla="*/ 519152242 w 880"/>
              <a:gd name="T9" fmla="*/ 21381341 h 71"/>
              <a:gd name="T10" fmla="*/ 520412717 w 880"/>
              <a:gd name="T11" fmla="*/ 23324441 h 71"/>
              <a:gd name="T12" fmla="*/ 519152242 w 880"/>
              <a:gd name="T13" fmla="*/ 23972409 h 71"/>
              <a:gd name="T14" fmla="*/ 519152242 w 880"/>
              <a:gd name="T15" fmla="*/ 24620377 h 71"/>
              <a:gd name="T16" fmla="*/ 518522005 w 880"/>
              <a:gd name="T17" fmla="*/ 24620377 h 71"/>
              <a:gd name="T18" fmla="*/ 517262324 w 880"/>
              <a:gd name="T19" fmla="*/ 25916313 h 71"/>
              <a:gd name="T20" fmla="*/ 37172108 w 880"/>
              <a:gd name="T21" fmla="*/ 25916313 h 71"/>
              <a:gd name="T22" fmla="*/ 36541871 w 880"/>
              <a:gd name="T23" fmla="*/ 24620377 h 71"/>
              <a:gd name="T24" fmla="*/ 35282190 w 880"/>
              <a:gd name="T25" fmla="*/ 24620377 h 71"/>
              <a:gd name="T26" fmla="*/ 34651953 w 880"/>
              <a:gd name="T27" fmla="*/ 23972409 h 71"/>
              <a:gd name="T28" fmla="*/ 34651953 w 880"/>
              <a:gd name="T29" fmla="*/ 23324441 h 71"/>
              <a:gd name="T30" fmla="*/ 34651953 w 880"/>
              <a:gd name="T31" fmla="*/ 21381341 h 71"/>
              <a:gd name="T32" fmla="*/ 35282190 w 880"/>
              <a:gd name="T33" fmla="*/ 20085405 h 71"/>
              <a:gd name="T34" fmla="*/ 36541871 w 880"/>
              <a:gd name="T35" fmla="*/ 20085405 h 71"/>
              <a:gd name="T36" fmla="*/ 37172108 w 880"/>
              <a:gd name="T37" fmla="*/ 19437437 h 71"/>
              <a:gd name="T38" fmla="*/ 37172108 w 880"/>
              <a:gd name="T39" fmla="*/ 19437437 h 71"/>
              <a:gd name="T40" fmla="*/ 45362812 w 880"/>
              <a:gd name="T41" fmla="*/ 46001718 h 71"/>
              <a:gd name="T42" fmla="*/ 0 w 880"/>
              <a:gd name="T43" fmla="*/ 23324441 h 71"/>
              <a:gd name="T44" fmla="*/ 45362812 w 880"/>
              <a:gd name="T45" fmla="*/ 0 h 71"/>
              <a:gd name="T46" fmla="*/ 45362812 w 880"/>
              <a:gd name="T47" fmla="*/ 46001718 h 71"/>
              <a:gd name="T48" fmla="*/ 509071620 w 880"/>
              <a:gd name="T49" fmla="*/ 0 h 71"/>
              <a:gd name="T50" fmla="*/ 554434420 w 880"/>
              <a:gd name="T51" fmla="*/ 23324441 h 71"/>
              <a:gd name="T52" fmla="*/ 509071620 w 880"/>
              <a:gd name="T53" fmla="*/ 46001718 h 71"/>
              <a:gd name="T54" fmla="*/ 509071620 w 880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0"/>
              <a:gd name="T85" fmla="*/ 0 h 71"/>
              <a:gd name="T86" fmla="*/ 880 w 880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0" h="71">
                <a:moveTo>
                  <a:pt x="59" y="30"/>
                </a:moveTo>
                <a:lnTo>
                  <a:pt x="821" y="30"/>
                </a:lnTo>
                <a:lnTo>
                  <a:pt x="823" y="31"/>
                </a:lnTo>
                <a:lnTo>
                  <a:pt x="824" y="31"/>
                </a:lnTo>
                <a:lnTo>
                  <a:pt x="824" y="33"/>
                </a:lnTo>
                <a:lnTo>
                  <a:pt x="826" y="36"/>
                </a:lnTo>
                <a:lnTo>
                  <a:pt x="824" y="37"/>
                </a:lnTo>
                <a:lnTo>
                  <a:pt x="824" y="38"/>
                </a:lnTo>
                <a:lnTo>
                  <a:pt x="823" y="38"/>
                </a:lnTo>
                <a:lnTo>
                  <a:pt x="821" y="40"/>
                </a:lnTo>
                <a:lnTo>
                  <a:pt x="59" y="40"/>
                </a:lnTo>
                <a:lnTo>
                  <a:pt x="58" y="38"/>
                </a:lnTo>
                <a:lnTo>
                  <a:pt x="56" y="38"/>
                </a:lnTo>
                <a:lnTo>
                  <a:pt x="55" y="37"/>
                </a:lnTo>
                <a:lnTo>
                  <a:pt x="55" y="36"/>
                </a:lnTo>
                <a:lnTo>
                  <a:pt x="55" y="33"/>
                </a:lnTo>
                <a:lnTo>
                  <a:pt x="56" y="31"/>
                </a:lnTo>
                <a:lnTo>
                  <a:pt x="58" y="31"/>
                </a:lnTo>
                <a:lnTo>
                  <a:pt x="59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08" y="0"/>
                </a:moveTo>
                <a:lnTo>
                  <a:pt x="880" y="36"/>
                </a:lnTo>
                <a:lnTo>
                  <a:pt x="808" y="71"/>
                </a:lnTo>
                <a:lnTo>
                  <a:pt x="80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92" name="Freeform 128"/>
          <p:cNvSpPr>
            <a:spLocks noEditPoints="1"/>
          </p:cNvSpPr>
          <p:nvPr/>
        </p:nvSpPr>
        <p:spPr bwMode="auto">
          <a:xfrm>
            <a:off x="6988175" y="6026150"/>
            <a:ext cx="698500" cy="57150"/>
          </a:xfrm>
          <a:custGeom>
            <a:avLst/>
            <a:gdLst>
              <a:gd name="T0" fmla="*/ 37716623 w 881"/>
              <a:gd name="T1" fmla="*/ 19437437 h 71"/>
              <a:gd name="T2" fmla="*/ 516088485 w 881"/>
              <a:gd name="T3" fmla="*/ 19437437 h 71"/>
              <a:gd name="T4" fmla="*/ 517345943 w 881"/>
              <a:gd name="T5" fmla="*/ 20085405 h 71"/>
              <a:gd name="T6" fmla="*/ 517974672 w 881"/>
              <a:gd name="T7" fmla="*/ 20085405 h 71"/>
              <a:gd name="T8" fmla="*/ 519231338 w 881"/>
              <a:gd name="T9" fmla="*/ 21381341 h 71"/>
              <a:gd name="T10" fmla="*/ 519231338 w 881"/>
              <a:gd name="T11" fmla="*/ 23324441 h 71"/>
              <a:gd name="T12" fmla="*/ 519231338 w 881"/>
              <a:gd name="T13" fmla="*/ 23972409 h 71"/>
              <a:gd name="T14" fmla="*/ 517974672 w 881"/>
              <a:gd name="T15" fmla="*/ 24620377 h 71"/>
              <a:gd name="T16" fmla="*/ 517345943 w 881"/>
              <a:gd name="T17" fmla="*/ 24620377 h 71"/>
              <a:gd name="T18" fmla="*/ 516088485 w 881"/>
              <a:gd name="T19" fmla="*/ 25916313 h 71"/>
              <a:gd name="T20" fmla="*/ 37716623 w 881"/>
              <a:gd name="T21" fmla="*/ 25916313 h 71"/>
              <a:gd name="T22" fmla="*/ 37087894 w 881"/>
              <a:gd name="T23" fmla="*/ 24620377 h 71"/>
              <a:gd name="T24" fmla="*/ 35830436 w 881"/>
              <a:gd name="T25" fmla="*/ 24620377 h 71"/>
              <a:gd name="T26" fmla="*/ 35202500 w 881"/>
              <a:gd name="T27" fmla="*/ 23972409 h 71"/>
              <a:gd name="T28" fmla="*/ 35202500 w 881"/>
              <a:gd name="T29" fmla="*/ 23324441 h 71"/>
              <a:gd name="T30" fmla="*/ 35202500 w 881"/>
              <a:gd name="T31" fmla="*/ 21381341 h 71"/>
              <a:gd name="T32" fmla="*/ 35830436 w 881"/>
              <a:gd name="T33" fmla="*/ 20085405 h 71"/>
              <a:gd name="T34" fmla="*/ 37087894 w 881"/>
              <a:gd name="T35" fmla="*/ 20085405 h 71"/>
              <a:gd name="T36" fmla="*/ 37716623 w 881"/>
              <a:gd name="T37" fmla="*/ 19437437 h 71"/>
              <a:gd name="T38" fmla="*/ 37716623 w 881"/>
              <a:gd name="T39" fmla="*/ 19437437 h 71"/>
              <a:gd name="T40" fmla="*/ 45259787 w 881"/>
              <a:gd name="T41" fmla="*/ 46001718 h 71"/>
              <a:gd name="T42" fmla="*/ 0 w 881"/>
              <a:gd name="T43" fmla="*/ 23324441 h 71"/>
              <a:gd name="T44" fmla="*/ 45259787 w 881"/>
              <a:gd name="T45" fmla="*/ 0 h 71"/>
              <a:gd name="T46" fmla="*/ 45259787 w 881"/>
              <a:gd name="T47" fmla="*/ 46001718 h 71"/>
              <a:gd name="T48" fmla="*/ 509174050 w 881"/>
              <a:gd name="T49" fmla="*/ 0 h 71"/>
              <a:gd name="T50" fmla="*/ 553805096 w 881"/>
              <a:gd name="T51" fmla="*/ 23324441 h 71"/>
              <a:gd name="T52" fmla="*/ 509174050 w 881"/>
              <a:gd name="T53" fmla="*/ 46001718 h 71"/>
              <a:gd name="T54" fmla="*/ 509174050 w 881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1"/>
              <a:gd name="T85" fmla="*/ 0 h 71"/>
              <a:gd name="T86" fmla="*/ 881 w 881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1" h="71">
                <a:moveTo>
                  <a:pt x="60" y="30"/>
                </a:moveTo>
                <a:lnTo>
                  <a:pt x="821" y="30"/>
                </a:lnTo>
                <a:lnTo>
                  <a:pt x="823" y="31"/>
                </a:lnTo>
                <a:lnTo>
                  <a:pt x="824" y="31"/>
                </a:lnTo>
                <a:lnTo>
                  <a:pt x="826" y="33"/>
                </a:lnTo>
                <a:lnTo>
                  <a:pt x="826" y="36"/>
                </a:lnTo>
                <a:lnTo>
                  <a:pt x="826" y="37"/>
                </a:lnTo>
                <a:lnTo>
                  <a:pt x="824" y="38"/>
                </a:lnTo>
                <a:lnTo>
                  <a:pt x="823" y="38"/>
                </a:lnTo>
                <a:lnTo>
                  <a:pt x="821" y="40"/>
                </a:lnTo>
                <a:lnTo>
                  <a:pt x="60" y="40"/>
                </a:lnTo>
                <a:lnTo>
                  <a:pt x="59" y="38"/>
                </a:lnTo>
                <a:lnTo>
                  <a:pt x="57" y="38"/>
                </a:lnTo>
                <a:lnTo>
                  <a:pt x="56" y="37"/>
                </a:lnTo>
                <a:lnTo>
                  <a:pt x="56" y="36"/>
                </a:lnTo>
                <a:lnTo>
                  <a:pt x="56" y="33"/>
                </a:lnTo>
                <a:lnTo>
                  <a:pt x="57" y="31"/>
                </a:lnTo>
                <a:lnTo>
                  <a:pt x="59" y="31"/>
                </a:lnTo>
                <a:lnTo>
                  <a:pt x="60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10" y="0"/>
                </a:moveTo>
                <a:lnTo>
                  <a:pt x="881" y="36"/>
                </a:lnTo>
                <a:lnTo>
                  <a:pt x="810" y="71"/>
                </a:lnTo>
                <a:lnTo>
                  <a:pt x="810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93" name="Freeform 129"/>
          <p:cNvSpPr>
            <a:spLocks noEditPoints="1"/>
          </p:cNvSpPr>
          <p:nvPr/>
        </p:nvSpPr>
        <p:spPr bwMode="auto">
          <a:xfrm>
            <a:off x="7686675" y="6026150"/>
            <a:ext cx="696913" cy="57150"/>
          </a:xfrm>
          <a:custGeom>
            <a:avLst/>
            <a:gdLst>
              <a:gd name="T0" fmla="*/ 37003707 w 880"/>
              <a:gd name="T1" fmla="*/ 19437437 h 71"/>
              <a:gd name="T2" fmla="*/ 514914225 w 880"/>
              <a:gd name="T3" fmla="*/ 19437437 h 71"/>
              <a:gd name="T4" fmla="*/ 516168668 w 880"/>
              <a:gd name="T5" fmla="*/ 20085405 h 71"/>
              <a:gd name="T6" fmla="*/ 516795890 w 880"/>
              <a:gd name="T7" fmla="*/ 20085405 h 71"/>
              <a:gd name="T8" fmla="*/ 517423111 w 880"/>
              <a:gd name="T9" fmla="*/ 21381341 h 71"/>
              <a:gd name="T10" fmla="*/ 517423111 w 880"/>
              <a:gd name="T11" fmla="*/ 23324441 h 71"/>
              <a:gd name="T12" fmla="*/ 517423111 w 880"/>
              <a:gd name="T13" fmla="*/ 23972409 h 71"/>
              <a:gd name="T14" fmla="*/ 516795890 w 880"/>
              <a:gd name="T15" fmla="*/ 24620377 h 71"/>
              <a:gd name="T16" fmla="*/ 516168668 w 880"/>
              <a:gd name="T17" fmla="*/ 24620377 h 71"/>
              <a:gd name="T18" fmla="*/ 514914225 w 880"/>
              <a:gd name="T19" fmla="*/ 25916313 h 71"/>
              <a:gd name="T20" fmla="*/ 37003707 w 880"/>
              <a:gd name="T21" fmla="*/ 25916313 h 71"/>
              <a:gd name="T22" fmla="*/ 35749264 w 880"/>
              <a:gd name="T23" fmla="*/ 24620377 h 71"/>
              <a:gd name="T24" fmla="*/ 35122042 w 880"/>
              <a:gd name="T25" fmla="*/ 24620377 h 71"/>
              <a:gd name="T26" fmla="*/ 35122042 w 880"/>
              <a:gd name="T27" fmla="*/ 23972409 h 71"/>
              <a:gd name="T28" fmla="*/ 33867599 w 880"/>
              <a:gd name="T29" fmla="*/ 23324441 h 71"/>
              <a:gd name="T30" fmla="*/ 35122042 w 880"/>
              <a:gd name="T31" fmla="*/ 21381341 h 71"/>
              <a:gd name="T32" fmla="*/ 35122042 w 880"/>
              <a:gd name="T33" fmla="*/ 20085405 h 71"/>
              <a:gd name="T34" fmla="*/ 35749264 w 880"/>
              <a:gd name="T35" fmla="*/ 20085405 h 71"/>
              <a:gd name="T36" fmla="*/ 37003707 w 880"/>
              <a:gd name="T37" fmla="*/ 19437437 h 71"/>
              <a:gd name="T38" fmla="*/ 37003707 w 880"/>
              <a:gd name="T39" fmla="*/ 19437437 h 71"/>
              <a:gd name="T40" fmla="*/ 45156794 w 880"/>
              <a:gd name="T41" fmla="*/ 46001718 h 71"/>
              <a:gd name="T42" fmla="*/ 0 w 880"/>
              <a:gd name="T43" fmla="*/ 23324441 h 71"/>
              <a:gd name="T44" fmla="*/ 45156794 w 880"/>
              <a:gd name="T45" fmla="*/ 0 h 71"/>
              <a:gd name="T46" fmla="*/ 45156794 w 880"/>
              <a:gd name="T47" fmla="*/ 46001718 h 71"/>
              <a:gd name="T48" fmla="*/ 506761137 w 880"/>
              <a:gd name="T49" fmla="*/ 0 h 71"/>
              <a:gd name="T50" fmla="*/ 551917919 w 880"/>
              <a:gd name="T51" fmla="*/ 23324441 h 71"/>
              <a:gd name="T52" fmla="*/ 506761137 w 880"/>
              <a:gd name="T53" fmla="*/ 46001718 h 71"/>
              <a:gd name="T54" fmla="*/ 506761137 w 880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0"/>
              <a:gd name="T85" fmla="*/ 0 h 71"/>
              <a:gd name="T86" fmla="*/ 880 w 880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0" h="71">
                <a:moveTo>
                  <a:pt x="59" y="30"/>
                </a:moveTo>
                <a:lnTo>
                  <a:pt x="821" y="30"/>
                </a:lnTo>
                <a:lnTo>
                  <a:pt x="823" y="31"/>
                </a:lnTo>
                <a:lnTo>
                  <a:pt x="824" y="31"/>
                </a:lnTo>
                <a:lnTo>
                  <a:pt x="825" y="33"/>
                </a:lnTo>
                <a:lnTo>
                  <a:pt x="825" y="36"/>
                </a:lnTo>
                <a:lnTo>
                  <a:pt x="825" y="37"/>
                </a:lnTo>
                <a:lnTo>
                  <a:pt x="824" y="38"/>
                </a:lnTo>
                <a:lnTo>
                  <a:pt x="823" y="38"/>
                </a:lnTo>
                <a:lnTo>
                  <a:pt x="821" y="40"/>
                </a:lnTo>
                <a:lnTo>
                  <a:pt x="59" y="40"/>
                </a:lnTo>
                <a:lnTo>
                  <a:pt x="57" y="38"/>
                </a:lnTo>
                <a:lnTo>
                  <a:pt x="56" y="38"/>
                </a:lnTo>
                <a:lnTo>
                  <a:pt x="56" y="37"/>
                </a:lnTo>
                <a:lnTo>
                  <a:pt x="54" y="36"/>
                </a:lnTo>
                <a:lnTo>
                  <a:pt x="56" y="33"/>
                </a:lnTo>
                <a:lnTo>
                  <a:pt x="56" y="31"/>
                </a:lnTo>
                <a:lnTo>
                  <a:pt x="57" y="31"/>
                </a:lnTo>
                <a:lnTo>
                  <a:pt x="59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08" y="0"/>
                </a:moveTo>
                <a:lnTo>
                  <a:pt x="880" y="36"/>
                </a:lnTo>
                <a:lnTo>
                  <a:pt x="808" y="71"/>
                </a:lnTo>
                <a:lnTo>
                  <a:pt x="80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94" name="Freeform 130"/>
          <p:cNvSpPr>
            <a:spLocks noEditPoints="1"/>
          </p:cNvSpPr>
          <p:nvPr/>
        </p:nvSpPr>
        <p:spPr bwMode="auto">
          <a:xfrm>
            <a:off x="4892675" y="6238875"/>
            <a:ext cx="3490913" cy="57150"/>
          </a:xfrm>
          <a:custGeom>
            <a:avLst/>
            <a:gdLst>
              <a:gd name="T0" fmla="*/ 36525628 w 4399"/>
              <a:gd name="T1" fmla="*/ 20085405 h 71"/>
              <a:gd name="T2" fmla="*/ 2147483647 w 4399"/>
              <a:gd name="T3" fmla="*/ 20085405 h 71"/>
              <a:gd name="T4" fmla="*/ 2147483647 w 4399"/>
              <a:gd name="T5" fmla="*/ 20085405 h 71"/>
              <a:gd name="T6" fmla="*/ 2147483647 w 4399"/>
              <a:gd name="T7" fmla="*/ 21381341 h 71"/>
              <a:gd name="T8" fmla="*/ 2147483647 w 4399"/>
              <a:gd name="T9" fmla="*/ 22029309 h 71"/>
              <a:gd name="T10" fmla="*/ 2147483647 w 4399"/>
              <a:gd name="T11" fmla="*/ 23324441 h 71"/>
              <a:gd name="T12" fmla="*/ 2147483647 w 4399"/>
              <a:gd name="T13" fmla="*/ 23972409 h 71"/>
              <a:gd name="T14" fmla="*/ 2147483647 w 4399"/>
              <a:gd name="T15" fmla="*/ 25268345 h 71"/>
              <a:gd name="T16" fmla="*/ 2147483647 w 4399"/>
              <a:gd name="T17" fmla="*/ 25916313 h 71"/>
              <a:gd name="T18" fmla="*/ 2147483647 w 4399"/>
              <a:gd name="T19" fmla="*/ 25916313 h 71"/>
              <a:gd name="T20" fmla="*/ 36525628 w 4399"/>
              <a:gd name="T21" fmla="*/ 25916313 h 71"/>
              <a:gd name="T22" fmla="*/ 35895534 w 4399"/>
              <a:gd name="T23" fmla="*/ 25916313 h 71"/>
              <a:gd name="T24" fmla="*/ 34636139 w 4399"/>
              <a:gd name="T25" fmla="*/ 25268345 h 71"/>
              <a:gd name="T26" fmla="*/ 34006839 w 4399"/>
              <a:gd name="T27" fmla="*/ 23972409 h 71"/>
              <a:gd name="T28" fmla="*/ 34006839 w 4399"/>
              <a:gd name="T29" fmla="*/ 23324441 h 71"/>
              <a:gd name="T30" fmla="*/ 34006839 w 4399"/>
              <a:gd name="T31" fmla="*/ 22029309 h 71"/>
              <a:gd name="T32" fmla="*/ 34636139 w 4399"/>
              <a:gd name="T33" fmla="*/ 21381341 h 71"/>
              <a:gd name="T34" fmla="*/ 35895534 w 4399"/>
              <a:gd name="T35" fmla="*/ 20085405 h 71"/>
              <a:gd name="T36" fmla="*/ 36525628 w 4399"/>
              <a:gd name="T37" fmla="*/ 20085405 h 71"/>
              <a:gd name="T38" fmla="*/ 36525628 w 4399"/>
              <a:gd name="T39" fmla="*/ 20085405 h 71"/>
              <a:gd name="T40" fmla="*/ 44712089 w 4399"/>
              <a:gd name="T41" fmla="*/ 46001718 h 71"/>
              <a:gd name="T42" fmla="*/ 0 w 4399"/>
              <a:gd name="T43" fmla="*/ 23324441 h 71"/>
              <a:gd name="T44" fmla="*/ 44712089 w 4399"/>
              <a:gd name="T45" fmla="*/ 0 h 71"/>
              <a:gd name="T46" fmla="*/ 44712089 w 4399"/>
              <a:gd name="T47" fmla="*/ 46001718 h 71"/>
              <a:gd name="T48" fmla="*/ 2147483647 w 4399"/>
              <a:gd name="T49" fmla="*/ 0 h 71"/>
              <a:gd name="T50" fmla="*/ 2147483647 w 4399"/>
              <a:gd name="T51" fmla="*/ 23324441 h 71"/>
              <a:gd name="T52" fmla="*/ 2147483647 w 4399"/>
              <a:gd name="T53" fmla="*/ 46001718 h 71"/>
              <a:gd name="T54" fmla="*/ 2147483647 w 4399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4399"/>
              <a:gd name="T85" fmla="*/ 0 h 71"/>
              <a:gd name="T86" fmla="*/ 4399 w 439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4399" h="71">
                <a:moveTo>
                  <a:pt x="58" y="31"/>
                </a:moveTo>
                <a:lnTo>
                  <a:pt x="4340" y="31"/>
                </a:lnTo>
                <a:lnTo>
                  <a:pt x="4342" y="31"/>
                </a:lnTo>
                <a:lnTo>
                  <a:pt x="4343" y="33"/>
                </a:lnTo>
                <a:lnTo>
                  <a:pt x="4344" y="34"/>
                </a:lnTo>
                <a:lnTo>
                  <a:pt x="4344" y="36"/>
                </a:lnTo>
                <a:lnTo>
                  <a:pt x="4344" y="37"/>
                </a:lnTo>
                <a:lnTo>
                  <a:pt x="4343" y="39"/>
                </a:lnTo>
                <a:lnTo>
                  <a:pt x="4342" y="40"/>
                </a:lnTo>
                <a:lnTo>
                  <a:pt x="4340" y="40"/>
                </a:lnTo>
                <a:lnTo>
                  <a:pt x="58" y="40"/>
                </a:lnTo>
                <a:lnTo>
                  <a:pt x="57" y="40"/>
                </a:lnTo>
                <a:lnTo>
                  <a:pt x="55" y="39"/>
                </a:lnTo>
                <a:lnTo>
                  <a:pt x="54" y="37"/>
                </a:lnTo>
                <a:lnTo>
                  <a:pt x="54" y="36"/>
                </a:lnTo>
                <a:lnTo>
                  <a:pt x="54" y="34"/>
                </a:lnTo>
                <a:lnTo>
                  <a:pt x="55" y="33"/>
                </a:lnTo>
                <a:lnTo>
                  <a:pt x="57" y="31"/>
                </a:lnTo>
                <a:lnTo>
                  <a:pt x="58" y="31"/>
                </a:lnTo>
                <a:close/>
                <a:moveTo>
                  <a:pt x="71" y="71"/>
                </a:moveTo>
                <a:lnTo>
                  <a:pt x="0" y="36"/>
                </a:lnTo>
                <a:lnTo>
                  <a:pt x="71" y="0"/>
                </a:lnTo>
                <a:lnTo>
                  <a:pt x="71" y="71"/>
                </a:lnTo>
                <a:close/>
                <a:moveTo>
                  <a:pt x="4327" y="0"/>
                </a:moveTo>
                <a:lnTo>
                  <a:pt x="4399" y="36"/>
                </a:lnTo>
                <a:lnTo>
                  <a:pt x="4327" y="71"/>
                </a:lnTo>
                <a:lnTo>
                  <a:pt x="4327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95" name="Rectangle 131"/>
          <p:cNvSpPr>
            <a:spLocks noChangeArrowheads="1"/>
          </p:cNvSpPr>
          <p:nvPr/>
        </p:nvSpPr>
        <p:spPr bwMode="auto">
          <a:xfrm>
            <a:off x="5105400" y="5999163"/>
            <a:ext cx="255588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96" name="Rectangle 132"/>
          <p:cNvSpPr>
            <a:spLocks noChangeArrowheads="1"/>
          </p:cNvSpPr>
          <p:nvPr/>
        </p:nvSpPr>
        <p:spPr bwMode="auto">
          <a:xfrm>
            <a:off x="5175250" y="6040438"/>
            <a:ext cx="46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97" name="Rectangle 133"/>
          <p:cNvSpPr>
            <a:spLocks noChangeArrowheads="1"/>
          </p:cNvSpPr>
          <p:nvPr/>
        </p:nvSpPr>
        <p:spPr bwMode="auto">
          <a:xfrm>
            <a:off x="5219700" y="6119813"/>
            <a:ext cx="49213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TW"/>
          </a:p>
        </p:txBody>
      </p:sp>
      <p:sp>
        <p:nvSpPr>
          <p:cNvPr id="16498" name="Rectangle 134"/>
          <p:cNvSpPr>
            <a:spLocks noChangeArrowheads="1"/>
          </p:cNvSpPr>
          <p:nvPr/>
        </p:nvSpPr>
        <p:spPr bwMode="auto">
          <a:xfrm>
            <a:off x="5819775" y="5999163"/>
            <a:ext cx="25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99" name="Rectangle 135"/>
          <p:cNvSpPr>
            <a:spLocks noChangeArrowheads="1"/>
          </p:cNvSpPr>
          <p:nvPr/>
        </p:nvSpPr>
        <p:spPr bwMode="auto">
          <a:xfrm>
            <a:off x="5888038" y="6040438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500" name="Rectangle 136"/>
          <p:cNvSpPr>
            <a:spLocks noChangeArrowheads="1"/>
          </p:cNvSpPr>
          <p:nvPr/>
        </p:nvSpPr>
        <p:spPr bwMode="auto">
          <a:xfrm>
            <a:off x="5932488" y="6119813"/>
            <a:ext cx="492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TW"/>
          </a:p>
        </p:txBody>
      </p:sp>
      <p:sp>
        <p:nvSpPr>
          <p:cNvPr id="16501" name="Rectangle 137"/>
          <p:cNvSpPr>
            <a:spLocks noChangeArrowheads="1"/>
          </p:cNvSpPr>
          <p:nvPr/>
        </p:nvSpPr>
        <p:spPr bwMode="auto">
          <a:xfrm>
            <a:off x="6518275" y="5999163"/>
            <a:ext cx="25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02" name="Rectangle 138"/>
          <p:cNvSpPr>
            <a:spLocks noChangeArrowheads="1"/>
          </p:cNvSpPr>
          <p:nvPr/>
        </p:nvSpPr>
        <p:spPr bwMode="auto">
          <a:xfrm>
            <a:off x="6586538" y="6040438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503" name="Rectangle 139"/>
          <p:cNvSpPr>
            <a:spLocks noChangeArrowheads="1"/>
          </p:cNvSpPr>
          <p:nvPr/>
        </p:nvSpPr>
        <p:spPr bwMode="auto">
          <a:xfrm>
            <a:off x="6630988" y="6119813"/>
            <a:ext cx="492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TW"/>
          </a:p>
        </p:txBody>
      </p:sp>
      <p:sp>
        <p:nvSpPr>
          <p:cNvPr id="16504" name="Rectangle 140"/>
          <p:cNvSpPr>
            <a:spLocks noChangeArrowheads="1"/>
          </p:cNvSpPr>
          <p:nvPr/>
        </p:nvSpPr>
        <p:spPr bwMode="auto">
          <a:xfrm>
            <a:off x="7216775" y="5999163"/>
            <a:ext cx="25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05" name="Rectangle 141"/>
          <p:cNvSpPr>
            <a:spLocks noChangeArrowheads="1"/>
          </p:cNvSpPr>
          <p:nvPr/>
        </p:nvSpPr>
        <p:spPr bwMode="auto">
          <a:xfrm>
            <a:off x="7285038" y="6040438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506" name="Rectangle 142"/>
          <p:cNvSpPr>
            <a:spLocks noChangeArrowheads="1"/>
          </p:cNvSpPr>
          <p:nvPr/>
        </p:nvSpPr>
        <p:spPr bwMode="auto">
          <a:xfrm>
            <a:off x="7329488" y="6119813"/>
            <a:ext cx="492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TW"/>
          </a:p>
        </p:txBody>
      </p:sp>
      <p:sp>
        <p:nvSpPr>
          <p:cNvPr id="16507" name="Rectangle 143"/>
          <p:cNvSpPr>
            <a:spLocks noChangeArrowheads="1"/>
          </p:cNvSpPr>
          <p:nvPr/>
        </p:nvSpPr>
        <p:spPr bwMode="auto">
          <a:xfrm>
            <a:off x="7915275" y="5999163"/>
            <a:ext cx="255588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08" name="Rectangle 144"/>
          <p:cNvSpPr>
            <a:spLocks noChangeArrowheads="1"/>
          </p:cNvSpPr>
          <p:nvPr/>
        </p:nvSpPr>
        <p:spPr bwMode="auto">
          <a:xfrm>
            <a:off x="7985125" y="6040438"/>
            <a:ext cx="46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509" name="Rectangle 145"/>
          <p:cNvSpPr>
            <a:spLocks noChangeArrowheads="1"/>
          </p:cNvSpPr>
          <p:nvPr/>
        </p:nvSpPr>
        <p:spPr bwMode="auto">
          <a:xfrm>
            <a:off x="8029575" y="6119813"/>
            <a:ext cx="49213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TW"/>
          </a:p>
        </p:txBody>
      </p:sp>
      <p:sp>
        <p:nvSpPr>
          <p:cNvPr id="16510" name="Rectangle 146"/>
          <p:cNvSpPr>
            <a:spLocks noChangeArrowheads="1"/>
          </p:cNvSpPr>
          <p:nvPr/>
        </p:nvSpPr>
        <p:spPr bwMode="auto">
          <a:xfrm>
            <a:off x="6557963" y="6215063"/>
            <a:ext cx="254000" cy="227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11" name="Rectangle 147"/>
          <p:cNvSpPr>
            <a:spLocks noChangeArrowheads="1"/>
          </p:cNvSpPr>
          <p:nvPr/>
        </p:nvSpPr>
        <p:spPr bwMode="auto">
          <a:xfrm>
            <a:off x="6626225" y="6254750"/>
            <a:ext cx="857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512" name="Rectangle 148"/>
          <p:cNvSpPr>
            <a:spLocks noChangeArrowheads="1"/>
          </p:cNvSpPr>
          <p:nvPr/>
        </p:nvSpPr>
        <p:spPr bwMode="auto">
          <a:xfrm>
            <a:off x="5053013" y="5572125"/>
            <a:ext cx="304800" cy="2492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13" name="Rectangle 149"/>
          <p:cNvSpPr>
            <a:spLocks noChangeArrowheads="1"/>
          </p:cNvSpPr>
          <p:nvPr/>
        </p:nvSpPr>
        <p:spPr bwMode="auto">
          <a:xfrm>
            <a:off x="5122863" y="5614988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zh-TW"/>
          </a:p>
        </p:txBody>
      </p:sp>
      <p:sp>
        <p:nvSpPr>
          <p:cNvPr id="16514" name="Rectangle 150"/>
          <p:cNvSpPr>
            <a:spLocks noChangeArrowheads="1"/>
          </p:cNvSpPr>
          <p:nvPr/>
        </p:nvSpPr>
        <p:spPr bwMode="auto">
          <a:xfrm>
            <a:off x="5229225" y="569436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TW"/>
          </a:p>
        </p:txBody>
      </p:sp>
      <p:sp>
        <p:nvSpPr>
          <p:cNvPr id="16515" name="Rectangle 151"/>
          <p:cNvSpPr>
            <a:spLocks noChangeArrowheads="1"/>
          </p:cNvSpPr>
          <p:nvPr/>
        </p:nvSpPr>
        <p:spPr bwMode="auto">
          <a:xfrm>
            <a:off x="5805488" y="5321300"/>
            <a:ext cx="303212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16" name="Rectangle 152"/>
          <p:cNvSpPr>
            <a:spLocks noChangeArrowheads="1"/>
          </p:cNvSpPr>
          <p:nvPr/>
        </p:nvSpPr>
        <p:spPr bwMode="auto">
          <a:xfrm>
            <a:off x="5875338" y="5364163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zh-TW"/>
          </a:p>
        </p:txBody>
      </p:sp>
      <p:sp>
        <p:nvSpPr>
          <p:cNvPr id="16517" name="Rectangle 153"/>
          <p:cNvSpPr>
            <a:spLocks noChangeArrowheads="1"/>
          </p:cNvSpPr>
          <p:nvPr/>
        </p:nvSpPr>
        <p:spPr bwMode="auto">
          <a:xfrm>
            <a:off x="5981700" y="544195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TW"/>
          </a:p>
        </p:txBody>
      </p:sp>
      <p:sp>
        <p:nvSpPr>
          <p:cNvPr id="16518" name="Rectangle 154"/>
          <p:cNvSpPr>
            <a:spLocks noChangeArrowheads="1"/>
          </p:cNvSpPr>
          <p:nvPr/>
        </p:nvSpPr>
        <p:spPr bwMode="auto">
          <a:xfrm>
            <a:off x="6467475" y="5464175"/>
            <a:ext cx="304800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19" name="Rectangle 155"/>
          <p:cNvSpPr>
            <a:spLocks noChangeArrowheads="1"/>
          </p:cNvSpPr>
          <p:nvPr/>
        </p:nvSpPr>
        <p:spPr bwMode="auto">
          <a:xfrm>
            <a:off x="6537325" y="5507038"/>
            <a:ext cx="1095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zh-TW"/>
          </a:p>
        </p:txBody>
      </p:sp>
      <p:sp>
        <p:nvSpPr>
          <p:cNvPr id="16520" name="Rectangle 156"/>
          <p:cNvSpPr>
            <a:spLocks noChangeArrowheads="1"/>
          </p:cNvSpPr>
          <p:nvPr/>
        </p:nvSpPr>
        <p:spPr bwMode="auto">
          <a:xfrm>
            <a:off x="6643688" y="558641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TW"/>
          </a:p>
        </p:txBody>
      </p:sp>
      <p:sp>
        <p:nvSpPr>
          <p:cNvPr id="16521" name="Rectangle 157"/>
          <p:cNvSpPr>
            <a:spLocks noChangeArrowheads="1"/>
          </p:cNvSpPr>
          <p:nvPr/>
        </p:nvSpPr>
        <p:spPr bwMode="auto">
          <a:xfrm>
            <a:off x="7202488" y="5105400"/>
            <a:ext cx="304800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22" name="Rectangle 158"/>
          <p:cNvSpPr>
            <a:spLocks noChangeArrowheads="1"/>
          </p:cNvSpPr>
          <p:nvPr/>
        </p:nvSpPr>
        <p:spPr bwMode="auto">
          <a:xfrm>
            <a:off x="7272338" y="5148263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zh-TW"/>
          </a:p>
        </p:txBody>
      </p:sp>
      <p:sp>
        <p:nvSpPr>
          <p:cNvPr id="16523" name="Rectangle 159"/>
          <p:cNvSpPr>
            <a:spLocks noChangeArrowheads="1"/>
          </p:cNvSpPr>
          <p:nvPr/>
        </p:nvSpPr>
        <p:spPr bwMode="auto">
          <a:xfrm>
            <a:off x="7378700" y="522605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TW"/>
          </a:p>
        </p:txBody>
      </p:sp>
      <p:sp>
        <p:nvSpPr>
          <p:cNvPr id="16524" name="Rectangle 160"/>
          <p:cNvSpPr>
            <a:spLocks noChangeArrowheads="1"/>
          </p:cNvSpPr>
          <p:nvPr/>
        </p:nvSpPr>
        <p:spPr bwMode="auto">
          <a:xfrm>
            <a:off x="7900988" y="4997450"/>
            <a:ext cx="304800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25" name="Rectangle 161"/>
          <p:cNvSpPr>
            <a:spLocks noChangeArrowheads="1"/>
          </p:cNvSpPr>
          <p:nvPr/>
        </p:nvSpPr>
        <p:spPr bwMode="auto">
          <a:xfrm>
            <a:off x="7970838" y="5040313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zh-TW"/>
          </a:p>
        </p:txBody>
      </p:sp>
      <p:sp>
        <p:nvSpPr>
          <p:cNvPr id="16526" name="Rectangle 162"/>
          <p:cNvSpPr>
            <a:spLocks noChangeArrowheads="1"/>
          </p:cNvSpPr>
          <p:nvPr/>
        </p:nvSpPr>
        <p:spPr bwMode="auto">
          <a:xfrm>
            <a:off x="8077200" y="511810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TW"/>
          </a:p>
        </p:txBody>
      </p:sp>
      <p:sp>
        <p:nvSpPr>
          <p:cNvPr id="16527" name="Rectangle 163"/>
          <p:cNvSpPr>
            <a:spLocks noChangeArrowheads="1"/>
          </p:cNvSpPr>
          <p:nvPr/>
        </p:nvSpPr>
        <p:spPr bwMode="auto">
          <a:xfrm>
            <a:off x="5053013" y="5248275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28" name="Rectangle 164"/>
          <p:cNvSpPr>
            <a:spLocks noChangeArrowheads="1"/>
          </p:cNvSpPr>
          <p:nvPr/>
        </p:nvSpPr>
        <p:spPr bwMode="auto">
          <a:xfrm>
            <a:off x="5122863" y="5291138"/>
            <a:ext cx="1190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529" name="Rectangle 165"/>
          <p:cNvSpPr>
            <a:spLocks noChangeArrowheads="1"/>
          </p:cNvSpPr>
          <p:nvPr/>
        </p:nvSpPr>
        <p:spPr bwMode="auto">
          <a:xfrm>
            <a:off x="5238750" y="537051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TW"/>
          </a:p>
        </p:txBody>
      </p:sp>
      <p:sp>
        <p:nvSpPr>
          <p:cNvPr id="16530" name="Rectangle 166"/>
          <p:cNvSpPr>
            <a:spLocks noChangeArrowheads="1"/>
          </p:cNvSpPr>
          <p:nvPr/>
        </p:nvSpPr>
        <p:spPr bwMode="auto">
          <a:xfrm>
            <a:off x="5805488" y="4603750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31" name="Rectangle 167"/>
          <p:cNvSpPr>
            <a:spLocks noChangeArrowheads="1"/>
          </p:cNvSpPr>
          <p:nvPr/>
        </p:nvSpPr>
        <p:spPr bwMode="auto">
          <a:xfrm>
            <a:off x="5875338" y="4648200"/>
            <a:ext cx="119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532" name="Rectangle 168"/>
          <p:cNvSpPr>
            <a:spLocks noChangeArrowheads="1"/>
          </p:cNvSpPr>
          <p:nvPr/>
        </p:nvSpPr>
        <p:spPr bwMode="auto">
          <a:xfrm>
            <a:off x="5992813" y="472598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TW"/>
          </a:p>
        </p:txBody>
      </p:sp>
      <p:sp>
        <p:nvSpPr>
          <p:cNvPr id="16533" name="Rectangle 169"/>
          <p:cNvSpPr>
            <a:spLocks noChangeArrowheads="1"/>
          </p:cNvSpPr>
          <p:nvPr/>
        </p:nvSpPr>
        <p:spPr bwMode="auto">
          <a:xfrm>
            <a:off x="6450013" y="4926013"/>
            <a:ext cx="312737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34" name="Rectangle 170"/>
          <p:cNvSpPr>
            <a:spLocks noChangeArrowheads="1"/>
          </p:cNvSpPr>
          <p:nvPr/>
        </p:nvSpPr>
        <p:spPr bwMode="auto">
          <a:xfrm>
            <a:off x="6518275" y="4968875"/>
            <a:ext cx="119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535" name="Rectangle 171"/>
          <p:cNvSpPr>
            <a:spLocks noChangeArrowheads="1"/>
          </p:cNvSpPr>
          <p:nvPr/>
        </p:nvSpPr>
        <p:spPr bwMode="auto">
          <a:xfrm>
            <a:off x="6635750" y="504825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TW"/>
          </a:p>
        </p:txBody>
      </p:sp>
      <p:sp>
        <p:nvSpPr>
          <p:cNvPr id="16536" name="Rectangle 172"/>
          <p:cNvSpPr>
            <a:spLocks noChangeArrowheads="1"/>
          </p:cNvSpPr>
          <p:nvPr/>
        </p:nvSpPr>
        <p:spPr bwMode="auto">
          <a:xfrm>
            <a:off x="7202488" y="4229100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37" name="Rectangle 173"/>
          <p:cNvSpPr>
            <a:spLocks noChangeArrowheads="1"/>
          </p:cNvSpPr>
          <p:nvPr/>
        </p:nvSpPr>
        <p:spPr bwMode="auto">
          <a:xfrm>
            <a:off x="7272338" y="4271963"/>
            <a:ext cx="1190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538" name="Rectangle 174"/>
          <p:cNvSpPr>
            <a:spLocks noChangeArrowheads="1"/>
          </p:cNvSpPr>
          <p:nvPr/>
        </p:nvSpPr>
        <p:spPr bwMode="auto">
          <a:xfrm>
            <a:off x="7389813" y="43513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TW"/>
          </a:p>
        </p:txBody>
      </p:sp>
      <p:sp>
        <p:nvSpPr>
          <p:cNvPr id="16539" name="Rectangle 175"/>
          <p:cNvSpPr>
            <a:spLocks noChangeArrowheads="1"/>
          </p:cNvSpPr>
          <p:nvPr/>
        </p:nvSpPr>
        <p:spPr bwMode="auto">
          <a:xfrm>
            <a:off x="7856538" y="3870325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0" name="Rectangle 176"/>
          <p:cNvSpPr>
            <a:spLocks noChangeArrowheads="1"/>
          </p:cNvSpPr>
          <p:nvPr/>
        </p:nvSpPr>
        <p:spPr bwMode="auto">
          <a:xfrm>
            <a:off x="7926388" y="3914775"/>
            <a:ext cx="119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541" name="Rectangle 177"/>
          <p:cNvSpPr>
            <a:spLocks noChangeArrowheads="1"/>
          </p:cNvSpPr>
          <p:nvPr/>
        </p:nvSpPr>
        <p:spPr bwMode="auto">
          <a:xfrm>
            <a:off x="8042275" y="399256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TW"/>
          </a:p>
        </p:txBody>
      </p:sp>
      <p:sp>
        <p:nvSpPr>
          <p:cNvPr id="16542" name="Rectangle 178"/>
          <p:cNvSpPr>
            <a:spLocks noChangeArrowheads="1"/>
          </p:cNvSpPr>
          <p:nvPr/>
        </p:nvSpPr>
        <p:spPr bwMode="auto">
          <a:xfrm>
            <a:off x="2627313" y="5743575"/>
            <a:ext cx="649287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3" name="Rectangle 179"/>
          <p:cNvSpPr>
            <a:spLocks noChangeArrowheads="1"/>
          </p:cNvSpPr>
          <p:nvPr/>
        </p:nvSpPr>
        <p:spPr bwMode="auto">
          <a:xfrm>
            <a:off x="2627313" y="5527675"/>
            <a:ext cx="649287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4" name="Rectangle 180"/>
          <p:cNvSpPr>
            <a:spLocks noChangeArrowheads="1"/>
          </p:cNvSpPr>
          <p:nvPr/>
        </p:nvSpPr>
        <p:spPr bwMode="auto">
          <a:xfrm>
            <a:off x="2627313" y="5311775"/>
            <a:ext cx="649287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5" name="Rectangle 181"/>
          <p:cNvSpPr>
            <a:spLocks noChangeArrowheads="1"/>
          </p:cNvSpPr>
          <p:nvPr/>
        </p:nvSpPr>
        <p:spPr bwMode="auto">
          <a:xfrm>
            <a:off x="2627313" y="5094288"/>
            <a:ext cx="649287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6" name="Rectangle 182"/>
          <p:cNvSpPr>
            <a:spLocks noChangeArrowheads="1"/>
          </p:cNvSpPr>
          <p:nvPr/>
        </p:nvSpPr>
        <p:spPr bwMode="auto">
          <a:xfrm>
            <a:off x="2627313" y="4879975"/>
            <a:ext cx="649287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7" name="Rectangle 183"/>
          <p:cNvSpPr>
            <a:spLocks noChangeArrowheads="1"/>
          </p:cNvSpPr>
          <p:nvPr/>
        </p:nvSpPr>
        <p:spPr bwMode="auto">
          <a:xfrm>
            <a:off x="2627313" y="4664075"/>
            <a:ext cx="649287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8" name="Rectangle 184"/>
          <p:cNvSpPr>
            <a:spLocks noChangeArrowheads="1"/>
          </p:cNvSpPr>
          <p:nvPr/>
        </p:nvSpPr>
        <p:spPr bwMode="auto">
          <a:xfrm>
            <a:off x="3276600" y="57435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9" name="Rectangle 185"/>
          <p:cNvSpPr>
            <a:spLocks noChangeArrowheads="1"/>
          </p:cNvSpPr>
          <p:nvPr/>
        </p:nvSpPr>
        <p:spPr bwMode="auto">
          <a:xfrm>
            <a:off x="3276600" y="5526088"/>
            <a:ext cx="719138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0" name="Rectangle 186"/>
          <p:cNvSpPr>
            <a:spLocks noChangeArrowheads="1"/>
          </p:cNvSpPr>
          <p:nvPr/>
        </p:nvSpPr>
        <p:spPr bwMode="auto">
          <a:xfrm>
            <a:off x="3276600" y="5310188"/>
            <a:ext cx="719138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1" name="Rectangle 187"/>
          <p:cNvSpPr>
            <a:spLocks noChangeArrowheads="1"/>
          </p:cNvSpPr>
          <p:nvPr/>
        </p:nvSpPr>
        <p:spPr bwMode="auto">
          <a:xfrm>
            <a:off x="3276600" y="50958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2" name="Rectangle 188"/>
          <p:cNvSpPr>
            <a:spLocks noChangeArrowheads="1"/>
          </p:cNvSpPr>
          <p:nvPr/>
        </p:nvSpPr>
        <p:spPr bwMode="auto">
          <a:xfrm>
            <a:off x="3276600" y="4878388"/>
            <a:ext cx="719138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3" name="Rectangle 189"/>
          <p:cNvSpPr>
            <a:spLocks noChangeArrowheads="1"/>
          </p:cNvSpPr>
          <p:nvPr/>
        </p:nvSpPr>
        <p:spPr bwMode="auto">
          <a:xfrm>
            <a:off x="3276600" y="46640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4" name="Rectangle 190"/>
          <p:cNvSpPr>
            <a:spLocks noChangeArrowheads="1"/>
          </p:cNvSpPr>
          <p:nvPr/>
        </p:nvSpPr>
        <p:spPr bwMode="auto">
          <a:xfrm>
            <a:off x="3276600" y="4446588"/>
            <a:ext cx="719138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5" name="Rectangle 191"/>
          <p:cNvSpPr>
            <a:spLocks noChangeArrowheads="1"/>
          </p:cNvSpPr>
          <p:nvPr/>
        </p:nvSpPr>
        <p:spPr bwMode="auto">
          <a:xfrm>
            <a:off x="3276600" y="4230688"/>
            <a:ext cx="719138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6" name="Text Box 192"/>
          <p:cNvSpPr txBox="1">
            <a:spLocks noChangeArrowheads="1"/>
          </p:cNvSpPr>
          <p:nvPr/>
        </p:nvSpPr>
        <p:spPr bwMode="auto">
          <a:xfrm>
            <a:off x="654050" y="57197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E1</a:t>
            </a:r>
          </a:p>
        </p:txBody>
      </p:sp>
      <p:sp>
        <p:nvSpPr>
          <p:cNvPr id="16557" name="Text Box 193"/>
          <p:cNvSpPr txBox="1">
            <a:spLocks noChangeArrowheads="1"/>
          </p:cNvSpPr>
          <p:nvPr/>
        </p:nvSpPr>
        <p:spPr bwMode="auto">
          <a:xfrm>
            <a:off x="654050" y="5475288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E2</a:t>
            </a:r>
          </a:p>
        </p:txBody>
      </p:sp>
      <p:sp>
        <p:nvSpPr>
          <p:cNvPr id="16558" name="Text Box 194"/>
          <p:cNvSpPr txBox="1">
            <a:spLocks noChangeArrowheads="1"/>
          </p:cNvSpPr>
          <p:nvPr/>
        </p:nvSpPr>
        <p:spPr bwMode="auto">
          <a:xfrm>
            <a:off x="1374775" y="57197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E1</a:t>
            </a:r>
          </a:p>
        </p:txBody>
      </p:sp>
      <p:sp>
        <p:nvSpPr>
          <p:cNvPr id="16559" name="Text Box 195"/>
          <p:cNvSpPr txBox="1">
            <a:spLocks noChangeArrowheads="1"/>
          </p:cNvSpPr>
          <p:nvPr/>
        </p:nvSpPr>
        <p:spPr bwMode="auto">
          <a:xfrm>
            <a:off x="1374775" y="55038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E2</a:t>
            </a:r>
          </a:p>
        </p:txBody>
      </p:sp>
      <p:sp>
        <p:nvSpPr>
          <p:cNvPr id="16560" name="Text Box 196"/>
          <p:cNvSpPr txBox="1">
            <a:spLocks noChangeArrowheads="1"/>
          </p:cNvSpPr>
          <p:nvPr/>
        </p:nvSpPr>
        <p:spPr bwMode="auto">
          <a:xfrm>
            <a:off x="1374775" y="52879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E3</a:t>
            </a:r>
          </a:p>
        </p:txBody>
      </p:sp>
      <p:sp>
        <p:nvSpPr>
          <p:cNvPr id="16561" name="Text Box 197"/>
          <p:cNvSpPr txBox="1">
            <a:spLocks noChangeArrowheads="1"/>
          </p:cNvSpPr>
          <p:nvPr/>
        </p:nvSpPr>
        <p:spPr bwMode="auto">
          <a:xfrm>
            <a:off x="1374775" y="50720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E4</a:t>
            </a:r>
          </a:p>
        </p:txBody>
      </p:sp>
      <p:sp>
        <p:nvSpPr>
          <p:cNvPr id="16562" name="Text Box 198"/>
          <p:cNvSpPr txBox="1">
            <a:spLocks noChangeArrowheads="1"/>
          </p:cNvSpPr>
          <p:nvPr/>
        </p:nvSpPr>
        <p:spPr bwMode="auto">
          <a:xfrm>
            <a:off x="1374775" y="48561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E5</a:t>
            </a:r>
          </a:p>
        </p:txBody>
      </p:sp>
      <p:sp>
        <p:nvSpPr>
          <p:cNvPr id="16563" name="Text Box 199"/>
          <p:cNvSpPr txBox="1">
            <a:spLocks noChangeArrowheads="1"/>
          </p:cNvSpPr>
          <p:nvPr/>
        </p:nvSpPr>
        <p:spPr bwMode="auto">
          <a:xfrm>
            <a:off x="2093913" y="5259388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E5</a:t>
            </a:r>
          </a:p>
        </p:txBody>
      </p:sp>
      <p:sp>
        <p:nvSpPr>
          <p:cNvPr id="16564" name="Text Box 200"/>
          <p:cNvSpPr txBox="1">
            <a:spLocks noChangeArrowheads="1"/>
          </p:cNvSpPr>
          <p:nvPr/>
        </p:nvSpPr>
        <p:spPr bwMode="auto">
          <a:xfrm>
            <a:off x="2068513" y="5487988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E4</a:t>
            </a:r>
          </a:p>
        </p:txBody>
      </p:sp>
      <p:sp>
        <p:nvSpPr>
          <p:cNvPr id="16565" name="Text Box 201"/>
          <p:cNvSpPr txBox="1">
            <a:spLocks noChangeArrowheads="1"/>
          </p:cNvSpPr>
          <p:nvPr/>
        </p:nvSpPr>
        <p:spPr bwMode="auto">
          <a:xfrm>
            <a:off x="2068513" y="5716588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E3</a:t>
            </a:r>
          </a:p>
        </p:txBody>
      </p:sp>
      <p:sp>
        <p:nvSpPr>
          <p:cNvPr id="16566" name="Text Box 202"/>
          <p:cNvSpPr txBox="1">
            <a:spLocks noChangeArrowheads="1"/>
          </p:cNvSpPr>
          <p:nvPr/>
        </p:nvSpPr>
        <p:spPr bwMode="auto">
          <a:xfrm>
            <a:off x="2771775" y="57435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E3</a:t>
            </a:r>
          </a:p>
        </p:txBody>
      </p:sp>
      <p:sp>
        <p:nvSpPr>
          <p:cNvPr id="16567" name="Text Box 203"/>
          <p:cNvSpPr txBox="1">
            <a:spLocks noChangeArrowheads="1"/>
          </p:cNvSpPr>
          <p:nvPr/>
        </p:nvSpPr>
        <p:spPr bwMode="auto">
          <a:xfrm>
            <a:off x="3419475" y="57435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E3</a:t>
            </a:r>
          </a:p>
        </p:txBody>
      </p:sp>
      <p:sp>
        <p:nvSpPr>
          <p:cNvPr id="16568" name="Text Box 204"/>
          <p:cNvSpPr txBox="1">
            <a:spLocks noChangeArrowheads="1"/>
          </p:cNvSpPr>
          <p:nvPr/>
        </p:nvSpPr>
        <p:spPr bwMode="auto">
          <a:xfrm>
            <a:off x="2771775" y="55276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E4</a:t>
            </a:r>
          </a:p>
        </p:txBody>
      </p:sp>
      <p:sp>
        <p:nvSpPr>
          <p:cNvPr id="16569" name="Text Box 205"/>
          <p:cNvSpPr txBox="1">
            <a:spLocks noChangeArrowheads="1"/>
          </p:cNvSpPr>
          <p:nvPr/>
        </p:nvSpPr>
        <p:spPr bwMode="auto">
          <a:xfrm>
            <a:off x="3419475" y="55276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E4</a:t>
            </a:r>
          </a:p>
        </p:txBody>
      </p:sp>
      <p:sp>
        <p:nvSpPr>
          <p:cNvPr id="16570" name="Text Box 206"/>
          <p:cNvSpPr txBox="1">
            <a:spLocks noChangeArrowheads="1"/>
          </p:cNvSpPr>
          <p:nvPr/>
        </p:nvSpPr>
        <p:spPr bwMode="auto">
          <a:xfrm>
            <a:off x="2771775" y="53117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E5</a:t>
            </a:r>
          </a:p>
        </p:txBody>
      </p:sp>
      <p:sp>
        <p:nvSpPr>
          <p:cNvPr id="16571" name="Text Box 207"/>
          <p:cNvSpPr txBox="1">
            <a:spLocks noChangeArrowheads="1"/>
          </p:cNvSpPr>
          <p:nvPr/>
        </p:nvSpPr>
        <p:spPr bwMode="auto">
          <a:xfrm>
            <a:off x="3436938" y="53117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E5</a:t>
            </a:r>
          </a:p>
        </p:txBody>
      </p:sp>
      <p:sp>
        <p:nvSpPr>
          <p:cNvPr id="16572" name="Text Box 208"/>
          <p:cNvSpPr txBox="1">
            <a:spLocks noChangeArrowheads="1"/>
          </p:cNvSpPr>
          <p:nvPr/>
        </p:nvSpPr>
        <p:spPr bwMode="auto">
          <a:xfrm>
            <a:off x="2771775" y="50958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E6</a:t>
            </a:r>
          </a:p>
        </p:txBody>
      </p:sp>
      <p:sp>
        <p:nvSpPr>
          <p:cNvPr id="16573" name="Text Box 209"/>
          <p:cNvSpPr txBox="1">
            <a:spLocks noChangeArrowheads="1"/>
          </p:cNvSpPr>
          <p:nvPr/>
        </p:nvSpPr>
        <p:spPr bwMode="auto">
          <a:xfrm>
            <a:off x="2771775" y="48799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E7</a:t>
            </a:r>
          </a:p>
        </p:txBody>
      </p:sp>
      <p:sp>
        <p:nvSpPr>
          <p:cNvPr id="16574" name="Text Box 210"/>
          <p:cNvSpPr txBox="1">
            <a:spLocks noChangeArrowheads="1"/>
          </p:cNvSpPr>
          <p:nvPr/>
        </p:nvSpPr>
        <p:spPr bwMode="auto">
          <a:xfrm>
            <a:off x="2771775" y="46640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E8</a:t>
            </a:r>
          </a:p>
        </p:txBody>
      </p:sp>
      <p:sp>
        <p:nvSpPr>
          <p:cNvPr id="16575" name="Text Box 211"/>
          <p:cNvSpPr txBox="1">
            <a:spLocks noChangeArrowheads="1"/>
          </p:cNvSpPr>
          <p:nvPr/>
        </p:nvSpPr>
        <p:spPr bwMode="auto">
          <a:xfrm>
            <a:off x="3436938" y="51101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E6</a:t>
            </a:r>
          </a:p>
        </p:txBody>
      </p:sp>
      <p:sp>
        <p:nvSpPr>
          <p:cNvPr id="16576" name="Text Box 212"/>
          <p:cNvSpPr txBox="1">
            <a:spLocks noChangeArrowheads="1"/>
          </p:cNvSpPr>
          <p:nvPr/>
        </p:nvSpPr>
        <p:spPr bwMode="auto">
          <a:xfrm>
            <a:off x="3436938" y="48799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E7</a:t>
            </a:r>
          </a:p>
        </p:txBody>
      </p:sp>
      <p:sp>
        <p:nvSpPr>
          <p:cNvPr id="16577" name="Text Box 213"/>
          <p:cNvSpPr txBox="1">
            <a:spLocks noChangeArrowheads="1"/>
          </p:cNvSpPr>
          <p:nvPr/>
        </p:nvSpPr>
        <p:spPr bwMode="auto">
          <a:xfrm>
            <a:off x="3419475" y="46640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E8</a:t>
            </a:r>
          </a:p>
        </p:txBody>
      </p:sp>
      <p:sp>
        <p:nvSpPr>
          <p:cNvPr id="16578" name="Text Box 214"/>
          <p:cNvSpPr txBox="1">
            <a:spLocks noChangeArrowheads="1"/>
          </p:cNvSpPr>
          <p:nvPr/>
        </p:nvSpPr>
        <p:spPr bwMode="auto">
          <a:xfrm>
            <a:off x="3419475" y="44481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E9</a:t>
            </a:r>
          </a:p>
        </p:txBody>
      </p:sp>
      <p:sp>
        <p:nvSpPr>
          <p:cNvPr id="16579" name="Text Box 215"/>
          <p:cNvSpPr txBox="1">
            <a:spLocks noChangeArrowheads="1"/>
          </p:cNvSpPr>
          <p:nvPr/>
        </p:nvSpPr>
        <p:spPr bwMode="auto">
          <a:xfrm>
            <a:off x="3419475" y="4232275"/>
            <a:ext cx="414338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E10</a:t>
            </a:r>
          </a:p>
        </p:txBody>
      </p:sp>
      <p:sp>
        <p:nvSpPr>
          <p:cNvPr id="16580" name="Rectangle 216"/>
          <p:cNvSpPr>
            <a:spLocks noChangeArrowheads="1"/>
          </p:cNvSpPr>
          <p:nvPr/>
        </p:nvSpPr>
        <p:spPr bwMode="auto">
          <a:xfrm>
            <a:off x="5148263" y="1822450"/>
            <a:ext cx="3649662" cy="58102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為個體編號、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b="0" i="1" baseline="-30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為第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個體的等候時間</a:t>
            </a:r>
          </a:p>
          <a:p>
            <a:pPr eaLnBrk="1" hangingPunct="1"/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為個體數</a:t>
            </a:r>
            <a:r>
              <a:rPr lang="zh-TW" altLang="en-US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向右箭號 1"/>
          <p:cNvSpPr/>
          <p:nvPr/>
        </p:nvSpPr>
        <p:spPr bwMode="auto">
          <a:xfrm>
            <a:off x="4283968" y="5148263"/>
            <a:ext cx="361057" cy="325437"/>
          </a:xfrm>
          <a:prstGeom prst="rightArrow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9234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觀察為基礎之績效指標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zh-TW" altLang="en-US" dirty="0"/>
              <a:t>平均等候時間 </a:t>
            </a:r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en-US" altLang="zh-TW" dirty="0"/>
          </a:p>
          <a:p>
            <a:pPr marL="457200" indent="-457200" eaLnBrk="1" hangingPunct="1">
              <a:buFont typeface="+mj-lt"/>
              <a:buAutoNum type="arabicPeriod" startAt="2"/>
            </a:pPr>
            <a:r>
              <a:rPr lang="zh-TW" altLang="en-US" dirty="0"/>
              <a:t>平均停留時間 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3492500" y="1412875"/>
          <a:ext cx="15113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2" name="方程式" r:id="rId3" imgW="875920" imgH="634725" progId="Equation.3">
                  <p:embed/>
                </p:oleObj>
              </mc:Choice>
              <mc:Fallback>
                <p:oleObj name="方程式" r:id="rId3" imgW="875920" imgH="634725" progId="Equation.3">
                  <p:embed/>
                  <p:pic>
                    <p:nvPicPr>
                      <p:cNvPr id="174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412875"/>
                        <a:ext cx="1511300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3563938" y="4005263"/>
          <a:ext cx="1584325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3" name="方程式" r:id="rId5" imgW="850531" imgH="634725" progId="Equation.3">
                  <p:embed/>
                </p:oleObj>
              </mc:Choice>
              <mc:Fallback>
                <p:oleObj name="方程式" r:id="rId5" imgW="850531" imgH="634725" progId="Equation.3">
                  <p:embed/>
                  <p:pic>
                    <p:nvPicPr>
                      <p:cNvPr id="174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005263"/>
                        <a:ext cx="1584325" cy="119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2339975" y="2636838"/>
            <a:ext cx="4684713" cy="3365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為個體編號、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WT</a:t>
            </a:r>
            <a:r>
              <a:rPr lang="en-US" altLang="zh-TW" b="0" i="1" baseline="-30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個體的等候時間、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為個體數</a:t>
            </a:r>
            <a:r>
              <a:rPr lang="zh-TW" altLang="en-US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417" name="Rectangle 11"/>
          <p:cNvSpPr>
            <a:spLocks noChangeArrowheads="1"/>
          </p:cNvSpPr>
          <p:nvPr/>
        </p:nvSpPr>
        <p:spPr bwMode="auto">
          <a:xfrm>
            <a:off x="2268538" y="5229225"/>
            <a:ext cx="4649787" cy="3365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為個體編號、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CT</a:t>
            </a:r>
            <a:r>
              <a:rPr lang="en-US" altLang="zh-TW" b="0" i="1" baseline="-30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個體的等待時間、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為個體數</a:t>
            </a:r>
            <a:r>
              <a:rPr lang="zh-TW" altLang="en-US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687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914400" y="4114800"/>
            <a:ext cx="73152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zh-TW" altLang="zh-TW" sz="2800">
              <a:solidFill>
                <a:schemeClr val="bg2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xfrm>
            <a:off x="123825" y="57151"/>
            <a:ext cx="8820150" cy="74136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TW" altLang="en-US" sz="2800" dirty="0">
                <a:latin typeface="+mj-ea"/>
              </a:rPr>
              <a:t>事件</a:t>
            </a:r>
            <a:r>
              <a:rPr lang="en-US" altLang="zh-TW" sz="2800" dirty="0">
                <a:latin typeface="+mj-ea"/>
              </a:rPr>
              <a:t>(Event)</a:t>
            </a:r>
            <a:r>
              <a:rPr lang="zh-TW" altLang="en-US" sz="2800" dirty="0">
                <a:latin typeface="+mj-ea"/>
              </a:rPr>
              <a:t>、活動</a:t>
            </a:r>
            <a:r>
              <a:rPr lang="en-US" altLang="zh-TW" sz="2800" dirty="0">
                <a:latin typeface="+mj-ea"/>
              </a:rPr>
              <a:t>(Activity)</a:t>
            </a:r>
            <a:r>
              <a:rPr lang="zh-TW" altLang="en-US" sz="2800" dirty="0">
                <a:latin typeface="+mj-ea"/>
              </a:rPr>
              <a:t>與程序</a:t>
            </a:r>
            <a:r>
              <a:rPr lang="en-US" altLang="zh-TW" sz="2800" dirty="0">
                <a:latin typeface="+mj-ea"/>
              </a:rPr>
              <a:t>(Process)</a:t>
            </a:r>
            <a:r>
              <a:rPr lang="zh-TW" altLang="en-US" sz="2800" dirty="0">
                <a:latin typeface="+mj-ea"/>
              </a:rPr>
              <a:t>關係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9144000" y="4724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zh-TW">
              <a:solidFill>
                <a:srgbClr val="993366"/>
              </a:solidFill>
            </a:endParaRPr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914400" y="4038600"/>
            <a:ext cx="7315200" cy="0"/>
          </a:xfrm>
          <a:prstGeom prst="line">
            <a:avLst/>
          </a:prstGeom>
          <a:noFill/>
          <a:ln w="38100">
            <a:solidFill>
              <a:srgbClr val="990099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1524000" y="3048000"/>
            <a:ext cx="0" cy="99060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2895600" y="3048000"/>
            <a:ext cx="0" cy="99060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4495800" y="3048000"/>
            <a:ext cx="0" cy="99060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6019800" y="3048000"/>
            <a:ext cx="0" cy="99060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7467600" y="3048000"/>
            <a:ext cx="0" cy="99060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447800" y="981075"/>
            <a:ext cx="6172200" cy="1066800"/>
            <a:chOff x="912" y="912"/>
            <a:chExt cx="3888" cy="672"/>
          </a:xfrm>
        </p:grpSpPr>
        <p:sp>
          <p:nvSpPr>
            <p:cNvPr id="66591" name="Line 13"/>
            <p:cNvSpPr>
              <a:spLocks noChangeShapeType="1"/>
            </p:cNvSpPr>
            <p:nvPr/>
          </p:nvSpPr>
          <p:spPr bwMode="auto">
            <a:xfrm>
              <a:off x="912" y="1584"/>
              <a:ext cx="3888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92" name="Text Box 14"/>
            <p:cNvSpPr txBox="1">
              <a:spLocks noChangeArrowheads="1"/>
            </p:cNvSpPr>
            <p:nvPr/>
          </p:nvSpPr>
          <p:spPr bwMode="auto">
            <a:xfrm>
              <a:off x="2064" y="912"/>
              <a:ext cx="15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TW" altLang="en-US" sz="3200" dirty="0">
                  <a:solidFill>
                    <a:srgbClr val="660033"/>
                  </a:solidFill>
                </a:rPr>
                <a:t>程 序</a:t>
              </a:r>
              <a:endParaRPr lang="zh-TW" altLang="en-US" sz="3200" dirty="0">
                <a:solidFill>
                  <a:srgbClr val="660033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895600" y="2743200"/>
            <a:ext cx="1855788" cy="457200"/>
            <a:chOff x="1824" y="1728"/>
            <a:chExt cx="1169" cy="288"/>
          </a:xfrm>
        </p:grpSpPr>
        <p:sp>
          <p:nvSpPr>
            <p:cNvPr id="66589" name="Line 12"/>
            <p:cNvSpPr>
              <a:spLocks noChangeShapeType="1"/>
            </p:cNvSpPr>
            <p:nvPr/>
          </p:nvSpPr>
          <p:spPr bwMode="auto">
            <a:xfrm>
              <a:off x="1824" y="2016"/>
              <a:ext cx="1008" cy="0"/>
            </a:xfrm>
            <a:prstGeom prst="line">
              <a:avLst/>
            </a:prstGeom>
            <a:noFill/>
            <a:ln w="38100">
              <a:solidFill>
                <a:srgbClr val="9966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90" name="Text Box 15"/>
            <p:cNvSpPr txBox="1">
              <a:spLocks noChangeArrowheads="1"/>
            </p:cNvSpPr>
            <p:nvPr/>
          </p:nvSpPr>
          <p:spPr bwMode="auto">
            <a:xfrm>
              <a:off x="2112" y="1728"/>
              <a:ext cx="88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TW" altLang="en-US" sz="2200">
                  <a:solidFill>
                    <a:srgbClr val="660033"/>
                  </a:solidFill>
                  <a:latin typeface="Arial" panose="020B0604020202020204" pitchFamily="34" charset="0"/>
                </a:rPr>
                <a:t>活動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019800" y="2705100"/>
            <a:ext cx="1619250" cy="495300"/>
            <a:chOff x="3792" y="1704"/>
            <a:chExt cx="1020" cy="312"/>
          </a:xfrm>
        </p:grpSpPr>
        <p:sp>
          <p:nvSpPr>
            <p:cNvPr id="66587" name="Line 11"/>
            <p:cNvSpPr>
              <a:spLocks noChangeShapeType="1"/>
            </p:cNvSpPr>
            <p:nvPr/>
          </p:nvSpPr>
          <p:spPr bwMode="auto">
            <a:xfrm>
              <a:off x="3792" y="2016"/>
              <a:ext cx="912" cy="0"/>
            </a:xfrm>
            <a:prstGeom prst="line">
              <a:avLst/>
            </a:prstGeom>
            <a:noFill/>
            <a:ln w="38100">
              <a:solidFill>
                <a:srgbClr val="9966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8" name="Text Box 16"/>
            <p:cNvSpPr txBox="1">
              <a:spLocks noChangeArrowheads="1"/>
            </p:cNvSpPr>
            <p:nvPr/>
          </p:nvSpPr>
          <p:spPr bwMode="auto">
            <a:xfrm>
              <a:off x="3996" y="1704"/>
              <a:ext cx="81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TW" altLang="en-US" sz="2200">
                  <a:solidFill>
                    <a:srgbClr val="660033"/>
                  </a:solidFill>
                  <a:latin typeface="Arial" panose="020B0604020202020204" pitchFamily="34" charset="0"/>
                </a:rPr>
                <a:t>活動</a:t>
              </a:r>
            </a:p>
          </p:txBody>
        </p:sp>
      </p:grpSp>
      <p:sp>
        <p:nvSpPr>
          <p:cNvPr id="66574" name="Text Box 17"/>
          <p:cNvSpPr txBox="1">
            <a:spLocks noChangeArrowheads="1"/>
          </p:cNvSpPr>
          <p:nvPr/>
        </p:nvSpPr>
        <p:spPr bwMode="auto">
          <a:xfrm>
            <a:off x="8213725" y="38496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993366"/>
                </a:solidFill>
                <a:latin typeface="Arial" panose="020B0604020202020204" pitchFamily="34" charset="0"/>
              </a:rPr>
              <a:t>時間</a:t>
            </a:r>
          </a:p>
        </p:txBody>
      </p:sp>
      <p:sp>
        <p:nvSpPr>
          <p:cNvPr id="66575" name="Text Box 18"/>
          <p:cNvSpPr txBox="1">
            <a:spLocks noChangeArrowheads="1"/>
          </p:cNvSpPr>
          <p:nvPr/>
        </p:nvSpPr>
        <p:spPr bwMode="auto">
          <a:xfrm>
            <a:off x="1219200" y="41148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來到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事件</a:t>
            </a:r>
          </a:p>
        </p:txBody>
      </p:sp>
      <p:sp>
        <p:nvSpPr>
          <p:cNvPr id="66576" name="Text Box 19"/>
          <p:cNvSpPr txBox="1">
            <a:spLocks noChangeArrowheads="1"/>
          </p:cNvSpPr>
          <p:nvPr/>
        </p:nvSpPr>
        <p:spPr bwMode="auto">
          <a:xfrm>
            <a:off x="2476500" y="41148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開始活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動事件</a:t>
            </a:r>
          </a:p>
        </p:txBody>
      </p:sp>
      <p:sp>
        <p:nvSpPr>
          <p:cNvPr id="66577" name="Text Box 20"/>
          <p:cNvSpPr txBox="1">
            <a:spLocks noChangeArrowheads="1"/>
          </p:cNvSpPr>
          <p:nvPr/>
        </p:nvSpPr>
        <p:spPr bwMode="auto">
          <a:xfrm>
            <a:off x="3962400" y="4114800"/>
            <a:ext cx="1114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結束活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動事件</a:t>
            </a:r>
          </a:p>
        </p:txBody>
      </p:sp>
      <p:sp>
        <p:nvSpPr>
          <p:cNvPr id="66578" name="Text Box 21"/>
          <p:cNvSpPr txBox="1">
            <a:spLocks noChangeArrowheads="1"/>
          </p:cNvSpPr>
          <p:nvPr/>
        </p:nvSpPr>
        <p:spPr bwMode="auto">
          <a:xfrm>
            <a:off x="5600700" y="41148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開始活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動事件</a:t>
            </a:r>
          </a:p>
        </p:txBody>
      </p:sp>
      <p:sp>
        <p:nvSpPr>
          <p:cNvPr id="66579" name="Text Box 22"/>
          <p:cNvSpPr txBox="1">
            <a:spLocks noChangeArrowheads="1"/>
          </p:cNvSpPr>
          <p:nvPr/>
        </p:nvSpPr>
        <p:spPr bwMode="auto">
          <a:xfrm>
            <a:off x="7048500" y="41148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結束活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動事件</a:t>
            </a:r>
          </a:p>
        </p:txBody>
      </p:sp>
      <p:sp>
        <p:nvSpPr>
          <p:cNvPr id="66580" name="Text Box 1028"/>
          <p:cNvSpPr txBox="1">
            <a:spLocks noChangeArrowheads="1"/>
          </p:cNvSpPr>
          <p:nvPr/>
        </p:nvSpPr>
        <p:spPr bwMode="auto">
          <a:xfrm>
            <a:off x="3270250" y="40767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開始活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動事件</a:t>
            </a:r>
          </a:p>
        </p:txBody>
      </p:sp>
      <p:sp>
        <p:nvSpPr>
          <p:cNvPr id="66581" name="Text Box 1029"/>
          <p:cNvSpPr txBox="1">
            <a:spLocks noChangeArrowheads="1"/>
          </p:cNvSpPr>
          <p:nvPr/>
        </p:nvSpPr>
        <p:spPr bwMode="auto">
          <a:xfrm>
            <a:off x="4716463" y="4083050"/>
            <a:ext cx="1114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結束活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動事件</a:t>
            </a:r>
          </a:p>
        </p:txBody>
      </p:sp>
      <p:sp>
        <p:nvSpPr>
          <p:cNvPr id="55302" name="Line 1030"/>
          <p:cNvSpPr>
            <a:spLocks noChangeShapeType="1"/>
          </p:cNvSpPr>
          <p:nvPr/>
        </p:nvSpPr>
        <p:spPr bwMode="auto">
          <a:xfrm>
            <a:off x="3708400" y="2439988"/>
            <a:ext cx="0" cy="1565275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3" name="Line 1031"/>
          <p:cNvSpPr>
            <a:spLocks noChangeShapeType="1"/>
          </p:cNvSpPr>
          <p:nvPr/>
        </p:nvSpPr>
        <p:spPr bwMode="auto">
          <a:xfrm>
            <a:off x="5292725" y="2439988"/>
            <a:ext cx="0" cy="1565275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" name="Group 1032"/>
          <p:cNvGrpSpPr>
            <a:grpSpLocks/>
          </p:cNvGrpSpPr>
          <p:nvPr/>
        </p:nvGrpSpPr>
        <p:grpSpPr bwMode="auto">
          <a:xfrm>
            <a:off x="3724275" y="2205038"/>
            <a:ext cx="1784350" cy="457200"/>
            <a:chOff x="1824" y="1728"/>
            <a:chExt cx="1169" cy="288"/>
          </a:xfrm>
        </p:grpSpPr>
        <p:sp>
          <p:nvSpPr>
            <p:cNvPr id="66585" name="Line 1033"/>
            <p:cNvSpPr>
              <a:spLocks noChangeShapeType="1"/>
            </p:cNvSpPr>
            <p:nvPr/>
          </p:nvSpPr>
          <p:spPr bwMode="auto">
            <a:xfrm>
              <a:off x="1824" y="2016"/>
              <a:ext cx="1008" cy="0"/>
            </a:xfrm>
            <a:prstGeom prst="line">
              <a:avLst/>
            </a:prstGeom>
            <a:noFill/>
            <a:ln w="38100">
              <a:solidFill>
                <a:srgbClr val="9966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6" name="Text Box 1034"/>
            <p:cNvSpPr txBox="1">
              <a:spLocks noChangeArrowheads="1"/>
            </p:cNvSpPr>
            <p:nvPr/>
          </p:nvSpPr>
          <p:spPr bwMode="auto">
            <a:xfrm>
              <a:off x="2112" y="1728"/>
              <a:ext cx="88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TW" altLang="en-US" sz="2200" dirty="0">
                  <a:solidFill>
                    <a:srgbClr val="660033"/>
                  </a:solidFill>
                  <a:latin typeface="Arial" panose="020B0604020202020204" pitchFamily="34" charset="0"/>
                </a:rPr>
                <a:t>活動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績效指標蒐集方式之分類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</a:rPr>
              <a:t>模擬中</a:t>
            </a:r>
            <a:r>
              <a:rPr lang="zh-TW" altLang="en-US" dirty="0"/>
              <a:t>的績效計算</a:t>
            </a:r>
          </a:p>
          <a:p>
            <a:pPr lvl="1" eaLnBrk="1" hangingPunct="1"/>
            <a:r>
              <a:rPr lang="zh-TW" altLang="en-US" dirty="0"/>
              <a:t>許多的績效指標蒐集都是計算該指標的平均值，因此必須在進行模擬的過程中，即必須邊進行時間推進時就要透過變數的方式來累加績效指標值  </a:t>
            </a:r>
          </a:p>
          <a:p>
            <a:pPr eaLnBrk="1" hangingPunct="1"/>
            <a:endParaRPr lang="zh-TW" altLang="en-US" dirty="0"/>
          </a:p>
          <a:p>
            <a:pPr eaLnBrk="1" hangingPunct="1"/>
            <a:r>
              <a:rPr lang="zh-TW" altLang="en-US" dirty="0">
                <a:solidFill>
                  <a:srgbClr val="FF0000"/>
                </a:solidFill>
              </a:rPr>
              <a:t>模擬後</a:t>
            </a:r>
            <a:r>
              <a:rPr lang="zh-TW" altLang="en-US" dirty="0"/>
              <a:t>的計算輸出 </a:t>
            </a:r>
          </a:p>
          <a:p>
            <a:pPr lvl="1" eaLnBrk="1" hangingPunct="1"/>
            <a:r>
              <a:rPr lang="zh-TW" altLang="en-US" dirty="0"/>
              <a:t>績效指標的計算，必須透過模擬中績效指標的蒐集，在模擬結束後，在績效指標平均值或標準差的計算輸出 </a:t>
            </a:r>
          </a:p>
        </p:txBody>
      </p:sp>
    </p:spTree>
    <p:extLst>
      <p:ext uri="{BB962C8B-B14F-4D97-AF65-F5344CB8AC3E}">
        <p14:creationId xmlns:p14="http://schemas.microsoft.com/office/powerpoint/2010/main" val="3061871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模擬中的績效計算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等候線長度之累加計算 </a:t>
            </a:r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dirty="0"/>
              <a:t>個體等候時間之累加計算 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860877"/>
              </p:ext>
            </p:extLst>
          </p:nvPr>
        </p:nvGraphicFramePr>
        <p:xfrm>
          <a:off x="3396343" y="1612034"/>
          <a:ext cx="230346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2" name="方程式" r:id="rId3" imgW="1130300" imgH="228600" progId="Equation.3">
                  <p:embed/>
                </p:oleObj>
              </mc:Choice>
              <mc:Fallback>
                <p:oleObj name="方程式" r:id="rId3" imgW="1130300" imgH="228600" progId="Equation.3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343" y="1612034"/>
                        <a:ext cx="2303462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1315924" y="2633662"/>
            <a:ext cx="6464300" cy="58102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TQi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為到目前</a:t>
            </a:r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ti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為止累加等候面積、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TQ</a:t>
            </a:r>
            <a:r>
              <a:rPr lang="en-US" altLang="zh-TW" sz="1200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-1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為到目前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1200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-1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為止累加等候面積</a:t>
            </a:r>
          </a:p>
          <a:p>
            <a:pPr algn="ctr" eaLnBrk="1" hangingPunct="1"/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1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1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</a:t>
            </a:r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1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時間間格的等候面積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8435" name="Object 7"/>
          <p:cNvGraphicFramePr>
            <a:graphicFrameLocks noChangeAspect="1"/>
          </p:cNvGraphicFramePr>
          <p:nvPr/>
        </p:nvGraphicFramePr>
        <p:xfrm>
          <a:off x="3419475" y="4005263"/>
          <a:ext cx="23050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3" name="方程式" r:id="rId5" imgW="1231366" imgH="241195" progId="Equation.3">
                  <p:embed/>
                </p:oleObj>
              </mc:Choice>
              <mc:Fallback>
                <p:oleObj name="方程式" r:id="rId5" imgW="1231366" imgH="241195" progId="Equation.3">
                  <p:embed/>
                  <p:pic>
                    <p:nvPicPr>
                      <p:cNvPr id="184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005263"/>
                        <a:ext cx="230505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691680" y="5273983"/>
            <a:ext cx="5991225" cy="58102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TW</a:t>
            </a:r>
            <a:r>
              <a:rPr lang="en-US" altLang="zh-TW" sz="1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為前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個個體累加等候時間、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TW</a:t>
            </a:r>
            <a:r>
              <a:rPr lang="en-US" altLang="zh-TW" sz="1100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j-1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為前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j-1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個個體累加等候時間</a:t>
            </a:r>
          </a:p>
          <a:p>
            <a:pPr algn="ctr" eaLnBrk="1" hangingPunct="1"/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WT</a:t>
            </a:r>
            <a:r>
              <a:rPr lang="en-US" altLang="zh-TW" sz="1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為第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個個體等候時間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18442" name="Text Box 12"/>
          <p:cNvSpPr txBox="1">
            <a:spLocks noChangeArrowheads="1"/>
          </p:cNvSpPr>
          <p:nvPr/>
        </p:nvSpPr>
        <p:spPr bwMode="auto">
          <a:xfrm>
            <a:off x="5640891" y="1632125"/>
            <a:ext cx="3113545" cy="40011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累積等候面積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平均值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8443" name="Text Box 13"/>
          <p:cNvSpPr txBox="1">
            <a:spLocks noChangeArrowheads="1"/>
          </p:cNvSpPr>
          <p:nvPr/>
        </p:nvSpPr>
        <p:spPr bwMode="auto">
          <a:xfrm>
            <a:off x="5724525" y="3968750"/>
            <a:ext cx="3562385" cy="40011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累積個體等候時間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平均值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713304"/>
              </p:ext>
            </p:extLst>
          </p:nvPr>
        </p:nvGraphicFramePr>
        <p:xfrm>
          <a:off x="3401565" y="2080419"/>
          <a:ext cx="230346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4" name="方程式" r:id="rId7" imgW="1130300" imgH="228600" progId="Equation.3">
                  <p:embed/>
                </p:oleObj>
              </mc:Choice>
              <mc:Fallback>
                <p:oleObj name="方程式" r:id="rId7" imgW="1130300" imgH="228600" progId="Equation.3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565" y="2080419"/>
                        <a:ext cx="2303462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58710"/>
              </p:ext>
            </p:extLst>
          </p:nvPr>
        </p:nvGraphicFramePr>
        <p:xfrm>
          <a:off x="3396343" y="4570568"/>
          <a:ext cx="23050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5" name="方程式" r:id="rId5" imgW="1231366" imgH="241195" progId="Equation.3">
                  <p:embed/>
                </p:oleObj>
              </mc:Choice>
              <mc:Fallback>
                <p:oleObj name="方程式" r:id="rId5" imgW="1231366" imgH="241195" progId="Equation.3">
                  <p:embed/>
                  <p:pic>
                    <p:nvPicPr>
                      <p:cNvPr id="184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343" y="4570568"/>
                        <a:ext cx="230505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290765" y="202928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514283" y="451202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666594" y="2089508"/>
            <a:ext cx="3113545" cy="40011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累積等候面積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變異數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724525" y="4479895"/>
            <a:ext cx="3562385" cy="40011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累積個體等候時間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變異數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885891" y="20592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or</a:t>
            </a:r>
            <a:endParaRPr lang="zh-TW" altLang="en-US" sz="1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900304" y="44823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or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38878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87624" y="5367040"/>
            <a:ext cx="4248472" cy="867073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187624" y="2857500"/>
            <a:ext cx="4248472" cy="122078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模擬後的計算輸出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647" y="980728"/>
            <a:ext cx="7772400" cy="5105400"/>
          </a:xfrm>
        </p:spPr>
        <p:txBody>
          <a:bodyPr/>
          <a:lstStyle/>
          <a:p>
            <a:pPr eaLnBrk="1" hangingPunct="1"/>
            <a:r>
              <a:rPr lang="zh-TW" altLang="en-US" dirty="0"/>
              <a:t>等候線長度之平均值與標準差 </a:t>
            </a:r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dirty="0"/>
              <a:t>個體等候時間之平均值與標準差 </a:t>
            </a:r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94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977871"/>
              </p:ext>
            </p:extLst>
          </p:nvPr>
        </p:nvGraphicFramePr>
        <p:xfrm>
          <a:off x="1865416" y="3008312"/>
          <a:ext cx="29511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8" name="方程式" r:id="rId3" imgW="2387600" imgH="863600" progId="Equation.3">
                  <p:embed/>
                </p:oleObj>
              </mc:Choice>
              <mc:Fallback>
                <p:oleObj name="方程式" r:id="rId3" imgW="2387600" imgH="863600" progId="Equation.3">
                  <p:embed/>
                  <p:pic>
                    <p:nvPicPr>
                      <p:cNvPr id="194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416" y="3008312"/>
                        <a:ext cx="2951163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9459" name="Object 8"/>
          <p:cNvGraphicFramePr>
            <a:graphicFrameLocks noChangeAspect="1"/>
          </p:cNvGraphicFramePr>
          <p:nvPr/>
        </p:nvGraphicFramePr>
        <p:xfrm>
          <a:off x="2843213" y="4460875"/>
          <a:ext cx="11525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9" name="方程式" r:id="rId5" imgW="876240" imgH="634680" progId="Equation.3">
                  <p:embed/>
                </p:oleObj>
              </mc:Choice>
              <mc:Fallback>
                <p:oleObj name="方程式" r:id="rId5" imgW="876240" imgH="634680" progId="Equation.3">
                  <p:embed/>
                  <p:pic>
                    <p:nvPicPr>
                      <p:cNvPr id="1945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460875"/>
                        <a:ext cx="1152525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946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59357"/>
              </p:ext>
            </p:extLst>
          </p:nvPr>
        </p:nvGraphicFramePr>
        <p:xfrm>
          <a:off x="1745972" y="5384801"/>
          <a:ext cx="33845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0" name="方程式" r:id="rId7" imgW="2654300" imgH="635000" progId="Equation.3">
                  <p:embed/>
                </p:oleObj>
              </mc:Choice>
              <mc:Fallback>
                <p:oleObj name="方程式" r:id="rId7" imgW="2654300" imgH="635000" progId="Equation.3">
                  <p:embed/>
                  <p:pic>
                    <p:nvPicPr>
                      <p:cNvPr id="1946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5972" y="5384801"/>
                        <a:ext cx="338455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2"/>
          <p:cNvGraphicFramePr>
            <a:graphicFrameLocks noChangeAspect="1"/>
          </p:cNvGraphicFramePr>
          <p:nvPr/>
        </p:nvGraphicFramePr>
        <p:xfrm>
          <a:off x="2771775" y="1341438"/>
          <a:ext cx="4032250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1" name="方程式" r:id="rId9" imgW="2336760" imgH="1218960" progId="Equation.3">
                  <p:embed/>
                </p:oleObj>
              </mc:Choice>
              <mc:Fallback>
                <p:oleObj name="方程式" r:id="rId9" imgW="2336760" imgH="1218960" progId="Equation.3">
                  <p:embed/>
                  <p:pic>
                    <p:nvPicPr>
                      <p:cNvPr id="1946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341438"/>
                        <a:ext cx="4032250" cy="151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圓角矩形圖說文字 4"/>
          <p:cNvSpPr/>
          <p:nvPr/>
        </p:nvSpPr>
        <p:spPr bwMode="auto">
          <a:xfrm>
            <a:off x="5760107" y="2731640"/>
            <a:ext cx="1980245" cy="392560"/>
          </a:xfrm>
          <a:prstGeom prst="wedgeRoundRectCallout">
            <a:avLst>
              <a:gd name="adj1" fmla="val -126982"/>
              <a:gd name="adj2" fmla="val 54645"/>
              <a:gd name="adj3" fmla="val 16667"/>
            </a:avLst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01839" y="275437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前一頁計算</a:t>
            </a:r>
          </a:p>
        </p:txBody>
      </p:sp>
      <p:sp>
        <p:nvSpPr>
          <p:cNvPr id="16" name="圓角矩形圖說文字 15"/>
          <p:cNvSpPr/>
          <p:nvPr/>
        </p:nvSpPr>
        <p:spPr bwMode="auto">
          <a:xfrm>
            <a:off x="5940152" y="4814219"/>
            <a:ext cx="1980245" cy="392560"/>
          </a:xfrm>
          <a:prstGeom prst="wedgeRoundRectCallout">
            <a:avLst>
              <a:gd name="adj1" fmla="val -127975"/>
              <a:gd name="adj2" fmla="val 114756"/>
              <a:gd name="adj3" fmla="val 16667"/>
            </a:avLst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289086" y="4853179"/>
            <a:ext cx="133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前一頁計算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5714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練習</a:t>
            </a:r>
            <a:r>
              <a:rPr lang="en-US" altLang="zh-TW" dirty="0"/>
              <a:t>:</a:t>
            </a:r>
            <a:r>
              <a:rPr lang="zh-TW" altLang="en-US" dirty="0"/>
              <a:t>洗車廠範例之績效指標蒐集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000"/>
              <a:t>某一家汽車洗車廠，其服務系統如下圖</a:t>
            </a:r>
            <a:r>
              <a:rPr lang="en-US" altLang="zh-TW" sz="2000"/>
              <a:t>3.27</a:t>
            </a:r>
            <a:r>
              <a:rPr lang="zh-TW" altLang="en-US" sz="2000"/>
              <a:t>洗車廠的系統運作所示。主要服務的個體（</a:t>
            </a:r>
            <a:r>
              <a:rPr lang="en-US" altLang="zh-TW" sz="2000"/>
              <a:t>Entity</a:t>
            </a:r>
            <a:r>
              <a:rPr lang="zh-TW" altLang="en-US" sz="2000"/>
              <a:t>）為車子，包括了三大類：一種為自用的轎車、一種為休旅車，另一種是遊覽車，特別是此三種車是一部接一部來到車廠，而來到的比率為</a:t>
            </a:r>
            <a:r>
              <a:rPr lang="en-US" altLang="zh-TW" sz="2000"/>
              <a:t>5</a:t>
            </a:r>
            <a:r>
              <a:rPr lang="zh-TW" altLang="en-US" sz="2000"/>
              <a:t>比</a:t>
            </a:r>
            <a:r>
              <a:rPr lang="en-US" altLang="zh-TW" sz="2000"/>
              <a:t>4</a:t>
            </a:r>
            <a:r>
              <a:rPr lang="zh-TW" altLang="en-US" sz="2000"/>
              <a:t>比</a:t>
            </a:r>
            <a:r>
              <a:rPr lang="en-US" altLang="zh-TW" sz="2000"/>
              <a:t>1</a:t>
            </a:r>
            <a:r>
              <a:rPr lang="zh-TW" altLang="en-US" sz="2000"/>
              <a:t>。此洗車廠只有一台洗車機器（</a:t>
            </a:r>
            <a:r>
              <a:rPr lang="en-US" altLang="zh-TW" sz="2000"/>
              <a:t>Resource</a:t>
            </a:r>
            <a:r>
              <a:rPr lang="zh-TW" altLang="en-US" sz="2000"/>
              <a:t>）來從事洗車的活動</a:t>
            </a:r>
            <a:r>
              <a:rPr lang="en-US" altLang="zh-TW" sz="2000"/>
              <a:t>(Activity) 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000"/>
              <a:t>若汽車來到後，若沒有空的等候區，則會自行離去尋找別的洗車廠，此現象稱為</a:t>
            </a:r>
            <a:r>
              <a:rPr lang="en-US" altLang="zh-TW" sz="2000"/>
              <a:t>Balking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000"/>
              <a:t>蒐集系統的績效來評估系統包括：車子平均停留車店中時間、洗車店平均每月服務的車子數、洗車店平均使用率、車子排隊的平均長度、洗車店平均一個月盈餘、洗車店平均每月</a:t>
            </a:r>
            <a:r>
              <a:rPr lang="en-US" altLang="zh-TW" sz="2000"/>
              <a:t>Balking</a:t>
            </a:r>
            <a:r>
              <a:rPr lang="zh-TW" altLang="en-US" sz="2000"/>
              <a:t>的車子數 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860800"/>
            <a:ext cx="50419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423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模擬中的績效計算 </a:t>
            </a:r>
          </a:p>
        </p:txBody>
      </p:sp>
      <p:graphicFrame>
        <p:nvGraphicFramePr>
          <p:cNvPr id="122894" name="Group 14"/>
          <p:cNvGraphicFramePr>
            <a:graphicFrameLocks noGrp="1"/>
          </p:cNvGraphicFramePr>
          <p:nvPr/>
        </p:nvGraphicFramePr>
        <p:xfrm>
          <a:off x="4787900" y="981075"/>
          <a:ext cx="4143375" cy="1188720"/>
        </p:xfrm>
        <a:graphic>
          <a:graphicData uri="http://schemas.openxmlformats.org/drawingml/2006/table">
            <a:tbl>
              <a:tblPr/>
              <a:tblGrid>
                <a:gridCol w="4143375">
                  <a:extLst>
                    <a:ext uri="{9D8B030D-6E8A-4147-A177-3AD203B41FA5}">
                      <a16:colId xmlns:a16="http://schemas.microsoft.com/office/drawing/2014/main" val="4273376852"/>
                    </a:ext>
                  </a:extLst>
                </a:gridCol>
              </a:tblGrid>
              <a:tr h="1008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totalCustomer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：總服務顧客數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型的顧客數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balkingNum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：進入等候區時，被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Balking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的顧客數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	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BTime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：機台忙碌的時間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QueueTime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：顧客等候的時間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STOPT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：系統模擬時間</a:t>
                      </a: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255377"/>
                  </a:ext>
                </a:extLst>
              </a:tr>
            </a:tbl>
          </a:graphicData>
        </a:graphic>
      </p:graphicFrame>
      <p:sp>
        <p:nvSpPr>
          <p:cNvPr id="60425" name="Rectangle 1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 sz="2400" b="1" u="sng" dirty="0"/>
          </a:p>
          <a:p>
            <a:pPr eaLnBrk="1" hangingPunct="1"/>
            <a:r>
              <a:rPr lang="zh-TW" altLang="en-US" sz="2400" b="1" u="sng" dirty="0"/>
              <a:t>觀察為基礎之績效指標</a:t>
            </a:r>
            <a:endParaRPr lang="zh-TW" altLang="en-US" sz="24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服務完成的</a:t>
            </a:r>
            <a:r>
              <a:rPr lang="en-US" altLang="zh-TW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顧客數</a:t>
            </a:r>
          </a:p>
          <a:p>
            <a:pPr lvl="1" eaLnBrk="1" hangingPunct="1">
              <a:buFontTx/>
              <a:buNone/>
            </a:pPr>
            <a:r>
              <a:rPr lang="zh-TW" altLang="en-US" b="1" dirty="0"/>
              <a:t>	</a:t>
            </a:r>
            <a:r>
              <a:rPr lang="en-US" altLang="zh-TW" sz="2000" b="1" dirty="0" err="1"/>
              <a:t>Anum</a:t>
            </a:r>
            <a:r>
              <a:rPr lang="en-US" altLang="zh-TW" sz="2000" b="1" dirty="0"/>
              <a:t> = Anum+1</a:t>
            </a:r>
            <a:r>
              <a:rPr lang="en-US" altLang="zh-TW" dirty="0"/>
              <a:t> </a:t>
            </a:r>
            <a:endParaRPr lang="en-US" altLang="zh-TW" sz="20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等候區前的</a:t>
            </a:r>
            <a:r>
              <a:rPr lang="en-US" altLang="zh-TW" sz="2000" b="1" dirty="0">
                <a:solidFill>
                  <a:srgbClr val="000000"/>
                </a:solidFill>
              </a:rPr>
              <a:t>Balking</a:t>
            </a:r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數目</a:t>
            </a:r>
            <a:r>
              <a:rPr lang="zh-TW" altLang="en-US" sz="2000" b="1" u="sng" dirty="0"/>
              <a:t> </a:t>
            </a:r>
          </a:p>
          <a:p>
            <a:pPr lvl="1" eaLnBrk="1" hangingPunct="1">
              <a:buFontTx/>
              <a:buNone/>
            </a:pPr>
            <a:r>
              <a:rPr lang="zh-TW" altLang="en-US" sz="2000" b="1" dirty="0"/>
              <a:t>	</a:t>
            </a:r>
            <a:r>
              <a:rPr lang="en-US" altLang="zh-TW" sz="2000" b="1" dirty="0" err="1">
                <a:solidFill>
                  <a:srgbClr val="000000"/>
                </a:solidFill>
              </a:rPr>
              <a:t>balkingNum</a:t>
            </a:r>
            <a:r>
              <a:rPr lang="en-US" altLang="zh-TW" sz="2000" b="1" dirty="0">
                <a:solidFill>
                  <a:srgbClr val="000000"/>
                </a:solidFill>
              </a:rPr>
              <a:t>= balkingNum+1</a:t>
            </a:r>
            <a:endParaRPr lang="en-US" altLang="zh-TW" sz="2000" b="1" u="sng" dirty="0"/>
          </a:p>
          <a:p>
            <a:pPr eaLnBrk="1" hangingPunct="1"/>
            <a:r>
              <a:rPr lang="zh-TW" altLang="en-US" sz="2400" b="1" u="sng" dirty="0">
                <a:solidFill>
                  <a:srgbClr val="000000"/>
                </a:solidFill>
                <a:cs typeface="Times New Roman" panose="02020603050405020304" pitchFamily="18" charset="0"/>
              </a:rPr>
              <a:t>時間為基礎之績效指標</a:t>
            </a:r>
            <a:r>
              <a:rPr lang="zh-TW" altLang="en-US" dirty="0"/>
              <a:t> </a:t>
            </a:r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機台的忙碌時間</a:t>
            </a:r>
            <a:r>
              <a:rPr lang="zh-TW" altLang="en-US" sz="2000" b="1" dirty="0"/>
              <a:t> </a:t>
            </a:r>
          </a:p>
          <a:p>
            <a:pPr lvl="1" eaLnBrk="1" hangingPunct="1">
              <a:buFontTx/>
              <a:buNone/>
            </a:pPr>
            <a:r>
              <a:rPr lang="zh-TW" altLang="en-US" sz="2000" b="1" dirty="0"/>
              <a:t>	</a:t>
            </a:r>
            <a:r>
              <a:rPr lang="en-US" altLang="zh-TW" sz="2000" b="1" dirty="0" err="1">
                <a:solidFill>
                  <a:srgbClr val="000000"/>
                </a:solidFill>
              </a:rPr>
              <a:t>BTime</a:t>
            </a:r>
            <a:r>
              <a:rPr lang="en-US" altLang="zh-TW" sz="2000" b="1" dirty="0">
                <a:solidFill>
                  <a:srgbClr val="000000"/>
                </a:solidFill>
              </a:rPr>
              <a:t> = </a:t>
            </a:r>
            <a:r>
              <a:rPr lang="en-US" altLang="zh-TW" sz="2000" b="1" dirty="0" err="1">
                <a:solidFill>
                  <a:srgbClr val="000000"/>
                </a:solidFill>
              </a:rPr>
              <a:t>BTime</a:t>
            </a:r>
            <a:r>
              <a:rPr lang="en-US" altLang="zh-TW" sz="2000" b="1" dirty="0">
                <a:solidFill>
                  <a:srgbClr val="000000"/>
                </a:solidFill>
              </a:rPr>
              <a:t> + BUSY * (TNOW - TTLAS )</a:t>
            </a:r>
            <a:r>
              <a:rPr lang="en-US" altLang="zh-TW" sz="2000" b="1" dirty="0"/>
              <a:t> </a:t>
            </a:r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等候區的顧客的等候時間長度</a:t>
            </a:r>
          </a:p>
          <a:p>
            <a:pPr lvl="1" eaLnBrk="1" hangingPunct="1">
              <a:buFontTx/>
              <a:buNone/>
            </a:pPr>
            <a:r>
              <a:rPr lang="zh-TW" altLang="en-US" sz="2000" b="1" dirty="0"/>
              <a:t>	</a:t>
            </a:r>
            <a:r>
              <a:rPr lang="en-US" altLang="zh-TW" sz="2000" b="1" dirty="0" err="1">
                <a:solidFill>
                  <a:srgbClr val="000000"/>
                </a:solidFill>
              </a:rPr>
              <a:t>QueueTime</a:t>
            </a:r>
            <a:r>
              <a:rPr lang="en-US" altLang="zh-TW" sz="2000" b="1" dirty="0">
                <a:solidFill>
                  <a:srgbClr val="000000"/>
                </a:solidFill>
              </a:rPr>
              <a:t> = </a:t>
            </a:r>
            <a:r>
              <a:rPr lang="en-US" altLang="zh-TW" sz="2000" b="1" dirty="0" err="1">
                <a:solidFill>
                  <a:srgbClr val="000000"/>
                </a:solidFill>
              </a:rPr>
              <a:t>QueueTime</a:t>
            </a:r>
            <a:r>
              <a:rPr lang="en-US" altLang="zh-TW" sz="2000" b="1" dirty="0">
                <a:solidFill>
                  <a:srgbClr val="000000"/>
                </a:solidFill>
              </a:rPr>
              <a:t> + LWL * (TNOW - TTLAS )</a:t>
            </a:r>
            <a:r>
              <a:rPr lang="en-US" altLang="zh-TW" sz="2000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89741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模擬後的計算輸出 </a:t>
            </a:r>
          </a:p>
        </p:txBody>
      </p:sp>
      <p:sp>
        <p:nvSpPr>
          <p:cNvPr id="61443" name="Rectangle 18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 sz="2400" b="1" u="sng" dirty="0"/>
          </a:p>
          <a:p>
            <a:pPr eaLnBrk="1" hangingPunct="1"/>
            <a:r>
              <a:rPr lang="zh-TW" altLang="en-US" sz="2400" b="1" u="sng" dirty="0"/>
              <a:t>觀察為基礎之績效指標</a:t>
            </a:r>
            <a:endParaRPr lang="zh-TW" altLang="en-US" sz="24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盈餘 </a:t>
            </a:r>
          </a:p>
          <a:p>
            <a:pPr lvl="1" eaLnBrk="1" hangingPunct="1">
              <a:buFontTx/>
              <a:buNone/>
            </a:pPr>
            <a:r>
              <a:rPr lang="zh-TW" altLang="en-US" b="1" dirty="0"/>
              <a:t>	</a:t>
            </a:r>
            <a:r>
              <a:rPr lang="en-US" altLang="zh-TW" sz="2000" b="1" dirty="0">
                <a:solidFill>
                  <a:srgbClr val="000000"/>
                </a:solidFill>
              </a:rPr>
              <a:t>A</a:t>
            </a:r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型車利潤</a:t>
            </a:r>
            <a:r>
              <a:rPr lang="zh-TW" altLang="en-US" sz="2000" b="1" dirty="0">
                <a:solidFill>
                  <a:srgbClr val="000000"/>
                </a:solidFill>
              </a:rPr>
              <a:t> *</a:t>
            </a:r>
            <a:r>
              <a:rPr lang="en-US" altLang="zh-TW" sz="2000" b="1" dirty="0" err="1">
                <a:solidFill>
                  <a:srgbClr val="000000"/>
                </a:solidFill>
              </a:rPr>
              <a:t>Anum</a:t>
            </a:r>
            <a:r>
              <a:rPr lang="en-US" altLang="zh-TW" sz="2000" b="1" dirty="0">
                <a:solidFill>
                  <a:srgbClr val="000000"/>
                </a:solidFill>
              </a:rPr>
              <a:t> +B</a:t>
            </a:r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型車利潤</a:t>
            </a:r>
            <a:r>
              <a:rPr lang="zh-TW" altLang="en-US" sz="2000" b="1" dirty="0">
                <a:solidFill>
                  <a:srgbClr val="000000"/>
                </a:solidFill>
              </a:rPr>
              <a:t> * </a:t>
            </a:r>
            <a:r>
              <a:rPr lang="en-US" altLang="zh-TW" sz="2000" b="1" dirty="0" err="1">
                <a:solidFill>
                  <a:srgbClr val="000000"/>
                </a:solidFill>
              </a:rPr>
              <a:t>Bnum</a:t>
            </a:r>
            <a:r>
              <a:rPr lang="en-US" altLang="zh-TW" sz="2000" b="1" dirty="0">
                <a:solidFill>
                  <a:srgbClr val="000000"/>
                </a:solidFill>
              </a:rPr>
              <a:t> + C</a:t>
            </a:r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型車利潤</a:t>
            </a:r>
            <a:r>
              <a:rPr lang="zh-TW" altLang="en-US" sz="2000" b="1" dirty="0">
                <a:solidFill>
                  <a:srgbClr val="000000"/>
                </a:solidFill>
              </a:rPr>
              <a:t>  *</a:t>
            </a:r>
            <a:r>
              <a:rPr lang="en-US" altLang="zh-TW" sz="2000" b="1" dirty="0" err="1">
                <a:solidFill>
                  <a:srgbClr val="000000"/>
                </a:solidFill>
              </a:rPr>
              <a:t>Cnum</a:t>
            </a:r>
            <a:r>
              <a:rPr lang="en-US" altLang="zh-TW" sz="2000" b="1" dirty="0">
                <a:solidFill>
                  <a:srgbClr val="000000"/>
                </a:solidFill>
              </a:rPr>
              <a:t> – </a:t>
            </a:r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費用</a:t>
            </a:r>
            <a:r>
              <a:rPr lang="zh-TW" altLang="en-US" sz="2000" b="1" dirty="0"/>
              <a:t> </a:t>
            </a:r>
            <a:endParaRPr lang="zh-TW" altLang="en-US" sz="20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zh-TW" altLang="en-US" sz="2400" b="1" u="sng" dirty="0">
                <a:solidFill>
                  <a:srgbClr val="000000"/>
                </a:solidFill>
                <a:cs typeface="Times New Roman" panose="02020603050405020304" pitchFamily="18" charset="0"/>
              </a:rPr>
              <a:t>時間為基礎之績效指標</a:t>
            </a:r>
            <a:r>
              <a:rPr lang="zh-TW" altLang="en-US" dirty="0"/>
              <a:t> </a:t>
            </a:r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等候區的平均長度 </a:t>
            </a:r>
            <a:endParaRPr lang="zh-TW" altLang="en-US" sz="2000" b="1" dirty="0"/>
          </a:p>
          <a:p>
            <a:pPr lvl="1" eaLnBrk="1" hangingPunct="1">
              <a:buFontTx/>
              <a:buNone/>
            </a:pPr>
            <a:r>
              <a:rPr lang="zh-TW" altLang="en-US" sz="2000" b="1" dirty="0"/>
              <a:t>	</a:t>
            </a:r>
            <a:r>
              <a:rPr lang="en-US" altLang="zh-TW" sz="2000" b="1" dirty="0" err="1">
                <a:solidFill>
                  <a:srgbClr val="000000"/>
                </a:solidFill>
              </a:rPr>
              <a:t>QueueTime</a:t>
            </a:r>
            <a:r>
              <a:rPr lang="en-US" altLang="zh-TW" sz="2000" b="1" dirty="0">
                <a:solidFill>
                  <a:srgbClr val="000000"/>
                </a:solidFill>
              </a:rPr>
              <a:t>/STOPT </a:t>
            </a:r>
            <a:endParaRPr lang="en-US" altLang="zh-TW" sz="2000" b="1" dirty="0"/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機台的平均利用率 </a:t>
            </a:r>
          </a:p>
          <a:p>
            <a:pPr lvl="1" eaLnBrk="1" hangingPunct="1">
              <a:buFontTx/>
              <a:buNone/>
            </a:pPr>
            <a:r>
              <a:rPr lang="zh-TW" altLang="en-US" sz="2000" b="1" dirty="0"/>
              <a:t>	</a:t>
            </a:r>
            <a:r>
              <a:rPr lang="en-US" altLang="zh-TW" sz="2000" b="1" dirty="0" err="1">
                <a:solidFill>
                  <a:srgbClr val="000000"/>
                </a:solidFill>
              </a:rPr>
              <a:t>BTime</a:t>
            </a:r>
            <a:r>
              <a:rPr lang="en-US" altLang="zh-TW" sz="2000" b="1" dirty="0">
                <a:solidFill>
                  <a:srgbClr val="000000"/>
                </a:solidFill>
              </a:rPr>
              <a:t>/STOPT </a:t>
            </a:r>
          </a:p>
        </p:txBody>
      </p:sp>
      <p:graphicFrame>
        <p:nvGraphicFramePr>
          <p:cNvPr id="123923" name="Group 19"/>
          <p:cNvGraphicFramePr>
            <a:graphicFrameLocks noGrp="1"/>
          </p:cNvGraphicFramePr>
          <p:nvPr/>
        </p:nvGraphicFramePr>
        <p:xfrm>
          <a:off x="4787900" y="981075"/>
          <a:ext cx="4143375" cy="1188720"/>
        </p:xfrm>
        <a:graphic>
          <a:graphicData uri="http://schemas.openxmlformats.org/drawingml/2006/table">
            <a:tbl>
              <a:tblPr/>
              <a:tblGrid>
                <a:gridCol w="4143375">
                  <a:extLst>
                    <a:ext uri="{9D8B030D-6E8A-4147-A177-3AD203B41FA5}">
                      <a16:colId xmlns:a16="http://schemas.microsoft.com/office/drawing/2014/main" val="335696237"/>
                    </a:ext>
                  </a:extLst>
                </a:gridCol>
              </a:tblGrid>
              <a:tr h="1008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totalCustomer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：總服務顧客數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型的顧客數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balkingNum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：進入等候區時，被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Balking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的顧客數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	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BTime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：機台忙碌的時間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QueueTime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：顧客等候的時間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STOPT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：系統模擬時間</a:t>
                      </a: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484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659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10477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3743325" y="0"/>
          <a:ext cx="5400675" cy="664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2" name="Visio" r:id="rId3" imgW="7471537" imgH="9577018" progId="Visio.Drawing.11">
                  <p:embed/>
                </p:oleObj>
              </mc:Choice>
              <mc:Fallback>
                <p:oleObj name="Visio" r:id="rId3" imgW="7471537" imgH="9577018" progId="Visio.Drawing.11">
                  <p:embed/>
                  <p:pic>
                    <p:nvPicPr>
                      <p:cNvPr id="204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0"/>
                        <a:ext cx="5400675" cy="6648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0" y="228600"/>
            <a:ext cx="472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3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洗車廠例之事件排程</a:t>
            </a:r>
            <a:br>
              <a:rPr lang="zh-TW" altLang="en-US" sz="3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3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模擬法之流程圖</a:t>
            </a:r>
            <a:r>
              <a:rPr lang="zh-TW" altLang="en-US" sz="3600" b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20485" name="Oval 7"/>
          <p:cNvSpPr>
            <a:spLocks noChangeArrowheads="1"/>
          </p:cNvSpPr>
          <p:nvPr/>
        </p:nvSpPr>
        <p:spPr bwMode="auto">
          <a:xfrm>
            <a:off x="5724525" y="1989138"/>
            <a:ext cx="1655763" cy="7191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6" name="Oval 8"/>
          <p:cNvSpPr>
            <a:spLocks noChangeArrowheads="1"/>
          </p:cNvSpPr>
          <p:nvPr/>
        </p:nvSpPr>
        <p:spPr bwMode="auto">
          <a:xfrm>
            <a:off x="7488238" y="1484313"/>
            <a:ext cx="1655762" cy="122396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3563938" y="2109788"/>
            <a:ext cx="2012950" cy="36671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模擬中的績效計算</a:t>
            </a:r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7164388" y="1028700"/>
            <a:ext cx="2012950" cy="3667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模擬後的計算輸出</a:t>
            </a:r>
          </a:p>
        </p:txBody>
      </p:sp>
    </p:spTree>
    <p:extLst>
      <p:ext uri="{BB962C8B-B14F-4D97-AF65-F5344CB8AC3E}">
        <p14:creationId xmlns:p14="http://schemas.microsoft.com/office/powerpoint/2010/main" val="2794792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Excel</a:t>
            </a:r>
            <a:r>
              <a:rPr lang="zh-TW" altLang="en-US"/>
              <a:t>之模擬中績效計算與收集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085850"/>
            <a:ext cx="89249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091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Excel</a:t>
            </a:r>
            <a:r>
              <a:rPr lang="zh-TW" altLang="en-US"/>
              <a:t>之</a:t>
            </a:r>
            <a:r>
              <a:rPr lang="zh-TW" altLang="en-US">
                <a:solidFill>
                  <a:srgbClr val="000000"/>
                </a:solidFill>
                <a:cs typeface="Times New Roman" panose="02020603050405020304" pitchFamily="18" charset="0"/>
              </a:rPr>
              <a:t>模擬後績效計算輸出</a:t>
            </a:r>
            <a:r>
              <a:rPr lang="zh-TW" altLang="en-US"/>
              <a:t>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pic>
        <p:nvPicPr>
          <p:cNvPr id="63492" name="Picture 7" descr="⼐˄⼘˄`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052513"/>
            <a:ext cx="86391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72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000"/>
              <a:t>事件、活動與程序關係</a:t>
            </a:r>
            <a:r>
              <a:rPr lang="en-US" altLang="zh-TW" sz="4000"/>
              <a:t>--</a:t>
            </a:r>
            <a:r>
              <a:rPr lang="zh-TW" altLang="en-US" sz="4000"/>
              <a:t>快餐店例</a:t>
            </a:r>
          </a:p>
        </p:txBody>
      </p:sp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6227763" y="5386388"/>
            <a:ext cx="144462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12" name="Oval 5"/>
          <p:cNvSpPr>
            <a:spLocks noChangeArrowheads="1"/>
          </p:cNvSpPr>
          <p:nvPr/>
        </p:nvSpPr>
        <p:spPr bwMode="auto">
          <a:xfrm>
            <a:off x="6227763" y="566261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13" name="Text Box 6"/>
          <p:cNvSpPr txBox="1">
            <a:spLocks noChangeArrowheads="1"/>
          </p:cNvSpPr>
          <p:nvPr/>
        </p:nvSpPr>
        <p:spPr bwMode="auto">
          <a:xfrm>
            <a:off x="6516688" y="5603875"/>
            <a:ext cx="1584325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TW" altLang="en-US" sz="1200">
                <a:latin typeface="Arial" panose="020B0604020202020204" pitchFamily="34" charset="0"/>
              </a:rPr>
              <a:t>顧客來到事件</a:t>
            </a:r>
          </a:p>
        </p:txBody>
      </p:sp>
      <p:sp>
        <p:nvSpPr>
          <p:cNvPr id="68614" name="Text Box 7"/>
          <p:cNvSpPr txBox="1">
            <a:spLocks noChangeArrowheads="1"/>
          </p:cNvSpPr>
          <p:nvPr/>
        </p:nvSpPr>
        <p:spPr bwMode="auto">
          <a:xfrm>
            <a:off x="6516688" y="5314950"/>
            <a:ext cx="1584325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TW" altLang="en-US" sz="1200">
                <a:latin typeface="Arial" panose="020B0604020202020204" pitchFamily="34" charset="0"/>
              </a:rPr>
              <a:t>顧客服務完成事件</a:t>
            </a:r>
          </a:p>
        </p:txBody>
      </p:sp>
      <p:sp>
        <p:nvSpPr>
          <p:cNvPr id="68615" name="Line 10"/>
          <p:cNvSpPr>
            <a:spLocks noChangeShapeType="1"/>
          </p:cNvSpPr>
          <p:nvPr/>
        </p:nvSpPr>
        <p:spPr bwMode="auto">
          <a:xfrm flipV="1">
            <a:off x="898525" y="1989138"/>
            <a:ext cx="0" cy="302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6" name="Line 11"/>
          <p:cNvSpPr>
            <a:spLocks noChangeShapeType="1"/>
          </p:cNvSpPr>
          <p:nvPr/>
        </p:nvSpPr>
        <p:spPr bwMode="auto">
          <a:xfrm>
            <a:off x="898525" y="5013325"/>
            <a:ext cx="8137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7" name="Line 12"/>
          <p:cNvSpPr>
            <a:spLocks noChangeShapeType="1"/>
          </p:cNvSpPr>
          <p:nvPr/>
        </p:nvSpPr>
        <p:spPr bwMode="auto">
          <a:xfrm>
            <a:off x="898525" y="38608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8" name="Line 13"/>
          <p:cNvSpPr>
            <a:spLocks noChangeShapeType="1"/>
          </p:cNvSpPr>
          <p:nvPr/>
        </p:nvSpPr>
        <p:spPr bwMode="auto">
          <a:xfrm>
            <a:off x="898525" y="27813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68619" name="Group 14"/>
          <p:cNvGrpSpPr>
            <a:grpSpLocks/>
          </p:cNvGrpSpPr>
          <p:nvPr/>
        </p:nvGrpSpPr>
        <p:grpSpPr bwMode="auto">
          <a:xfrm>
            <a:off x="898525" y="2276475"/>
            <a:ext cx="433388" cy="649288"/>
            <a:chOff x="521" y="1570"/>
            <a:chExt cx="273" cy="409"/>
          </a:xfrm>
        </p:grpSpPr>
        <p:sp>
          <p:nvSpPr>
            <p:cNvPr id="68653" name="Line 15"/>
            <p:cNvSpPr>
              <a:spLocks noChangeShapeType="1"/>
            </p:cNvSpPr>
            <p:nvPr/>
          </p:nvSpPr>
          <p:spPr bwMode="auto">
            <a:xfrm>
              <a:off x="658" y="1797"/>
              <a:ext cx="0" cy="18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54" name="Rectangle 16"/>
            <p:cNvSpPr>
              <a:spLocks noChangeArrowheads="1"/>
            </p:cNvSpPr>
            <p:nvPr/>
          </p:nvSpPr>
          <p:spPr bwMode="auto">
            <a:xfrm>
              <a:off x="521" y="1570"/>
              <a:ext cx="27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9.6</a:t>
              </a:r>
            </a:p>
          </p:txBody>
        </p:sp>
      </p:grpSp>
      <p:grpSp>
        <p:nvGrpSpPr>
          <p:cNvPr id="68620" name="Group 17"/>
          <p:cNvGrpSpPr>
            <a:grpSpLocks/>
          </p:cNvGrpSpPr>
          <p:nvPr/>
        </p:nvGrpSpPr>
        <p:grpSpPr bwMode="auto">
          <a:xfrm>
            <a:off x="1330325" y="2276475"/>
            <a:ext cx="433388" cy="649288"/>
            <a:chOff x="930" y="1570"/>
            <a:chExt cx="273" cy="409"/>
          </a:xfrm>
        </p:grpSpPr>
        <p:sp>
          <p:nvSpPr>
            <p:cNvPr id="68651" name="Line 18"/>
            <p:cNvSpPr>
              <a:spLocks noChangeShapeType="1"/>
            </p:cNvSpPr>
            <p:nvPr/>
          </p:nvSpPr>
          <p:spPr bwMode="auto">
            <a:xfrm>
              <a:off x="1067" y="1797"/>
              <a:ext cx="0" cy="18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52" name="Rectangle 19"/>
            <p:cNvSpPr>
              <a:spLocks noChangeArrowheads="1"/>
            </p:cNvSpPr>
            <p:nvPr/>
          </p:nvSpPr>
          <p:spPr bwMode="auto">
            <a:xfrm>
              <a:off x="930" y="1570"/>
              <a:ext cx="27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26.2</a:t>
              </a:r>
            </a:p>
          </p:txBody>
        </p:sp>
      </p:grpSp>
      <p:grpSp>
        <p:nvGrpSpPr>
          <p:cNvPr id="68621" name="Group 20"/>
          <p:cNvGrpSpPr>
            <a:grpSpLocks/>
          </p:cNvGrpSpPr>
          <p:nvPr/>
        </p:nvGrpSpPr>
        <p:grpSpPr bwMode="auto">
          <a:xfrm>
            <a:off x="1835150" y="2276475"/>
            <a:ext cx="433388" cy="649288"/>
            <a:chOff x="1338" y="1570"/>
            <a:chExt cx="273" cy="409"/>
          </a:xfrm>
        </p:grpSpPr>
        <p:sp>
          <p:nvSpPr>
            <p:cNvPr id="68649" name="Line 21"/>
            <p:cNvSpPr>
              <a:spLocks noChangeShapeType="1"/>
            </p:cNvSpPr>
            <p:nvPr/>
          </p:nvSpPr>
          <p:spPr bwMode="auto">
            <a:xfrm>
              <a:off x="1475" y="1797"/>
              <a:ext cx="0" cy="18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50" name="Rectangle 22"/>
            <p:cNvSpPr>
              <a:spLocks noChangeArrowheads="1"/>
            </p:cNvSpPr>
            <p:nvPr/>
          </p:nvSpPr>
          <p:spPr bwMode="auto">
            <a:xfrm>
              <a:off x="1338" y="1570"/>
              <a:ext cx="27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36.7</a:t>
              </a:r>
            </a:p>
          </p:txBody>
        </p:sp>
      </p:grpSp>
      <p:grpSp>
        <p:nvGrpSpPr>
          <p:cNvPr id="68622" name="Group 23"/>
          <p:cNvGrpSpPr>
            <a:grpSpLocks/>
          </p:cNvGrpSpPr>
          <p:nvPr/>
        </p:nvGrpSpPr>
        <p:grpSpPr bwMode="auto">
          <a:xfrm>
            <a:off x="1187450" y="3357563"/>
            <a:ext cx="433388" cy="649287"/>
            <a:chOff x="567" y="2251"/>
            <a:chExt cx="273" cy="409"/>
          </a:xfrm>
        </p:grpSpPr>
        <p:sp>
          <p:nvSpPr>
            <p:cNvPr id="68647" name="Line 24"/>
            <p:cNvSpPr>
              <a:spLocks noChangeShapeType="1"/>
            </p:cNvSpPr>
            <p:nvPr/>
          </p:nvSpPr>
          <p:spPr bwMode="auto">
            <a:xfrm>
              <a:off x="704" y="2478"/>
              <a:ext cx="0" cy="18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48" name="Rectangle 25"/>
            <p:cNvSpPr>
              <a:spLocks noChangeArrowheads="1"/>
            </p:cNvSpPr>
            <p:nvPr/>
          </p:nvSpPr>
          <p:spPr bwMode="auto">
            <a:xfrm>
              <a:off x="567" y="2251"/>
              <a:ext cx="27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24.6</a:t>
              </a:r>
            </a:p>
          </p:txBody>
        </p:sp>
      </p:grpSp>
      <p:grpSp>
        <p:nvGrpSpPr>
          <p:cNvPr id="68623" name="Group 26"/>
          <p:cNvGrpSpPr>
            <a:grpSpLocks/>
          </p:cNvGrpSpPr>
          <p:nvPr/>
        </p:nvGrpSpPr>
        <p:grpSpPr bwMode="auto">
          <a:xfrm>
            <a:off x="2195513" y="3357563"/>
            <a:ext cx="433387" cy="649287"/>
            <a:chOff x="976" y="2251"/>
            <a:chExt cx="273" cy="409"/>
          </a:xfrm>
        </p:grpSpPr>
        <p:sp>
          <p:nvSpPr>
            <p:cNvPr id="68645" name="Line 27"/>
            <p:cNvSpPr>
              <a:spLocks noChangeShapeType="1"/>
            </p:cNvSpPr>
            <p:nvPr/>
          </p:nvSpPr>
          <p:spPr bwMode="auto">
            <a:xfrm>
              <a:off x="1113" y="2478"/>
              <a:ext cx="0" cy="18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46" name="Rectangle 28"/>
            <p:cNvSpPr>
              <a:spLocks noChangeArrowheads="1"/>
            </p:cNvSpPr>
            <p:nvPr/>
          </p:nvSpPr>
          <p:spPr bwMode="auto">
            <a:xfrm>
              <a:off x="976" y="2251"/>
              <a:ext cx="27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45.5</a:t>
              </a:r>
            </a:p>
          </p:txBody>
        </p:sp>
      </p:grpSp>
      <p:sp>
        <p:nvSpPr>
          <p:cNvPr id="68624" name="Oval 29"/>
          <p:cNvSpPr>
            <a:spLocks noChangeArrowheads="1"/>
          </p:cNvSpPr>
          <p:nvPr/>
        </p:nvSpPr>
        <p:spPr bwMode="auto">
          <a:xfrm>
            <a:off x="1042988" y="494188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25" name="Rectangle 30"/>
          <p:cNvSpPr>
            <a:spLocks noChangeArrowheads="1"/>
          </p:cNvSpPr>
          <p:nvPr/>
        </p:nvSpPr>
        <p:spPr bwMode="auto">
          <a:xfrm>
            <a:off x="1330325" y="4941888"/>
            <a:ext cx="144463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26" name="Oval 31"/>
          <p:cNvSpPr>
            <a:spLocks noChangeArrowheads="1"/>
          </p:cNvSpPr>
          <p:nvPr/>
        </p:nvSpPr>
        <p:spPr bwMode="auto">
          <a:xfrm>
            <a:off x="1474788" y="494188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27" name="Oval 32"/>
          <p:cNvSpPr>
            <a:spLocks noChangeArrowheads="1"/>
          </p:cNvSpPr>
          <p:nvPr/>
        </p:nvSpPr>
        <p:spPr bwMode="auto">
          <a:xfrm>
            <a:off x="1979613" y="494188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28" name="Rectangle 33"/>
          <p:cNvSpPr>
            <a:spLocks noChangeArrowheads="1"/>
          </p:cNvSpPr>
          <p:nvPr/>
        </p:nvSpPr>
        <p:spPr bwMode="auto">
          <a:xfrm>
            <a:off x="2338388" y="4941888"/>
            <a:ext cx="144462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29" name="Text Box 34"/>
          <p:cNvSpPr txBox="1">
            <a:spLocks noChangeArrowheads="1"/>
          </p:cNvSpPr>
          <p:nvPr/>
        </p:nvSpPr>
        <p:spPr bwMode="auto">
          <a:xfrm>
            <a:off x="0" y="2420938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TW" altLang="en-US" sz="1200">
                <a:latin typeface="Arial" panose="020B0604020202020204" pitchFamily="34" charset="0"/>
              </a:rPr>
              <a:t>顧客來到事件</a:t>
            </a:r>
          </a:p>
        </p:txBody>
      </p:sp>
      <p:sp>
        <p:nvSpPr>
          <p:cNvPr id="68630" name="Text Box 35"/>
          <p:cNvSpPr txBox="1">
            <a:spLocks noChangeArrowheads="1"/>
          </p:cNvSpPr>
          <p:nvPr/>
        </p:nvSpPr>
        <p:spPr bwMode="auto">
          <a:xfrm>
            <a:off x="0" y="3573463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TW" altLang="en-US" sz="1200">
                <a:latin typeface="Arial" panose="020B0604020202020204" pitchFamily="34" charset="0"/>
              </a:rPr>
              <a:t>服務完成事件</a:t>
            </a:r>
          </a:p>
        </p:txBody>
      </p:sp>
      <p:sp>
        <p:nvSpPr>
          <p:cNvPr id="68631" name="Text Box 36"/>
          <p:cNvSpPr txBox="1">
            <a:spLocks noChangeArrowheads="1"/>
          </p:cNvSpPr>
          <p:nvPr/>
        </p:nvSpPr>
        <p:spPr bwMode="auto">
          <a:xfrm>
            <a:off x="0" y="4725988"/>
            <a:ext cx="8270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TW" altLang="en-US" sz="1200">
                <a:latin typeface="Arial" panose="020B0604020202020204" pitchFamily="34" charset="0"/>
              </a:rPr>
              <a:t>事件串列</a:t>
            </a:r>
          </a:p>
        </p:txBody>
      </p:sp>
      <p:sp>
        <p:nvSpPr>
          <p:cNvPr id="68632" name="Text Box 37"/>
          <p:cNvSpPr txBox="1">
            <a:spLocks noChangeArrowheads="1"/>
          </p:cNvSpPr>
          <p:nvPr/>
        </p:nvSpPr>
        <p:spPr bwMode="auto">
          <a:xfrm>
            <a:off x="8316913" y="5229225"/>
            <a:ext cx="647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TW" altLang="en-US" sz="1200">
                <a:latin typeface="Arial" panose="020B0604020202020204" pitchFamily="34" charset="0"/>
              </a:rPr>
              <a:t>時間</a:t>
            </a:r>
          </a:p>
        </p:txBody>
      </p:sp>
      <p:sp>
        <p:nvSpPr>
          <p:cNvPr id="157734" name="Line 38"/>
          <p:cNvSpPr>
            <a:spLocks noChangeShapeType="1"/>
          </p:cNvSpPr>
          <p:nvPr/>
        </p:nvSpPr>
        <p:spPr bwMode="auto">
          <a:xfrm>
            <a:off x="1116013" y="1412875"/>
            <a:ext cx="0" cy="35290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7735" name="Line 39"/>
          <p:cNvSpPr>
            <a:spLocks noChangeShapeType="1"/>
          </p:cNvSpPr>
          <p:nvPr/>
        </p:nvSpPr>
        <p:spPr bwMode="auto">
          <a:xfrm>
            <a:off x="1403350" y="1412875"/>
            <a:ext cx="0" cy="35290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7736" name="Line 40"/>
          <p:cNvSpPr>
            <a:spLocks noChangeShapeType="1"/>
          </p:cNvSpPr>
          <p:nvPr/>
        </p:nvSpPr>
        <p:spPr bwMode="auto">
          <a:xfrm>
            <a:off x="1547813" y="1412875"/>
            <a:ext cx="0" cy="35290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7737" name="Line 41"/>
          <p:cNvSpPr>
            <a:spLocks noChangeShapeType="1"/>
          </p:cNvSpPr>
          <p:nvPr/>
        </p:nvSpPr>
        <p:spPr bwMode="auto">
          <a:xfrm>
            <a:off x="2411413" y="1412875"/>
            <a:ext cx="0" cy="35290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7738" name="Line 42"/>
          <p:cNvSpPr>
            <a:spLocks noChangeShapeType="1"/>
          </p:cNvSpPr>
          <p:nvPr/>
        </p:nvSpPr>
        <p:spPr bwMode="auto">
          <a:xfrm>
            <a:off x="1116013" y="148431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7739" name="Line 43"/>
          <p:cNvSpPr>
            <a:spLocks noChangeShapeType="1"/>
          </p:cNvSpPr>
          <p:nvPr/>
        </p:nvSpPr>
        <p:spPr bwMode="auto">
          <a:xfrm>
            <a:off x="1547813" y="14843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8639" name="Text Box 44"/>
          <p:cNvSpPr txBox="1">
            <a:spLocks noChangeArrowheads="1"/>
          </p:cNvSpPr>
          <p:nvPr/>
        </p:nvSpPr>
        <p:spPr bwMode="auto">
          <a:xfrm>
            <a:off x="250825" y="908050"/>
            <a:ext cx="2012950" cy="3365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400">
                <a:solidFill>
                  <a:schemeClr val="accent2"/>
                </a:solidFill>
              </a:rPr>
              <a:t>第一位顧客點餐活動</a:t>
            </a:r>
          </a:p>
        </p:txBody>
      </p:sp>
      <p:sp>
        <p:nvSpPr>
          <p:cNvPr id="68640" name="Text Box 45"/>
          <p:cNvSpPr txBox="1">
            <a:spLocks noChangeArrowheads="1"/>
          </p:cNvSpPr>
          <p:nvPr/>
        </p:nvSpPr>
        <p:spPr bwMode="auto">
          <a:xfrm>
            <a:off x="2268538" y="908050"/>
            <a:ext cx="2012950" cy="3365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400">
                <a:solidFill>
                  <a:schemeClr val="accent2"/>
                </a:solidFill>
              </a:rPr>
              <a:t>第二位顧客點餐活動</a:t>
            </a:r>
          </a:p>
        </p:txBody>
      </p:sp>
      <p:sp>
        <p:nvSpPr>
          <p:cNvPr id="157742" name="Line 46"/>
          <p:cNvSpPr>
            <a:spLocks noChangeShapeType="1"/>
          </p:cNvSpPr>
          <p:nvPr/>
        </p:nvSpPr>
        <p:spPr bwMode="auto">
          <a:xfrm>
            <a:off x="1187450" y="1196975"/>
            <a:ext cx="71438" cy="2159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7743" name="Line 47"/>
          <p:cNvSpPr>
            <a:spLocks noChangeShapeType="1"/>
          </p:cNvSpPr>
          <p:nvPr/>
        </p:nvSpPr>
        <p:spPr bwMode="auto">
          <a:xfrm flipH="1">
            <a:off x="2195513" y="1196975"/>
            <a:ext cx="431800" cy="2873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8643" name="Text Box 48"/>
          <p:cNvSpPr txBox="1">
            <a:spLocks noChangeArrowheads="1"/>
          </p:cNvSpPr>
          <p:nvPr/>
        </p:nvSpPr>
        <p:spPr bwMode="auto">
          <a:xfrm>
            <a:off x="1389063" y="5373688"/>
            <a:ext cx="590550" cy="3365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400">
                <a:solidFill>
                  <a:schemeClr val="accent2"/>
                </a:solidFill>
              </a:rPr>
              <a:t>事件</a:t>
            </a:r>
          </a:p>
        </p:txBody>
      </p:sp>
      <p:sp>
        <p:nvSpPr>
          <p:cNvPr id="157745" name="AutoShape 49"/>
          <p:cNvSpPr>
            <a:spLocks/>
          </p:cNvSpPr>
          <p:nvPr/>
        </p:nvSpPr>
        <p:spPr bwMode="auto">
          <a:xfrm rot="16200000">
            <a:off x="1582738" y="4618038"/>
            <a:ext cx="288925" cy="1368425"/>
          </a:xfrm>
          <a:prstGeom prst="leftBrace">
            <a:avLst>
              <a:gd name="adj1" fmla="val 3946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010400" cy="838200"/>
          </a:xfrm>
          <a:noFill/>
        </p:spPr>
        <p:txBody>
          <a:bodyPr lIns="92075" tIns="46038" rIns="92075" bIns="46038"/>
          <a:lstStyle/>
          <a:p>
            <a:pPr algn="l" eaLnBrk="1" hangingPunct="1"/>
            <a:r>
              <a:rPr lang="zh-TW" altLang="en-US"/>
              <a:t>離散事件各元素間的關聯性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3405188"/>
            <a:ext cx="1157288" cy="1030287"/>
            <a:chOff x="624" y="1680"/>
            <a:chExt cx="729" cy="649"/>
          </a:xfrm>
        </p:grpSpPr>
        <p:sp>
          <p:nvSpPr>
            <p:cNvPr id="69651" name="Rectangle 4"/>
            <p:cNvSpPr>
              <a:spLocks noChangeArrowheads="1"/>
            </p:cNvSpPr>
            <p:nvPr/>
          </p:nvSpPr>
          <p:spPr bwMode="auto">
            <a:xfrm>
              <a:off x="624" y="1680"/>
              <a:ext cx="729" cy="320"/>
            </a:xfrm>
            <a:prstGeom prst="rect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008484"/>
                </a:gs>
              </a:gsLst>
              <a:path path="shape">
                <a:fillToRect l="50000" t="50000" r="50000" b="50000"/>
              </a:path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  <a:contourClr>
                <a:srgbClr val="009999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00FFFF"/>
                  </a:solidFill>
                </a:rPr>
                <a:t>ENTITIES</a:t>
              </a:r>
            </a:p>
          </p:txBody>
        </p:sp>
        <p:sp>
          <p:nvSpPr>
            <p:cNvPr id="69652" name="Text Box 5"/>
            <p:cNvSpPr txBox="1">
              <a:spLocks noChangeArrowheads="1"/>
            </p:cNvSpPr>
            <p:nvPr/>
          </p:nvSpPr>
          <p:spPr bwMode="auto">
            <a:xfrm>
              <a:off x="672" y="2098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CCFF"/>
                  </a:solidFill>
                </a:rPr>
                <a:t>having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3913188"/>
            <a:ext cx="1460500" cy="1055687"/>
            <a:chOff x="1296" y="2000"/>
            <a:chExt cx="920" cy="665"/>
          </a:xfrm>
        </p:grpSpPr>
        <p:sp>
          <p:nvSpPr>
            <p:cNvPr id="69649" name="Rectangle 7"/>
            <p:cNvSpPr>
              <a:spLocks noChangeArrowheads="1"/>
            </p:cNvSpPr>
            <p:nvPr/>
          </p:nvSpPr>
          <p:spPr bwMode="auto">
            <a:xfrm>
              <a:off x="1353" y="2000"/>
              <a:ext cx="810" cy="320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CDC00"/>
                </a:gs>
              </a:gsLst>
              <a:path path="shape">
                <a:fillToRect l="50000" t="50000" r="50000" b="50000"/>
              </a:path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993366"/>
                  </a:solidFill>
                </a:rPr>
                <a:t>ATTRIBUTES</a:t>
              </a:r>
            </a:p>
          </p:txBody>
        </p:sp>
        <p:sp>
          <p:nvSpPr>
            <p:cNvPr id="69650" name="Text Box 8"/>
            <p:cNvSpPr txBox="1">
              <a:spLocks noChangeArrowheads="1"/>
            </p:cNvSpPr>
            <p:nvPr/>
          </p:nvSpPr>
          <p:spPr bwMode="auto">
            <a:xfrm>
              <a:off x="1296" y="2434"/>
              <a:ext cx="9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993366"/>
                  </a:solidFill>
                </a:rPr>
                <a:t>Interact with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943600" y="5437188"/>
            <a:ext cx="1346200" cy="979487"/>
            <a:chOff x="3744" y="2960"/>
            <a:chExt cx="848" cy="617"/>
          </a:xfrm>
        </p:grpSpPr>
        <p:sp>
          <p:nvSpPr>
            <p:cNvPr id="69647" name="Rectangle 10"/>
            <p:cNvSpPr>
              <a:spLocks noChangeArrowheads="1"/>
            </p:cNvSpPr>
            <p:nvPr/>
          </p:nvSpPr>
          <p:spPr bwMode="auto">
            <a:xfrm>
              <a:off x="3782" y="2960"/>
              <a:ext cx="810" cy="320"/>
            </a:xfrm>
            <a:prstGeom prst="rect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008484"/>
                </a:gs>
              </a:gsLst>
              <a:path path="shape">
                <a:fillToRect l="50000" t="50000" r="50000" b="50000"/>
              </a:path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  <a:contourClr>
                <a:srgbClr val="009999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00FFFF"/>
                  </a:solidFill>
                </a:rPr>
                <a:t>EVENTS</a:t>
              </a:r>
            </a:p>
          </p:txBody>
        </p:sp>
        <p:sp>
          <p:nvSpPr>
            <p:cNvPr id="69648" name="Text Box 11"/>
            <p:cNvSpPr txBox="1">
              <a:spLocks noChangeArrowheads="1"/>
            </p:cNvSpPr>
            <p:nvPr/>
          </p:nvSpPr>
          <p:spPr bwMode="auto">
            <a:xfrm>
              <a:off x="3744" y="3346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CCFF"/>
                  </a:solidFill>
                </a:rPr>
                <a:t>change the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276600" y="4421188"/>
            <a:ext cx="1511300" cy="1004887"/>
            <a:chOff x="2064" y="2320"/>
            <a:chExt cx="952" cy="633"/>
          </a:xfrm>
        </p:grpSpPr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2163" y="2320"/>
              <a:ext cx="809" cy="320"/>
            </a:xfrm>
            <a:prstGeom prst="rect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008484"/>
                </a:gs>
              </a:gsLst>
              <a:path path="shape">
                <a:fillToRect l="50000" t="50000" r="50000" b="50000"/>
              </a:path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  <a:contourClr>
                <a:srgbClr val="009999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00FFFF"/>
                  </a:solidFill>
                </a:rPr>
                <a:t>ACTIVITIES</a:t>
              </a:r>
            </a:p>
          </p:txBody>
        </p:sp>
        <p:sp>
          <p:nvSpPr>
            <p:cNvPr id="69646" name="Text Box 14"/>
            <p:cNvSpPr txBox="1">
              <a:spLocks noChangeArrowheads="1"/>
            </p:cNvSpPr>
            <p:nvPr/>
          </p:nvSpPr>
          <p:spPr bwMode="auto">
            <a:xfrm>
              <a:off x="2064" y="2722"/>
              <a:ext cx="9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CCFF"/>
                  </a:solidFill>
                </a:rPr>
                <a:t>under certain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718050" y="4929188"/>
            <a:ext cx="1285875" cy="954087"/>
            <a:chOff x="2972" y="2640"/>
            <a:chExt cx="810" cy="601"/>
          </a:xfrm>
        </p:grpSpPr>
        <p:sp>
          <p:nvSpPr>
            <p:cNvPr id="69643" name="Rectangle 16"/>
            <p:cNvSpPr>
              <a:spLocks noChangeArrowheads="1"/>
            </p:cNvSpPr>
            <p:nvPr/>
          </p:nvSpPr>
          <p:spPr bwMode="auto">
            <a:xfrm>
              <a:off x="2972" y="2640"/>
              <a:ext cx="810" cy="320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CDC00"/>
                </a:gs>
              </a:gsLst>
              <a:path path="shape">
                <a:fillToRect l="50000" t="50000" r="50000" b="50000"/>
              </a:path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993366"/>
                  </a:solidFill>
                </a:rPr>
                <a:t>CONDITIONS</a:t>
              </a:r>
            </a:p>
          </p:txBody>
        </p:sp>
        <p:sp>
          <p:nvSpPr>
            <p:cNvPr id="69644" name="Text Box 17"/>
            <p:cNvSpPr txBox="1">
              <a:spLocks noChangeArrowheads="1"/>
            </p:cNvSpPr>
            <p:nvPr/>
          </p:nvSpPr>
          <p:spPr bwMode="auto">
            <a:xfrm>
              <a:off x="3024" y="3010"/>
              <a:ext cx="6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993366"/>
                  </a:solidFill>
                </a:rPr>
                <a:t>creating</a:t>
              </a:r>
            </a:p>
          </p:txBody>
        </p:sp>
      </p:grp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7289800" y="5945188"/>
            <a:ext cx="1092200" cy="5080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DCDC00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Top"/>
            <a:lightRig rig="legacyFlat3" dir="r"/>
          </a:scene3d>
          <a:sp3d extrusionH="887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69641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6588125" y="3167063"/>
            <a:ext cx="1944688" cy="155733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1400" b="1"/>
              <a:t>第一章</a:t>
            </a:r>
            <a:r>
              <a:rPr lang="en-US" altLang="zh-TW" sz="1400" b="1"/>
              <a:t>--</a:t>
            </a:r>
            <a:r>
              <a:rPr lang="zh-TW" altLang="en-US" sz="1400" b="1"/>
              <a:t>模擬系統組成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1400" b="1"/>
              <a:t>個體</a:t>
            </a:r>
            <a:r>
              <a:rPr lang="en-US" altLang="zh-TW" sz="1400" b="1"/>
              <a:t>(entity)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1400" b="1"/>
              <a:t>屬性</a:t>
            </a:r>
            <a:r>
              <a:rPr lang="en-US" altLang="zh-TW" sz="1400" b="1"/>
              <a:t>(attribute)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1400" b="1"/>
              <a:t>活動</a:t>
            </a:r>
            <a:r>
              <a:rPr lang="en-US" altLang="zh-TW" sz="1400" b="1"/>
              <a:t>(activity)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1400" b="1"/>
              <a:t>事件</a:t>
            </a:r>
            <a:r>
              <a:rPr lang="en-US" altLang="zh-TW" sz="1400" b="1"/>
              <a:t>(event)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1400" b="1"/>
              <a:t>狀態</a:t>
            </a:r>
            <a:r>
              <a:rPr lang="en-US" altLang="zh-TW" sz="1400" b="1"/>
              <a:t>(state)</a:t>
            </a:r>
            <a:endParaRPr lang="en-US" altLang="zh-TW" sz="1400"/>
          </a:p>
          <a:p>
            <a:pPr eaLnBrk="1" hangingPunct="1">
              <a:lnSpc>
                <a:spcPct val="90000"/>
              </a:lnSpc>
            </a:pPr>
            <a:endParaRPr lang="en-US" altLang="zh-TW" sz="1400"/>
          </a:p>
        </p:txBody>
      </p:sp>
      <p:sp>
        <p:nvSpPr>
          <p:cNvPr id="69642" name="Rectangle 1029"/>
          <p:cNvSpPr>
            <a:spLocks noChangeArrowheads="1"/>
          </p:cNvSpPr>
          <p:nvPr/>
        </p:nvSpPr>
        <p:spPr bwMode="auto">
          <a:xfrm>
            <a:off x="684213" y="765175"/>
            <a:ext cx="7772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buClrTx/>
              <a:buFontTx/>
              <a:buChar char="•"/>
            </a:pPr>
            <a:r>
              <a:rPr lang="zh-TW" altLang="en-US" sz="1800">
                <a:solidFill>
                  <a:srgbClr val="000000"/>
                </a:solidFill>
                <a:cs typeface="Times New Roman" panose="02020603050405020304" pitchFamily="18" charset="0"/>
              </a:rPr>
              <a:t>模擬的主角是個體，而模擬的動態是個體的透過活動與系統狀態的交互作用所產生的 </a:t>
            </a:r>
          </a:p>
          <a:p>
            <a:pPr algn="ctr" eaLnBrk="1" hangingPunct="1">
              <a:buClrTx/>
              <a:buFontTx/>
              <a:buChar char="•"/>
            </a:pPr>
            <a:r>
              <a:rPr lang="zh-TW" altLang="en-US" sz="1800">
                <a:solidFill>
                  <a:srgbClr val="000000"/>
                </a:solidFill>
                <a:cs typeface="Times New Roman" panose="02020603050405020304" pitchFamily="18" charset="0"/>
              </a:rPr>
              <a:t>個體的辨別可以利用所謂的屬性（</a:t>
            </a:r>
            <a:r>
              <a:rPr lang="en-US" altLang="zh-TW" sz="1800">
                <a:solidFill>
                  <a:srgbClr val="000000"/>
                </a:solidFill>
                <a:cs typeface="Times New Roman" panose="02020603050405020304" pitchFamily="18" charset="0"/>
              </a:rPr>
              <a:t>Attributes</a:t>
            </a:r>
            <a:r>
              <a:rPr lang="zh-TW" altLang="en-US" sz="1800">
                <a:solidFill>
                  <a:srgbClr val="000000"/>
                </a:solidFill>
                <a:cs typeface="Times New Roman" panose="02020603050405020304" pitchFamily="18" charset="0"/>
              </a:rPr>
              <a:t>）。在一個離散事件系統中，常有不同的類別的個體（</a:t>
            </a:r>
            <a:r>
              <a:rPr lang="en-US" altLang="zh-TW" sz="1800">
                <a:solidFill>
                  <a:srgbClr val="000000"/>
                </a:solidFill>
                <a:cs typeface="Times New Roman" panose="02020603050405020304" pitchFamily="18" charset="0"/>
              </a:rPr>
              <a:t>Entity</a:t>
            </a:r>
            <a:r>
              <a:rPr lang="zh-TW" altLang="en-US" sz="1800">
                <a:solidFill>
                  <a:srgbClr val="000000"/>
                </a:solidFill>
                <a:cs typeface="Times New Roman" panose="02020603050405020304" pitchFamily="18" charset="0"/>
              </a:rPr>
              <a:t>） </a:t>
            </a:r>
          </a:p>
          <a:p>
            <a:pPr algn="ctr" eaLnBrk="1" hangingPunct="1">
              <a:buClrTx/>
              <a:buFontTx/>
              <a:buChar char="•"/>
            </a:pPr>
            <a:r>
              <a:rPr lang="zh-TW" altLang="en-US" sz="1800">
                <a:solidFill>
                  <a:srgbClr val="000000"/>
                </a:solidFill>
                <a:cs typeface="Times New Roman" panose="02020603050405020304" pitchFamily="18" charset="0"/>
              </a:rPr>
              <a:t>條件（</a:t>
            </a:r>
            <a:r>
              <a:rPr lang="en-US" altLang="zh-TW" sz="1800">
                <a:solidFill>
                  <a:srgbClr val="000000"/>
                </a:solidFill>
                <a:cs typeface="Times New Roman" panose="02020603050405020304" pitchFamily="18" charset="0"/>
              </a:rPr>
              <a:t>Conditions</a:t>
            </a:r>
            <a:r>
              <a:rPr lang="zh-TW" altLang="en-US" sz="1800">
                <a:solidFill>
                  <a:srgbClr val="000000"/>
                </a:solidFill>
                <a:cs typeface="Times New Roman" panose="02020603050405020304" pitchFamily="18" charset="0"/>
              </a:rPr>
              <a:t>）是指系統中資源狀態或個體屬性的陳述，其條件的組合即構成所謂的「控制法則」 </a:t>
            </a:r>
          </a:p>
          <a:p>
            <a:pPr algn="ctr" eaLnBrk="1" hangingPunct="1">
              <a:buClrTx/>
              <a:buFontTx/>
              <a:buChar char="•"/>
            </a:pPr>
            <a:r>
              <a:rPr lang="zh-TW" altLang="en-US" sz="1800">
                <a:solidFill>
                  <a:srgbClr val="000000"/>
                </a:solidFill>
                <a:cs typeface="Times New Roman" panose="02020603050405020304" pitchFamily="18" charset="0"/>
              </a:rPr>
              <a:t>當控制法則成立，通常再觸動其他事件，從而產生系統狀態的變化等連鎖反應。</a:t>
            </a:r>
            <a:r>
              <a:rPr lang="zh-TW" altLang="en-US" sz="200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ChangeArrowheads="1"/>
          </p:cNvSpPr>
          <p:nvPr/>
        </p:nvSpPr>
        <p:spPr bwMode="auto">
          <a:xfrm>
            <a:off x="1143000" y="0"/>
            <a:ext cx="70104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TW" altLang="en-US" sz="4000" b="1" dirty="0">
                <a:latin typeface="標楷體" panose="03000509000000000000" pitchFamily="65" charset="-120"/>
              </a:rPr>
              <a:t>事件排程法</a:t>
            </a:r>
            <a:r>
              <a:rPr lang="en-US" altLang="zh-TW" sz="4000" b="1" dirty="0">
                <a:latin typeface="標楷體" panose="03000509000000000000" pitchFamily="65" charset="-120"/>
              </a:rPr>
              <a:t>(Event Scheduling)</a:t>
            </a:r>
          </a:p>
        </p:txBody>
      </p:sp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1143000" y="1600200"/>
            <a:ext cx="7407275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TW" altLang="en-US" sz="2800"/>
              <a:t>在「事件排程法模擬」中，主要為描述並記錄</a:t>
            </a:r>
            <a:r>
              <a:rPr lang="zh-TW" altLang="en-US" sz="2800">
                <a:solidFill>
                  <a:schemeClr val="accent2"/>
                </a:solidFill>
              </a:rPr>
              <a:t>事件點上系統狀態的變化</a:t>
            </a:r>
            <a:r>
              <a:rPr lang="zh-TW" altLang="en-US" sz="2800"/>
              <a:t>。</a:t>
            </a:r>
            <a:r>
              <a:rPr lang="zh-TW" altLang="en-US" sz="2800">
                <a:solidFill>
                  <a:srgbClr val="008000"/>
                </a:solidFill>
              </a:rPr>
              <a:t>模式構建</a:t>
            </a:r>
            <a:r>
              <a:rPr lang="zh-TW" altLang="en-US" sz="2800"/>
              <a:t>的任務即在決定有那些改變系統狀態的事件，以及定義事件與事件間的邏輯關係。</a:t>
            </a:r>
            <a:r>
              <a:rPr lang="zh-TW" altLang="en-US" sz="2800">
                <a:solidFill>
                  <a:srgbClr val="008000"/>
                </a:solidFill>
              </a:rPr>
              <a:t>模擬</a:t>
            </a:r>
            <a:r>
              <a:rPr lang="zh-TW" altLang="en-US" sz="2800"/>
              <a:t>即以虛擬</a:t>
            </a:r>
            <a:r>
              <a:rPr lang="zh-TW" altLang="en-US" sz="2800">
                <a:solidFill>
                  <a:schemeClr val="accent2"/>
                </a:solidFill>
              </a:rPr>
              <a:t>的時間推進機構</a:t>
            </a:r>
            <a:r>
              <a:rPr lang="zh-TW" altLang="en-US" sz="2800"/>
              <a:t>將事件依時間發生先後順序負責執行其相關邏輯，從而改變系統狀態，收集相關統計資料。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4114800" cy="685800"/>
          </a:xfrm>
        </p:spPr>
        <p:txBody>
          <a:bodyPr/>
          <a:lstStyle/>
          <a:p>
            <a:pPr eaLnBrk="1" hangingPunct="1"/>
            <a:r>
              <a:rPr lang="zh-TW" altLang="en-US" dirty="0"/>
              <a:t>事件排程法邏輯</a:t>
            </a:r>
          </a:p>
        </p:txBody>
      </p:sp>
      <p:graphicFrame>
        <p:nvGraphicFramePr>
          <p:cNvPr id="72707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3505200" y="152400"/>
          <a:ext cx="3830638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VISIO" r:id="rId3" imgW="3689604" imgH="6560820" progId="Visio.Drawing.5">
                  <p:embed/>
                </p:oleObj>
              </mc:Choice>
              <mc:Fallback>
                <p:oleObj name="VISIO" r:id="rId3" imgW="3689604" imgH="6560820" progId="Visio.Drawing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2400"/>
                        <a:ext cx="3830638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/>
          <a:lstStyle/>
          <a:p>
            <a:pPr eaLnBrk="1" hangingPunct="1"/>
            <a:r>
              <a:rPr lang="zh-TW" altLang="en-US" sz="4000" dirty="0"/>
              <a:t>診所例之事件排程法模擬模式構建</a:t>
            </a:r>
            <a:endParaRPr lang="en-US" altLang="zh-TW" sz="4000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772400" cy="5251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b="1" dirty="0">
                <a:solidFill>
                  <a:schemeClr val="accent2"/>
                </a:solidFill>
              </a:rPr>
              <a:t>決定模擬目的</a:t>
            </a:r>
            <a:r>
              <a:rPr lang="zh-TW" altLang="zh-TW" b="1" dirty="0">
                <a:solidFill>
                  <a:schemeClr val="accent2"/>
                </a:solidFill>
              </a:rPr>
              <a:t>、</a:t>
            </a:r>
            <a:r>
              <a:rPr lang="zh-TW" altLang="en-US" b="1" dirty="0">
                <a:solidFill>
                  <a:schemeClr val="accent2"/>
                </a:solidFill>
              </a:rPr>
              <a:t>範圍與詳細度</a:t>
            </a:r>
            <a:r>
              <a:rPr lang="en-US" altLang="zh-TW" dirty="0"/>
              <a:t>(Purpose </a:t>
            </a:r>
            <a:r>
              <a:rPr lang="zh-TW" altLang="zh-TW" dirty="0"/>
              <a:t>、</a:t>
            </a:r>
            <a:r>
              <a:rPr lang="zh-TW" altLang="en-US" dirty="0"/>
              <a:t> </a:t>
            </a:r>
            <a:r>
              <a:rPr lang="en-US" altLang="zh-TW" dirty="0"/>
              <a:t>Boundary and Level of Detail)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b="1" dirty="0">
                <a:solidFill>
                  <a:schemeClr val="accent2"/>
                </a:solidFill>
              </a:rPr>
              <a:t>定義</a:t>
            </a:r>
            <a:r>
              <a:rPr lang="en-US" altLang="zh-TW" b="1" dirty="0">
                <a:solidFill>
                  <a:schemeClr val="accent2"/>
                </a:solidFill>
              </a:rPr>
              <a:t>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/>
              <a:t>病患在診所的平均停留時間、平均等候時間、平均等候線長度、與醫生忙碌率等。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b="1" dirty="0">
                <a:solidFill>
                  <a:schemeClr val="accent2"/>
                </a:solidFill>
              </a:rPr>
              <a:t>找出衡量</a:t>
            </a:r>
            <a:r>
              <a:rPr lang="en-US" altLang="zh-TW" b="1" dirty="0">
                <a:solidFill>
                  <a:schemeClr val="accent2"/>
                </a:solidFill>
              </a:rPr>
              <a:t>Performance</a:t>
            </a:r>
            <a:r>
              <a:rPr lang="zh-TW" altLang="en-US" b="1" dirty="0">
                <a:solidFill>
                  <a:schemeClr val="accent2"/>
                </a:solidFill>
              </a:rPr>
              <a:t>之狀態變數</a:t>
            </a:r>
            <a:r>
              <a:rPr lang="en-US" altLang="zh-TW" dirty="0"/>
              <a:t>(State variables)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/>
              <a:t>等候線狀態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/>
              <a:t>機台忙碌狀態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b="1" dirty="0">
                <a:solidFill>
                  <a:schemeClr val="accent2"/>
                </a:solidFill>
              </a:rPr>
              <a:t>找出影響</a:t>
            </a:r>
            <a:r>
              <a:rPr lang="en-US" altLang="zh-TW" b="1" dirty="0">
                <a:solidFill>
                  <a:schemeClr val="accent2"/>
                </a:solidFill>
              </a:rPr>
              <a:t>State variables</a:t>
            </a:r>
            <a:r>
              <a:rPr lang="zh-TW" altLang="en-US" b="1" dirty="0">
                <a:solidFill>
                  <a:schemeClr val="accent2"/>
                </a:solidFill>
              </a:rPr>
              <a:t>之事件</a:t>
            </a:r>
            <a:r>
              <a:rPr lang="en-US" altLang="zh-TW" b="1" dirty="0">
                <a:solidFill>
                  <a:schemeClr val="accent2"/>
                </a:solidFill>
              </a:rPr>
              <a:t>(Events)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TW" altLang="en-US" dirty="0"/>
              <a:t>直接影響上述績效評估值可透過兩個事件改變其系統狀態，分別為</a:t>
            </a:r>
            <a:r>
              <a:rPr lang="zh-CN" altLang="en-US" dirty="0"/>
              <a:t>製令單</a:t>
            </a:r>
            <a:r>
              <a:rPr lang="zh-TW" altLang="en-US" dirty="0"/>
              <a:t>來到事件</a:t>
            </a:r>
            <a:r>
              <a:rPr lang="en-US" altLang="zh-TW" dirty="0"/>
              <a:t>(E1) </a:t>
            </a:r>
            <a:r>
              <a:rPr lang="zh-TW" altLang="en-US" dirty="0"/>
              <a:t>，與</a:t>
            </a:r>
            <a:r>
              <a:rPr lang="zh-CN" altLang="en-US" dirty="0"/>
              <a:t>機台</a:t>
            </a:r>
            <a:r>
              <a:rPr lang="zh-TW" altLang="en-US" dirty="0"/>
              <a:t>完工事件</a:t>
            </a:r>
            <a:r>
              <a:rPr lang="en-US" altLang="zh-TW" dirty="0"/>
              <a:t>(E2) </a:t>
            </a:r>
            <a:r>
              <a:rPr lang="zh-TW" altLang="en-US" dirty="0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/>
              <a:t>當</a:t>
            </a:r>
            <a:r>
              <a:rPr lang="en-US" altLang="zh-TW" dirty="0"/>
              <a:t>E1</a:t>
            </a:r>
            <a:r>
              <a:rPr lang="zh-TW" altLang="en-US" dirty="0"/>
              <a:t>發生時，除了會再觸發下一</a:t>
            </a:r>
            <a:r>
              <a:rPr lang="zh-CN" altLang="en-US" dirty="0"/>
              <a:t>製令單</a:t>
            </a:r>
            <a:r>
              <a:rPr lang="zh-TW" altLang="en-US" dirty="0"/>
              <a:t>來到</a:t>
            </a:r>
            <a:r>
              <a:rPr lang="en-US" altLang="zh-TW" dirty="0"/>
              <a:t>(E1)</a:t>
            </a:r>
            <a:r>
              <a:rPr lang="zh-TW" altLang="en-US" dirty="0"/>
              <a:t>事件發生，同時會造成等候線的狀態改變，與</a:t>
            </a:r>
            <a:r>
              <a:rPr lang="zh-CN" altLang="en-US" dirty="0"/>
              <a:t>機台</a:t>
            </a:r>
            <a:r>
              <a:rPr lang="zh-TW" altLang="en-US" dirty="0"/>
              <a:t>的狀態改變。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/>
              <a:t>當</a:t>
            </a:r>
            <a:r>
              <a:rPr lang="en-US" altLang="zh-TW" dirty="0"/>
              <a:t>E2</a:t>
            </a:r>
            <a:r>
              <a:rPr lang="zh-TW" altLang="en-US" dirty="0"/>
              <a:t>發生時，則會使得</a:t>
            </a:r>
            <a:r>
              <a:rPr lang="zh-CN" altLang="en-US" dirty="0"/>
              <a:t>機台</a:t>
            </a:r>
            <a:r>
              <a:rPr lang="zh-TW" altLang="en-US" dirty="0"/>
              <a:t>可以再從等候線找下一製令單加工，若製令單在等候則機台狀態變為空閒。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685800"/>
          </a:xfrm>
        </p:spPr>
        <p:txBody>
          <a:bodyPr/>
          <a:lstStyle/>
          <a:p>
            <a:pPr eaLnBrk="1" hangingPunct="1"/>
            <a:r>
              <a:rPr lang="zh-TW" altLang="en-US" sz="4000" dirty="0"/>
              <a:t>診所例之事件</a:t>
            </a:r>
            <a:endParaRPr lang="en-US" altLang="zh-TW" dirty="0"/>
          </a:p>
        </p:txBody>
      </p:sp>
      <p:grpSp>
        <p:nvGrpSpPr>
          <p:cNvPr id="74755" name="Group 6"/>
          <p:cNvGrpSpPr>
            <a:grpSpLocks/>
          </p:cNvGrpSpPr>
          <p:nvPr/>
        </p:nvGrpSpPr>
        <p:grpSpPr bwMode="auto">
          <a:xfrm>
            <a:off x="2209800" y="990600"/>
            <a:ext cx="4448175" cy="4803536"/>
            <a:chOff x="911" y="672"/>
            <a:chExt cx="3394" cy="3144"/>
          </a:xfrm>
        </p:grpSpPr>
        <p:graphicFrame>
          <p:nvGraphicFramePr>
            <p:cNvPr id="74756" name="Object 3"/>
            <p:cNvGraphicFramePr>
              <a:graphicFrameLocks noChangeAspect="1"/>
            </p:cNvGraphicFramePr>
            <p:nvPr/>
          </p:nvGraphicFramePr>
          <p:xfrm>
            <a:off x="1473" y="672"/>
            <a:ext cx="2832" cy="1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83" name="VISIO" r:id="rId3" imgW="2910840" imgH="1620012" progId="Visio.Drawing.5">
                    <p:embed/>
                  </p:oleObj>
                </mc:Choice>
                <mc:Fallback>
                  <p:oleObj name="VISIO" r:id="rId3" imgW="2910840" imgH="1620012" progId="Visio.Drawing.5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672"/>
                          <a:ext cx="2832" cy="1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7270466"/>
                </p:ext>
              </p:extLst>
            </p:nvPr>
          </p:nvGraphicFramePr>
          <p:xfrm>
            <a:off x="1472" y="2228"/>
            <a:ext cx="2833" cy="1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84" name="VISIO" r:id="rId5" imgW="2927604" imgH="1641348" progId="Visio.Drawing.5">
                    <p:embed/>
                  </p:oleObj>
                </mc:Choice>
                <mc:Fallback>
                  <p:oleObj name="VISIO" r:id="rId5" imgW="2927604" imgH="1641348" progId="Visio.Drawing.5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2" y="2228"/>
                          <a:ext cx="2833" cy="1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58" name="Text Box 5"/>
            <p:cNvSpPr txBox="1">
              <a:spLocks noChangeArrowheads="1"/>
            </p:cNvSpPr>
            <p:nvPr/>
          </p:nvSpPr>
          <p:spPr bwMode="auto">
            <a:xfrm>
              <a:off x="911" y="1536"/>
              <a:ext cx="559" cy="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TW" altLang="en-US" sz="3600" dirty="0"/>
                <a:t>虛擬碼</a:t>
              </a: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843808" y="1052736"/>
            <a:ext cx="1800200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843808" y="3421164"/>
            <a:ext cx="1800200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mlab">
  <a:themeElements>
    <a:clrScheme name="cim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imlab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cim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m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m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m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m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m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m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Ripple</Template>
  <TotalTime>12535</TotalTime>
  <Words>2279</Words>
  <Application>Microsoft Macintosh PowerPoint</Application>
  <PresentationFormat>On-screen Show (4:3)</PresentationFormat>
  <Paragraphs>395</Paragraphs>
  <Slides>38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標楷體</vt:lpstr>
      <vt:lpstr>新細明體</vt:lpstr>
      <vt:lpstr>Arial</vt:lpstr>
      <vt:lpstr>Times New Roman</vt:lpstr>
      <vt:lpstr>Wingdings</vt:lpstr>
      <vt:lpstr>cimlab</vt:lpstr>
      <vt:lpstr>多媒體項目</vt:lpstr>
      <vt:lpstr>圖表</vt:lpstr>
      <vt:lpstr>VISIO</vt:lpstr>
      <vt:lpstr>方程式</vt:lpstr>
      <vt:lpstr>Visio</vt:lpstr>
      <vt:lpstr>Discrete Event Simulation with C/Python</vt:lpstr>
      <vt:lpstr>離散事件模擬（Discrete Event Simulation）</vt:lpstr>
      <vt:lpstr>事件(Event)、活動(Activity)與程序(Process)關係</vt:lpstr>
      <vt:lpstr>事件、活動與程序關係--快餐店例</vt:lpstr>
      <vt:lpstr>離散事件各元素間的關聯性</vt:lpstr>
      <vt:lpstr>PowerPoint Presentation</vt:lpstr>
      <vt:lpstr>事件排程法邏輯</vt:lpstr>
      <vt:lpstr>診所例之事件排程法模擬模式構建</vt:lpstr>
      <vt:lpstr>診所例之事件</vt:lpstr>
      <vt:lpstr>程式相關變數說明 </vt:lpstr>
      <vt:lpstr>事件排程模擬法 之流程圖_診所例</vt:lpstr>
      <vt:lpstr>PowerPoint Presentation</vt:lpstr>
      <vt:lpstr>PowerPoint Presentation</vt:lpstr>
      <vt:lpstr>PowerPoint Presentation</vt:lpstr>
      <vt:lpstr>PowerPoint Presentation</vt:lpstr>
      <vt:lpstr>C模擬輸出事件_診所例</vt:lpstr>
      <vt:lpstr>PowerPoint Presentation</vt:lpstr>
      <vt:lpstr>PowerPoint Presentation</vt:lpstr>
      <vt:lpstr>PowerPoint Presentation</vt:lpstr>
      <vt:lpstr>PowerPoint Presentation</vt:lpstr>
      <vt:lpstr>Python模擬輸出事件_診所例</vt:lpstr>
      <vt:lpstr>Python 模擬結果對照</vt:lpstr>
      <vt:lpstr>Excel之模擬模式</vt:lpstr>
      <vt:lpstr>PowerPoint Presentation</vt:lpstr>
      <vt:lpstr>PowerPoint Presentation</vt:lpstr>
      <vt:lpstr>PowerPoint Presentation</vt:lpstr>
      <vt:lpstr>績效指標之分類</vt:lpstr>
      <vt:lpstr>時間為基礎之績效指標</vt:lpstr>
      <vt:lpstr>觀察為基礎之績效指標</vt:lpstr>
      <vt:lpstr>績效指標蒐集方式之分類 </vt:lpstr>
      <vt:lpstr>模擬中的績效計算</vt:lpstr>
      <vt:lpstr>模擬後的計算輸出</vt:lpstr>
      <vt:lpstr>練習:洗車廠範例之績效指標蒐集</vt:lpstr>
      <vt:lpstr>模擬中的績效計算 </vt:lpstr>
      <vt:lpstr>模擬後的計算輸出 </vt:lpstr>
      <vt:lpstr>PowerPoint Presentation</vt:lpstr>
      <vt:lpstr>Excel之模擬中績效計算與收集 </vt:lpstr>
      <vt:lpstr>Excel之模擬後績效計算輸出 </vt:lpstr>
    </vt:vector>
  </TitlesOfParts>
  <Company>清大工工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第二章離散事件模擬基本運算</dc:title>
  <dc:creator>林則孟</dc:creator>
  <cp:lastModifiedBy>李宗霖</cp:lastModifiedBy>
  <cp:revision>844</cp:revision>
  <dcterms:created xsi:type="dcterms:W3CDTF">2003-09-23T09:26:34Z</dcterms:created>
  <dcterms:modified xsi:type="dcterms:W3CDTF">2020-05-05T03:57:41Z</dcterms:modified>
</cp:coreProperties>
</file>