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1099" r:id="rId2"/>
    <p:sldId id="1148" r:id="rId3"/>
    <p:sldId id="1150" r:id="rId4"/>
    <p:sldId id="1151" r:id="rId5"/>
    <p:sldId id="1100" r:id="rId6"/>
    <p:sldId id="1101" r:id="rId7"/>
    <p:sldId id="1102" r:id="rId8"/>
    <p:sldId id="1103" r:id="rId9"/>
    <p:sldId id="1070" r:id="rId10"/>
    <p:sldId id="1071" r:id="rId11"/>
    <p:sldId id="1149" r:id="rId12"/>
    <p:sldId id="1072" r:id="rId13"/>
    <p:sldId id="1073" r:id="rId14"/>
    <p:sldId id="900" r:id="rId15"/>
    <p:sldId id="1152" r:id="rId16"/>
    <p:sldId id="1156" r:id="rId17"/>
    <p:sldId id="1162" r:id="rId18"/>
    <p:sldId id="1154" r:id="rId19"/>
    <p:sldId id="1163" r:id="rId20"/>
    <p:sldId id="1160" r:id="rId21"/>
    <p:sldId id="1161" r:id="rId22"/>
    <p:sldId id="1164" r:id="rId23"/>
    <p:sldId id="1165" r:id="rId24"/>
    <p:sldId id="1166" r:id="rId25"/>
    <p:sldId id="1167" r:id="rId26"/>
    <p:sldId id="1168" r:id="rId27"/>
    <p:sldId id="1169" r:id="rId28"/>
    <p:sldId id="1170" r:id="rId29"/>
    <p:sldId id="1171" r:id="rId30"/>
    <p:sldId id="1172" r:id="rId31"/>
    <p:sldId id="1173" r:id="rId32"/>
    <p:sldId id="1174" r:id="rId33"/>
    <p:sldId id="1175" r:id="rId34"/>
    <p:sldId id="1176" r:id="rId35"/>
    <p:sldId id="1177" r:id="rId36"/>
    <p:sldId id="1178" r:id="rId37"/>
    <p:sldId id="1179" r:id="rId38"/>
    <p:sldId id="1180" r:id="rId39"/>
    <p:sldId id="1181" r:id="rId40"/>
    <p:sldId id="1182" r:id="rId41"/>
    <p:sldId id="1183" r:id="rId42"/>
    <p:sldId id="1184" r:id="rId43"/>
    <p:sldId id="1185" r:id="rId44"/>
    <p:sldId id="1186" r:id="rId45"/>
    <p:sldId id="1187" r:id="rId46"/>
    <p:sldId id="1188" r:id="rId47"/>
    <p:sldId id="1189" r:id="rId48"/>
    <p:sldId id="1190" r:id="rId49"/>
    <p:sldId id="1191" r:id="rId50"/>
    <p:sldId id="1192" r:id="rId51"/>
    <p:sldId id="1193" r:id="rId52"/>
    <p:sldId id="1159" r:id="rId53"/>
    <p:sldId id="1157" r:id="rId54"/>
    <p:sldId id="1155" r:id="rId55"/>
    <p:sldId id="1153" r:id="rId56"/>
    <p:sldId id="258" r:id="rId57"/>
    <p:sldId id="260" r:id="rId58"/>
    <p:sldId id="259" r:id="rId59"/>
    <p:sldId id="261" r:id="rId60"/>
    <p:sldId id="1074" r:id="rId61"/>
    <p:sldId id="1075" r:id="rId62"/>
    <p:sldId id="1076" r:id="rId63"/>
    <p:sldId id="1077" r:id="rId64"/>
    <p:sldId id="1078" r:id="rId65"/>
    <p:sldId id="1079" r:id="rId66"/>
    <p:sldId id="1080" r:id="rId67"/>
    <p:sldId id="1120" r:id="rId68"/>
    <p:sldId id="1121" r:id="rId69"/>
    <p:sldId id="1122" r:id="rId70"/>
    <p:sldId id="1123" r:id="rId71"/>
    <p:sldId id="1124" r:id="rId72"/>
    <p:sldId id="1125" r:id="rId73"/>
    <p:sldId id="1081" r:id="rId74"/>
    <p:sldId id="1105" r:id="rId75"/>
    <p:sldId id="1106" r:id="rId76"/>
    <p:sldId id="1107" r:id="rId77"/>
    <p:sldId id="1108" r:id="rId78"/>
    <p:sldId id="1109" r:id="rId79"/>
    <p:sldId id="1110" r:id="rId80"/>
    <p:sldId id="1111" r:id="rId81"/>
    <p:sldId id="1112" r:id="rId82"/>
    <p:sldId id="1113" r:id="rId83"/>
    <p:sldId id="1114" r:id="rId84"/>
    <p:sldId id="1115" r:id="rId85"/>
    <p:sldId id="1116" r:id="rId86"/>
    <p:sldId id="1117" r:id="rId87"/>
    <p:sldId id="1118" r:id="rId88"/>
    <p:sldId id="1119" r:id="rId89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accent2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91B2A-8529-7244-B3DB-BC35B8E12620}">
          <p14:sldIdLst>
            <p14:sldId id="1099"/>
            <p14:sldId id="1148"/>
            <p14:sldId id="1150"/>
            <p14:sldId id="1151"/>
            <p14:sldId id="1100"/>
            <p14:sldId id="1101"/>
            <p14:sldId id="1102"/>
            <p14:sldId id="1103"/>
            <p14:sldId id="1070"/>
            <p14:sldId id="1071"/>
            <p14:sldId id="1149"/>
            <p14:sldId id="1072"/>
            <p14:sldId id="1073"/>
            <p14:sldId id="900"/>
            <p14:sldId id="1152"/>
            <p14:sldId id="1156"/>
            <p14:sldId id="1162"/>
            <p14:sldId id="1154"/>
            <p14:sldId id="1163"/>
            <p14:sldId id="1160"/>
            <p14:sldId id="1161"/>
            <p14:sldId id="1164"/>
            <p14:sldId id="1165"/>
            <p14:sldId id="1166"/>
            <p14:sldId id="1167"/>
            <p14:sldId id="1168"/>
            <p14:sldId id="1169"/>
            <p14:sldId id="1170"/>
            <p14:sldId id="1171"/>
            <p14:sldId id="1172"/>
            <p14:sldId id="1173"/>
            <p14:sldId id="1174"/>
            <p14:sldId id="1175"/>
            <p14:sldId id="1176"/>
            <p14:sldId id="1177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89"/>
            <p14:sldId id="1190"/>
            <p14:sldId id="1191"/>
            <p14:sldId id="1192"/>
            <p14:sldId id="1193"/>
            <p14:sldId id="1159"/>
            <p14:sldId id="1157"/>
            <p14:sldId id="1155"/>
            <p14:sldId id="1153"/>
            <p14:sldId id="258"/>
            <p14:sldId id="260"/>
            <p14:sldId id="259"/>
            <p14:sldId id="261"/>
          </p14:sldIdLst>
        </p14:section>
        <p14:section name="programming" id="{1B4AA8AA-53A8-A149-89D2-34DBAA90C5A0}">
          <p14:sldIdLst>
            <p14:sldId id="1074"/>
            <p14:sldId id="1075"/>
            <p14:sldId id="1076"/>
            <p14:sldId id="1077"/>
            <p14:sldId id="1078"/>
            <p14:sldId id="1079"/>
            <p14:sldId id="1080"/>
            <p14:sldId id="1120"/>
            <p14:sldId id="1121"/>
            <p14:sldId id="1122"/>
            <p14:sldId id="1123"/>
            <p14:sldId id="1124"/>
            <p14:sldId id="1125"/>
            <p14:sldId id="1081"/>
            <p14:sldId id="1105"/>
            <p14:sldId id="1106"/>
            <p14:sldId id="1107"/>
            <p14:sldId id="1108"/>
            <p14:sldId id="1109"/>
            <p14:sldId id="1110"/>
            <p14:sldId id="1111"/>
            <p14:sldId id="1112"/>
            <p14:sldId id="1113"/>
            <p14:sldId id="1114"/>
            <p14:sldId id="1115"/>
            <p14:sldId id="1116"/>
            <p14:sldId id="1117"/>
            <p14:sldId id="1118"/>
            <p14:sldId id="11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99FFCC"/>
    <a:srgbClr val="CCECFF"/>
    <a:srgbClr val="CCCC00"/>
    <a:srgbClr val="CCFFCC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6" autoAdjust="0"/>
    <p:restoredTop sz="96208" autoAdjust="0"/>
  </p:normalViewPr>
  <p:slideViewPr>
    <p:cSldViewPr>
      <p:cViewPr>
        <p:scale>
          <a:sx n="111" d="100"/>
          <a:sy n="111" d="100"/>
        </p:scale>
        <p:origin x="544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60"/>
    </p:cViewPr>
  </p:sorterViewPr>
  <p:notesViewPr>
    <p:cSldViewPr>
      <p:cViewPr varScale="1">
        <p:scale>
          <a:sx n="63" d="100"/>
          <a:sy n="63" d="100"/>
        </p:scale>
        <p:origin x="-1714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D6860F0-77E7-4DBC-9FC3-0A9973C410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819400" y="304800"/>
            <a:ext cx="1069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</a:rPr>
              <a:t>林則孟講稿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85950" y="9139238"/>
            <a:ext cx="2971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</a:rPr>
              <a:t>清華大學工業工程與工程管理學系</a:t>
            </a:r>
            <a:endParaRPr lang="zh-TW" altLang="en-US" sz="16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0039B55-1246-4063-9B02-50CDE768CD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2151C0-F112-954F-853B-6444D9B62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357B6-F9D8-B94B-9459-2290495B4F1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59938" name="Rectangle 2">
            <a:extLst>
              <a:ext uri="{FF2B5EF4-FFF2-40B4-BE49-F238E27FC236}">
                <a16:creationId xmlns:a16="http://schemas.microsoft.com/office/drawing/2014/main" id="{A6EB6D13-F18D-9E40-B178-CAB2F3BAB5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9939" name="Rectangle 3">
            <a:extLst>
              <a:ext uri="{FF2B5EF4-FFF2-40B4-BE49-F238E27FC236}">
                <a16:creationId xmlns:a16="http://schemas.microsoft.com/office/drawing/2014/main" id="{886FF847-0DB6-8F4F-B49B-75A88B341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2407592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348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2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44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89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798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933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8147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10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79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77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079ED77-A462-430F-A861-19C7E14B8099}" type="slidenum">
              <a:rPr lang="en-US" altLang="zh-TW" smtClean="0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95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02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171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0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056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9016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83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199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546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527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DB2685F-AD54-4132-9A50-84C95B61C4FD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9775"/>
            <a:ext cx="4960938" cy="3721100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5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7824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6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A15AC2-94D6-E74F-8739-D97176266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433C-E4DB-0141-9436-F310920070F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24802" name="Rectangle 2">
            <a:extLst>
              <a:ext uri="{FF2B5EF4-FFF2-40B4-BE49-F238E27FC236}">
                <a16:creationId xmlns:a16="http://schemas.microsoft.com/office/drawing/2014/main" id="{E51342F6-05D3-E046-91CA-0DD2974D9A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4803" name="Rectangle 3">
            <a:extLst>
              <a:ext uri="{FF2B5EF4-FFF2-40B4-BE49-F238E27FC236}">
                <a16:creationId xmlns:a16="http://schemas.microsoft.com/office/drawing/2014/main" id="{FF44429F-54CE-8740-81DA-9E52B4054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18260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264C95-0BDE-A241-95F6-984835D1C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9A25-254D-5440-B236-5ADF86F26D5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961986" name="Rectangle 2">
            <a:extLst>
              <a:ext uri="{FF2B5EF4-FFF2-40B4-BE49-F238E27FC236}">
                <a16:creationId xmlns:a16="http://schemas.microsoft.com/office/drawing/2014/main" id="{AEA3C104-5684-A240-926B-7FE79CC358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1987" name="Rectangle 3">
            <a:extLst>
              <a:ext uri="{FF2B5EF4-FFF2-40B4-BE49-F238E27FC236}">
                <a16:creationId xmlns:a16="http://schemas.microsoft.com/office/drawing/2014/main" id="{3311FA5E-C4A6-2549-98B1-BF7F6DF3F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  <p:extLst>
      <p:ext uri="{BB962C8B-B14F-4D97-AF65-F5344CB8AC3E}">
        <p14:creationId xmlns:p14="http://schemas.microsoft.com/office/powerpoint/2010/main" val="5476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95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05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0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23C94-0EA9-8F40-8C9D-B9C5257514A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45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C93EFA02-ECB9-4927-B1BC-D3306F548231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endParaRPr lang="zh-TW" altLang="zh-TW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  <p:sp>
        <p:nvSpPr>
          <p:cNvPr id="3348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348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3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492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884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3161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569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多媒體項目" r:id="rId3" imgW="1238095" imgH="1209524" progId="MS_ClipArt_Gallery.2">
                  <p:embed/>
                </p:oleObj>
              </mc:Choice>
              <mc:Fallback>
                <p:oleObj name="多媒體項目" r:id="rId3" imgW="1238095" imgH="1209524" progId="MS_ClipArt_Gallery.2">
                  <p:embed/>
                  <p:pic>
                    <p:nvPicPr>
                      <p:cNvPr id="30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B4E1D825-2397-4D3C-B244-CB525E196368}" type="slidenum">
              <a:rPr lang="en-US" altLang="zh-TW" sz="120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</a:endParaRPr>
          </a:p>
        </p:txBody>
      </p:sp>
      <p:sp>
        <p:nvSpPr>
          <p:cNvPr id="4" name="Line 1028"/>
          <p:cNvSpPr>
            <a:spLocks noChangeShapeType="1"/>
          </p:cNvSpPr>
          <p:nvPr/>
        </p:nvSpPr>
        <p:spPr bwMode="auto">
          <a:xfrm>
            <a:off x="762000" y="8382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Line 1029"/>
          <p:cNvSpPr>
            <a:spLocks noChangeShapeType="1"/>
          </p:cNvSpPr>
          <p:nvPr/>
        </p:nvSpPr>
        <p:spPr bwMode="auto">
          <a:xfrm>
            <a:off x="762000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Text Box 1031"/>
          <p:cNvSpPr txBox="1">
            <a:spLocks noChangeArrowheads="1"/>
          </p:cNvSpPr>
          <p:nvPr/>
        </p:nvSpPr>
        <p:spPr bwMode="auto">
          <a:xfrm>
            <a:off x="3414713" y="390525"/>
            <a:ext cx="1809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zh-TW">
              <a:solidFill>
                <a:schemeClr val="tx1"/>
              </a:solidFill>
            </a:endParaRPr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6934200" y="6396038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en-US" altLang="zh-TW" sz="1000">
                <a:solidFill>
                  <a:schemeClr val="tx1"/>
                </a:solidFill>
              </a:rPr>
              <a:t> </a:t>
            </a:r>
            <a:r>
              <a:rPr lang="zh-TW" altLang="en-US" sz="1000">
                <a:solidFill>
                  <a:schemeClr val="tx1"/>
                </a:solidFill>
              </a:rPr>
              <a:t>林則孟</a:t>
            </a:r>
          </a:p>
        </p:txBody>
      </p:sp>
      <p:sp>
        <p:nvSpPr>
          <p:cNvPr id="8" name="Rectangle 1035"/>
          <p:cNvSpPr>
            <a:spLocks noChangeArrowheads="1"/>
          </p:cNvSpPr>
          <p:nvPr userDrawn="1"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</a:p>
        </p:txBody>
      </p:sp>
    </p:spTree>
    <p:extLst>
      <p:ext uri="{BB962C8B-B14F-4D97-AF65-F5344CB8AC3E}">
        <p14:creationId xmlns:p14="http://schemas.microsoft.com/office/powerpoint/2010/main" val="307208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762000" y="914400"/>
            <a:ext cx="7772400" cy="53340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3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773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53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825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25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20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1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1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258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543800" y="0"/>
          <a:ext cx="914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多媒體項目" r:id="rId18" imgW="1238095" imgH="1209524" progId="MS_ClipArt_Gallery.2">
                  <p:embed/>
                </p:oleObj>
              </mc:Choice>
              <mc:Fallback>
                <p:oleObj name="多媒體項目" r:id="rId18" imgW="1238095" imgH="1209524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0"/>
                        <a:ext cx="914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27432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defRPr/>
            </a:pPr>
            <a:fld id="{2DC95703-C9F8-443F-9958-08480C0FC77D}" type="slidenum">
              <a:rPr lang="en-US" altLang="zh-TW" sz="1200" smtClean="0">
                <a:solidFill>
                  <a:schemeClr val="tx1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‹#›</a:t>
            </a:fld>
            <a:endParaRPr lang="en-US" altLang="zh-TW" sz="12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1188" y="6324600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1447800" y="1443038"/>
          <a:ext cx="6097588" cy="407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圖表" r:id="rId20" imgW="6096361" imgH="4077182" progId="MSGraph.Chart.8">
                  <p:embed followColorScheme="full"/>
                </p:oleObj>
              </mc:Choice>
              <mc:Fallback>
                <p:oleObj name="圖表" r:id="rId20" imgW="6096361" imgH="407718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3038"/>
                        <a:ext cx="6097588" cy="407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62000" y="637381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rgbClr val="FF6600"/>
                </a:solidFill>
              </a:rPr>
              <a:t>清華大學工業工程與工程管理系電腦整合製造研究室</a:t>
            </a:r>
            <a:endParaRPr lang="zh-TW" altLang="en-US" sz="1000">
              <a:solidFill>
                <a:srgbClr val="FF6600"/>
              </a:solidFill>
              <a:ea typeface="新細明體" panose="02020500000000000000" pitchFamily="18" charset="-120"/>
            </a:endParaRPr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611188" y="836613"/>
            <a:ext cx="8001000" cy="0"/>
          </a:xfrm>
          <a:prstGeom prst="line">
            <a:avLst/>
          </a:prstGeom>
          <a:noFill/>
          <a:ln w="28575">
            <a:solidFill>
              <a:srgbClr val="697F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7019925" y="638175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ctr"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000" b="1">
                <a:solidFill>
                  <a:schemeClr val="tx1"/>
                </a:solidFill>
              </a:rPr>
              <a:t>©</a:t>
            </a:r>
            <a:r>
              <a:rPr lang="en-US" altLang="zh-TW" sz="1000">
                <a:solidFill>
                  <a:schemeClr val="tx1"/>
                </a:solidFill>
                <a:latin typeface="Arial" panose="020B0604020202020204" pitchFamily="34" charset="0"/>
              </a:rPr>
              <a:t>Copyright </a:t>
            </a:r>
            <a:r>
              <a:rPr lang="zh-TW" altLang="en-US" sz="1000">
                <a:solidFill>
                  <a:schemeClr val="tx1"/>
                </a:solidFill>
                <a:latin typeface="標楷體" panose="03000509000000000000" pitchFamily="65" charset="-120"/>
              </a:rPr>
              <a:t>林則孟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7" r:id="rId14"/>
    <p:sldLayoutId id="21474838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2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51050" y="4437063"/>
            <a:ext cx="51593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TW" altLang="en-US" sz="2800">
                <a:solidFill>
                  <a:schemeClr val="accent2"/>
                </a:solidFill>
              </a:rPr>
              <a:t>清華大學工業工程與工程管理系</a:t>
            </a:r>
          </a:p>
          <a:p>
            <a:pPr algn="ctr" eaLnBrk="1" hangingPunct="1">
              <a:buClrTx/>
              <a:buFontTx/>
              <a:buNone/>
            </a:pPr>
            <a:r>
              <a:rPr lang="zh-TW" altLang="en-US" sz="2800"/>
              <a:t>林則孟 教授</a:t>
            </a:r>
            <a:endParaRPr lang="zh-TW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619250" y="1989138"/>
            <a:ext cx="6553200" cy="1368425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 dirty="0"/>
              <a:t>Discrete Event Simulation with C/Python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114800" cy="6858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事件排程法邏輯</a:t>
            </a:r>
          </a:p>
        </p:txBody>
      </p:sp>
      <p:graphicFrame>
        <p:nvGraphicFramePr>
          <p:cNvPr id="72707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505200" y="152400"/>
          <a:ext cx="3830638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VISIO" r:id="rId3" imgW="3689604" imgH="6560820" progId="Visio.Drawing.5">
                  <p:embed/>
                </p:oleObj>
              </mc:Choice>
              <mc:Fallback>
                <p:oleObj name="VISIO" r:id="rId3" imgW="3689604" imgH="65608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"/>
                        <a:ext cx="3830638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>
            <a:extLst>
              <a:ext uri="{FF2B5EF4-FFF2-40B4-BE49-F238E27FC236}">
                <a16:creationId xmlns:a16="http://schemas.microsoft.com/office/drawing/2014/main" id="{88716C89-B774-5340-BA4D-948AF7C3F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零工式生產排程範例</a:t>
            </a:r>
          </a:p>
        </p:txBody>
      </p:sp>
      <p:sp>
        <p:nvSpPr>
          <p:cNvPr id="2123779" name="Rectangle 3">
            <a:extLst>
              <a:ext uri="{FF2B5EF4-FFF2-40B4-BE49-F238E27FC236}">
                <a16:creationId xmlns:a16="http://schemas.microsoft.com/office/drawing/2014/main" id="{11866215-C7E0-944C-B2E1-03B29BC11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836613"/>
            <a:ext cx="7918450" cy="5259387"/>
          </a:xfrm>
        </p:spPr>
        <p:txBody>
          <a:bodyPr/>
          <a:lstStyle/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1.</a:t>
            </a:r>
            <a:r>
              <a:rPr kumimoji="0" lang="zh-TW" altLang="en-US" sz="1800" dirty="0"/>
              <a:t>零工式生產排程系統由三台加工機台以及個別機台前的等候暫存區（</a:t>
            </a:r>
            <a:r>
              <a:rPr kumimoji="0" lang="en-US" altLang="zh-TW" sz="1800" dirty="0"/>
              <a:t>Buffer</a:t>
            </a:r>
            <a:r>
              <a:rPr kumimoji="0" lang="zh-TW" altLang="en-US" sz="1800" dirty="0"/>
              <a:t>）所組成</a:t>
            </a:r>
            <a:r>
              <a:rPr lang="zh-TW" altLang="en-US" sz="1800" dirty="0"/>
              <a:t>。</a:t>
            </a:r>
            <a:endParaRPr kumimoji="0" lang="zh-TW" altLang="en-US" sz="1800" dirty="0"/>
          </a:p>
          <a:p>
            <a:pPr marL="266700" indent="-266700" algn="just">
              <a:buFont typeface="Wingdings" pitchFamily="2" charset="2"/>
              <a:buNone/>
            </a:pPr>
            <a:r>
              <a:rPr kumimoji="0" lang="en-US" altLang="zh-TW" sz="1800" dirty="0"/>
              <a:t>2.</a:t>
            </a:r>
            <a:r>
              <a:rPr kumimoji="0" lang="zh-TW" altLang="en-US" sz="1800" dirty="0">
                <a:solidFill>
                  <a:srgbClr val="000000"/>
                </a:solidFill>
              </a:rPr>
              <a:t>機台前的等候暫存區則可以無限容納多張製令等候加工</a:t>
            </a:r>
            <a:r>
              <a:rPr kumimoji="0" lang="zh-TW" altLang="en-US" sz="1800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3.</a:t>
            </a:r>
            <a:r>
              <a:rPr lang="zh-TW" altLang="en-US" sz="1800" dirty="0">
                <a:solidFill>
                  <a:schemeClr val="accent2"/>
                </a:solidFill>
              </a:rPr>
              <a:t>製令來到間隔時間</a:t>
            </a:r>
            <a:r>
              <a:rPr lang="zh-TW" altLang="en-US" sz="1800" dirty="0"/>
              <a:t>：每張製令來到間隔時間也服從某種機率，有</a:t>
            </a:r>
            <a:r>
              <a:rPr lang="en-US" altLang="zh-TW" sz="1800" dirty="0"/>
              <a:t>20%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1</a:t>
            </a:r>
            <a:r>
              <a:rPr lang="zh-TW" altLang="en-US" sz="1800" dirty="0"/>
              <a:t>分鐘，有</a:t>
            </a:r>
            <a:r>
              <a:rPr lang="en-US" altLang="zh-TW" sz="1800" dirty="0"/>
              <a:t>30%</a:t>
            </a:r>
            <a:r>
              <a:rPr lang="zh-TW" altLang="en-US" sz="1800" dirty="0"/>
              <a:t>的機會每張製令來到的間隔時間為</a:t>
            </a:r>
            <a:r>
              <a:rPr lang="en-US" altLang="zh-TW" sz="1800" dirty="0"/>
              <a:t>2</a:t>
            </a:r>
            <a:r>
              <a:rPr lang="zh-TW" altLang="en-US" sz="1800" dirty="0"/>
              <a:t>分鐘，以此類推。</a:t>
            </a:r>
            <a:r>
              <a:rPr lang="zh-TW" altLang="en-US" sz="1800" b="1" dirty="0"/>
              <a:t> 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4.</a:t>
            </a:r>
            <a:r>
              <a:rPr lang="zh-TW" altLang="en-US" sz="1800" dirty="0">
                <a:solidFill>
                  <a:schemeClr val="accent2"/>
                </a:solidFill>
              </a:rPr>
              <a:t>機台加工處理時間</a:t>
            </a:r>
            <a:r>
              <a:rPr lang="zh-TW" altLang="en-US" sz="1800" dirty="0"/>
              <a:t>：製令在系統內流動有其各自不同的作業途程以及加工時間，例如製令一只有經過</a:t>
            </a:r>
            <a:r>
              <a:rPr lang="en-US" altLang="zh-TW" sz="1800" dirty="0"/>
              <a:t>A</a:t>
            </a:r>
            <a:r>
              <a:rPr lang="zh-TW" altLang="en-US" sz="1800" dirty="0"/>
              <a:t>機器與</a:t>
            </a:r>
            <a:r>
              <a:rPr lang="en-US" altLang="zh-TW" sz="1800" dirty="0"/>
              <a:t>B</a:t>
            </a:r>
            <a:r>
              <a:rPr lang="zh-TW" altLang="en-US" sz="1800" dirty="0"/>
              <a:t>機器加工，且分別在這兩台機器上的加工時間為</a:t>
            </a:r>
            <a:r>
              <a:rPr lang="en-US" altLang="zh-TW" sz="1800" dirty="0"/>
              <a:t>3</a:t>
            </a:r>
            <a:r>
              <a:rPr lang="zh-TW" altLang="en-US" sz="1800" dirty="0"/>
              <a:t>分鐘與</a:t>
            </a:r>
            <a:r>
              <a:rPr lang="en-US" altLang="zh-TW" sz="1800" dirty="0"/>
              <a:t>3</a:t>
            </a:r>
            <a:r>
              <a:rPr lang="zh-TW" altLang="en-US" sz="1800" dirty="0"/>
              <a:t>分鐘</a:t>
            </a:r>
            <a:r>
              <a:rPr lang="zh-TW" altLang="en-US" sz="1800" b="1" dirty="0"/>
              <a:t> </a:t>
            </a:r>
            <a:r>
              <a:rPr lang="zh-TW" altLang="en-US" sz="1800" dirty="0"/>
              <a:t>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5.</a:t>
            </a:r>
            <a:r>
              <a:rPr lang="zh-TW" altLang="en-US" sz="1800" dirty="0">
                <a:solidFill>
                  <a:schemeClr val="accent2"/>
                </a:solidFill>
              </a:rPr>
              <a:t>機台有空</a:t>
            </a:r>
            <a:r>
              <a:rPr lang="zh-TW" altLang="en-US" sz="1800" dirty="0"/>
              <a:t>：製令馬上接受處理 ；</a:t>
            </a:r>
            <a:r>
              <a:rPr lang="zh-TW" altLang="en-US" sz="1800" dirty="0">
                <a:solidFill>
                  <a:schemeClr val="accent2"/>
                </a:solidFill>
              </a:rPr>
              <a:t>機台正忙</a:t>
            </a:r>
            <a:r>
              <a:rPr lang="zh-TW" altLang="en-US" sz="1800" dirty="0"/>
              <a:t>：製令排在等候線的最後。</a:t>
            </a:r>
          </a:p>
          <a:p>
            <a:pPr marL="266700" indent="-266700">
              <a:buFont typeface="Wingdings" pitchFamily="2" charset="2"/>
              <a:buNone/>
            </a:pPr>
            <a:r>
              <a:rPr lang="en-US" altLang="zh-TW" sz="1800" dirty="0"/>
              <a:t>6.</a:t>
            </a:r>
            <a:r>
              <a:rPr lang="zh-TW" altLang="en-US" sz="1800" dirty="0">
                <a:solidFill>
                  <a:schemeClr val="accent2"/>
                </a:solidFill>
              </a:rPr>
              <a:t>從等候線中選擇下一張製令的規則</a:t>
            </a:r>
            <a:r>
              <a:rPr lang="zh-TW" altLang="en-US" sz="1800" dirty="0"/>
              <a:t>：「製令交期越早優先加工」</a:t>
            </a:r>
            <a:r>
              <a:rPr lang="en-US" altLang="zh-TW" sz="1800" dirty="0"/>
              <a:t>(EDD</a:t>
            </a:r>
            <a:r>
              <a:rPr lang="zh-TW" altLang="en-US" sz="1800" dirty="0"/>
              <a:t>）。</a:t>
            </a:r>
            <a:endParaRPr kumimoji="0" lang="zh-TW" altLang="en-US" sz="1800" dirty="0"/>
          </a:p>
          <a:p>
            <a:pPr marL="266700" indent="-266700">
              <a:buFont typeface="Wingdings" pitchFamily="2" charset="2"/>
              <a:buNone/>
            </a:pPr>
            <a:endParaRPr lang="zh-TW" altLang="en-US" sz="1800" dirty="0"/>
          </a:p>
        </p:txBody>
      </p:sp>
      <p:pic>
        <p:nvPicPr>
          <p:cNvPr id="2123780" name="Picture 4">
            <a:extLst>
              <a:ext uri="{FF2B5EF4-FFF2-40B4-BE49-F238E27FC236}">
                <a16:creationId xmlns:a16="http://schemas.microsoft.com/office/drawing/2014/main" id="{192E3A7C-6F07-5E46-96B4-51A7353B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52963"/>
            <a:ext cx="16668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1" name="Picture 5">
            <a:extLst>
              <a:ext uri="{FF2B5EF4-FFF2-40B4-BE49-F238E27FC236}">
                <a16:creationId xmlns:a16="http://schemas.microsoft.com/office/drawing/2014/main" id="{6D3CAC0B-EB9E-A742-824D-5DF884E6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2963"/>
            <a:ext cx="1590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3782" name="Picture 6">
            <a:extLst>
              <a:ext uri="{FF2B5EF4-FFF2-40B4-BE49-F238E27FC236}">
                <a16:creationId xmlns:a16="http://schemas.microsoft.com/office/drawing/2014/main" id="{B314214B-19A1-7548-8B86-5C2A6585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33913"/>
            <a:ext cx="14763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3783" name="Rectangle 7">
            <a:extLst>
              <a:ext uri="{FF2B5EF4-FFF2-40B4-BE49-F238E27FC236}">
                <a16:creationId xmlns:a16="http://schemas.microsoft.com/office/drawing/2014/main" id="{C992DC2B-B77E-0A4F-9894-C469D702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4" name="Rectangle 8">
            <a:extLst>
              <a:ext uri="{FF2B5EF4-FFF2-40B4-BE49-F238E27FC236}">
                <a16:creationId xmlns:a16="http://schemas.microsoft.com/office/drawing/2014/main" id="{BB923F45-48A1-7741-9056-8DCEADB7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3785" name="Rectangle 9">
            <a:extLst>
              <a:ext uri="{FF2B5EF4-FFF2-40B4-BE49-F238E27FC236}">
                <a16:creationId xmlns:a16="http://schemas.microsoft.com/office/drawing/2014/main" id="{2E98AD6E-5023-034F-8BC7-C7FE9F54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79938"/>
            <a:ext cx="1871663" cy="151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pic>
        <p:nvPicPr>
          <p:cNvPr id="2123786" name="Picture 10">
            <a:extLst>
              <a:ext uri="{FF2B5EF4-FFF2-40B4-BE49-F238E27FC236}">
                <a16:creationId xmlns:a16="http://schemas.microsoft.com/office/drawing/2014/main" id="{38BEFE5D-6DD1-B148-99DD-D6009847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437063"/>
            <a:ext cx="12668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3787" name="Group 11">
            <a:extLst>
              <a:ext uri="{FF2B5EF4-FFF2-40B4-BE49-F238E27FC236}">
                <a16:creationId xmlns:a16="http://schemas.microsoft.com/office/drawing/2014/main" id="{8DCF85E5-1635-1D44-A5C6-64FAA860930B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652963"/>
            <a:ext cx="431800" cy="474662"/>
            <a:chOff x="385" y="663"/>
            <a:chExt cx="272" cy="299"/>
          </a:xfrm>
        </p:grpSpPr>
        <p:pic>
          <p:nvPicPr>
            <p:cNvPr id="2123788" name="Picture 12">
              <a:extLst>
                <a:ext uri="{FF2B5EF4-FFF2-40B4-BE49-F238E27FC236}">
                  <a16:creationId xmlns:a16="http://schemas.microsoft.com/office/drawing/2014/main" id="{0B6F1C2D-FF80-7D48-A383-F2B6332B3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789" name="Text Box 13">
              <a:extLst>
                <a:ext uri="{FF2B5EF4-FFF2-40B4-BE49-F238E27FC236}">
                  <a16:creationId xmlns:a16="http://schemas.microsoft.com/office/drawing/2014/main" id="{867B9B2C-E02D-AC49-8BB5-A0E5E7A0C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O1</a:t>
              </a:r>
            </a:p>
          </p:txBody>
        </p:sp>
      </p:grpSp>
      <p:grpSp>
        <p:nvGrpSpPr>
          <p:cNvPr id="2123816" name="Group 40">
            <a:extLst>
              <a:ext uri="{FF2B5EF4-FFF2-40B4-BE49-F238E27FC236}">
                <a16:creationId xmlns:a16="http://schemas.microsoft.com/office/drawing/2014/main" id="{172509E8-6A9A-154D-8B89-F3CD4883935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652963"/>
            <a:ext cx="431800" cy="474662"/>
            <a:chOff x="385" y="663"/>
            <a:chExt cx="272" cy="299"/>
          </a:xfrm>
        </p:grpSpPr>
        <p:pic>
          <p:nvPicPr>
            <p:cNvPr id="2123817" name="Picture 41">
              <a:extLst>
                <a:ext uri="{FF2B5EF4-FFF2-40B4-BE49-F238E27FC236}">
                  <a16:creationId xmlns:a16="http://schemas.microsoft.com/office/drawing/2014/main" id="{B4645BBC-17EA-754F-A280-90DCBCB53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18" name="Text Box 42">
              <a:extLst>
                <a:ext uri="{FF2B5EF4-FFF2-40B4-BE49-F238E27FC236}">
                  <a16:creationId xmlns:a16="http://schemas.microsoft.com/office/drawing/2014/main" id="{5701C0FB-C04D-0749-91AF-59CFD5C8A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O2</a:t>
              </a:r>
            </a:p>
          </p:txBody>
        </p:sp>
      </p:grpSp>
      <p:grpSp>
        <p:nvGrpSpPr>
          <p:cNvPr id="2123819" name="Group 43">
            <a:extLst>
              <a:ext uri="{FF2B5EF4-FFF2-40B4-BE49-F238E27FC236}">
                <a16:creationId xmlns:a16="http://schemas.microsoft.com/office/drawing/2014/main" id="{9920E6DD-91C5-3349-905A-435CBFA2E43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114925"/>
            <a:ext cx="431800" cy="474663"/>
            <a:chOff x="385" y="663"/>
            <a:chExt cx="272" cy="299"/>
          </a:xfrm>
        </p:grpSpPr>
        <p:pic>
          <p:nvPicPr>
            <p:cNvPr id="2123820" name="Picture 44">
              <a:extLst>
                <a:ext uri="{FF2B5EF4-FFF2-40B4-BE49-F238E27FC236}">
                  <a16:creationId xmlns:a16="http://schemas.microsoft.com/office/drawing/2014/main" id="{4EB9CB34-E198-2C4C-9026-08763E601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1" name="Text Box 45">
              <a:extLst>
                <a:ext uri="{FF2B5EF4-FFF2-40B4-BE49-F238E27FC236}">
                  <a16:creationId xmlns:a16="http://schemas.microsoft.com/office/drawing/2014/main" id="{3BC9DA63-AA45-7A49-8DA1-2830D3C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O3</a:t>
              </a:r>
            </a:p>
          </p:txBody>
        </p:sp>
      </p:grpSp>
      <p:grpSp>
        <p:nvGrpSpPr>
          <p:cNvPr id="2123822" name="Group 46">
            <a:extLst>
              <a:ext uri="{FF2B5EF4-FFF2-40B4-BE49-F238E27FC236}">
                <a16:creationId xmlns:a16="http://schemas.microsoft.com/office/drawing/2014/main" id="{7BBC622B-5F99-3143-A521-14C329D30FB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114925"/>
            <a:ext cx="431800" cy="474663"/>
            <a:chOff x="385" y="663"/>
            <a:chExt cx="272" cy="299"/>
          </a:xfrm>
        </p:grpSpPr>
        <p:pic>
          <p:nvPicPr>
            <p:cNvPr id="2123823" name="Picture 47">
              <a:extLst>
                <a:ext uri="{FF2B5EF4-FFF2-40B4-BE49-F238E27FC236}">
                  <a16:creationId xmlns:a16="http://schemas.microsoft.com/office/drawing/2014/main" id="{ED92BED4-9E13-8E41-894B-8A727C346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4" name="Text Box 48">
              <a:extLst>
                <a:ext uri="{FF2B5EF4-FFF2-40B4-BE49-F238E27FC236}">
                  <a16:creationId xmlns:a16="http://schemas.microsoft.com/office/drawing/2014/main" id="{3427C71E-2187-F54E-8BCE-2A1DC9BB3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O4</a:t>
              </a:r>
            </a:p>
          </p:txBody>
        </p:sp>
      </p:grpSp>
      <p:grpSp>
        <p:nvGrpSpPr>
          <p:cNvPr id="2123825" name="Group 49">
            <a:extLst>
              <a:ext uri="{FF2B5EF4-FFF2-40B4-BE49-F238E27FC236}">
                <a16:creationId xmlns:a16="http://schemas.microsoft.com/office/drawing/2014/main" id="{73113EE4-06C8-4D48-8233-2398A3E0C200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5589588"/>
            <a:ext cx="431800" cy="474662"/>
            <a:chOff x="385" y="663"/>
            <a:chExt cx="272" cy="299"/>
          </a:xfrm>
        </p:grpSpPr>
        <p:pic>
          <p:nvPicPr>
            <p:cNvPr id="2123826" name="Picture 50">
              <a:extLst>
                <a:ext uri="{FF2B5EF4-FFF2-40B4-BE49-F238E27FC236}">
                  <a16:creationId xmlns:a16="http://schemas.microsoft.com/office/drawing/2014/main" id="{84BC67B0-26AC-8E43-8772-9C05417E8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27" name="Text Box 51">
              <a:extLst>
                <a:ext uri="{FF2B5EF4-FFF2-40B4-BE49-F238E27FC236}">
                  <a16:creationId xmlns:a16="http://schemas.microsoft.com/office/drawing/2014/main" id="{08977793-1D90-274B-AA68-68EB1719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O5</a:t>
              </a:r>
            </a:p>
          </p:txBody>
        </p:sp>
      </p:grpSp>
      <p:grpSp>
        <p:nvGrpSpPr>
          <p:cNvPr id="2123828" name="Group 52">
            <a:extLst>
              <a:ext uri="{FF2B5EF4-FFF2-40B4-BE49-F238E27FC236}">
                <a16:creationId xmlns:a16="http://schemas.microsoft.com/office/drawing/2014/main" id="{8380201C-20F2-9845-857D-29D0C263B2E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589588"/>
            <a:ext cx="431800" cy="474662"/>
            <a:chOff x="385" y="663"/>
            <a:chExt cx="272" cy="299"/>
          </a:xfrm>
        </p:grpSpPr>
        <p:pic>
          <p:nvPicPr>
            <p:cNvPr id="2123829" name="Picture 53">
              <a:extLst>
                <a:ext uri="{FF2B5EF4-FFF2-40B4-BE49-F238E27FC236}">
                  <a16:creationId xmlns:a16="http://schemas.microsoft.com/office/drawing/2014/main" id="{D3661E51-2265-C343-9DD3-B507C88E1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27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23830" name="Text Box 54">
              <a:extLst>
                <a:ext uri="{FF2B5EF4-FFF2-40B4-BE49-F238E27FC236}">
                  <a16:creationId xmlns:a16="http://schemas.microsoft.com/office/drawing/2014/main" id="{A889C0C1-77C6-F34D-86FD-712849CA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99"/>
              <a:ext cx="25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0">
              <a:spAutoFit/>
            </a:bodyPr>
            <a:lstStyle/>
            <a:p>
              <a:pPr algn="l"/>
              <a:r>
                <a:rPr lang="en-US" altLang="zh-TW" b="1">
                  <a:solidFill>
                    <a:schemeClr val="tx1"/>
                  </a:solidFill>
                </a:rPr>
                <a:t>O6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7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2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2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2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2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診所例之事件排程法模擬模式構建</a:t>
            </a:r>
            <a:endParaRPr lang="en-US" altLang="zh-TW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決定模擬目的</a:t>
            </a:r>
            <a:r>
              <a:rPr lang="zh-TW" altLang="zh-TW" b="1" dirty="0">
                <a:solidFill>
                  <a:schemeClr val="accent2"/>
                </a:solidFill>
              </a:rPr>
              <a:t>、</a:t>
            </a:r>
            <a:r>
              <a:rPr lang="zh-TW" altLang="en-US" b="1" dirty="0">
                <a:solidFill>
                  <a:schemeClr val="accent2"/>
                </a:solidFill>
              </a:rPr>
              <a:t>範圍與詳細度</a:t>
            </a:r>
            <a:r>
              <a:rPr lang="en-US" altLang="zh-TW" dirty="0"/>
              <a:t>(Purpose </a:t>
            </a:r>
            <a:r>
              <a:rPr lang="zh-TW" altLang="zh-TW" dirty="0"/>
              <a:t>、</a:t>
            </a:r>
            <a:r>
              <a:rPr lang="zh-TW" altLang="en-US" dirty="0"/>
              <a:t> </a:t>
            </a:r>
            <a:r>
              <a:rPr lang="en-US" altLang="zh-TW" dirty="0"/>
              <a:t>Boundary and Level of Detail)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定義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製令在系統的平均停留時間、平均延誤時間、平均延遲時間、與總完工時間等。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找出衡量</a:t>
            </a:r>
            <a:r>
              <a:rPr lang="en-US" altLang="zh-TW" b="1" dirty="0">
                <a:solidFill>
                  <a:schemeClr val="accent2"/>
                </a:solidFill>
              </a:rPr>
              <a:t>Performance</a:t>
            </a:r>
            <a:r>
              <a:rPr lang="zh-TW" altLang="en-US" b="1" dirty="0">
                <a:solidFill>
                  <a:schemeClr val="accent2"/>
                </a:solidFill>
              </a:rPr>
              <a:t>之狀態變數</a:t>
            </a:r>
            <a:r>
              <a:rPr lang="en-US" altLang="zh-TW" dirty="0"/>
              <a:t>(State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等候線狀態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機台忙碌狀態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b="1" dirty="0">
                <a:solidFill>
                  <a:schemeClr val="accent2"/>
                </a:solidFill>
              </a:rPr>
              <a:t>找出影響</a:t>
            </a:r>
            <a:r>
              <a:rPr lang="en-US" altLang="zh-TW" b="1" dirty="0">
                <a:solidFill>
                  <a:schemeClr val="accent2"/>
                </a:solidFill>
              </a:rPr>
              <a:t>State variables</a:t>
            </a:r>
            <a:r>
              <a:rPr lang="zh-TW" altLang="en-US" b="1" dirty="0">
                <a:solidFill>
                  <a:schemeClr val="accent2"/>
                </a:solidFill>
              </a:rPr>
              <a:t>之事件</a:t>
            </a:r>
            <a:r>
              <a:rPr lang="en-US" altLang="zh-TW" b="1" dirty="0">
                <a:solidFill>
                  <a:schemeClr val="accent2"/>
                </a:solidFill>
              </a:rPr>
              <a:t>(Events)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TW" altLang="en-US" dirty="0"/>
              <a:t>直接影響上述績效評估值可透過兩個事件改變其系統狀態，分別為</a:t>
            </a:r>
            <a:r>
              <a:rPr lang="zh-CN" altLang="en-US" dirty="0"/>
              <a:t>製令單</a:t>
            </a:r>
            <a:r>
              <a:rPr lang="zh-TW" altLang="en-US" dirty="0"/>
              <a:t>來到事件</a:t>
            </a:r>
            <a:r>
              <a:rPr lang="en-US" altLang="zh-TW" dirty="0"/>
              <a:t>(E1) </a:t>
            </a:r>
            <a:r>
              <a:rPr lang="zh-TW" altLang="en-US" dirty="0"/>
              <a:t>，與</a:t>
            </a:r>
            <a:r>
              <a:rPr lang="zh-CN" altLang="en-US" dirty="0"/>
              <a:t>機台</a:t>
            </a:r>
            <a:r>
              <a:rPr lang="zh-TW" altLang="en-US" dirty="0"/>
              <a:t>完工事件</a:t>
            </a:r>
            <a:r>
              <a:rPr lang="en-US" altLang="zh-TW" dirty="0"/>
              <a:t>(E2) </a:t>
            </a:r>
            <a:r>
              <a:rPr lang="zh-TW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E1</a:t>
            </a:r>
            <a:r>
              <a:rPr lang="zh-TW" altLang="en-US" dirty="0"/>
              <a:t>發生時，除了會再觸發下一</a:t>
            </a:r>
            <a:r>
              <a:rPr lang="zh-CN" altLang="en-US" dirty="0"/>
              <a:t>製令單</a:t>
            </a:r>
            <a:r>
              <a:rPr lang="zh-TW" altLang="en-US" dirty="0"/>
              <a:t>來到</a:t>
            </a:r>
            <a:r>
              <a:rPr lang="en-US" altLang="zh-TW" dirty="0"/>
              <a:t>(E1)</a:t>
            </a:r>
            <a:r>
              <a:rPr lang="zh-TW" altLang="en-US" dirty="0"/>
              <a:t>事件發生，同時會造成等候線的狀態改變，與</a:t>
            </a:r>
            <a:r>
              <a:rPr lang="zh-CN" altLang="en-US" dirty="0"/>
              <a:t>機台</a:t>
            </a:r>
            <a:r>
              <a:rPr lang="zh-TW" altLang="en-US" dirty="0"/>
              <a:t>的狀態改變。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/>
              <a:t>當</a:t>
            </a:r>
            <a:r>
              <a:rPr lang="en-US" altLang="zh-TW" dirty="0"/>
              <a:t>E2</a:t>
            </a:r>
            <a:r>
              <a:rPr lang="zh-TW" altLang="en-US" dirty="0"/>
              <a:t>發生時，則會使得</a:t>
            </a:r>
            <a:r>
              <a:rPr lang="zh-CN" altLang="en-US" dirty="0"/>
              <a:t>機台</a:t>
            </a:r>
            <a:r>
              <a:rPr lang="zh-TW" altLang="en-US" dirty="0"/>
              <a:t>可以再從等候線找下一製令單加工，若製令單在等候則機台狀態變為空閒。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6858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診所例之事件</a:t>
            </a:r>
            <a:endParaRPr lang="en-US" altLang="zh-TW" dirty="0"/>
          </a:p>
        </p:txBody>
      </p:sp>
      <p:grpSp>
        <p:nvGrpSpPr>
          <p:cNvPr id="74755" name="Group 6"/>
          <p:cNvGrpSpPr>
            <a:grpSpLocks/>
          </p:cNvGrpSpPr>
          <p:nvPr/>
        </p:nvGrpSpPr>
        <p:grpSpPr bwMode="auto">
          <a:xfrm>
            <a:off x="2209800" y="990600"/>
            <a:ext cx="4448175" cy="4803536"/>
            <a:chOff x="911" y="672"/>
            <a:chExt cx="3394" cy="3144"/>
          </a:xfrm>
        </p:grpSpPr>
        <p:graphicFrame>
          <p:nvGraphicFramePr>
            <p:cNvPr id="74756" name="Object 3"/>
            <p:cNvGraphicFramePr>
              <a:graphicFrameLocks noChangeAspect="1"/>
            </p:cNvGraphicFramePr>
            <p:nvPr/>
          </p:nvGraphicFramePr>
          <p:xfrm>
            <a:off x="1473" y="672"/>
            <a:ext cx="2832" cy="1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5" name="VISIO" r:id="rId3" imgW="2910840" imgH="1620012" progId="Visio.Drawing.5">
                    <p:embed/>
                  </p:oleObj>
                </mc:Choice>
                <mc:Fallback>
                  <p:oleObj name="VISIO" r:id="rId3" imgW="2910840" imgH="1620012" progId="Visio.Drawing.5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672"/>
                          <a:ext cx="2832" cy="1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270466"/>
                </p:ext>
              </p:extLst>
            </p:nvPr>
          </p:nvGraphicFramePr>
          <p:xfrm>
            <a:off x="1472" y="2228"/>
            <a:ext cx="2833" cy="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6" name="VISIO" r:id="rId5" imgW="2927604" imgH="1641348" progId="Visio.Drawing.5">
                    <p:embed/>
                  </p:oleObj>
                </mc:Choice>
                <mc:Fallback>
                  <p:oleObj name="VISIO" r:id="rId5" imgW="2927604" imgH="1641348" progId="Visio.Drawing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228"/>
                          <a:ext cx="2833" cy="1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911" y="1536"/>
              <a:ext cx="559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600" dirty="0"/>
                <a:t>虛擬碼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843808" y="1052736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43808" y="3421164"/>
            <a:ext cx="1800200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>
            <a:extLst>
              <a:ext uri="{FF2B5EF4-FFF2-40B4-BE49-F238E27FC236}">
                <a16:creationId xmlns:a16="http://schemas.microsoft.com/office/drawing/2014/main" id="{60275FB1-DDFE-884D-A49A-FF049DAD4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零工式生產排程例的時間數據</a:t>
            </a:r>
          </a:p>
        </p:txBody>
      </p:sp>
      <p:sp>
        <p:nvSpPr>
          <p:cNvPr id="1638579" name="Rectangle 179">
            <a:extLst>
              <a:ext uri="{FF2B5EF4-FFF2-40B4-BE49-F238E27FC236}">
                <a16:creationId xmlns:a16="http://schemas.microsoft.com/office/drawing/2014/main" id="{4CE661DF-62FE-0648-A1F8-D0E09096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733256"/>
            <a:ext cx="26701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>
            <a:spAutoFit/>
          </a:bodyPr>
          <a:lstStyle/>
          <a:p>
            <a:pPr algn="l"/>
            <a:r>
              <a:rPr lang="zh-TW" altLang="en-US" sz="1600" dirty="0">
                <a:solidFill>
                  <a:schemeClr val="tx1"/>
                </a:solidFill>
              </a:rPr>
              <a:t>零工式排程系統的製令數據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圖片 30">
            <a:extLst>
              <a:ext uri="{FF2B5EF4-FFF2-40B4-BE49-F238E27FC236}">
                <a16:creationId xmlns:a16="http://schemas.microsoft.com/office/drawing/2014/main" id="{7E555860-CACC-AA44-8C0C-2BFC79D9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7848872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3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2622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initialize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845364" y="3876166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595882" y="401663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43738" y="388115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582375" y="4006276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770591" y="4668100"/>
            <a:ext cx="732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93744" y="4681148"/>
            <a:ext cx="753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4051" y="465759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8453" y="467845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1112" y="4657598"/>
            <a:ext cx="852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3780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46BEEBA-C181-4D4C-AD20-76865806176E}"/>
              </a:ext>
            </a:extLst>
          </p:cNvPr>
          <p:cNvSpPr/>
          <p:nvPr/>
        </p:nvSpPr>
        <p:spPr bwMode="auto">
          <a:xfrm>
            <a:off x="6084168" y="1772816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Arrival event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1855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8CEB9149-D9DF-7441-BCA6-3D0F113168E4}"/>
              </a:ext>
            </a:extLst>
          </p:cNvPr>
          <p:cNvSpPr txBox="1"/>
          <p:nvPr/>
        </p:nvSpPr>
        <p:spPr>
          <a:xfrm>
            <a:off x="2904754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3">
            <a:extLst>
              <a:ext uri="{FF2B5EF4-FFF2-40B4-BE49-F238E27FC236}">
                <a16:creationId xmlns:a16="http://schemas.microsoft.com/office/drawing/2014/main" id="{C5BABACB-D93F-1C44-9D65-02AF88083C90}"/>
              </a:ext>
            </a:extLst>
          </p:cNvPr>
          <p:cNvSpPr/>
          <p:nvPr/>
        </p:nvSpPr>
        <p:spPr>
          <a:xfrm>
            <a:off x="2850230" y="3876165"/>
            <a:ext cx="637058" cy="3858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C5F53E67-BEC7-9C45-8604-36528E24C0D5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80E8A-0952-1F49-9656-CBDEB0DCA04B}"/>
              </a:ext>
            </a:extLst>
          </p:cNvPr>
          <p:cNvSpPr/>
          <p:nvPr/>
        </p:nvSpPr>
        <p:spPr bwMode="auto">
          <a:xfrm>
            <a:off x="6106476" y="2274641"/>
            <a:ext cx="2880320" cy="3600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8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2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49831" y="410902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6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22258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0535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4933518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71602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D2039-1F6D-504A-A050-3FFB17786A20}"/>
              </a:ext>
            </a:extLst>
          </p:cNvPr>
          <p:cNvSpPr/>
          <p:nvPr/>
        </p:nvSpPr>
        <p:spPr bwMode="auto">
          <a:xfrm>
            <a:off x="6142214" y="1844825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86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1875 C 0.01111 -0.06922 0.02257 -0.11968 0.04288 -0.11898 C 0.06284 -0.11852 0.09271 -0.03472 0.12118 -0.01574 C 0.14948 0.00347 0.19965 -0.00509 0.21354 -0.0046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-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1325731" y="4128978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866" name="Rectangle 2">
            <a:extLst>
              <a:ext uri="{FF2B5EF4-FFF2-40B4-BE49-F238E27FC236}">
                <a16:creationId xmlns:a16="http://schemas.microsoft.com/office/drawing/2014/main" id="{45A870E8-D319-C44A-B0C3-D333E0B6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零工式生產排程問題情境</a:t>
            </a:r>
          </a:p>
        </p:txBody>
      </p:sp>
      <p:sp>
        <p:nvSpPr>
          <p:cNvPr id="1956867" name="Rectangle 3">
            <a:extLst>
              <a:ext uri="{FF2B5EF4-FFF2-40B4-BE49-F238E27FC236}">
                <a16:creationId xmlns:a16="http://schemas.microsoft.com/office/drawing/2014/main" id="{372ADFD3-2814-D44E-AA26-7E64E9D1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836613"/>
            <a:ext cx="8134350" cy="5329237"/>
          </a:xfrm>
        </p:spPr>
        <p:txBody>
          <a:bodyPr/>
          <a:lstStyle/>
          <a:p>
            <a:pPr algn="just"/>
            <a:r>
              <a:rPr lang="zh-TW" altLang="en-US" sz="2000"/>
              <a:t>典型的零工式行生產（</a:t>
            </a:r>
            <a:r>
              <a:rPr lang="en-US" altLang="zh-TW" sz="2000"/>
              <a:t>job shop</a:t>
            </a:r>
            <a:r>
              <a:rPr lang="zh-TW" altLang="en-US" sz="2000"/>
              <a:t>）系統排程環境中，其生產特性極為複雜的加工作業典型，所有工作或製令單在系統內流動有其各自的作業排程。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每種工作或製令單有不同的來到時間（</a:t>
            </a:r>
            <a:r>
              <a:rPr lang="en-US" altLang="zh-TW" sz="1800"/>
              <a:t>release time</a:t>
            </a:r>
            <a:r>
              <a:rPr lang="zh-TW" altLang="en-US" sz="1800"/>
              <a:t>）與交期（</a:t>
            </a:r>
            <a:r>
              <a:rPr lang="en-US" altLang="zh-TW" sz="1800"/>
              <a:t>due date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每種工作或製令單有各自的加工途程（</a:t>
            </a:r>
            <a:r>
              <a:rPr lang="en-US" altLang="zh-TW" sz="1800"/>
              <a:t>routing</a:t>
            </a:r>
            <a:r>
              <a:rPr lang="zh-TW" altLang="en-US" sz="1800"/>
              <a:t>）與加工時間（</a:t>
            </a:r>
            <a:r>
              <a:rPr lang="en-US" altLang="zh-TW" sz="1800"/>
              <a:t>process time</a:t>
            </a:r>
            <a:r>
              <a:rPr lang="zh-TW" altLang="en-US" sz="1800"/>
              <a:t>）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 sz="1800"/>
              <a:t>主要決定工作或製令單的於各加工中心的開始時間點與投料數量</a:t>
            </a:r>
          </a:p>
          <a:p>
            <a:endParaRPr kumimoji="0" lang="zh-TW" altLang="en-US" sz="1800"/>
          </a:p>
        </p:txBody>
      </p:sp>
      <p:sp>
        <p:nvSpPr>
          <p:cNvPr id="1956868" name="Rectangle 4">
            <a:extLst>
              <a:ext uri="{FF2B5EF4-FFF2-40B4-BE49-F238E27FC236}">
                <a16:creationId xmlns:a16="http://schemas.microsoft.com/office/drawing/2014/main" id="{09EB8969-B5BC-2147-9D62-62B2C8F4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69" name="Text Box 5">
            <a:extLst>
              <a:ext uri="{FF2B5EF4-FFF2-40B4-BE49-F238E27FC236}">
                <a16:creationId xmlns:a16="http://schemas.microsoft.com/office/drawing/2014/main" id="{3BBEF7EB-294F-9443-AD0E-9B0666BC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1</a:t>
            </a:r>
          </a:p>
        </p:txBody>
      </p:sp>
      <p:sp>
        <p:nvSpPr>
          <p:cNvPr id="1956870" name="Rectangle 6">
            <a:extLst>
              <a:ext uri="{FF2B5EF4-FFF2-40B4-BE49-F238E27FC236}">
                <a16:creationId xmlns:a16="http://schemas.microsoft.com/office/drawing/2014/main" id="{FA7A232A-0515-7646-B9F4-D5017759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1" name="Text Box 7">
            <a:extLst>
              <a:ext uri="{FF2B5EF4-FFF2-40B4-BE49-F238E27FC236}">
                <a16:creationId xmlns:a16="http://schemas.microsoft.com/office/drawing/2014/main" id="{9FE52257-E2F6-8C4A-9ECB-44CA0BAD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2</a:t>
            </a:r>
          </a:p>
        </p:txBody>
      </p:sp>
      <p:sp>
        <p:nvSpPr>
          <p:cNvPr id="1956872" name="Rectangle 8">
            <a:extLst>
              <a:ext uri="{FF2B5EF4-FFF2-40B4-BE49-F238E27FC236}">
                <a16:creationId xmlns:a16="http://schemas.microsoft.com/office/drawing/2014/main" id="{BE7B3B09-2098-EC46-A416-28554FAD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3" name="Text Box 9">
            <a:extLst>
              <a:ext uri="{FF2B5EF4-FFF2-40B4-BE49-F238E27FC236}">
                <a16:creationId xmlns:a16="http://schemas.microsoft.com/office/drawing/2014/main" id="{4B1B2833-E742-4146-BE23-CC24F2E8E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18150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3</a:t>
            </a:r>
          </a:p>
        </p:txBody>
      </p:sp>
      <p:sp>
        <p:nvSpPr>
          <p:cNvPr id="1956874" name="Rectangle 10">
            <a:extLst>
              <a:ext uri="{FF2B5EF4-FFF2-40B4-BE49-F238E27FC236}">
                <a16:creationId xmlns:a16="http://schemas.microsoft.com/office/drawing/2014/main" id="{351803FE-BD0B-3B4F-8290-58E425CE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89363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5" name="Text Box 11">
            <a:extLst>
              <a:ext uri="{FF2B5EF4-FFF2-40B4-BE49-F238E27FC236}">
                <a16:creationId xmlns:a16="http://schemas.microsoft.com/office/drawing/2014/main" id="{9E3F7C94-F554-7747-AFD8-B97975D4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933825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4</a:t>
            </a:r>
          </a:p>
        </p:txBody>
      </p:sp>
      <p:sp>
        <p:nvSpPr>
          <p:cNvPr id="1956876" name="Rectangle 12">
            <a:extLst>
              <a:ext uri="{FF2B5EF4-FFF2-40B4-BE49-F238E27FC236}">
                <a16:creationId xmlns:a16="http://schemas.microsoft.com/office/drawing/2014/main" id="{8BD9FB3A-9021-804D-9BA6-D41D7E30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581525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7" name="Text Box 13">
            <a:extLst>
              <a:ext uri="{FF2B5EF4-FFF2-40B4-BE49-F238E27FC236}">
                <a16:creationId xmlns:a16="http://schemas.microsoft.com/office/drawing/2014/main" id="{E36AF97B-11B6-6046-B294-B088397B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725988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5</a:t>
            </a:r>
          </a:p>
        </p:txBody>
      </p:sp>
      <p:sp>
        <p:nvSpPr>
          <p:cNvPr id="1956878" name="Rectangle 14">
            <a:extLst>
              <a:ext uri="{FF2B5EF4-FFF2-40B4-BE49-F238E27FC236}">
                <a16:creationId xmlns:a16="http://schemas.microsoft.com/office/drawing/2014/main" id="{BF40468C-0916-F244-8BC6-7A52E347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73688"/>
            <a:ext cx="936625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79" name="Text Box 15">
            <a:extLst>
              <a:ext uri="{FF2B5EF4-FFF2-40B4-BE49-F238E27FC236}">
                <a16:creationId xmlns:a16="http://schemas.microsoft.com/office/drawing/2014/main" id="{8C04B3D4-6F59-B04E-88B6-EDE41824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5518150"/>
            <a:ext cx="935037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/>
              <a:t>機台</a:t>
            </a:r>
            <a:r>
              <a:rPr lang="en-US" altLang="zh-TW" sz="1600"/>
              <a:t>6</a:t>
            </a:r>
          </a:p>
        </p:txBody>
      </p:sp>
      <p:sp>
        <p:nvSpPr>
          <p:cNvPr id="1956880" name="AutoShape 16">
            <a:extLst>
              <a:ext uri="{FF2B5EF4-FFF2-40B4-BE49-F238E27FC236}">
                <a16:creationId xmlns:a16="http://schemas.microsoft.com/office/drawing/2014/main" id="{D8BA332C-F84A-0946-8741-1C1ED60C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8453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1" name="Text Box 17">
            <a:extLst>
              <a:ext uri="{FF2B5EF4-FFF2-40B4-BE49-F238E27FC236}">
                <a16:creationId xmlns:a16="http://schemas.microsoft.com/office/drawing/2014/main" id="{1052BC5C-4E17-8846-8227-DFC632D8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59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1</a:t>
            </a:r>
          </a:p>
        </p:txBody>
      </p:sp>
      <p:sp>
        <p:nvSpPr>
          <p:cNvPr id="1956882" name="AutoShape 18">
            <a:extLst>
              <a:ext uri="{FF2B5EF4-FFF2-40B4-BE49-F238E27FC236}">
                <a16:creationId xmlns:a16="http://schemas.microsoft.com/office/drawing/2014/main" id="{D1B6A06C-D4F5-0B40-A364-B32C24A8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3" name="AutoShape 19">
            <a:extLst>
              <a:ext uri="{FF2B5EF4-FFF2-40B4-BE49-F238E27FC236}">
                <a16:creationId xmlns:a16="http://schemas.microsoft.com/office/drawing/2014/main" id="{00350339-89EB-CB42-BDC7-3B6A226E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221163"/>
            <a:ext cx="1008063" cy="12239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84" name="Text Box 20">
            <a:extLst>
              <a:ext uri="{FF2B5EF4-FFF2-40B4-BE49-F238E27FC236}">
                <a16:creationId xmlns:a16="http://schemas.microsoft.com/office/drawing/2014/main" id="{DAB8E779-D3A4-2146-AC3B-893BFAFE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2963"/>
            <a:ext cx="93503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Source</a:t>
            </a:r>
          </a:p>
        </p:txBody>
      </p:sp>
      <p:sp>
        <p:nvSpPr>
          <p:cNvPr id="1956885" name="Text Box 21">
            <a:extLst>
              <a:ext uri="{FF2B5EF4-FFF2-40B4-BE49-F238E27FC236}">
                <a16:creationId xmlns:a16="http://schemas.microsoft.com/office/drawing/2014/main" id="{5C91DF70-B52D-0B49-A5F9-431CA2951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6529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Drain</a:t>
            </a:r>
          </a:p>
        </p:txBody>
      </p:sp>
      <p:cxnSp>
        <p:nvCxnSpPr>
          <p:cNvPr id="1956886" name="AutoShape 22">
            <a:extLst>
              <a:ext uri="{FF2B5EF4-FFF2-40B4-BE49-F238E27FC236}">
                <a16:creationId xmlns:a16="http://schemas.microsoft.com/office/drawing/2014/main" id="{D6F50EF5-447E-A044-AEF1-3FEBB4B2A5B4}"/>
              </a:ext>
            </a:extLst>
          </p:cNvPr>
          <p:cNvCxnSpPr>
            <a:cxnSpLocks noChangeShapeType="1"/>
            <a:stCxn id="1956880" idx="3"/>
            <a:endCxn id="1956868" idx="0"/>
          </p:cNvCxnSpPr>
          <p:nvPr/>
        </p:nvCxnSpPr>
        <p:spPr bwMode="auto">
          <a:xfrm>
            <a:off x="2986088" y="3609975"/>
            <a:ext cx="1189037" cy="17938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7" name="AutoShape 23">
            <a:extLst>
              <a:ext uri="{FF2B5EF4-FFF2-40B4-BE49-F238E27FC236}">
                <a16:creationId xmlns:a16="http://schemas.microsoft.com/office/drawing/2014/main" id="{D651D583-C99B-C348-A3EA-EB2477B4923A}"/>
              </a:ext>
            </a:extLst>
          </p:cNvPr>
          <p:cNvCxnSpPr>
            <a:cxnSpLocks noChangeShapeType="1"/>
            <a:stCxn id="1956868" idx="0"/>
            <a:endCxn id="1956877" idx="1"/>
          </p:cNvCxnSpPr>
          <p:nvPr/>
        </p:nvCxnSpPr>
        <p:spPr bwMode="auto">
          <a:xfrm rot="5400000" flipV="1">
            <a:off x="4479925" y="3484563"/>
            <a:ext cx="1082675" cy="1692275"/>
          </a:xfrm>
          <a:prstGeom prst="curvedConnector4">
            <a:avLst>
              <a:gd name="adj1" fmla="val -21116"/>
              <a:gd name="adj2" fmla="val 63792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88" name="AutoShape 24">
            <a:extLst>
              <a:ext uri="{FF2B5EF4-FFF2-40B4-BE49-F238E27FC236}">
                <a16:creationId xmlns:a16="http://schemas.microsoft.com/office/drawing/2014/main" id="{5609EF15-3E5D-5143-B9EA-F7415C5A2742}"/>
              </a:ext>
            </a:extLst>
          </p:cNvPr>
          <p:cNvCxnSpPr>
            <a:cxnSpLocks noChangeShapeType="1"/>
            <a:stCxn id="1956877" idx="3"/>
            <a:endCxn id="1956885" idx="1"/>
          </p:cNvCxnSpPr>
          <p:nvPr/>
        </p:nvCxnSpPr>
        <p:spPr bwMode="auto">
          <a:xfrm flipV="1">
            <a:off x="6802438" y="4799013"/>
            <a:ext cx="649287" cy="73025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89" name="AutoShape 25">
            <a:extLst>
              <a:ext uri="{FF2B5EF4-FFF2-40B4-BE49-F238E27FC236}">
                <a16:creationId xmlns:a16="http://schemas.microsoft.com/office/drawing/2014/main" id="{FBE2B5E3-36BF-234B-ADF5-C45517A1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294188"/>
            <a:ext cx="935038" cy="649287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0" name="Text Box 26">
            <a:extLst>
              <a:ext uri="{FF2B5EF4-FFF2-40B4-BE49-F238E27FC236}">
                <a16:creationId xmlns:a16="http://schemas.microsoft.com/office/drawing/2014/main" id="{C28FD089-4DAC-AD4C-AD95-30A909069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4475163"/>
            <a:ext cx="93503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2</a:t>
            </a:r>
          </a:p>
        </p:txBody>
      </p:sp>
      <p:cxnSp>
        <p:nvCxnSpPr>
          <p:cNvPr id="1956891" name="AutoShape 27">
            <a:extLst>
              <a:ext uri="{FF2B5EF4-FFF2-40B4-BE49-F238E27FC236}">
                <a16:creationId xmlns:a16="http://schemas.microsoft.com/office/drawing/2014/main" id="{AF1B5B2E-E847-5641-9A7D-03A822B89F3B}"/>
              </a:ext>
            </a:extLst>
          </p:cNvPr>
          <p:cNvCxnSpPr>
            <a:cxnSpLocks noChangeShapeType="1"/>
            <a:stCxn id="1956889" idx="3"/>
            <a:endCxn id="1956871" idx="1"/>
          </p:cNvCxnSpPr>
          <p:nvPr/>
        </p:nvCxnSpPr>
        <p:spPr bwMode="auto">
          <a:xfrm>
            <a:off x="2986088" y="4619625"/>
            <a:ext cx="722312" cy="252413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2" name="AutoShape 28">
            <a:extLst>
              <a:ext uri="{FF2B5EF4-FFF2-40B4-BE49-F238E27FC236}">
                <a16:creationId xmlns:a16="http://schemas.microsoft.com/office/drawing/2014/main" id="{AD51B3DA-971C-9044-9736-8B2BF27031DB}"/>
              </a:ext>
            </a:extLst>
          </p:cNvPr>
          <p:cNvCxnSpPr>
            <a:cxnSpLocks noChangeShapeType="1"/>
            <a:stCxn id="1956871" idx="3"/>
            <a:endCxn id="1956869" idx="3"/>
          </p:cNvCxnSpPr>
          <p:nvPr/>
        </p:nvCxnSpPr>
        <p:spPr bwMode="auto">
          <a:xfrm flipV="1">
            <a:off x="4643438" y="4079875"/>
            <a:ext cx="1587" cy="792163"/>
          </a:xfrm>
          <a:prstGeom prst="curvedConnector3">
            <a:avLst>
              <a:gd name="adj1" fmla="val 143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3" name="AutoShape 29">
            <a:extLst>
              <a:ext uri="{FF2B5EF4-FFF2-40B4-BE49-F238E27FC236}">
                <a16:creationId xmlns:a16="http://schemas.microsoft.com/office/drawing/2014/main" id="{A19297BB-BE67-1242-AC21-6CBDAA65EF38}"/>
              </a:ext>
            </a:extLst>
          </p:cNvPr>
          <p:cNvCxnSpPr>
            <a:cxnSpLocks noChangeShapeType="1"/>
            <a:stCxn id="1956869" idx="1"/>
            <a:endCxn id="1956873" idx="1"/>
          </p:cNvCxnSpPr>
          <p:nvPr/>
        </p:nvCxnSpPr>
        <p:spPr bwMode="auto">
          <a:xfrm rot="10800000" flipH="1" flipV="1">
            <a:off x="3708400" y="4079875"/>
            <a:ext cx="1588" cy="1584325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4" name="AutoShape 30">
            <a:extLst>
              <a:ext uri="{FF2B5EF4-FFF2-40B4-BE49-F238E27FC236}">
                <a16:creationId xmlns:a16="http://schemas.microsoft.com/office/drawing/2014/main" id="{30FEBC86-A6F1-594F-940A-7E69B78936F1}"/>
              </a:ext>
            </a:extLst>
          </p:cNvPr>
          <p:cNvCxnSpPr>
            <a:cxnSpLocks noChangeShapeType="1"/>
            <a:stCxn id="1956873" idx="3"/>
            <a:endCxn id="1956879" idx="1"/>
          </p:cNvCxnSpPr>
          <p:nvPr/>
        </p:nvCxnSpPr>
        <p:spPr bwMode="auto">
          <a:xfrm>
            <a:off x="4643438" y="5664200"/>
            <a:ext cx="1225550" cy="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5" name="AutoShape 31">
            <a:extLst>
              <a:ext uri="{FF2B5EF4-FFF2-40B4-BE49-F238E27FC236}">
                <a16:creationId xmlns:a16="http://schemas.microsoft.com/office/drawing/2014/main" id="{0071E799-9F47-D449-8647-9C86A24FB576}"/>
              </a:ext>
            </a:extLst>
          </p:cNvPr>
          <p:cNvCxnSpPr>
            <a:cxnSpLocks noChangeShapeType="1"/>
            <a:stCxn id="1956879" idx="3"/>
            <a:endCxn id="1956885" idx="1"/>
          </p:cNvCxnSpPr>
          <p:nvPr/>
        </p:nvCxnSpPr>
        <p:spPr bwMode="auto">
          <a:xfrm flipV="1">
            <a:off x="6804025" y="4799013"/>
            <a:ext cx="647700" cy="865187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896" name="AutoShape 32">
            <a:extLst>
              <a:ext uri="{FF2B5EF4-FFF2-40B4-BE49-F238E27FC236}">
                <a16:creationId xmlns:a16="http://schemas.microsoft.com/office/drawing/2014/main" id="{AB4778F3-2680-8646-910B-E178138C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5372100"/>
            <a:ext cx="935038" cy="649288"/>
          </a:xfrm>
          <a:prstGeom prst="flowChartMulti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1956897" name="Text Box 33">
            <a:extLst>
              <a:ext uri="{FF2B5EF4-FFF2-40B4-BE49-F238E27FC236}">
                <a16:creationId xmlns:a16="http://schemas.microsoft.com/office/drawing/2014/main" id="{292344CA-54F2-294C-90E9-A0551CD42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5546725"/>
            <a:ext cx="9350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/>
              <a:t>Order 3</a:t>
            </a:r>
          </a:p>
        </p:txBody>
      </p:sp>
      <p:cxnSp>
        <p:nvCxnSpPr>
          <p:cNvPr id="1956898" name="AutoShape 34">
            <a:extLst>
              <a:ext uri="{FF2B5EF4-FFF2-40B4-BE49-F238E27FC236}">
                <a16:creationId xmlns:a16="http://schemas.microsoft.com/office/drawing/2014/main" id="{97C2CC8B-B154-3749-9AEF-9E467CD31285}"/>
              </a:ext>
            </a:extLst>
          </p:cNvPr>
          <p:cNvCxnSpPr>
            <a:cxnSpLocks noChangeShapeType="1"/>
            <a:stCxn id="1956896" idx="3"/>
            <a:endCxn id="1956873" idx="1"/>
          </p:cNvCxnSpPr>
          <p:nvPr/>
        </p:nvCxnSpPr>
        <p:spPr bwMode="auto">
          <a:xfrm flipV="1">
            <a:off x="2982913" y="5664200"/>
            <a:ext cx="725487" cy="33338"/>
          </a:xfrm>
          <a:prstGeom prst="curvedConnector3">
            <a:avLst>
              <a:gd name="adj1" fmla="val 49889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899" name="AutoShape 35">
            <a:extLst>
              <a:ext uri="{FF2B5EF4-FFF2-40B4-BE49-F238E27FC236}">
                <a16:creationId xmlns:a16="http://schemas.microsoft.com/office/drawing/2014/main" id="{0A66CEE9-212C-E44F-8714-9F0F2F995A27}"/>
              </a:ext>
            </a:extLst>
          </p:cNvPr>
          <p:cNvCxnSpPr>
            <a:cxnSpLocks noChangeShapeType="1"/>
            <a:stCxn id="1956873" idx="3"/>
            <a:endCxn id="1956875" idx="1"/>
          </p:cNvCxnSpPr>
          <p:nvPr/>
        </p:nvCxnSpPr>
        <p:spPr bwMode="auto">
          <a:xfrm flipV="1">
            <a:off x="4643438" y="4079875"/>
            <a:ext cx="1225550" cy="1584325"/>
          </a:xfrm>
          <a:prstGeom prst="curvedConnector3">
            <a:avLst>
              <a:gd name="adj1" fmla="val 49870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900" name="AutoShape 36">
            <a:extLst>
              <a:ext uri="{FF2B5EF4-FFF2-40B4-BE49-F238E27FC236}">
                <a16:creationId xmlns:a16="http://schemas.microsoft.com/office/drawing/2014/main" id="{209E53A2-BFD6-4341-9E74-E818CFE39764}"/>
              </a:ext>
            </a:extLst>
          </p:cNvPr>
          <p:cNvCxnSpPr>
            <a:cxnSpLocks noChangeShapeType="1"/>
            <a:stCxn id="1956875" idx="3"/>
            <a:endCxn id="1956883" idx="1"/>
          </p:cNvCxnSpPr>
          <p:nvPr/>
        </p:nvCxnSpPr>
        <p:spPr bwMode="auto">
          <a:xfrm>
            <a:off x="6804025" y="4079875"/>
            <a:ext cx="647700" cy="754063"/>
          </a:xfrm>
          <a:prstGeom prst="curvedConnector3">
            <a:avLst>
              <a:gd name="adj1" fmla="val 49755"/>
            </a:avLst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05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56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56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5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956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56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56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956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56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956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956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56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956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5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5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5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5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881" grpId="0"/>
      <p:bldP spid="1956890" grpId="0"/>
      <p:bldP spid="1956890" grpId="1"/>
      <p:bldP spid="19568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5832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7527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132856"/>
            <a:ext cx="2894281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3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85324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4519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1FF2E-86CD-334F-B64D-F4DFE6E68C21}"/>
              </a:ext>
            </a:extLst>
          </p:cNvPr>
          <p:cNvSpPr/>
          <p:nvPr/>
        </p:nvSpPr>
        <p:spPr bwMode="auto">
          <a:xfrm>
            <a:off x="6142214" y="2348880"/>
            <a:ext cx="2894281" cy="505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319 -0.06713 0.12639 -0.13426 0.18454 -0.13334 C 0.2427 -0.13264 0.32152 -0.01806 0.3493 0.00486 " pathEditMode="relative" ptsTypes="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89 -0.00602 " pathEditMode="relative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042984" y="4112424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947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765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33094" y="43024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6948264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2214" y="1834087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039AA96B-AE71-4643-9603-683EA2B7413B}"/>
              </a:ext>
            </a:extLst>
          </p:cNvPr>
          <p:cNvSpPr txBox="1"/>
          <p:nvPr/>
        </p:nvSpPr>
        <p:spPr>
          <a:xfrm>
            <a:off x="4933675" y="393444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471B3B1E-6F7F-0248-B905-81A1E98B8D83}"/>
              </a:ext>
            </a:extLst>
          </p:cNvPr>
          <p:cNvSpPr/>
          <p:nvPr/>
        </p:nvSpPr>
        <p:spPr>
          <a:xfrm>
            <a:off x="4852899" y="3853162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A05029-AA36-FE46-A4C7-6AC71295C673}"/>
              </a:ext>
            </a:extLst>
          </p:cNvPr>
          <p:cNvSpPr/>
          <p:nvPr/>
        </p:nvSpPr>
        <p:spPr bwMode="auto">
          <a:xfrm>
            <a:off x="6133325" y="2589433"/>
            <a:ext cx="2894281" cy="2587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43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173 -0.06736 -0.10347 -0.13473 -0.15659 -0.13334 C -0.20972 -0.13218 -0.29843 -0.01389 -0.31892 0.00787 " pathEditMode="relative" ptsTypes="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3611 C -0.05937 -0.08195 -0.12205 -0.12778 -0.17413 -0.12662 C -0.22639 -0.1257 -0.28889 -0.04491 -0.30937 -0.029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-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45 -0.01204 " pathEditMode="relative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0.04074 " pathEditMode="relative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5" grpId="0" animBg="1"/>
      <p:bldP spid="28" grpId="0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302064" y="4119885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6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32321"/>
              </p:ext>
            </p:extLst>
          </p:nvPr>
        </p:nvGraphicFramePr>
        <p:xfrm>
          <a:off x="625010" y="3393143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Arrival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1912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26442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93631" y="423864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972 -0.05973 -0.11944 -0.11922 -0.17188 -0.12408 C -0.22413 -0.12871 -0.29566 -0.05 -0.31406 -0.02825 " pathEditMode="relative" ptsTypes="A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6400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6528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4933596" y="430412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5740783" y="42472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21677" y="405874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09186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橢圓 24">
            <a:extLst>
              <a:ext uri="{FF2B5EF4-FFF2-40B4-BE49-F238E27FC236}">
                <a16:creationId xmlns:a16="http://schemas.microsoft.com/office/drawing/2014/main" id="{A2FB50BC-F2C1-A545-9D99-6F0724DAA522}"/>
              </a:ext>
            </a:extLst>
          </p:cNvPr>
          <p:cNvSpPr/>
          <p:nvPr/>
        </p:nvSpPr>
        <p:spPr>
          <a:xfrm>
            <a:off x="4828845" y="4230147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</p:spTree>
    <p:extLst>
      <p:ext uri="{BB962C8B-B14F-4D97-AF65-F5344CB8AC3E}">
        <p14:creationId xmlns:p14="http://schemas.microsoft.com/office/powerpoint/2010/main" val="217687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85 -0.00556 " pathEditMode="relative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8" grpId="0" animBg="1"/>
      <p:bldP spid="36" grpId="0" animBg="1"/>
      <p:bldP spid="3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772724" y="4154583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37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59887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1013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3701206" y="423212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1844824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2891720" y="40303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8203F65C-EB79-124D-AE31-849452B5D9DF}"/>
              </a:ext>
            </a:extLst>
          </p:cNvPr>
          <p:cNvSpPr/>
          <p:nvPr/>
        </p:nvSpPr>
        <p:spPr>
          <a:xfrm>
            <a:off x="2806589" y="3958243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13299 -0.0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51 0.02778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38" grpId="0" animBg="1"/>
      <p:bldP spid="3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059832" y="416338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2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>
            <a:extLst>
              <a:ext uri="{FF2B5EF4-FFF2-40B4-BE49-F238E27FC236}">
                <a16:creationId xmlns:a16="http://schemas.microsoft.com/office/drawing/2014/main" id="{D470068B-4B1D-3D46-BC8D-A93C4FFE7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零工式生產排程問題</a:t>
            </a:r>
          </a:p>
        </p:txBody>
      </p:sp>
      <p:sp>
        <p:nvSpPr>
          <p:cNvPr id="2125827" name="Rectangle 3">
            <a:extLst>
              <a:ext uri="{FF2B5EF4-FFF2-40B4-BE49-F238E27FC236}">
                <a16:creationId xmlns:a16="http://schemas.microsoft.com/office/drawing/2014/main" id="{4AD84142-3D4E-584F-82F2-24B81B4A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105400"/>
          </a:xfrm>
        </p:spPr>
        <p:txBody>
          <a:bodyPr/>
          <a:lstStyle/>
          <a:p>
            <a:pPr algn="just"/>
            <a:r>
              <a:rPr lang="zh-TW" altLang="en-US" sz="2200"/>
              <a:t>一般而言，有限產能排程問題主要可分成下列幾種：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以「製令」為主的排程方法</a:t>
            </a:r>
            <a:r>
              <a:rPr lang="en-US" altLang="zh-TW"/>
              <a:t>(Job-based Scheduling</a:t>
            </a:r>
            <a:r>
              <a:rPr lang="zh-TW" altLang="en-US"/>
              <a:t>或</a:t>
            </a:r>
            <a:r>
              <a:rPr lang="en-US" altLang="zh-TW"/>
              <a:t>Order-based Scheduling)</a:t>
            </a:r>
            <a:r>
              <a:rPr lang="zh-TW" altLang="en-US"/>
              <a:t>：利用訂單排序法則決定訂單或製令的加工優先順序，再按順序高低逐一安排各製令的詳細作業排程。</a:t>
            </a:r>
          </a:p>
          <a:p>
            <a:pPr lvl="1" algn="just">
              <a:buFont typeface="Wingdings" pitchFamily="2" charset="2"/>
              <a:buChar char="§"/>
            </a:pPr>
            <a:r>
              <a:rPr lang="zh-TW" altLang="en-US"/>
              <a:t>以「工作中心」為主的排程方法</a:t>
            </a:r>
            <a:r>
              <a:rPr lang="en-US" altLang="zh-TW"/>
              <a:t>(Event-based Scheduling)</a:t>
            </a:r>
            <a:r>
              <a:rPr lang="zh-TW" altLang="en-US"/>
              <a:t>：運算邏輯是利用</a:t>
            </a:r>
            <a:r>
              <a:rPr lang="zh-TW" altLang="en-US">
                <a:solidFill>
                  <a:schemeClr val="accent2"/>
                </a:solidFill>
              </a:rPr>
              <a:t>事件導向</a:t>
            </a:r>
            <a:r>
              <a:rPr lang="en-US" altLang="zh-TW">
                <a:solidFill>
                  <a:schemeClr val="accent2"/>
                </a:solidFill>
              </a:rPr>
              <a:t>(Event-Driven)</a:t>
            </a:r>
            <a:r>
              <a:rPr lang="zh-TW" altLang="en-US">
                <a:solidFill>
                  <a:schemeClr val="accent2"/>
                </a:solidFill>
              </a:rPr>
              <a:t>的模擬觀念</a:t>
            </a:r>
            <a:r>
              <a:rPr lang="zh-TW" altLang="en-US"/>
              <a:t>來描述製造系統的實際運作流程。 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先進先出派工法則（</a:t>
            </a:r>
            <a:r>
              <a:rPr kumimoji="0" lang="en-US" altLang="zh-TW"/>
              <a:t>FIFO</a:t>
            </a:r>
            <a:r>
              <a:rPr kumimoji="0" lang="zh-TW" altLang="en-US"/>
              <a:t>）：以先來到等候線的工作為優先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最短作業時間派工法則（</a:t>
            </a:r>
            <a:r>
              <a:rPr kumimoji="0" lang="en-US" altLang="zh-TW"/>
              <a:t>SPT</a:t>
            </a:r>
            <a:r>
              <a:rPr kumimoji="0" lang="zh-TW" altLang="en-US"/>
              <a:t>）：以等候線中加工時間做短的作業優先</a:t>
            </a:r>
          </a:p>
          <a:p>
            <a:pPr lvl="2" algn="just">
              <a:buFontTx/>
              <a:buChar char="•"/>
            </a:pPr>
            <a:r>
              <a:rPr kumimoji="0" lang="zh-TW" altLang="en-US"/>
              <a:t>最早交期派工法則（</a:t>
            </a:r>
            <a:r>
              <a:rPr kumimoji="0" lang="en-US" altLang="zh-TW"/>
              <a:t>EDD</a:t>
            </a:r>
            <a:r>
              <a:rPr kumimoji="0" lang="zh-TW" altLang="en-US"/>
              <a:t>）：以等候線中最早交期的工作為優先</a:t>
            </a:r>
          </a:p>
          <a:p>
            <a:pPr lvl="2" algn="just">
              <a:buFontTx/>
              <a:buChar char="•"/>
            </a:pPr>
            <a:r>
              <a:rPr lang="en-US" altLang="zh-TW"/>
              <a:t>LSF, LWR,………</a:t>
            </a:r>
          </a:p>
          <a:p>
            <a:pPr lvl="2">
              <a:buFontTx/>
              <a:buChar char="•"/>
            </a:pPr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245688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3150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Arrival_event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3679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0794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29948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5761104" y="428006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21677" y="403967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4933596" y="429603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605783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7612" y="3761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1FB7C277-1227-2048-95E1-92E0A09320FB}"/>
              </a:ext>
            </a:extLst>
          </p:cNvPr>
          <p:cNvSpPr/>
          <p:nvPr/>
        </p:nvSpPr>
        <p:spPr>
          <a:xfrm>
            <a:off x="4840764" y="4218060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1135 C 0.00209 0.00093 0.00313 -0.00509 0.00695 -0.01551 C 0.01025 -0.02407 0.01059 -0.02639 0.01406 -0.03264 C 0.01632 -0.03703 0.01823 -0.04166 0.02101 -0.04537 C 0.02344 -0.04838 0.02518 -0.05277 0.02813 -0.05463 C 0.04236 -0.06412 0.02483 -0.05208 0.03646 -0.06088 C 0.03785 -0.06203 0.03959 -0.06296 0.04115 -0.06412 C 0.04566 -0.07014 0.0408 -0.06481 0.04705 -0.06875 C 0.05608 -0.075 0.04514 -0.06967 0.054 -0.07361 C 0.05486 -0.07453 0.05538 -0.07592 0.05643 -0.07662 C 0.0592 -0.07847 0.06476 -0.08032 0.06823 -0.08125 C 0.07084 -0.08078 0.07361 -0.08055 0.07639 -0.07986 C 0.07882 -0.07916 0.08351 -0.07662 0.08351 -0.07639 C 0.0842 -0.07569 0.0849 -0.07453 0.08577 -0.07361 C 0.08698 -0.07245 0.08837 -0.07176 0.08924 -0.07037 C 0.09115 -0.06759 0.09254 -0.06412 0.0941 -0.06088 L 0.09636 -0.05625 L 0.09879 -0.05162 C 0.09948 -0.05 0.1007 -0.04861 0.10104 -0.04676 L 0.10347 -0.0375 C 0.10382 -0.03588 0.104 -0.03402 0.10469 -0.03264 C 0.10538 -0.03125 0.10643 -0.02963 0.10695 -0.02801 C 0.10799 -0.025 0.10799 -0.02129 0.10938 -0.01852 C 0.11007 -0.0169 0.11233 -0.0118 0.11406 -0.01065 C 0.11632 -0.00926 0.12101 -0.00764 0.12101 -0.0074 C 0.12656 -0.0081 0.13212 -0.00833 0.1375 -0.00926 C 0.13959 -0.00949 0.1415 -0.01041 0.1434 -0.01065 C 0.14757 -0.01157 0.15955 -0.01319 0.16337 -0.01389 C 0.16979 -0.01342 0.17604 -0.01273 0.18229 -0.01227 C 0.1967 -0.01157 0.21129 -0.0118 0.2257 -0.01065 C 0.22622 -0.01065 0.2257 -0.00972 0.2257 -0.00926 " pathEditMode="relative" rAng="0" ptsTypes="AAAAAAAAAAAAAAAAAAAAAA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6 -0.0044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514127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2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8111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5634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3631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3325" y="235511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1435 C -0.10798 -0.07917 -0.21961 -0.14398 -0.30937 -0.14769 C -0.39913 -0.15139 -0.46718 -0.09375 -0.53507 -0.03634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2053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728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5802342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34355" y="2088329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1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4915580" y="406140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093BABB1-4B9C-6C4F-946D-AED96AA67843}"/>
              </a:ext>
            </a:extLst>
          </p:cNvPr>
          <p:cNvSpPr/>
          <p:nvPr/>
        </p:nvSpPr>
        <p:spPr>
          <a:xfrm>
            <a:off x="4828845" y="3983258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BB26F-18DA-4F41-A2D0-6BC46C5101FD}"/>
              </a:ext>
            </a:extLst>
          </p:cNvPr>
          <p:cNvSpPr/>
          <p:nvPr/>
        </p:nvSpPr>
        <p:spPr bwMode="auto">
          <a:xfrm>
            <a:off x="6134355" y="2604415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4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8 -0.02014 -0.00087 -0.0044 0.00347 -0.01575 C 0.00399 -0.01737 0.00399 -0.01899 0.00469 -0.02037 C 0.00521 -0.02176 0.00625 -0.02246 0.00695 -0.02362 C 0.00781 -0.025 0.00833 -0.02686 0.00938 -0.02825 C 0.0125 -0.03357 0.01302 -0.03195 0.01528 -0.03774 C 0.0158 -0.03912 0.0158 -0.04098 0.01632 -0.04237 C 0.01858 -0.04769 0.02309 -0.05625 0.02691 -0.05973 C 0.02813 -0.06065 0.02934 -0.06158 0.03056 -0.06274 C 0.03767 -0.07084 0.03229 -0.06783 0.03872 -0.07061 C 0.04653 -0.08102 0.03195 -0.0625 0.04809 -0.07686 C 0.05833 -0.08588 0.04549 -0.075 0.05521 -0.08149 C 0.05642 -0.08241 0.05747 -0.0838 0.05868 -0.08473 C 0.06042 -0.08588 0.06545 -0.08727 0.06702 -0.08774 C 0.07604 -0.08727 0.08507 -0.0875 0.0941 -0.08635 C 0.09653 -0.08588 0.09879 -0.08426 0.10104 -0.08311 L 0.10469 -0.08149 C 0.10538 -0.08056 0.10608 -0.0794 0.10695 -0.07848 C 0.1099 -0.07547 0.11077 -0.07593 0.11285 -0.07223 C 0.11458 -0.06922 0.11597 -0.06598 0.11754 -0.06274 L 0.11997 -0.05811 C 0.12031 -0.05649 0.12049 -0.05487 0.12101 -0.05348 C 0.1224 -0.05 0.12483 -0.04746 0.12587 -0.04399 L 0.12813 -0.0345 L 0.13056 -0.02524 L 0.1316 -0.02037 C 0.13212 -0.0169 0.13229 -0.0132 0.13281 -0.0095 C 0.13316 -0.00741 0.13247 -0.00371 0.13403 -0.00325 C 0.13646 -0.00255 0.15712 -0.00625 0.16111 -0.00649 C 0.17917 -0.00718 0.21528 -0.00787 0.21528 -0.00787 " pathEditMode="relative" ptsTypes="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35 0.03681 " pathEditMode="relative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399675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3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9149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0063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2900532" y="401585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文字方塊 20">
            <a:extLst>
              <a:ext uri="{FF2B5EF4-FFF2-40B4-BE49-F238E27FC236}">
                <a16:creationId xmlns:a16="http://schemas.microsoft.com/office/drawing/2014/main" id="{ED33508D-909C-0343-A75A-8AE3D1F2F96F}"/>
              </a:ext>
            </a:extLst>
          </p:cNvPr>
          <p:cNvSpPr txBox="1"/>
          <p:nvPr/>
        </p:nvSpPr>
        <p:spPr>
          <a:xfrm>
            <a:off x="7776452" y="42534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1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3740321" y="423769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橢圓 24">
            <a:extLst>
              <a:ext uri="{FF2B5EF4-FFF2-40B4-BE49-F238E27FC236}">
                <a16:creationId xmlns:a16="http://schemas.microsoft.com/office/drawing/2014/main" id="{7C02716A-6D4D-F446-AD82-BA4F28F39955}"/>
              </a:ext>
            </a:extLst>
          </p:cNvPr>
          <p:cNvSpPr/>
          <p:nvPr/>
        </p:nvSpPr>
        <p:spPr>
          <a:xfrm>
            <a:off x="2802314" y="393573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4 -0.06134 0.04028 -0.12245 0.06129 -0.12569 C 0.0823 -0.12893 0.11094 -0.03796 0.12622 -0.01967 " pathEditMode="relative" ptsTypes="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89 0.03588 " pathEditMode="relative" ptsTypes="AA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4231054" y="416107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1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410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12239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101727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4910038" y="410589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5777623" y="428827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3AEF1B3F-0B67-5646-B7F1-7428BBB77A88}"/>
              </a:ext>
            </a:extLst>
          </p:cNvPr>
          <p:cNvSpPr/>
          <p:nvPr/>
        </p:nvSpPr>
        <p:spPr>
          <a:xfrm>
            <a:off x="4828845" y="4037761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7 -0.00347 0.00139 -0.00718 0.00226 -0.01065 C 0.00295 -0.01366 0.00382 -0.01667 0.00451 -0.01968 C 0.00521 -0.02407 0.00642 -0.03125 0.00781 -0.03472 C 0.00868 -0.0368 0.0092 -0.03889 0.01007 -0.04097 C 0.01007 -0.04097 0.0158 -0.05231 0.01701 -0.0544 L 0.02153 -0.06366 C 0.02361 -0.06759 0.02413 -0.06944 0.02726 -0.07268 C 0.02934 -0.07477 0.03142 -0.07755 0.03403 -0.0787 L 0.0408 -0.08171 C 0.04201 -0.08218 0.04306 -0.08287 0.04427 -0.0831 C 0.05 -0.08518 0.0474 -0.08403 0.05226 -0.08611 C 0.05608 -0.08565 0.0599 -0.08565 0.06354 -0.08472 C 0.06354 -0.08472 0.07205 -0.08102 0.07379 -0.08009 L 0.07726 -0.0787 C 0.0783 -0.07824 0.07969 -0.07801 0.08056 -0.07708 C 0.08299 -0.07523 0.08507 -0.07268 0.0875 -0.07106 C 0.08889 -0.07014 0.09063 -0.06944 0.09201 -0.06805 C 0.09323 -0.0669 0.0941 -0.06481 0.09549 -0.06366 C 0.09653 -0.06227 0.09774 -0.06157 0.09879 -0.06042 C 0.1 -0.05926 0.10104 -0.05741 0.10226 -0.05602 C 0.10434 -0.0537 0.10903 -0.05 0.10903 -0.05 C 0.1099 -0.04838 0.11076 -0.04699 0.11129 -0.04537 C 0.11181 -0.04398 0.11181 -0.04236 0.1125 -0.04097 C 0.11372 -0.03773 0.11701 -0.03171 0.11701 -0.03171 L 0.12049 -0.01829 C 0.12118 -0.01528 0.12188 -0.01134 0.12379 -0.00903 C 0.12483 -0.0081 0.12622 -0.00833 0.12726 -0.00764 C 0.12847 -0.00671 0.12934 -0.00532 0.13073 -0.00463 C 0.13698 -0.00093 0.14167 -0.00046 0.14879 0 C 0.16441 0.0007 0.17986 0.00093 0.19549 0.00139 C 0.20261 0.00208 0.2099 0.00208 0.21701 0.00301 C 0.23229 0.00486 0.21233 0.0044 0.22274 0.0044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62 0.02639 " pathEditMode="relative" ptsTypes="AA">
                                      <p:cBhvr>
                                        <p:cTn id="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170311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181934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71393" y="2689262"/>
            <a:ext cx="7464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5131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>
            <a:extLst>
              <a:ext uri="{FF2B5EF4-FFF2-40B4-BE49-F238E27FC236}">
                <a16:creationId xmlns:a16="http://schemas.microsoft.com/office/drawing/2014/main" id="{06A93238-A7B0-9440-B6DC-0BCD5E7AB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/>
              <a:t>以「製令」為主及以「工作中心」為主的排程方法</a:t>
            </a:r>
          </a:p>
        </p:txBody>
      </p:sp>
      <p:sp>
        <p:nvSpPr>
          <p:cNvPr id="2126851" name="Rectangle 3">
            <a:extLst>
              <a:ext uri="{FF2B5EF4-FFF2-40B4-BE49-F238E27FC236}">
                <a16:creationId xmlns:a16="http://schemas.microsoft.com/office/drawing/2014/main" id="{404E6C71-6A65-B646-B84C-F6E1BCD1E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  <p:pic>
        <p:nvPicPr>
          <p:cNvPr id="2126852" name="Picture 4">
            <a:extLst>
              <a:ext uri="{FF2B5EF4-FFF2-40B4-BE49-F238E27FC236}">
                <a16:creationId xmlns:a16="http://schemas.microsoft.com/office/drawing/2014/main" id="{A98D81AC-729B-4F4D-9D27-16B6FC57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6734175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6853" name="Rectangle 5">
            <a:extLst>
              <a:ext uri="{FF2B5EF4-FFF2-40B4-BE49-F238E27FC236}">
                <a16:creationId xmlns:a16="http://schemas.microsoft.com/office/drawing/2014/main" id="{E128EBF1-E0CB-B640-90ED-EB933E7A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636838"/>
            <a:ext cx="3240088" cy="36718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0" anchor="ctr"/>
          <a:lstStyle/>
          <a:p>
            <a:endParaRPr lang="en-TW"/>
          </a:p>
        </p:txBody>
      </p:sp>
      <p:sp>
        <p:nvSpPr>
          <p:cNvPr id="2126854" name="Text Box 6">
            <a:extLst>
              <a:ext uri="{FF2B5EF4-FFF2-40B4-BE49-F238E27FC236}">
                <a16:creationId xmlns:a16="http://schemas.microsoft.com/office/drawing/2014/main" id="{E7463D51-43C3-AA43-8427-73567498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949950"/>
            <a:ext cx="32400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>
                <a:solidFill>
                  <a:srgbClr val="FF3300"/>
                </a:solidFill>
              </a:rPr>
              <a:t>Simulation 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15438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68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19345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416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2904597" y="429604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3739578" y="424438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9790"/>
            <a:ext cx="2894281" cy="2471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2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05 -0.06574 0.13628 -0.13125 0.19531 -0.1287 C 0.25451 -0.12615 0.30451 -0.05555 0.35451 0.01528 " pathEditMode="relative" ptsTypes="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45 -0.00509 " pathEditMode="relative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458343" y="4128977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97812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0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2284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7958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6963041" y="4335362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348880"/>
            <a:ext cx="2894281" cy="4980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3</a:t>
            </a:r>
          </a:p>
        </p:txBody>
      </p:sp>
      <p:sp>
        <p:nvSpPr>
          <p:cNvPr id="36" name="文字方塊 20">
            <a:extLst>
              <a:ext uri="{FF2B5EF4-FFF2-40B4-BE49-F238E27FC236}">
                <a16:creationId xmlns:a16="http://schemas.microsoft.com/office/drawing/2014/main" id="{91ADFEC9-D893-094D-9556-8B4A7FC79849}"/>
              </a:ext>
            </a:extLst>
          </p:cNvPr>
          <p:cNvSpPr txBox="1"/>
          <p:nvPr/>
        </p:nvSpPr>
        <p:spPr>
          <a:xfrm>
            <a:off x="7776452" y="428815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J7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63 -0.01505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/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675239" y="4131022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15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97940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9875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97544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4919645" y="4339709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143971" y="2596034"/>
            <a:ext cx="2894281" cy="2509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5763360" y="428028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4</a:t>
            </a:r>
          </a:p>
        </p:txBody>
      </p:sp>
    </p:spTree>
    <p:extLst>
      <p:ext uri="{BB962C8B-B14F-4D97-AF65-F5344CB8AC3E}">
        <p14:creationId xmlns:p14="http://schemas.microsoft.com/office/powerpoint/2010/main" val="17633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69 -0.00324 0.00139 -0.00672 0.00208 -0.01019 L 0.00538 -0.02315 L 0.00642 -0.02755 C 0.00677 -0.02894 0.00677 -0.03079 0.00746 -0.03195 L 0.00972 -0.03473 C 0.01042 -0.03774 0.01059 -0.04098 0.0118 -0.04352 C 0.01337 -0.04653 0.01441 -0.04977 0.01614 -0.05232 C 0.02969 -0.07014 0.01597 -0.05278 0.025 -0.0625 C 0.02569 -0.0632 0.02621 -0.06482 0.02708 -0.06528 C 0.02917 -0.06667 0.03142 -0.06736 0.03368 -0.06829 L 0.0368 -0.06968 C 0.03802 -0.07061 0.03889 -0.07199 0.0401 -0.07269 C 0.04583 -0.07593 0.05295 -0.07315 0.05868 -0.07269 C 0.06146 -0.07199 0.06753 -0.07061 0.07048 -0.06968 C 0.0717 -0.06922 0.07274 -0.06875 0.07378 -0.06829 C 0.07535 -0.0676 0.07673 -0.06736 0.07812 -0.06667 C 0.08038 -0.06598 0.08472 -0.06389 0.08472 -0.06389 C 0.08663 -0.06111 0.08767 -0.06019 0.08906 -0.05649 C 0.08958 -0.05533 0.08941 -0.05348 0.0901 -0.05232 C 0.09132 -0.05 0.0934 -0.04861 0.09444 -0.04653 L 0.0967 -0.04213 C 0.10069 -0.02616 0.09427 -0.05024 0.1 -0.03334 C 0.10087 -0.03056 0.10139 -0.02755 0.10208 -0.02454 C 0.10243 -0.02315 0.10243 -0.0213 0.10312 -0.02037 C 0.10851 -0.0132 0.10173 -0.02176 0.10868 -0.01436 C 0.10937 -0.01366 0.10989 -0.01227 0.11076 -0.01158 C 0.1118 -0.01065 0.11302 -0.01065 0.11406 -0.01019 C 0.1151 -0.00903 0.11614 -0.00787 0.11736 -0.00718 C 0.1184 -0.00649 0.11979 -0.00695 0.12048 -0.00579 C 0.12153 -0.00417 0.12135 -0.00186 0.1217 0 C 0.12309 -0.00047 0.12448 -0.00116 0.12604 -0.00139 C 0.13316 -0.00278 0.14444 -0.00371 0.15104 -0.00417 C 0.16007 -0.00371 0.1691 -0.00278 0.17812 -0.00278 C 0.18212 -0.00278 0.18611 -0.00417 0.1901 -0.00417 C 0.19132 -0.00417 0.19219 -0.00301 0.1934 -0.00278 C 0.19913 -0.00209 0.20503 -0.00186 0.21076 -0.00139 C 0.22048 0.00046 0.2158 0 0.225 0 " pathEditMode="relative" ptsTypes="AAAAAAAAAAAAAAAAAA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08 -0.0176 " pathEditMode="relative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  <p:bldP spid="37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910627" y="4112969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0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3790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503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093790"/>
            <a:ext cx="2894281" cy="502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47BBA333-1403-0340-8B37-57FE7EB9BAB2}"/>
              </a:ext>
            </a:extLst>
          </p:cNvPr>
          <p:cNvSpPr txBox="1"/>
          <p:nvPr/>
        </p:nvSpPr>
        <p:spPr>
          <a:xfrm>
            <a:off x="7769502" y="426764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J6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</p:spTree>
    <p:extLst>
      <p:ext uri="{BB962C8B-B14F-4D97-AF65-F5344CB8AC3E}">
        <p14:creationId xmlns:p14="http://schemas.microsoft.com/office/powerpoint/2010/main" val="1989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90129"/>
              </p:ext>
            </p:extLst>
          </p:nvPr>
        </p:nvGraphicFramePr>
        <p:xfrm>
          <a:off x="625010" y="3441524"/>
          <a:ext cx="1786751" cy="183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 &amp; </a:t>
                      </a:r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B_complete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0897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3764526" y="4252698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5777623" y="4288336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5</a:t>
            </a: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5772E652-994C-334A-9BF4-5AB01B52D737}"/>
              </a:ext>
            </a:extLst>
          </p:cNvPr>
          <p:cNvSpPr txBox="1"/>
          <p:nvPr/>
        </p:nvSpPr>
        <p:spPr>
          <a:xfrm>
            <a:off x="6961085" y="409585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橢圓 24">
            <a:extLst>
              <a:ext uri="{FF2B5EF4-FFF2-40B4-BE49-F238E27FC236}">
                <a16:creationId xmlns:a16="http://schemas.microsoft.com/office/drawing/2014/main" id="{FECE4155-A2B8-9842-824B-25B14A937404}"/>
              </a:ext>
            </a:extLst>
          </p:cNvPr>
          <p:cNvSpPr/>
          <p:nvPr/>
        </p:nvSpPr>
        <p:spPr>
          <a:xfrm>
            <a:off x="6879892" y="4027725"/>
            <a:ext cx="650536" cy="432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5695 0.01424 -0.11389 0.03576 -0.11158 C 0.05729 -0.10949 0.11545 -0.00602 0.12934 0.01319 " pathEditMode="relative" ptsTypes="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861 -0.06667 0.09722 -0.13333 0.15538 -0.13634 C 0.21354 -0.13958 0.31528 -0.03889 0.34896 -0.01898 " pathEditMode="relative" ptsTypes="A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0.09462 0.026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0.09462 0.0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9" grpId="0" animBg="1"/>
      <p:bldP spid="34" grpId="0" animBg="1"/>
      <p:bldP spid="34" grpId="1" animBg="1"/>
      <p:bldP spid="35" grpId="0" animBg="1"/>
      <p:bldP spid="3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610471" y="4160231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32043" y="3356992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1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89368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39142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7776452" y="4262634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6939218" y="435243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5620-73CF-FD4D-8F77-D66FED179023}"/>
              </a:ext>
            </a:extLst>
          </p:cNvPr>
          <p:cNvSpPr/>
          <p:nvPr/>
        </p:nvSpPr>
        <p:spPr bwMode="auto">
          <a:xfrm>
            <a:off x="6099495" y="2596034"/>
            <a:ext cx="2894281" cy="2569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TW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6</a:t>
            </a:r>
          </a:p>
        </p:txBody>
      </p:sp>
    </p:spTree>
    <p:extLst>
      <p:ext uri="{BB962C8B-B14F-4D97-AF65-F5344CB8AC3E}">
        <p14:creationId xmlns:p14="http://schemas.microsoft.com/office/powerpoint/2010/main" val="6574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02176 " pathEditMode="relative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457200"/>
          </a:xfrm>
          <a:noFill/>
        </p:spPr>
        <p:txBody>
          <a:bodyPr/>
          <a:lstStyle/>
          <a:p>
            <a:pPr eaLnBrk="1" hangingPunct="1"/>
            <a:r>
              <a:rPr lang="zh-TW" altLang="en-US" dirty="0"/>
              <a:t>離散事件模擬</a:t>
            </a:r>
            <a:r>
              <a:rPr lang="en-US" altLang="zh-TW" dirty="0"/>
              <a:t> (Discrete Event Simulation)</a:t>
            </a:r>
            <a:endParaRPr lang="zh-TW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12863"/>
            <a:ext cx="7772400" cy="4298950"/>
          </a:xfrm>
          <a:noFill/>
        </p:spPr>
        <p:txBody>
          <a:bodyPr/>
          <a:lstStyle/>
          <a:p>
            <a:pPr eaLnBrk="1" hangingPunct="1"/>
            <a:r>
              <a:rPr lang="zh-TW" altLang="en-US" sz="2800" dirty="0"/>
              <a:t>離散事件模擬模式的目的乃欲</a:t>
            </a:r>
            <a:r>
              <a:rPr lang="zh-TW" altLang="en-US" sz="2800" dirty="0">
                <a:solidFill>
                  <a:schemeClr val="accent2"/>
                </a:solidFill>
              </a:rPr>
              <a:t>複製（</a:t>
            </a:r>
            <a:r>
              <a:rPr lang="en-US" altLang="zh-TW" sz="2800" dirty="0">
                <a:solidFill>
                  <a:schemeClr val="accent2"/>
                </a:solidFill>
              </a:rPr>
              <a:t>reproduce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chemeClr val="accent2"/>
                </a:solidFill>
              </a:rPr>
              <a:t>模仿（</a:t>
            </a:r>
            <a:r>
              <a:rPr lang="en-US" altLang="zh-TW" sz="2800" dirty="0">
                <a:solidFill>
                  <a:schemeClr val="accent2"/>
                </a:solidFill>
              </a:rPr>
              <a:t>mimic</a:t>
            </a:r>
            <a:r>
              <a:rPr lang="zh-TW" altLang="en-US" sz="2800" dirty="0">
                <a:solidFill>
                  <a:schemeClr val="accent2"/>
                </a:solidFill>
              </a:rPr>
              <a:t>）</a:t>
            </a:r>
            <a:r>
              <a:rPr lang="zh-TW" altLang="en-US" sz="2800" dirty="0"/>
              <a:t>離散事件系統所從事之活動，從而學習或瞭解系統動態行為與其績效。</a:t>
            </a:r>
          </a:p>
          <a:p>
            <a:pPr eaLnBrk="1" hangingPunct="1"/>
            <a:endParaRPr lang="zh-TW" altLang="en-US" sz="2800" dirty="0"/>
          </a:p>
          <a:p>
            <a:pPr eaLnBrk="1" hangingPunct="1"/>
            <a:r>
              <a:rPr lang="zh-TW" altLang="en-US" sz="2800" dirty="0"/>
              <a:t>模式構建乃藉著定義</a:t>
            </a:r>
            <a:r>
              <a:rPr lang="zh-TW" altLang="en-US" sz="2800" dirty="0">
                <a:solidFill>
                  <a:srgbClr val="C00000"/>
                </a:solidFill>
              </a:rPr>
              <a:t>改變系統狀態變數</a:t>
            </a:r>
            <a:r>
              <a:rPr lang="zh-TW" altLang="en-US" sz="2800" dirty="0"/>
              <a:t>的活動步驟。系統狀態變數可定義為個體數及其屬性值，資源狀態值等之變化。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6864675" y="4149080"/>
            <a:ext cx="553817" cy="619892"/>
            <a:chOff x="1261694" y="5521569"/>
            <a:chExt cx="738422" cy="826522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4" y="6040315"/>
              <a:ext cx="73842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1190412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CC4490C2-08EA-D04E-B2FB-BF0CE2122A2D}"/>
              </a:ext>
            </a:extLst>
          </p:cNvPr>
          <p:cNvSpPr/>
          <p:nvPr/>
        </p:nvSpPr>
        <p:spPr>
          <a:xfrm>
            <a:off x="1547664" y="336717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713B2074-C149-E24C-86D9-FE5230E5577E}"/>
              </a:ext>
            </a:extLst>
          </p:cNvPr>
          <p:cNvSpPr/>
          <p:nvPr/>
        </p:nvSpPr>
        <p:spPr>
          <a:xfrm>
            <a:off x="1547664" y="2691269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FEFE9C54-3F2F-EE46-96AF-1460ABAE95BB}"/>
              </a:ext>
            </a:extLst>
          </p:cNvPr>
          <p:cNvSpPr/>
          <p:nvPr/>
        </p:nvSpPr>
        <p:spPr>
          <a:xfrm>
            <a:off x="2267744" y="1899522"/>
            <a:ext cx="972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6F2AE018-85A6-334F-B05C-00AFA5DD8068}"/>
              </a:ext>
            </a:extLst>
          </p:cNvPr>
          <p:cNvSpPr/>
          <p:nvPr/>
        </p:nvSpPr>
        <p:spPr>
          <a:xfrm>
            <a:off x="2503996" y="2691269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E3F22B52-E91A-3242-A7E7-F7EA7A0E3E9F}"/>
              </a:ext>
            </a:extLst>
          </p:cNvPr>
          <p:cNvSpPr/>
          <p:nvPr/>
        </p:nvSpPr>
        <p:spPr>
          <a:xfrm>
            <a:off x="2531941" y="336717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47329E9-58C9-5843-AEBB-261F3A82C731}"/>
              </a:ext>
            </a:extLst>
          </p:cNvPr>
          <p:cNvSpPr/>
          <p:nvPr/>
        </p:nvSpPr>
        <p:spPr>
          <a:xfrm>
            <a:off x="2996744" y="2691269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D5305FFF-2B4C-384A-813A-8DF983B446BE}"/>
              </a:ext>
            </a:extLst>
          </p:cNvPr>
          <p:cNvSpPr/>
          <p:nvPr/>
        </p:nvSpPr>
        <p:spPr>
          <a:xfrm>
            <a:off x="3248220" y="1899522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2906FF96-B7AC-3F44-92BE-A48448B29373}"/>
              </a:ext>
            </a:extLst>
          </p:cNvPr>
          <p:cNvSpPr/>
          <p:nvPr/>
        </p:nvSpPr>
        <p:spPr>
          <a:xfrm>
            <a:off x="3707904" y="2693274"/>
            <a:ext cx="48600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518099AA-5F32-CF4B-A6C9-07C439F8A462}"/>
              </a:ext>
            </a:extLst>
          </p:cNvPr>
          <p:cNvSpPr/>
          <p:nvPr/>
        </p:nvSpPr>
        <p:spPr>
          <a:xfrm>
            <a:off x="3707904" y="3366176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9D0845F4-6D37-3D4A-9580-160D5CC3646A}"/>
              </a:ext>
            </a:extLst>
          </p:cNvPr>
          <p:cNvSpPr/>
          <p:nvPr/>
        </p:nvSpPr>
        <p:spPr>
          <a:xfrm>
            <a:off x="4193904" y="2691268"/>
            <a:ext cx="12039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386B79E0-20CB-534B-A206-3F5C4537A2B6}"/>
              </a:ext>
            </a:extLst>
          </p:cNvPr>
          <p:cNvSpPr/>
          <p:nvPr/>
        </p:nvSpPr>
        <p:spPr>
          <a:xfrm>
            <a:off x="4193903" y="3366176"/>
            <a:ext cx="246141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EFA51597-60A8-9141-816A-38F95B5DCC8B}"/>
              </a:ext>
            </a:extLst>
          </p:cNvPr>
          <p:cNvSpPr/>
          <p:nvPr/>
        </p:nvSpPr>
        <p:spPr>
          <a:xfrm>
            <a:off x="4427984" y="1899522"/>
            <a:ext cx="121010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F22F9611-D1C4-A544-82FF-AE4887B1D9A0}"/>
              </a:ext>
            </a:extLst>
          </p:cNvPr>
          <p:cNvSpPr/>
          <p:nvPr/>
        </p:nvSpPr>
        <p:spPr>
          <a:xfrm>
            <a:off x="5397812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8862E7D1-E558-5240-B8C7-666927426BE1}"/>
              </a:ext>
            </a:extLst>
          </p:cNvPr>
          <p:cNvSpPr/>
          <p:nvPr/>
        </p:nvSpPr>
        <p:spPr>
          <a:xfrm>
            <a:off x="5364088" y="3366175"/>
            <a:ext cx="494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J7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E17BA772-DC6E-F44F-A419-C81FFEF36E0F}"/>
              </a:ext>
            </a:extLst>
          </p:cNvPr>
          <p:cNvSpPr/>
          <p:nvPr/>
        </p:nvSpPr>
        <p:spPr>
          <a:xfrm>
            <a:off x="5638089" y="1901567"/>
            <a:ext cx="1181935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6">
            <a:extLst>
              <a:ext uri="{FF2B5EF4-FFF2-40B4-BE49-F238E27FC236}">
                <a16:creationId xmlns:a16="http://schemas.microsoft.com/office/drawing/2014/main" id="{15BC1670-750A-F24A-B34B-F252036ABE1D}"/>
              </a:ext>
            </a:extLst>
          </p:cNvPr>
          <p:cNvSpPr/>
          <p:nvPr/>
        </p:nvSpPr>
        <p:spPr>
          <a:xfrm>
            <a:off x="5869017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J2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CAA5AB29-5FA3-4743-9B57-389E7A50511B}"/>
              </a:ext>
            </a:extLst>
          </p:cNvPr>
          <p:cNvSpPr/>
          <p:nvPr/>
        </p:nvSpPr>
        <p:spPr>
          <a:xfrm>
            <a:off x="6109126" y="3366174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J6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874533AE-B106-9142-A38E-8A5AEB011F76}"/>
              </a:ext>
            </a:extLst>
          </p:cNvPr>
          <p:cNvSpPr/>
          <p:nvPr/>
        </p:nvSpPr>
        <p:spPr>
          <a:xfrm>
            <a:off x="6108864" y="2691268"/>
            <a:ext cx="711160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3BE9780F-C0A2-D147-B157-D87D9483733F}"/>
              </a:ext>
            </a:extLst>
          </p:cNvPr>
          <p:cNvSpPr/>
          <p:nvPr/>
        </p:nvSpPr>
        <p:spPr>
          <a:xfrm>
            <a:off x="6851534" y="3370560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6">
            <a:extLst>
              <a:ext uri="{FF2B5EF4-FFF2-40B4-BE49-F238E27FC236}">
                <a16:creationId xmlns:a16="http://schemas.microsoft.com/office/drawing/2014/main" id="{DA26BF65-BC95-8B41-AB04-21B09721DBC2}"/>
              </a:ext>
            </a:extLst>
          </p:cNvPr>
          <p:cNvSpPr/>
          <p:nvPr/>
        </p:nvSpPr>
        <p:spPr>
          <a:xfrm>
            <a:off x="7092350" y="3370559"/>
            <a:ext cx="239859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9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16739"/>
              </p:ext>
            </p:extLst>
          </p:nvPr>
        </p:nvGraphicFramePr>
        <p:xfrm>
          <a:off x="625010" y="3441524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rgbClr val="FF0000"/>
                          </a:solidFill>
                        </a:rPr>
                        <a:t>C_complete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60400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infinte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字方塊 20">
            <a:extLst>
              <a:ext uri="{FF2B5EF4-FFF2-40B4-BE49-F238E27FC236}">
                <a16:creationId xmlns:a16="http://schemas.microsoft.com/office/drawing/2014/main" id="{705D3973-C42F-7B4D-BF53-72E59F535041}"/>
              </a:ext>
            </a:extLst>
          </p:cNvPr>
          <p:cNvSpPr txBox="1"/>
          <p:nvPr/>
        </p:nvSpPr>
        <p:spPr>
          <a:xfrm>
            <a:off x="7784701" y="4286987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536C2-826C-9344-8958-CCD311E7D21A}"/>
              </a:ext>
            </a:extLst>
          </p:cNvPr>
          <p:cNvSpPr txBox="1"/>
          <p:nvPr/>
        </p:nvSpPr>
        <p:spPr>
          <a:xfrm>
            <a:off x="7378748" y="583923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TW" dirty="0"/>
              <a:t>hroughput : 6</a:t>
            </a:r>
          </a:p>
        </p:txBody>
      </p:sp>
    </p:spTree>
    <p:extLst>
      <p:ext uri="{BB962C8B-B14F-4D97-AF65-F5344CB8AC3E}">
        <p14:creationId xmlns:p14="http://schemas.microsoft.com/office/powerpoint/2010/main" val="11916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143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22015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Arrival &amp;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A_complete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D259FD2-B1DE-004F-AC8B-C8597328B1BD}"/>
              </a:ext>
            </a:extLst>
          </p:cNvPr>
          <p:cNvGrpSpPr/>
          <p:nvPr/>
        </p:nvGrpSpPr>
        <p:grpSpPr>
          <a:xfrm>
            <a:off x="2770591" y="3865808"/>
            <a:ext cx="5672571" cy="1069256"/>
            <a:chOff x="2770591" y="3865808"/>
            <a:chExt cx="5672571" cy="1069256"/>
          </a:xfrm>
        </p:grpSpPr>
        <p:sp>
          <p:nvSpPr>
            <p:cNvPr id="6" name="矩形 5"/>
            <p:cNvSpPr/>
            <p:nvPr/>
          </p:nvSpPr>
          <p:spPr>
            <a:xfrm flipV="1">
              <a:off x="3637886" y="4391198"/>
              <a:ext cx="126640" cy="34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圓柱 6"/>
            <p:cNvSpPr/>
            <p:nvPr/>
          </p:nvSpPr>
          <p:spPr>
            <a:xfrm>
              <a:off x="2810836" y="3865808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43720" y="3972964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9" name="圓柱 8"/>
            <p:cNvSpPr/>
            <p:nvPr/>
          </p:nvSpPr>
          <p:spPr>
            <a:xfrm>
              <a:off x="4845364" y="3876166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5882" y="4016633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1" name="圓柱 10"/>
            <p:cNvSpPr/>
            <p:nvPr/>
          </p:nvSpPr>
          <p:spPr>
            <a:xfrm>
              <a:off x="6843738" y="3881152"/>
              <a:ext cx="653653" cy="8036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82375" y="4006276"/>
              <a:ext cx="853028" cy="6000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770591" y="4668100"/>
              <a:ext cx="7328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/>
                <a:t>A_Buffer</a:t>
              </a:r>
              <a:endParaRPr lang="zh-TW" altLang="en-US" sz="105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603466" y="4669480"/>
              <a:ext cx="9861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/>
                <a:t>Machine A</a:t>
              </a:r>
              <a:endParaRPr lang="zh-TW" altLang="en-US" sz="105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793744" y="4681148"/>
              <a:ext cx="7537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B_Buffer</a:t>
              </a:r>
              <a:endParaRPr lang="zh-TW" altLang="en-US" sz="10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744051" y="465759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err="1"/>
                <a:t>C_Buffer</a:t>
              </a:r>
              <a:endParaRPr lang="zh-TW" altLang="en-US" sz="105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8453" y="4678458"/>
              <a:ext cx="853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B</a:t>
              </a:r>
              <a:endParaRPr lang="zh-TW" altLang="en-US" sz="105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591112" y="4657598"/>
              <a:ext cx="8520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/>
                <a:t>Machine C</a:t>
              </a:r>
              <a:endParaRPr lang="zh-TW" altLang="en-US" sz="1050" dirty="0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64663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文字方塊 20">
            <a:extLst>
              <a:ext uri="{FF2B5EF4-FFF2-40B4-BE49-F238E27FC236}">
                <a16:creationId xmlns:a16="http://schemas.microsoft.com/office/drawing/2014/main" id="{AC127554-C06A-674A-A015-DF109C85BA7B}"/>
              </a:ext>
            </a:extLst>
          </p:cNvPr>
          <p:cNvSpPr txBox="1"/>
          <p:nvPr/>
        </p:nvSpPr>
        <p:spPr>
          <a:xfrm>
            <a:off x="2904597" y="428008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字方塊 20">
            <a:extLst>
              <a:ext uri="{FF2B5EF4-FFF2-40B4-BE49-F238E27FC236}">
                <a16:creationId xmlns:a16="http://schemas.microsoft.com/office/drawing/2014/main" id="{2A99BB76-CB91-0A40-BDD3-787780D304BC}"/>
              </a:ext>
            </a:extLst>
          </p:cNvPr>
          <p:cNvSpPr txBox="1"/>
          <p:nvPr/>
        </p:nvSpPr>
        <p:spPr>
          <a:xfrm>
            <a:off x="5796136" y="4253665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文字方塊 20">
            <a:extLst>
              <a:ext uri="{FF2B5EF4-FFF2-40B4-BE49-F238E27FC236}">
                <a16:creationId xmlns:a16="http://schemas.microsoft.com/office/drawing/2014/main" id="{C0EFC9FE-6541-4D43-8CF5-92060D207D61}"/>
              </a:ext>
            </a:extLst>
          </p:cNvPr>
          <p:cNvSpPr txBox="1"/>
          <p:nvPr/>
        </p:nvSpPr>
        <p:spPr>
          <a:xfrm>
            <a:off x="7779536" y="4232121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文字方塊 20">
            <a:extLst>
              <a:ext uri="{FF2B5EF4-FFF2-40B4-BE49-F238E27FC236}">
                <a16:creationId xmlns:a16="http://schemas.microsoft.com/office/drawing/2014/main" id="{6CFB61EF-28F2-E947-A23E-7A12475D673F}"/>
              </a:ext>
            </a:extLst>
          </p:cNvPr>
          <p:cNvSpPr txBox="1"/>
          <p:nvPr/>
        </p:nvSpPr>
        <p:spPr>
          <a:xfrm>
            <a:off x="3733058" y="4200853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文字方塊 20">
            <a:extLst>
              <a:ext uri="{FF2B5EF4-FFF2-40B4-BE49-F238E27FC236}">
                <a16:creationId xmlns:a16="http://schemas.microsoft.com/office/drawing/2014/main" id="{A5F3BFB9-9902-3C4F-96D5-922AC9EB30B1}"/>
              </a:ext>
            </a:extLst>
          </p:cNvPr>
          <p:cNvSpPr txBox="1"/>
          <p:nvPr/>
        </p:nvSpPr>
        <p:spPr>
          <a:xfrm>
            <a:off x="4940015" y="3968430"/>
            <a:ext cx="464872" cy="276999"/>
          </a:xfrm>
          <a:custGeom>
            <a:avLst/>
            <a:gdLst>
              <a:gd name="connsiteX0" fmla="*/ 0 w 464872"/>
              <a:gd name="connsiteY0" fmla="*/ 0 h 276999"/>
              <a:gd name="connsiteX1" fmla="*/ 464872 w 464872"/>
              <a:gd name="connsiteY1" fmla="*/ 0 h 276999"/>
              <a:gd name="connsiteX2" fmla="*/ 464872 w 464872"/>
              <a:gd name="connsiteY2" fmla="*/ 276999 h 276999"/>
              <a:gd name="connsiteX3" fmla="*/ 0 w 464872"/>
              <a:gd name="connsiteY3" fmla="*/ 276999 h 276999"/>
              <a:gd name="connsiteX4" fmla="*/ 0 w 464872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72" h="276999" fill="none" extrusionOk="0">
                <a:moveTo>
                  <a:pt x="0" y="0"/>
                </a:moveTo>
                <a:cubicBezTo>
                  <a:pt x="106931" y="-7932"/>
                  <a:pt x="236335" y="-8770"/>
                  <a:pt x="464872" y="0"/>
                </a:cubicBezTo>
                <a:cubicBezTo>
                  <a:pt x="479344" y="121756"/>
                  <a:pt x="462579" y="216885"/>
                  <a:pt x="464872" y="276999"/>
                </a:cubicBezTo>
                <a:cubicBezTo>
                  <a:pt x="289667" y="276854"/>
                  <a:pt x="181903" y="258781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464872" h="276999" stroke="0" extrusionOk="0">
                <a:moveTo>
                  <a:pt x="0" y="0"/>
                </a:moveTo>
                <a:cubicBezTo>
                  <a:pt x="211242" y="-344"/>
                  <a:pt x="242864" y="-8233"/>
                  <a:pt x="464872" y="0"/>
                </a:cubicBezTo>
                <a:cubicBezTo>
                  <a:pt x="466998" y="41565"/>
                  <a:pt x="454502" y="194310"/>
                  <a:pt x="464872" y="276999"/>
                </a:cubicBezTo>
                <a:cubicBezTo>
                  <a:pt x="266259" y="306067"/>
                  <a:pt x="157514" y="301556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1227 C 0.03142 -0.05255 0.06302 -0.09259 0.08559 -0.08982 C 0.10816 -0.08681 0.12205 -0.04074 0.13594 0.0055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89 -0.00602 " pathEditMode="relative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 Arrival event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845364" y="3876166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595882" y="401663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43738" y="388115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582375" y="4006276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770591" y="4668100"/>
            <a:ext cx="732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93744" y="4681148"/>
            <a:ext cx="753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4051" y="465759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8453" y="4678458"/>
            <a:ext cx="8530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91112" y="4657598"/>
            <a:ext cx="8520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文字方塊 20">
            <a:extLst>
              <a:ext uri="{FF2B5EF4-FFF2-40B4-BE49-F238E27FC236}">
                <a16:creationId xmlns:a16="http://schemas.microsoft.com/office/drawing/2014/main" id="{96BBB84F-2648-C949-9A1C-DA60E99D2FF8}"/>
              </a:ext>
            </a:extLst>
          </p:cNvPr>
          <p:cNvSpPr txBox="1"/>
          <p:nvPr/>
        </p:nvSpPr>
        <p:spPr>
          <a:xfrm>
            <a:off x="2882992" y="4087322"/>
            <a:ext cx="53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J4</a:t>
            </a: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文字方塊 21">
            <a:extLst>
              <a:ext uri="{FF2B5EF4-FFF2-40B4-BE49-F238E27FC236}">
                <a16:creationId xmlns:a16="http://schemas.microsoft.com/office/drawing/2014/main" id="{90437DA5-8867-5243-98C5-3F54FEE958F7}"/>
              </a:ext>
            </a:extLst>
          </p:cNvPr>
          <p:cNvSpPr txBox="1"/>
          <p:nvPr/>
        </p:nvSpPr>
        <p:spPr>
          <a:xfrm>
            <a:off x="4905304" y="4106930"/>
            <a:ext cx="53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J5</a:t>
            </a:r>
          </a:p>
          <a:p>
            <a:pPr algn="ctr"/>
            <a:r>
              <a:rPr lang="en-US" altLang="zh-TW" sz="1200" b="1" dirty="0">
                <a:solidFill>
                  <a:schemeClr val="tx1"/>
                </a:solidFill>
              </a:rPr>
              <a:t>J3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橢圓 23">
            <a:extLst>
              <a:ext uri="{FF2B5EF4-FFF2-40B4-BE49-F238E27FC236}">
                <a16:creationId xmlns:a16="http://schemas.microsoft.com/office/drawing/2014/main" id="{7AB5EB95-79D3-2946-996B-BAE80F63AF35}"/>
              </a:ext>
            </a:extLst>
          </p:cNvPr>
          <p:cNvSpPr/>
          <p:nvPr/>
        </p:nvSpPr>
        <p:spPr>
          <a:xfrm>
            <a:off x="2963272" y="4125389"/>
            <a:ext cx="387100" cy="201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3" name="橢圓 24">
            <a:extLst>
              <a:ext uri="{FF2B5EF4-FFF2-40B4-BE49-F238E27FC236}">
                <a16:creationId xmlns:a16="http://schemas.microsoft.com/office/drawing/2014/main" id="{AB1CABAF-BC81-154D-8957-4F8EEF758DA4}"/>
              </a:ext>
            </a:extLst>
          </p:cNvPr>
          <p:cNvSpPr/>
          <p:nvPr/>
        </p:nvSpPr>
        <p:spPr>
          <a:xfrm>
            <a:off x="4965941" y="4157590"/>
            <a:ext cx="395290" cy="1937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4" name="弧形向下箭號 27">
            <a:extLst>
              <a:ext uri="{FF2B5EF4-FFF2-40B4-BE49-F238E27FC236}">
                <a16:creationId xmlns:a16="http://schemas.microsoft.com/office/drawing/2014/main" id="{55AA6234-F51A-C248-84A8-A8EC22ED52B6}"/>
              </a:ext>
            </a:extLst>
          </p:cNvPr>
          <p:cNvSpPr/>
          <p:nvPr/>
        </p:nvSpPr>
        <p:spPr>
          <a:xfrm>
            <a:off x="3165212" y="3599856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5" name="弧形向下箭號 28">
            <a:extLst>
              <a:ext uri="{FF2B5EF4-FFF2-40B4-BE49-F238E27FC236}">
                <a16:creationId xmlns:a16="http://schemas.microsoft.com/office/drawing/2014/main" id="{3E58913F-AE0D-7340-9C33-3EACE9E77290}"/>
              </a:ext>
            </a:extLst>
          </p:cNvPr>
          <p:cNvSpPr/>
          <p:nvPr/>
        </p:nvSpPr>
        <p:spPr>
          <a:xfrm>
            <a:off x="5163586" y="3640886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5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Arrival Event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768310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670283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10082" y="382834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656934" y="393556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810835" y="3555055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322350" y="3555055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3796" y="3550700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50313" y="4622875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66799" y="4643503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73518" y="4138127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J1</a:t>
            </a:r>
          </a:p>
          <a:p>
            <a:r>
              <a:rPr lang="en-US" altLang="zh-TW" sz="1050" dirty="0"/>
              <a:t>J4</a:t>
            </a:r>
            <a:endParaRPr lang="zh-TW" altLang="en-US" sz="105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38860" y="4030627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J3</a:t>
            </a:r>
          </a:p>
          <a:p>
            <a:r>
              <a:rPr lang="en-US" altLang="zh-TW" sz="1050" dirty="0"/>
              <a:t>J5</a:t>
            </a:r>
            <a:endParaRPr lang="zh-TW" altLang="en-US" sz="1050" dirty="0"/>
          </a:p>
        </p:txBody>
      </p:sp>
      <p:sp>
        <p:nvSpPr>
          <p:cNvPr id="24" name="橢圓 23"/>
          <p:cNvSpPr/>
          <p:nvPr/>
        </p:nvSpPr>
        <p:spPr>
          <a:xfrm>
            <a:off x="2973518" y="4344422"/>
            <a:ext cx="265293" cy="164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938860" y="4221088"/>
            <a:ext cx="265293" cy="164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8" name="弧形向下箭號 27"/>
          <p:cNvSpPr/>
          <p:nvPr/>
        </p:nvSpPr>
        <p:spPr>
          <a:xfrm>
            <a:off x="3206909" y="3885236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9" name="弧形向下箭號 28"/>
          <p:cNvSpPr/>
          <p:nvPr/>
        </p:nvSpPr>
        <p:spPr>
          <a:xfrm>
            <a:off x="5225831" y="3799272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infinite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40219"/>
              </p:ext>
            </p:extLst>
          </p:nvPr>
        </p:nvGraphicFramePr>
        <p:xfrm>
          <a:off x="625010" y="3429000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Arrival Event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Time</a:t>
                      </a:r>
                      <a:endParaRPr lang="zh-TW" alt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altLang="zh-TW" sz="1400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10017"/>
              </p:ext>
            </p:extLst>
          </p:nvPr>
        </p:nvGraphicFramePr>
        <p:xfrm>
          <a:off x="2411760" y="3429000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 flipV="1">
            <a:off x="3637886" y="4391198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圓柱 6"/>
          <p:cNvSpPr/>
          <p:nvPr/>
        </p:nvSpPr>
        <p:spPr>
          <a:xfrm>
            <a:off x="2810836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矩形 7"/>
          <p:cNvSpPr/>
          <p:nvPr/>
        </p:nvSpPr>
        <p:spPr>
          <a:xfrm>
            <a:off x="3543720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圓柱 8"/>
          <p:cNvSpPr/>
          <p:nvPr/>
        </p:nvSpPr>
        <p:spPr>
          <a:xfrm>
            <a:off x="4768310" y="3865808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矩形 9"/>
          <p:cNvSpPr/>
          <p:nvPr/>
        </p:nvSpPr>
        <p:spPr>
          <a:xfrm>
            <a:off x="5670283" y="3972964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圓柱 10"/>
          <p:cNvSpPr/>
          <p:nvPr/>
        </p:nvSpPr>
        <p:spPr>
          <a:xfrm>
            <a:off x="6810082" y="3828342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矩形 11"/>
          <p:cNvSpPr/>
          <p:nvPr/>
        </p:nvSpPr>
        <p:spPr>
          <a:xfrm>
            <a:off x="7656934" y="3935563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文字方塊 12"/>
          <p:cNvSpPr txBox="1"/>
          <p:nvPr/>
        </p:nvSpPr>
        <p:spPr>
          <a:xfrm>
            <a:off x="2810835" y="3555055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03466" y="4669480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322350" y="3555055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43796" y="3550700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50313" y="4622875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66799" y="4643503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973518" y="4138127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J1</a:t>
            </a:r>
          </a:p>
          <a:p>
            <a:r>
              <a:rPr lang="en-US" altLang="zh-TW" sz="1050" dirty="0"/>
              <a:t>J4</a:t>
            </a:r>
            <a:endParaRPr lang="zh-TW" altLang="en-US" sz="105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38860" y="4030627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J3</a:t>
            </a:r>
          </a:p>
          <a:p>
            <a:r>
              <a:rPr lang="en-US" altLang="zh-TW" sz="1050" dirty="0"/>
              <a:t>J5</a:t>
            </a:r>
            <a:endParaRPr lang="zh-TW" altLang="en-US" sz="1050" dirty="0"/>
          </a:p>
        </p:txBody>
      </p:sp>
      <p:sp>
        <p:nvSpPr>
          <p:cNvPr id="24" name="橢圓 23"/>
          <p:cNvSpPr/>
          <p:nvPr/>
        </p:nvSpPr>
        <p:spPr>
          <a:xfrm>
            <a:off x="2973518" y="4344422"/>
            <a:ext cx="265293" cy="164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938860" y="4221088"/>
            <a:ext cx="265293" cy="1646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8" name="弧形向下箭號 27"/>
          <p:cNvSpPr/>
          <p:nvPr/>
        </p:nvSpPr>
        <p:spPr>
          <a:xfrm>
            <a:off x="3206909" y="3885236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29" name="弧形向下箭號 28"/>
          <p:cNvSpPr/>
          <p:nvPr/>
        </p:nvSpPr>
        <p:spPr>
          <a:xfrm>
            <a:off x="5225831" y="3799272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0141" y="2596034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7" y="1363601"/>
            <a:ext cx="5243184" cy="149118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91684"/>
              </p:ext>
            </p:extLst>
          </p:nvPr>
        </p:nvGraphicFramePr>
        <p:xfrm>
          <a:off x="6312211" y="1337489"/>
          <a:ext cx="246885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4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73" y="1813633"/>
            <a:ext cx="7375165" cy="2229455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849831" y="4109031"/>
            <a:ext cx="455002" cy="758392"/>
            <a:chOff x="1261695" y="5521569"/>
            <a:chExt cx="606669" cy="1011188"/>
          </a:xfrm>
        </p:grpSpPr>
        <p:sp>
          <p:nvSpPr>
            <p:cNvPr id="4" name="向上箭號 3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261695" y="6040315"/>
              <a:ext cx="60666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077332" y="1899523"/>
            <a:ext cx="9522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7332" y="2691270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34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6678" y="2284961"/>
          <a:ext cx="1786751" cy="17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919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 Arrival Event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Time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19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83428" y="2284961"/>
          <a:ext cx="6410541" cy="178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677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675135" y="4072638"/>
            <a:ext cx="3221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0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 flipV="1">
            <a:off x="3709554" y="3247159"/>
            <a:ext cx="126640" cy="3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" name="圓柱 5"/>
          <p:cNvSpPr/>
          <p:nvPr/>
        </p:nvSpPr>
        <p:spPr>
          <a:xfrm>
            <a:off x="2882504" y="2721769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" name="矩形 6"/>
          <p:cNvSpPr/>
          <p:nvPr/>
        </p:nvSpPr>
        <p:spPr>
          <a:xfrm>
            <a:off x="3615388" y="2828925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" name="圓柱 7"/>
          <p:cNvSpPr/>
          <p:nvPr/>
        </p:nvSpPr>
        <p:spPr>
          <a:xfrm>
            <a:off x="4829256" y="2731061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" name="矩形 8"/>
          <p:cNvSpPr/>
          <p:nvPr/>
        </p:nvSpPr>
        <p:spPr>
          <a:xfrm>
            <a:off x="5741951" y="2828925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圓柱 9"/>
          <p:cNvSpPr/>
          <p:nvPr/>
        </p:nvSpPr>
        <p:spPr>
          <a:xfrm>
            <a:off x="6953960" y="2751865"/>
            <a:ext cx="653653" cy="8036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7738468" y="2878761"/>
            <a:ext cx="853028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文字方塊 11"/>
          <p:cNvSpPr txBox="1"/>
          <p:nvPr/>
        </p:nvSpPr>
        <p:spPr>
          <a:xfrm>
            <a:off x="2882503" y="2411016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/>
              <a:t>A_Buffer</a:t>
            </a:r>
            <a:endParaRPr lang="zh-TW" altLang="en-US" sz="105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75134" y="3525441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A</a:t>
            </a:r>
            <a:endParaRPr lang="zh-TW" altLang="en-US" sz="105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83382" y="2411634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B_Buffer</a:t>
            </a:r>
            <a:endParaRPr lang="zh-TW" altLang="en-US" sz="105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8291" y="2409515"/>
            <a:ext cx="95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/>
              <a:t>C_Buffer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21981" y="3478836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B</a:t>
            </a:r>
            <a:endParaRPr lang="zh-TW" altLang="en-US" sz="105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738467" y="3499464"/>
            <a:ext cx="98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Machine C</a:t>
            </a:r>
            <a:endParaRPr lang="zh-TW" altLang="en-US" sz="105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45186" y="2994088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J1</a:t>
            </a:r>
          </a:p>
          <a:p>
            <a:endParaRPr lang="zh-TW" altLang="en-US" sz="105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009147" y="3046709"/>
            <a:ext cx="53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J3</a:t>
            </a:r>
          </a:p>
          <a:p>
            <a:endParaRPr lang="zh-TW" altLang="en-US" sz="105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9157" y="2355756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/>
              <a:t>Event Type</a:t>
            </a:r>
            <a:endParaRPr lang="zh-TW" altLang="en-US" sz="105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29244" y="1869463"/>
            <a:ext cx="15216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836194" y="2994088"/>
            <a:ext cx="396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J4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04310" y="2975936"/>
            <a:ext cx="600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/>
              <a:t>J5</a:t>
            </a:r>
            <a:endParaRPr lang="zh-TW" altLang="en-US" sz="105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096338" y="2955653"/>
            <a:ext cx="258596" cy="325794"/>
            <a:chOff x="7388152" y="742950"/>
            <a:chExt cx="926416" cy="606667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7430257" y="771524"/>
              <a:ext cx="884311" cy="5495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7388152" y="742950"/>
              <a:ext cx="798586" cy="60666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橢圓 37"/>
          <p:cNvSpPr/>
          <p:nvPr/>
        </p:nvSpPr>
        <p:spPr>
          <a:xfrm>
            <a:off x="5010528" y="2994088"/>
            <a:ext cx="265293" cy="3237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39" name="弧形向下箭號 38"/>
          <p:cNvSpPr/>
          <p:nvPr/>
        </p:nvSpPr>
        <p:spPr>
          <a:xfrm>
            <a:off x="5332650" y="2428697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77715" y="3776463"/>
            <a:ext cx="10672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FF0000"/>
                </a:solidFill>
              </a:rPr>
              <a:t>2 hour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62" y="881095"/>
            <a:ext cx="4814564" cy="1369280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7134594" y="3062939"/>
            <a:ext cx="373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J5</a:t>
            </a:r>
            <a:endParaRPr lang="zh-TW" altLang="en-US" sz="1050" dirty="0"/>
          </a:p>
        </p:txBody>
      </p:sp>
      <p:sp>
        <p:nvSpPr>
          <p:cNvPr id="43" name="橢圓 42"/>
          <p:cNvSpPr/>
          <p:nvPr/>
        </p:nvSpPr>
        <p:spPr>
          <a:xfrm>
            <a:off x="7150404" y="3033802"/>
            <a:ext cx="265293" cy="3537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sp>
        <p:nvSpPr>
          <p:cNvPr id="44" name="弧形向下箭號 43"/>
          <p:cNvSpPr/>
          <p:nvPr/>
        </p:nvSpPr>
        <p:spPr>
          <a:xfrm>
            <a:off x="7494447" y="2475754"/>
            <a:ext cx="857737" cy="505961"/>
          </a:xfrm>
          <a:prstGeom prst="curved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>
              <a:solidFill>
                <a:srgbClr val="FF0000"/>
              </a:solidFill>
            </a:endParaRPr>
          </a:p>
        </p:txBody>
      </p:sp>
      <p:graphicFrame>
        <p:nvGraphicFramePr>
          <p:cNvPr id="45" name="表格 32">
            <a:extLst>
              <a:ext uri="{FF2B5EF4-FFF2-40B4-BE49-F238E27FC236}">
                <a16:creationId xmlns:a16="http://schemas.microsoft.com/office/drawing/2014/main" id="{64C89FEE-533C-3B48-85D2-B365B4C4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60853"/>
              </p:ext>
            </p:extLst>
          </p:nvPr>
        </p:nvGraphicFramePr>
        <p:xfrm>
          <a:off x="6594979" y="4390280"/>
          <a:ext cx="2468850" cy="156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i="1" dirty="0">
                          <a:solidFill>
                            <a:schemeClr val="tx1"/>
                          </a:solidFill>
                        </a:rPr>
                        <a:t>Future Event List</a:t>
                      </a:r>
                      <a:endParaRPr lang="zh-TW" alt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202872"/>
                  </a:ext>
                </a:extLst>
              </a:tr>
              <a:tr h="2631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Event type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TW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25378"/>
                  </a:ext>
                </a:extLst>
              </a:tr>
              <a:tr h="263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dirty="0"/>
                        <a:t>Arrival</a:t>
                      </a:r>
                      <a:endParaRPr kumimoji="1"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A_Complete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B_Complete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C_Complete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6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4115" y="2929488"/>
            <a:ext cx="34289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pic>
        <p:nvPicPr>
          <p:cNvPr id="3" name="內容版面配置區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70" y="2124386"/>
            <a:ext cx="7375165" cy="222945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525575" y="4390394"/>
            <a:ext cx="455002" cy="758392"/>
            <a:chOff x="1261695" y="5521569"/>
            <a:chExt cx="606669" cy="1011188"/>
          </a:xfrm>
        </p:grpSpPr>
        <p:sp>
          <p:nvSpPr>
            <p:cNvPr id="5" name="向上箭號 4"/>
            <p:cNvSpPr/>
            <p:nvPr/>
          </p:nvSpPr>
          <p:spPr>
            <a:xfrm>
              <a:off x="1468315" y="5521569"/>
              <a:ext cx="193431" cy="430823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61695" y="6040315"/>
              <a:ext cx="60666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/>
                <a:t>TNOW</a:t>
              </a:r>
              <a:endParaRPr lang="zh-TW" altLang="en-US" sz="9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280929" y="2210276"/>
            <a:ext cx="95220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J4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0929" y="3002024"/>
            <a:ext cx="472148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3076" y="3664964"/>
            <a:ext cx="954406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J5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3076" y="3002024"/>
            <a:ext cx="954406" cy="28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J3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4114800"/>
            <a:ext cx="7315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zh-TW" altLang="zh-TW" sz="2800">
              <a:solidFill>
                <a:schemeClr val="bg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5" y="57151"/>
            <a:ext cx="8820150" cy="7413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z="2800" dirty="0">
                <a:latin typeface="+mj-ea"/>
              </a:rPr>
              <a:t>事件</a:t>
            </a:r>
            <a:r>
              <a:rPr lang="en-US" altLang="zh-TW" sz="2800" dirty="0">
                <a:latin typeface="+mj-ea"/>
              </a:rPr>
              <a:t>(Event)</a:t>
            </a:r>
            <a:r>
              <a:rPr lang="zh-TW" altLang="en-US" sz="2800" dirty="0">
                <a:latin typeface="+mj-ea"/>
              </a:rPr>
              <a:t>、活動</a:t>
            </a:r>
            <a:r>
              <a:rPr lang="en-US" altLang="zh-TW" sz="2800" dirty="0">
                <a:latin typeface="+mj-ea"/>
              </a:rPr>
              <a:t>(Activity)</a:t>
            </a:r>
            <a:r>
              <a:rPr lang="zh-TW" altLang="en-US" sz="2800" dirty="0">
                <a:latin typeface="+mj-ea"/>
              </a:rPr>
              <a:t>與程序</a:t>
            </a:r>
            <a:r>
              <a:rPr lang="en-US" altLang="zh-TW" sz="2800" dirty="0">
                <a:latin typeface="+mj-ea"/>
              </a:rPr>
              <a:t>(Process)</a:t>
            </a:r>
            <a:r>
              <a:rPr lang="zh-TW" altLang="en-US" sz="2800" dirty="0">
                <a:latin typeface="+mj-ea"/>
              </a:rPr>
              <a:t>關係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144000" y="472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>
              <a:solidFill>
                <a:srgbClr val="993366"/>
              </a:solidFill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914400" y="4038600"/>
            <a:ext cx="7315200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5240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895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495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7467600" y="3048000"/>
            <a:ext cx="0" cy="99060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47800" y="981075"/>
            <a:ext cx="6172200" cy="1066800"/>
            <a:chOff x="912" y="912"/>
            <a:chExt cx="3888" cy="672"/>
          </a:xfrm>
        </p:grpSpPr>
        <p:sp>
          <p:nvSpPr>
            <p:cNvPr id="66591" name="Line 13"/>
            <p:cNvSpPr>
              <a:spLocks noChangeShapeType="1"/>
            </p:cNvSpPr>
            <p:nvPr/>
          </p:nvSpPr>
          <p:spPr bwMode="auto">
            <a:xfrm>
              <a:off x="912" y="1584"/>
              <a:ext cx="3888" cy="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3200" dirty="0">
                  <a:solidFill>
                    <a:srgbClr val="660033"/>
                  </a:solidFill>
                </a:rPr>
                <a:t>程 序</a:t>
              </a:r>
              <a:endParaRPr lang="zh-TW" altLang="en-US" sz="3200" dirty="0">
                <a:solidFill>
                  <a:srgbClr val="660033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895600" y="2743200"/>
            <a:ext cx="1855788" cy="457200"/>
            <a:chOff x="1824" y="1728"/>
            <a:chExt cx="1169" cy="288"/>
          </a:xfrm>
        </p:grpSpPr>
        <p:sp>
          <p:nvSpPr>
            <p:cNvPr id="66589" name="Line 12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90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19800" y="2705100"/>
            <a:ext cx="1619250" cy="495300"/>
            <a:chOff x="3792" y="1704"/>
            <a:chExt cx="1020" cy="312"/>
          </a:xfrm>
        </p:grpSpPr>
        <p:sp>
          <p:nvSpPr>
            <p:cNvPr id="66587" name="Line 11"/>
            <p:cNvSpPr>
              <a:spLocks noChangeShapeType="1"/>
            </p:cNvSpPr>
            <p:nvPr/>
          </p:nvSpPr>
          <p:spPr bwMode="auto">
            <a:xfrm>
              <a:off x="3792" y="2016"/>
              <a:ext cx="912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8" name="Text Box 16"/>
            <p:cNvSpPr txBox="1">
              <a:spLocks noChangeArrowheads="1"/>
            </p:cNvSpPr>
            <p:nvPr/>
          </p:nvSpPr>
          <p:spPr bwMode="auto">
            <a:xfrm>
              <a:off x="3996" y="1704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  <p:sp>
        <p:nvSpPr>
          <p:cNvPr id="66574" name="Text Box 17"/>
          <p:cNvSpPr txBox="1">
            <a:spLocks noChangeArrowheads="1"/>
          </p:cNvSpPr>
          <p:nvPr/>
        </p:nvSpPr>
        <p:spPr bwMode="auto">
          <a:xfrm>
            <a:off x="8213725" y="38496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993366"/>
                </a:solidFill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66575" name="Text Box 18"/>
          <p:cNvSpPr txBox="1">
            <a:spLocks noChangeArrowheads="1"/>
          </p:cNvSpPr>
          <p:nvPr/>
        </p:nvSpPr>
        <p:spPr bwMode="auto">
          <a:xfrm>
            <a:off x="1219200" y="4114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來到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事件</a:t>
            </a:r>
          </a:p>
        </p:txBody>
      </p:sp>
      <p:sp>
        <p:nvSpPr>
          <p:cNvPr id="66576" name="Text Box 19"/>
          <p:cNvSpPr txBox="1">
            <a:spLocks noChangeArrowheads="1"/>
          </p:cNvSpPr>
          <p:nvPr/>
        </p:nvSpPr>
        <p:spPr bwMode="auto">
          <a:xfrm>
            <a:off x="2476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7" name="Text Box 20"/>
          <p:cNvSpPr txBox="1">
            <a:spLocks noChangeArrowheads="1"/>
          </p:cNvSpPr>
          <p:nvPr/>
        </p:nvSpPr>
        <p:spPr bwMode="auto">
          <a:xfrm>
            <a:off x="3962400" y="411480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8" name="Text Box 21"/>
          <p:cNvSpPr txBox="1">
            <a:spLocks noChangeArrowheads="1"/>
          </p:cNvSpPr>
          <p:nvPr/>
        </p:nvSpPr>
        <p:spPr bwMode="auto">
          <a:xfrm>
            <a:off x="56007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79" name="Text Box 22"/>
          <p:cNvSpPr txBox="1">
            <a:spLocks noChangeArrowheads="1"/>
          </p:cNvSpPr>
          <p:nvPr/>
        </p:nvSpPr>
        <p:spPr bwMode="auto">
          <a:xfrm>
            <a:off x="7048500" y="4114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0" name="Text Box 1028"/>
          <p:cNvSpPr txBox="1">
            <a:spLocks noChangeArrowheads="1"/>
          </p:cNvSpPr>
          <p:nvPr/>
        </p:nvSpPr>
        <p:spPr bwMode="auto">
          <a:xfrm>
            <a:off x="3270250" y="40767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開始活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66581" name="Text Box 1029"/>
          <p:cNvSpPr txBox="1">
            <a:spLocks noChangeArrowheads="1"/>
          </p:cNvSpPr>
          <p:nvPr/>
        </p:nvSpPr>
        <p:spPr bwMode="auto">
          <a:xfrm>
            <a:off x="4716463" y="4083050"/>
            <a:ext cx="1114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結束活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>
                <a:solidFill>
                  <a:srgbClr val="FFFF00"/>
                </a:solidFill>
                <a:latin typeface="Arial" panose="020B0604020202020204" pitchFamily="34" charset="0"/>
              </a:rPr>
              <a:t>動事件</a:t>
            </a:r>
          </a:p>
        </p:txBody>
      </p:sp>
      <p:sp>
        <p:nvSpPr>
          <p:cNvPr id="55302" name="Line 1030"/>
          <p:cNvSpPr>
            <a:spLocks noChangeShapeType="1"/>
          </p:cNvSpPr>
          <p:nvPr/>
        </p:nvSpPr>
        <p:spPr bwMode="auto">
          <a:xfrm>
            <a:off x="3708400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5303" name="Line 1031"/>
          <p:cNvSpPr>
            <a:spLocks noChangeShapeType="1"/>
          </p:cNvSpPr>
          <p:nvPr/>
        </p:nvSpPr>
        <p:spPr bwMode="auto">
          <a:xfrm>
            <a:off x="5292725" y="2439988"/>
            <a:ext cx="0" cy="1565275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Group 1032"/>
          <p:cNvGrpSpPr>
            <a:grpSpLocks/>
          </p:cNvGrpSpPr>
          <p:nvPr/>
        </p:nvGrpSpPr>
        <p:grpSpPr bwMode="auto">
          <a:xfrm>
            <a:off x="3724275" y="2205038"/>
            <a:ext cx="1784350" cy="457200"/>
            <a:chOff x="1824" y="1728"/>
            <a:chExt cx="1169" cy="288"/>
          </a:xfrm>
        </p:grpSpPr>
        <p:sp>
          <p:nvSpPr>
            <p:cNvPr id="66585" name="Line 1033"/>
            <p:cNvSpPr>
              <a:spLocks noChangeShapeType="1"/>
            </p:cNvSpPr>
            <p:nvPr/>
          </p:nvSpPr>
          <p:spPr bwMode="auto">
            <a:xfrm>
              <a:off x="1824" y="2016"/>
              <a:ext cx="1008" cy="0"/>
            </a:xfrm>
            <a:prstGeom prst="line">
              <a:avLst/>
            </a:prstGeom>
            <a:noFill/>
            <a:ln w="38100">
              <a:solidFill>
                <a:srgbClr val="9966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6586" name="Text Box 1034"/>
            <p:cNvSpPr txBox="1">
              <a:spLocks noChangeArrowheads="1"/>
            </p:cNvSpPr>
            <p:nvPr/>
          </p:nvSpPr>
          <p:spPr bwMode="auto">
            <a:xfrm>
              <a:off x="2112" y="1728"/>
              <a:ext cx="8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TW" altLang="en-US" sz="2200" dirty="0">
                  <a:solidFill>
                    <a:srgbClr val="660033"/>
                  </a:solidFill>
                  <a:latin typeface="Arial" panose="020B0604020202020204" pitchFamily="34" charset="0"/>
                </a:rPr>
                <a:t>活動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09600"/>
          </a:xfrm>
        </p:spPr>
        <p:txBody>
          <a:bodyPr/>
          <a:lstStyle/>
          <a:p>
            <a:pPr eaLnBrk="1" hangingPunct="1"/>
            <a:r>
              <a:rPr lang="zh-TW" altLang="en-US" sz="4000" dirty="0"/>
              <a:t>程式相關變數說明</a:t>
            </a:r>
            <a:r>
              <a:rPr lang="zh-TW" altLang="en-US" sz="4000" b="0" dirty="0"/>
              <a:t> </a:t>
            </a:r>
          </a:p>
        </p:txBody>
      </p:sp>
      <p:graphicFrame>
        <p:nvGraphicFramePr>
          <p:cNvPr id="75779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1503363" y="1092200"/>
          <a:ext cx="6421437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VISIO" r:id="rId3" imgW="3011424" imgH="1836420" progId="Visio.Drawing.6">
                  <p:embed/>
                </p:oleObj>
              </mc:Choice>
              <mc:Fallback>
                <p:oleObj name="VISIO" r:id="rId3" imgW="3011424" imgH="18364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092200"/>
                        <a:ext cx="6421437" cy="507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4724400" cy="1143000"/>
          </a:xfrm>
        </p:spPr>
        <p:txBody>
          <a:bodyPr/>
          <a:lstStyle/>
          <a:p>
            <a:pPr eaLnBrk="1" hangingPunct="1"/>
            <a:r>
              <a:rPr lang="zh-TW" altLang="en-US" dirty="0"/>
              <a:t>事件排程模擬法</a:t>
            </a:r>
            <a:br>
              <a:rPr lang="en-US" altLang="zh-TW" dirty="0"/>
            </a:br>
            <a:r>
              <a:rPr lang="zh-TW" altLang="en-US" dirty="0"/>
              <a:t>之流程圖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  <a:endParaRPr lang="zh-TW" altLang="en-US" b="0" dirty="0"/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2895600" y="76200"/>
          <a:ext cx="5226050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VISIO" r:id="rId3" imgW="7443216" imgH="9549384" progId="Visio.Drawing.5">
                  <p:embed/>
                </p:oleObj>
              </mc:Choice>
              <mc:Fallback>
                <p:oleObj name="VISIO" r:id="rId3" imgW="7443216" imgH="9549384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"/>
                        <a:ext cx="522605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724400" y="2743200"/>
            <a:ext cx="16764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11560" y="1069777"/>
            <a:ext cx="3722687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void NEXT_EVENT(void)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C_INITL();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while (TNOW &lt;= STOPT)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EVENT(ETYPE);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TTLAS = TNOW;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   TNOW = MIN(TOSC, TOA);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TNOW = STOPT;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C_OUTPUT();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NEXT_EVENT();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                return;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 dirty="0">
                <a:ea typeface="華康中楷體" charset="-120"/>
              </a:rPr>
              <a:t> 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 dirty="0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71600" y="2787650"/>
            <a:ext cx="2209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038600" y="4724400"/>
            <a:ext cx="4627563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C_OUTPUT(void)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COMPUTE_STATISTICS();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printf("\nMax waiting length is   :   %d\n", LWLMAX);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printf("Facility utilization is :%7.2f\n ", BTime/STOPT);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00600" y="1600200"/>
            <a:ext cx="40100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COMPUTE_STATISTICS(void)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BTime = BTime + BUSY * (TNOW - TTLAS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(LWL &gt; LWLMAX)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LWLMAX = LWL;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724400" y="1524000"/>
            <a:ext cx="42672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57625" y="4632325"/>
            <a:ext cx="49530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 b="1" dirty="0"/>
              <a:t>C</a:t>
            </a:r>
            <a:r>
              <a:rPr lang="zh-TW" altLang="en-US" sz="4000" b="1" dirty="0"/>
              <a:t>語言之模擬模式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-33901" y="91588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219200" y="787400"/>
            <a:ext cx="2854325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TOA = TNOW + sample(1);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if (BUSY == 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BUSY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LWL = LWL + 1;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676400" y="3505200"/>
            <a:ext cx="5189538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EVENT</a:t>
            </a:r>
            <a:r>
              <a:rPr lang="en-US" altLang="zh-TW" sz="1400">
                <a:ea typeface="華康中楷體" charset="-120"/>
              </a:rPr>
              <a:t>(int 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switch(Event_Type)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2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arrival_event()</a:t>
            </a:r>
            <a:r>
              <a:rPr lang="en-US" altLang="zh-TW" sz="1400">
                <a:ea typeface="華康中楷體" charset="-120"/>
              </a:rPr>
              <a:t>; // ** Arrival Event **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case 1 :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end_service_event()</a:t>
            </a:r>
            <a:r>
              <a:rPr lang="en-US" altLang="zh-TW" sz="1400">
                <a:ea typeface="華康中楷體" charset="-120"/>
              </a:rPr>
              <a:t>; // * Service Complete Event *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// Print immediate result at this event time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print_trace()</a:t>
            </a:r>
            <a:r>
              <a:rPr lang="en-US" altLang="zh-TW" sz="1400">
                <a:ea typeface="華康中楷體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105400" y="762000"/>
            <a:ext cx="2808288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</a:t>
            </a:r>
            <a:r>
              <a:rPr lang="en-US" altLang="zh-TW" sz="1400">
                <a:solidFill>
                  <a:srgbClr val="FF0000"/>
                </a:solidFill>
                <a:ea typeface="華康中楷體" charset="-120"/>
              </a:rPr>
              <a:t>end_service_event</a:t>
            </a:r>
            <a:r>
              <a:rPr lang="en-US" altLang="zh-TW" sz="1400">
                <a:ea typeface="華康中楷體" charset="-120"/>
              </a:rPr>
              <a:t>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TOSC = VeryLarge;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 LWL != 0 )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LWL = LWL - 1;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TOSC = TNOW + sample(2);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BUSY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52500" y="3563938"/>
            <a:ext cx="56388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14400" y="838200"/>
            <a:ext cx="35814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00600" y="838200"/>
            <a:ext cx="3581400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73525" y="41612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14500" y="1052513"/>
            <a:ext cx="54546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read_file(void)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clrscr();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Discrete Event Simulation Illustration\n");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Single Queue Single Server Simulation 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 ======================================\n");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printf("File Name: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scanf("%s", file_name);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((DFILE = fopen(file_name,"r")) ==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printf("Error : Cannot open the input file!\n");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      exit(0);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do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fscanf(DFILE, "%f %f", DSET1+i, DSET2+i);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} while(DSET2[i-1] &gt; 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printf("Please Key in Ending time: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scanf("%f", &amp;STOPT);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  <a:endParaRPr lang="en-US" altLang="zh-TW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2296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void print_trace(void)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if (ETYPE == 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SC\n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 if (ETYPE ==2)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printf("\nTNOW=%8.2f\t AV\n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        printf("\nTNOW=%8.2f\n ", TNOW);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   TOA      TOSC    TTLAS    BTime   BUSY  LWL LWLMAX  ETYPE\n");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 ---------------------------------------------------------------\n");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printf("%8.2f %8.2f %8.2f %8.2f %5d %5d %5d  %5d\n",    	TOA,TOSC,TTLAS,BTime,BUSY,LWL,LWLMAX,ETYPE);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        getch();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ea typeface="華康中楷體" charset="-120"/>
              </a:rPr>
              <a:t>}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140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180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zh-TW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48600" cy="838200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</a:t>
            </a:r>
            <a:r>
              <a:rPr lang="zh-TW" altLang="en-US" sz="4000" dirty="0"/>
              <a:t>模擬輸出事件</a:t>
            </a:r>
            <a:r>
              <a:rPr lang="en-US" altLang="zh-TW" sz="4000" dirty="0"/>
              <a:t>_</a:t>
            </a:r>
            <a:r>
              <a:rPr lang="zh-TW" altLang="en-US" sz="4000" dirty="0"/>
              <a:t>診所例</a:t>
            </a:r>
            <a:endParaRPr lang="zh-TW" altLang="en-US" sz="4000" b="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912938" y="911225"/>
          <a:ext cx="5478462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VISIO" r:id="rId3" imgW="6053328" imgH="6403848" progId="Visio.Drawing.5">
                  <p:embed/>
                </p:oleObj>
              </mc:Choice>
              <mc:Fallback>
                <p:oleObj name="VISIO" r:id="rId3" imgW="6053328" imgH="6403848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911225"/>
                        <a:ext cx="5478462" cy="579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53" y="1159861"/>
            <a:ext cx="3181350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116442" y="2492896"/>
            <a:ext cx="2065338" cy="18891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0" anchor="ctr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83972" name="Rectangle 8"/>
          <p:cNvSpPr>
            <a:spLocks noChangeArrowheads="1"/>
          </p:cNvSpPr>
          <p:nvPr/>
        </p:nvSpPr>
        <p:spPr bwMode="auto">
          <a:xfrm>
            <a:off x="228600" y="152400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4000"/>
              <a:t>python</a:t>
            </a:r>
            <a:r>
              <a:rPr lang="zh-TW" altLang="en-US" sz="4000"/>
              <a:t>語言之模擬模式構建</a:t>
            </a:r>
          </a:p>
        </p:txBody>
      </p:sp>
      <p:pic>
        <p:nvPicPr>
          <p:cNvPr id="839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1" y="3842147"/>
            <a:ext cx="43815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87950"/>
            <a:ext cx="637222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924744" y="98381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主程式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30338"/>
            <a:ext cx="34671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362325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4192588"/>
            <a:ext cx="2905125" cy="134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51224" y="90872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定義兩個事件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3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8343900" cy="3400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dirty="0"/>
              <a:t>事件、活動與程序關係</a:t>
            </a:r>
            <a:r>
              <a:rPr lang="en-US" altLang="zh-TW" sz="4000" dirty="0"/>
              <a:t>--</a:t>
            </a:r>
            <a:r>
              <a:rPr lang="zh-TW" altLang="en-US" sz="4000" dirty="0"/>
              <a:t>快餐店例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6227763" y="53863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2" name="Oval 5"/>
          <p:cNvSpPr>
            <a:spLocks noChangeArrowheads="1"/>
          </p:cNvSpPr>
          <p:nvPr/>
        </p:nvSpPr>
        <p:spPr bwMode="auto">
          <a:xfrm>
            <a:off x="6227763" y="56626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6516688" y="5603875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6516688" y="5314950"/>
            <a:ext cx="158432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顧客服務完成事件</a:t>
            </a:r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 flipV="1">
            <a:off x="898525" y="1989138"/>
            <a:ext cx="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898525" y="5013325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898525" y="38608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8" name="Line 13"/>
          <p:cNvSpPr>
            <a:spLocks noChangeShapeType="1"/>
          </p:cNvSpPr>
          <p:nvPr/>
        </p:nvSpPr>
        <p:spPr bwMode="auto">
          <a:xfrm>
            <a:off x="898525" y="27813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8619" name="Group 14"/>
          <p:cNvGrpSpPr>
            <a:grpSpLocks/>
          </p:cNvGrpSpPr>
          <p:nvPr/>
        </p:nvGrpSpPr>
        <p:grpSpPr bwMode="auto">
          <a:xfrm>
            <a:off x="898525" y="2276475"/>
            <a:ext cx="433388" cy="649288"/>
            <a:chOff x="521" y="1570"/>
            <a:chExt cx="273" cy="409"/>
          </a:xfrm>
        </p:grpSpPr>
        <p:sp>
          <p:nvSpPr>
            <p:cNvPr id="68653" name="Line 15"/>
            <p:cNvSpPr>
              <a:spLocks noChangeShapeType="1"/>
            </p:cNvSpPr>
            <p:nvPr/>
          </p:nvSpPr>
          <p:spPr bwMode="auto">
            <a:xfrm>
              <a:off x="658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4" name="Rectangle 16"/>
            <p:cNvSpPr>
              <a:spLocks noChangeArrowheads="1"/>
            </p:cNvSpPr>
            <p:nvPr/>
          </p:nvSpPr>
          <p:spPr bwMode="auto">
            <a:xfrm>
              <a:off x="521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9.6</a:t>
              </a:r>
            </a:p>
          </p:txBody>
        </p:sp>
      </p:grpSp>
      <p:grpSp>
        <p:nvGrpSpPr>
          <p:cNvPr id="68620" name="Group 17"/>
          <p:cNvGrpSpPr>
            <a:grpSpLocks/>
          </p:cNvGrpSpPr>
          <p:nvPr/>
        </p:nvGrpSpPr>
        <p:grpSpPr bwMode="auto">
          <a:xfrm>
            <a:off x="1330325" y="2276475"/>
            <a:ext cx="433388" cy="649288"/>
            <a:chOff x="930" y="1570"/>
            <a:chExt cx="273" cy="409"/>
          </a:xfrm>
        </p:grpSpPr>
        <p:sp>
          <p:nvSpPr>
            <p:cNvPr id="68651" name="Line 18"/>
            <p:cNvSpPr>
              <a:spLocks noChangeShapeType="1"/>
            </p:cNvSpPr>
            <p:nvPr/>
          </p:nvSpPr>
          <p:spPr bwMode="auto">
            <a:xfrm>
              <a:off x="1067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2" name="Rectangle 19"/>
            <p:cNvSpPr>
              <a:spLocks noChangeArrowheads="1"/>
            </p:cNvSpPr>
            <p:nvPr/>
          </p:nvSpPr>
          <p:spPr bwMode="auto">
            <a:xfrm>
              <a:off x="930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26.2</a:t>
              </a:r>
            </a:p>
          </p:txBody>
        </p:sp>
      </p:grpSp>
      <p:grpSp>
        <p:nvGrpSpPr>
          <p:cNvPr id="68621" name="Group 20"/>
          <p:cNvGrpSpPr>
            <a:grpSpLocks/>
          </p:cNvGrpSpPr>
          <p:nvPr/>
        </p:nvGrpSpPr>
        <p:grpSpPr bwMode="auto">
          <a:xfrm>
            <a:off x="1835150" y="2276475"/>
            <a:ext cx="433388" cy="649288"/>
            <a:chOff x="1338" y="1570"/>
            <a:chExt cx="273" cy="409"/>
          </a:xfrm>
        </p:grpSpPr>
        <p:sp>
          <p:nvSpPr>
            <p:cNvPr id="68649" name="Line 21"/>
            <p:cNvSpPr>
              <a:spLocks noChangeShapeType="1"/>
            </p:cNvSpPr>
            <p:nvPr/>
          </p:nvSpPr>
          <p:spPr bwMode="auto">
            <a:xfrm>
              <a:off x="1475" y="1797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50" name="Rectangle 22"/>
            <p:cNvSpPr>
              <a:spLocks noChangeArrowheads="1"/>
            </p:cNvSpPr>
            <p:nvPr/>
          </p:nvSpPr>
          <p:spPr bwMode="auto">
            <a:xfrm>
              <a:off x="1338" y="1570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36.7</a:t>
              </a:r>
            </a:p>
          </p:txBody>
        </p:sp>
      </p:grpSp>
      <p:grpSp>
        <p:nvGrpSpPr>
          <p:cNvPr id="68622" name="Group 23"/>
          <p:cNvGrpSpPr>
            <a:grpSpLocks/>
          </p:cNvGrpSpPr>
          <p:nvPr/>
        </p:nvGrpSpPr>
        <p:grpSpPr bwMode="auto">
          <a:xfrm>
            <a:off x="1187450" y="3357563"/>
            <a:ext cx="433388" cy="649287"/>
            <a:chOff x="567" y="2251"/>
            <a:chExt cx="273" cy="409"/>
          </a:xfrm>
        </p:grpSpPr>
        <p:sp>
          <p:nvSpPr>
            <p:cNvPr id="68647" name="Line 24"/>
            <p:cNvSpPr>
              <a:spLocks noChangeShapeType="1"/>
            </p:cNvSpPr>
            <p:nvPr/>
          </p:nvSpPr>
          <p:spPr bwMode="auto">
            <a:xfrm>
              <a:off x="704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8" name="Rectangle 25"/>
            <p:cNvSpPr>
              <a:spLocks noChangeArrowheads="1"/>
            </p:cNvSpPr>
            <p:nvPr/>
          </p:nvSpPr>
          <p:spPr bwMode="auto">
            <a:xfrm>
              <a:off x="567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24.6</a:t>
              </a:r>
            </a:p>
          </p:txBody>
        </p:sp>
      </p:grpSp>
      <p:grpSp>
        <p:nvGrpSpPr>
          <p:cNvPr id="68623" name="Group 26"/>
          <p:cNvGrpSpPr>
            <a:grpSpLocks/>
          </p:cNvGrpSpPr>
          <p:nvPr/>
        </p:nvGrpSpPr>
        <p:grpSpPr bwMode="auto">
          <a:xfrm>
            <a:off x="2195513" y="3357563"/>
            <a:ext cx="433387" cy="649287"/>
            <a:chOff x="976" y="2251"/>
            <a:chExt cx="273" cy="409"/>
          </a:xfrm>
        </p:grpSpPr>
        <p:sp>
          <p:nvSpPr>
            <p:cNvPr id="68645" name="Line 27"/>
            <p:cNvSpPr>
              <a:spLocks noChangeShapeType="1"/>
            </p:cNvSpPr>
            <p:nvPr/>
          </p:nvSpPr>
          <p:spPr bwMode="auto">
            <a:xfrm>
              <a:off x="1113" y="2478"/>
              <a:ext cx="0" cy="18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6" name="Rectangle 28"/>
            <p:cNvSpPr>
              <a:spLocks noChangeArrowheads="1"/>
            </p:cNvSpPr>
            <p:nvPr/>
          </p:nvSpPr>
          <p:spPr bwMode="auto">
            <a:xfrm>
              <a:off x="976" y="2251"/>
              <a:ext cx="27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45.5</a:t>
              </a:r>
            </a:p>
          </p:txBody>
        </p:sp>
      </p:grpSp>
      <p:sp>
        <p:nvSpPr>
          <p:cNvPr id="68624" name="Oval 29"/>
          <p:cNvSpPr>
            <a:spLocks noChangeArrowheads="1"/>
          </p:cNvSpPr>
          <p:nvPr/>
        </p:nvSpPr>
        <p:spPr bwMode="auto">
          <a:xfrm>
            <a:off x="10429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5" name="Rectangle 30"/>
          <p:cNvSpPr>
            <a:spLocks noChangeArrowheads="1"/>
          </p:cNvSpPr>
          <p:nvPr/>
        </p:nvSpPr>
        <p:spPr bwMode="auto">
          <a:xfrm>
            <a:off x="1330325" y="4941888"/>
            <a:ext cx="144463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6" name="Oval 31"/>
          <p:cNvSpPr>
            <a:spLocks noChangeArrowheads="1"/>
          </p:cNvSpPr>
          <p:nvPr/>
        </p:nvSpPr>
        <p:spPr bwMode="auto">
          <a:xfrm>
            <a:off x="1474788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7" name="Oval 32"/>
          <p:cNvSpPr>
            <a:spLocks noChangeArrowheads="1"/>
          </p:cNvSpPr>
          <p:nvPr/>
        </p:nvSpPr>
        <p:spPr bwMode="auto">
          <a:xfrm>
            <a:off x="1979613" y="49418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8" name="Rectangle 33"/>
          <p:cNvSpPr>
            <a:spLocks noChangeArrowheads="1"/>
          </p:cNvSpPr>
          <p:nvPr/>
        </p:nvSpPr>
        <p:spPr bwMode="auto">
          <a:xfrm>
            <a:off x="2338388" y="4941888"/>
            <a:ext cx="14446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68629" name="Text Box 34"/>
          <p:cNvSpPr txBox="1">
            <a:spLocks noChangeArrowheads="1"/>
          </p:cNvSpPr>
          <p:nvPr/>
        </p:nvSpPr>
        <p:spPr bwMode="auto">
          <a:xfrm>
            <a:off x="0" y="242093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顧客來到事件</a:t>
            </a:r>
          </a:p>
        </p:txBody>
      </p:sp>
      <p:sp>
        <p:nvSpPr>
          <p:cNvPr id="68630" name="Text Box 35"/>
          <p:cNvSpPr txBox="1">
            <a:spLocks noChangeArrowheads="1"/>
          </p:cNvSpPr>
          <p:nvPr/>
        </p:nvSpPr>
        <p:spPr bwMode="auto">
          <a:xfrm>
            <a:off x="0" y="357346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服務完成事件</a:t>
            </a:r>
          </a:p>
        </p:txBody>
      </p:sp>
      <p:sp>
        <p:nvSpPr>
          <p:cNvPr id="68631" name="Text Box 36"/>
          <p:cNvSpPr txBox="1">
            <a:spLocks noChangeArrowheads="1"/>
          </p:cNvSpPr>
          <p:nvPr/>
        </p:nvSpPr>
        <p:spPr bwMode="auto">
          <a:xfrm>
            <a:off x="0" y="4725988"/>
            <a:ext cx="827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事件串列</a:t>
            </a:r>
          </a:p>
        </p:txBody>
      </p:sp>
      <p:sp>
        <p:nvSpPr>
          <p:cNvPr id="68632" name="Text Box 37"/>
          <p:cNvSpPr txBox="1">
            <a:spLocks noChangeArrowheads="1"/>
          </p:cNvSpPr>
          <p:nvPr/>
        </p:nvSpPr>
        <p:spPr bwMode="auto">
          <a:xfrm>
            <a:off x="8316913" y="5229225"/>
            <a:ext cx="64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TW" altLang="en-US" sz="1200">
                <a:latin typeface="Arial" panose="020B0604020202020204" pitchFamily="34" charset="0"/>
              </a:rPr>
              <a:t>時間</a:t>
            </a:r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11160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1403350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>
            <a:off x="15478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>
            <a:off x="2411413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8" name="Line 42"/>
          <p:cNvSpPr>
            <a:spLocks noChangeShapeType="1"/>
          </p:cNvSpPr>
          <p:nvPr/>
        </p:nvSpPr>
        <p:spPr bwMode="auto">
          <a:xfrm>
            <a:off x="111601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>
            <a:off x="1547813" y="14843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39" name="Text Box 44"/>
          <p:cNvSpPr txBox="1">
            <a:spLocks noChangeArrowheads="1"/>
          </p:cNvSpPr>
          <p:nvPr/>
        </p:nvSpPr>
        <p:spPr bwMode="auto">
          <a:xfrm>
            <a:off x="250825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第一位顧客點餐活動</a:t>
            </a:r>
          </a:p>
        </p:txBody>
      </p:sp>
      <p:sp>
        <p:nvSpPr>
          <p:cNvPr id="68640" name="Text Box 45"/>
          <p:cNvSpPr txBox="1">
            <a:spLocks noChangeArrowheads="1"/>
          </p:cNvSpPr>
          <p:nvPr/>
        </p:nvSpPr>
        <p:spPr bwMode="auto">
          <a:xfrm>
            <a:off x="2268538" y="908050"/>
            <a:ext cx="20129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第二位顧客點餐活動</a:t>
            </a:r>
          </a:p>
        </p:txBody>
      </p:sp>
      <p:sp>
        <p:nvSpPr>
          <p:cNvPr id="157742" name="Line 46"/>
          <p:cNvSpPr>
            <a:spLocks noChangeShapeType="1"/>
          </p:cNvSpPr>
          <p:nvPr/>
        </p:nvSpPr>
        <p:spPr bwMode="auto">
          <a:xfrm>
            <a:off x="1187450" y="1196975"/>
            <a:ext cx="71438" cy="2159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2195513" y="1196975"/>
            <a:ext cx="431800" cy="2873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8643" name="Text Box 48"/>
          <p:cNvSpPr txBox="1">
            <a:spLocks noChangeArrowheads="1"/>
          </p:cNvSpPr>
          <p:nvPr/>
        </p:nvSpPr>
        <p:spPr bwMode="auto">
          <a:xfrm>
            <a:off x="1389063" y="5373688"/>
            <a:ext cx="59055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400">
                <a:solidFill>
                  <a:schemeClr val="accent2"/>
                </a:solidFill>
              </a:rPr>
              <a:t>事件</a:t>
            </a:r>
          </a:p>
        </p:txBody>
      </p:sp>
      <p:sp>
        <p:nvSpPr>
          <p:cNvPr id="157745" name="AutoShape 49"/>
          <p:cNvSpPr>
            <a:spLocks/>
          </p:cNvSpPr>
          <p:nvPr/>
        </p:nvSpPr>
        <p:spPr bwMode="auto">
          <a:xfrm rot="16200000">
            <a:off x="1582738" y="4618038"/>
            <a:ext cx="288925" cy="1368425"/>
          </a:xfrm>
          <a:prstGeom prst="leftBrace">
            <a:avLst>
              <a:gd name="adj1" fmla="val 3946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92375"/>
            <a:ext cx="861060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829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模擬輸出事件</a:t>
            </a:r>
            <a:r>
              <a:rPr lang="en-US" altLang="zh-TW" dirty="0"/>
              <a:t>_</a:t>
            </a:r>
            <a:r>
              <a:rPr lang="zh-TW" altLang="en-US" dirty="0"/>
              <a:t>診所例</a:t>
            </a:r>
          </a:p>
        </p:txBody>
      </p:sp>
      <p:pic>
        <p:nvPicPr>
          <p:cNvPr id="88067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981075"/>
            <a:ext cx="361632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00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模擬結果對照</a:t>
            </a:r>
          </a:p>
        </p:txBody>
      </p:sp>
      <p:pic>
        <p:nvPicPr>
          <p:cNvPr id="89091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08050"/>
            <a:ext cx="59055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10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Excel</a:t>
            </a:r>
            <a:r>
              <a:rPr lang="zh-TW" altLang="en-US" dirty="0"/>
              <a:t>之模擬模式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52513"/>
            <a:ext cx="8991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155733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1125538"/>
          <a:ext cx="9144000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圖表" r:id="rId3" imgW="7915351" imgH="3743249" progId="Excel.Chart.8">
                  <p:embed/>
                </p:oleObj>
              </mc:Choice>
              <mc:Fallback>
                <p:oleObj name="圖表" r:id="rId3" imgW="7915351" imgH="3743249" progId="Excel.Char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9144000" cy="431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92500" y="5399088"/>
            <a:ext cx="25844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等候線狀態與時間關係 </a:t>
            </a:r>
          </a:p>
        </p:txBody>
      </p:sp>
    </p:spTree>
    <p:extLst>
      <p:ext uri="{BB962C8B-B14F-4D97-AF65-F5344CB8AC3E}">
        <p14:creationId xmlns:p14="http://schemas.microsoft.com/office/powerpoint/2010/main" val="2951604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0" y="1268413"/>
          <a:ext cx="9144000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圖表" r:id="rId3" imgW="7924800" imgH="3600602" progId="Excel.Chart.8">
                  <p:embed/>
                </p:oleObj>
              </mc:Choice>
              <mc:Fallback>
                <p:oleObj name="圖表" r:id="rId3" imgW="7924800" imgH="3600602" progId="Excel.Chart.8">
                  <p:embed/>
                  <p:pic>
                    <p:nvPicPr>
                      <p:cNvPr id="9218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44000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563938" y="5184775"/>
            <a:ext cx="25844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醫生狀態與時間關係圖 </a:t>
            </a:r>
          </a:p>
        </p:txBody>
      </p:sp>
    </p:spTree>
    <p:extLst>
      <p:ext uri="{BB962C8B-B14F-4D97-AF65-F5344CB8AC3E}">
        <p14:creationId xmlns:p14="http://schemas.microsoft.com/office/powerpoint/2010/main" val="29140295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76400" y="2362200"/>
            <a:ext cx="6248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統計績效之指標蒐集</a:t>
            </a:r>
            <a:r>
              <a:rPr lang="zh-TW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093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績效指標之分類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時間為基礎</a:t>
            </a:r>
            <a:r>
              <a:rPr lang="zh-TW" altLang="en-US" dirty="0"/>
              <a:t>（</a:t>
            </a:r>
            <a:r>
              <a:rPr lang="en-US" altLang="zh-TW" dirty="0"/>
              <a:t>Time-based</a:t>
            </a:r>
            <a:r>
              <a:rPr lang="zh-TW" altLang="en-US" dirty="0"/>
              <a:t>）之績效指標 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欲蒐集系統中平均等候線長度，但是等候線長度是隨著時間推進時間的改變而變化 </a:t>
            </a:r>
          </a:p>
          <a:p>
            <a:pPr lvl="1"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觀察為基礎</a:t>
            </a:r>
            <a:r>
              <a:rPr lang="zh-TW" altLang="en-US" dirty="0"/>
              <a:t>（</a:t>
            </a:r>
            <a:r>
              <a:rPr lang="en-US" altLang="zh-TW" dirty="0"/>
              <a:t>Observation-based</a:t>
            </a:r>
            <a:r>
              <a:rPr lang="zh-TW" altLang="en-US" dirty="0"/>
              <a:t>）之績效指標</a:t>
            </a:r>
          </a:p>
          <a:p>
            <a:pPr lvl="1" eaLnBrk="1" hangingPunct="1"/>
            <a:r>
              <a:rPr lang="zh-TW" altLang="en-US" dirty="0"/>
              <a:t>績效指標的蒐集與計算是</a:t>
            </a:r>
            <a:r>
              <a:rPr lang="zh-TW" altLang="en-US" u="sng" dirty="0"/>
              <a:t>跟時間沒有關係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dirty="0"/>
              <a:t>個體在系統中平均等候時間或平均停留時間，這些績效指標都是跟個體有關係  </a:t>
            </a:r>
          </a:p>
        </p:txBody>
      </p:sp>
    </p:spTree>
    <p:extLst>
      <p:ext uri="{BB962C8B-B14F-4D97-AF65-F5344CB8AC3E}">
        <p14:creationId xmlns:p14="http://schemas.microsoft.com/office/powerpoint/2010/main" val="21435392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時間為基礎之績效指標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7772400" cy="5334000"/>
          </a:xfrm>
        </p:spPr>
        <p:txBody>
          <a:bodyPr/>
          <a:lstStyle/>
          <a:p>
            <a:pPr eaLnBrk="1" hangingPunct="1"/>
            <a:r>
              <a:rPr lang="zh-TW" altLang="en-US" dirty="0"/>
              <a:t>例如平均等候線長度</a:t>
            </a:r>
            <a:r>
              <a:rPr lang="en-US" altLang="zh-TW" dirty="0"/>
              <a:t>(Average Waiting Length)</a:t>
            </a:r>
            <a:r>
              <a:rPr lang="zh-TW" altLang="en-US" dirty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50825" y="1535113"/>
          <a:ext cx="484822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方程式" r:id="rId3" imgW="2336760" imgH="1218960" progId="Equation.3">
                  <p:embed/>
                </p:oleObj>
              </mc:Choice>
              <mc:Fallback>
                <p:oleObj name="方程式" r:id="rId3" imgW="2336760" imgH="121896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35113"/>
                        <a:ext cx="4848225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148263" y="2603500"/>
            <a:ext cx="3992562" cy="8255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面積塊的時間間格、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面積塊的等候線長度、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為總模擬時間</a:t>
            </a:r>
          </a:p>
          <a:p>
            <a:pPr eaLnBrk="1" hangingPunct="1"/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為面積塊數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91" name="AutoShape 10"/>
          <p:cNvSpPr>
            <a:spLocks noChangeAspect="1" noChangeArrowheads="1" noTextEdit="1"/>
          </p:cNvSpPr>
          <p:nvPr/>
        </p:nvSpPr>
        <p:spPr bwMode="auto">
          <a:xfrm>
            <a:off x="179388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2" name="Line 12"/>
          <p:cNvSpPr>
            <a:spLocks noChangeShapeType="1"/>
          </p:cNvSpPr>
          <p:nvPr/>
        </p:nvSpPr>
        <p:spPr bwMode="auto">
          <a:xfrm>
            <a:off x="501650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501650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4" name="Rectangle 14" descr="5%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501650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6" name="Rectangle 16" descr="5%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1200150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8" name="Rectangle 18" descr="5%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1898650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0" name="Rectangle 20" descr="5%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2627313" y="4664075"/>
            <a:ext cx="668337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2" name="Rectangle 22" descr="5%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3295650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247650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247650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247650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07" name="Rectangle 27"/>
          <p:cNvSpPr>
            <a:spLocks noChangeArrowheads="1"/>
          </p:cNvSpPr>
          <p:nvPr/>
        </p:nvSpPr>
        <p:spPr bwMode="auto">
          <a:xfrm>
            <a:off x="247650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08" name="Rectangle 28"/>
          <p:cNvSpPr>
            <a:spLocks noChangeArrowheads="1"/>
          </p:cNvSpPr>
          <p:nvPr/>
        </p:nvSpPr>
        <p:spPr bwMode="auto">
          <a:xfrm>
            <a:off x="247650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09" name="Rectangle 29"/>
          <p:cNvSpPr>
            <a:spLocks noChangeArrowheads="1"/>
          </p:cNvSpPr>
          <p:nvPr/>
        </p:nvSpPr>
        <p:spPr bwMode="auto">
          <a:xfrm>
            <a:off x="4224338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>
            <a:off x="501650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>
            <a:off x="1200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>
            <a:off x="1898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>
            <a:off x="25971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>
            <a:off x="3295650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>
            <a:off x="3992563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16" name="Freeform 36"/>
          <p:cNvSpPr>
            <a:spLocks noEditPoints="1"/>
          </p:cNvSpPr>
          <p:nvPr/>
        </p:nvSpPr>
        <p:spPr bwMode="auto">
          <a:xfrm>
            <a:off x="501650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7" name="Freeform 37"/>
          <p:cNvSpPr>
            <a:spLocks noEditPoints="1"/>
          </p:cNvSpPr>
          <p:nvPr/>
        </p:nvSpPr>
        <p:spPr bwMode="auto">
          <a:xfrm>
            <a:off x="1200150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8" name="Freeform 38"/>
          <p:cNvSpPr>
            <a:spLocks noEditPoints="1"/>
          </p:cNvSpPr>
          <p:nvPr/>
        </p:nvSpPr>
        <p:spPr bwMode="auto">
          <a:xfrm>
            <a:off x="1898650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19" name="Freeform 39"/>
          <p:cNvSpPr>
            <a:spLocks noEditPoints="1"/>
          </p:cNvSpPr>
          <p:nvPr/>
        </p:nvSpPr>
        <p:spPr bwMode="auto">
          <a:xfrm>
            <a:off x="2597150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0" name="Freeform 40"/>
          <p:cNvSpPr>
            <a:spLocks noEditPoints="1"/>
          </p:cNvSpPr>
          <p:nvPr/>
        </p:nvSpPr>
        <p:spPr bwMode="auto">
          <a:xfrm>
            <a:off x="3295650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1" name="Freeform 41"/>
          <p:cNvSpPr>
            <a:spLocks noEditPoints="1"/>
          </p:cNvSpPr>
          <p:nvPr/>
        </p:nvSpPr>
        <p:spPr bwMode="auto">
          <a:xfrm>
            <a:off x="501650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22" name="Rectangle 42"/>
          <p:cNvSpPr>
            <a:spLocks noChangeArrowheads="1"/>
          </p:cNvSpPr>
          <p:nvPr/>
        </p:nvSpPr>
        <p:spPr bwMode="auto">
          <a:xfrm>
            <a:off x="7143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3" name="Rectangle 43"/>
          <p:cNvSpPr>
            <a:spLocks noChangeArrowheads="1"/>
          </p:cNvSpPr>
          <p:nvPr/>
        </p:nvSpPr>
        <p:spPr bwMode="auto">
          <a:xfrm>
            <a:off x="7842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4" name="Rectangle 44"/>
          <p:cNvSpPr>
            <a:spLocks noChangeArrowheads="1"/>
          </p:cNvSpPr>
          <p:nvPr/>
        </p:nvSpPr>
        <p:spPr bwMode="auto">
          <a:xfrm>
            <a:off x="8286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25" name="Rectangle 45"/>
          <p:cNvSpPr>
            <a:spLocks noChangeArrowheads="1"/>
          </p:cNvSpPr>
          <p:nvPr/>
        </p:nvSpPr>
        <p:spPr bwMode="auto">
          <a:xfrm>
            <a:off x="1428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6" name="Rectangle 46"/>
          <p:cNvSpPr>
            <a:spLocks noChangeArrowheads="1"/>
          </p:cNvSpPr>
          <p:nvPr/>
        </p:nvSpPr>
        <p:spPr bwMode="auto">
          <a:xfrm>
            <a:off x="1497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27" name="Rectangle 47"/>
          <p:cNvSpPr>
            <a:spLocks noChangeArrowheads="1"/>
          </p:cNvSpPr>
          <p:nvPr/>
        </p:nvSpPr>
        <p:spPr bwMode="auto">
          <a:xfrm>
            <a:off x="1541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28" name="Rectangle 48"/>
          <p:cNvSpPr>
            <a:spLocks noChangeArrowheads="1"/>
          </p:cNvSpPr>
          <p:nvPr/>
        </p:nvSpPr>
        <p:spPr bwMode="auto">
          <a:xfrm>
            <a:off x="21272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29" name="Rectangle 49"/>
          <p:cNvSpPr>
            <a:spLocks noChangeArrowheads="1"/>
          </p:cNvSpPr>
          <p:nvPr/>
        </p:nvSpPr>
        <p:spPr bwMode="auto">
          <a:xfrm>
            <a:off x="21955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0" name="Rectangle 50"/>
          <p:cNvSpPr>
            <a:spLocks noChangeArrowheads="1"/>
          </p:cNvSpPr>
          <p:nvPr/>
        </p:nvSpPr>
        <p:spPr bwMode="auto">
          <a:xfrm>
            <a:off x="22399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31" name="Rectangle 51"/>
          <p:cNvSpPr>
            <a:spLocks noChangeArrowheads="1"/>
          </p:cNvSpPr>
          <p:nvPr/>
        </p:nvSpPr>
        <p:spPr bwMode="auto">
          <a:xfrm>
            <a:off x="2825750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2" name="Rectangle 52"/>
          <p:cNvSpPr>
            <a:spLocks noChangeArrowheads="1"/>
          </p:cNvSpPr>
          <p:nvPr/>
        </p:nvSpPr>
        <p:spPr bwMode="auto">
          <a:xfrm>
            <a:off x="2894013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3" name="Rectangle 53"/>
          <p:cNvSpPr>
            <a:spLocks noChangeArrowheads="1"/>
          </p:cNvSpPr>
          <p:nvPr/>
        </p:nvSpPr>
        <p:spPr bwMode="auto">
          <a:xfrm>
            <a:off x="2938463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34" name="Rectangle 54"/>
          <p:cNvSpPr>
            <a:spLocks noChangeArrowheads="1"/>
          </p:cNvSpPr>
          <p:nvPr/>
        </p:nvSpPr>
        <p:spPr bwMode="auto">
          <a:xfrm>
            <a:off x="352425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5" name="Rectangle 55"/>
          <p:cNvSpPr>
            <a:spLocks noChangeArrowheads="1"/>
          </p:cNvSpPr>
          <p:nvPr/>
        </p:nvSpPr>
        <p:spPr bwMode="auto">
          <a:xfrm>
            <a:off x="359410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6" name="Rectangle 56"/>
          <p:cNvSpPr>
            <a:spLocks noChangeArrowheads="1"/>
          </p:cNvSpPr>
          <p:nvPr/>
        </p:nvSpPr>
        <p:spPr bwMode="auto">
          <a:xfrm>
            <a:off x="363855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37" name="Rectangle 57"/>
          <p:cNvSpPr>
            <a:spLocks noChangeArrowheads="1"/>
          </p:cNvSpPr>
          <p:nvPr/>
        </p:nvSpPr>
        <p:spPr bwMode="auto">
          <a:xfrm>
            <a:off x="2166938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38" name="Rectangle 58"/>
          <p:cNvSpPr>
            <a:spLocks noChangeArrowheads="1"/>
          </p:cNvSpPr>
          <p:nvPr/>
        </p:nvSpPr>
        <p:spPr bwMode="auto">
          <a:xfrm>
            <a:off x="2235200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39" name="Rectangle 74"/>
          <p:cNvSpPr>
            <a:spLocks noChangeArrowheads="1"/>
          </p:cNvSpPr>
          <p:nvPr/>
        </p:nvSpPr>
        <p:spPr bwMode="auto">
          <a:xfrm>
            <a:off x="661988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0" name="Rectangle 75"/>
          <p:cNvSpPr>
            <a:spLocks noChangeArrowheads="1"/>
          </p:cNvSpPr>
          <p:nvPr/>
        </p:nvSpPr>
        <p:spPr bwMode="auto">
          <a:xfrm>
            <a:off x="731838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1" name="Rectangle 76"/>
          <p:cNvSpPr>
            <a:spLocks noChangeArrowheads="1"/>
          </p:cNvSpPr>
          <p:nvPr/>
        </p:nvSpPr>
        <p:spPr bwMode="auto">
          <a:xfrm>
            <a:off x="847725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42" name="Rectangle 77"/>
          <p:cNvSpPr>
            <a:spLocks noChangeArrowheads="1"/>
          </p:cNvSpPr>
          <p:nvPr/>
        </p:nvSpPr>
        <p:spPr bwMode="auto">
          <a:xfrm>
            <a:off x="1414463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3" name="Rectangle 78"/>
          <p:cNvSpPr>
            <a:spLocks noChangeArrowheads="1"/>
          </p:cNvSpPr>
          <p:nvPr/>
        </p:nvSpPr>
        <p:spPr bwMode="auto">
          <a:xfrm>
            <a:off x="1484313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4" name="Rectangle 79"/>
          <p:cNvSpPr>
            <a:spLocks noChangeArrowheads="1"/>
          </p:cNvSpPr>
          <p:nvPr/>
        </p:nvSpPr>
        <p:spPr bwMode="auto">
          <a:xfrm>
            <a:off x="1601788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445" name="Rectangle 80"/>
          <p:cNvSpPr>
            <a:spLocks noChangeArrowheads="1"/>
          </p:cNvSpPr>
          <p:nvPr/>
        </p:nvSpPr>
        <p:spPr bwMode="auto">
          <a:xfrm>
            <a:off x="2058988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6" name="Rectangle 81"/>
          <p:cNvSpPr>
            <a:spLocks noChangeArrowheads="1"/>
          </p:cNvSpPr>
          <p:nvPr/>
        </p:nvSpPr>
        <p:spPr bwMode="auto">
          <a:xfrm>
            <a:off x="2127250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47" name="Rectangle 82"/>
          <p:cNvSpPr>
            <a:spLocks noChangeArrowheads="1"/>
          </p:cNvSpPr>
          <p:nvPr/>
        </p:nvSpPr>
        <p:spPr bwMode="auto">
          <a:xfrm>
            <a:off x="2244725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448" name="Rectangle 83"/>
          <p:cNvSpPr>
            <a:spLocks noChangeArrowheads="1"/>
          </p:cNvSpPr>
          <p:nvPr/>
        </p:nvSpPr>
        <p:spPr bwMode="auto">
          <a:xfrm>
            <a:off x="2811463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49" name="Rectangle 84"/>
          <p:cNvSpPr>
            <a:spLocks noChangeArrowheads="1"/>
          </p:cNvSpPr>
          <p:nvPr/>
        </p:nvSpPr>
        <p:spPr bwMode="auto">
          <a:xfrm>
            <a:off x="2881313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0" name="Rectangle 85"/>
          <p:cNvSpPr>
            <a:spLocks noChangeArrowheads="1"/>
          </p:cNvSpPr>
          <p:nvPr/>
        </p:nvSpPr>
        <p:spPr bwMode="auto">
          <a:xfrm>
            <a:off x="2998788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451" name="Rectangle 86"/>
          <p:cNvSpPr>
            <a:spLocks noChangeArrowheads="1"/>
          </p:cNvSpPr>
          <p:nvPr/>
        </p:nvSpPr>
        <p:spPr bwMode="auto">
          <a:xfrm>
            <a:off x="3465513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2" name="Rectangle 87"/>
          <p:cNvSpPr>
            <a:spLocks noChangeArrowheads="1"/>
          </p:cNvSpPr>
          <p:nvPr/>
        </p:nvSpPr>
        <p:spPr bwMode="auto">
          <a:xfrm>
            <a:off x="3535363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453" name="Rectangle 88"/>
          <p:cNvSpPr>
            <a:spLocks noChangeArrowheads="1"/>
          </p:cNvSpPr>
          <p:nvPr/>
        </p:nvSpPr>
        <p:spPr bwMode="auto">
          <a:xfrm>
            <a:off x="3651250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454" name="Rectangle 89"/>
          <p:cNvSpPr>
            <a:spLocks noChangeArrowheads="1"/>
          </p:cNvSpPr>
          <p:nvPr/>
        </p:nvSpPr>
        <p:spPr bwMode="auto">
          <a:xfrm>
            <a:off x="468313" y="5743575"/>
            <a:ext cx="71913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5" name="Rectangle 90"/>
          <p:cNvSpPr>
            <a:spLocks noChangeArrowheads="1"/>
          </p:cNvSpPr>
          <p:nvPr/>
        </p:nvSpPr>
        <p:spPr bwMode="auto">
          <a:xfrm>
            <a:off x="468313" y="55260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6" name="Rectangle 91"/>
          <p:cNvSpPr>
            <a:spLocks noChangeArrowheads="1"/>
          </p:cNvSpPr>
          <p:nvPr/>
        </p:nvSpPr>
        <p:spPr bwMode="auto">
          <a:xfrm>
            <a:off x="1189038" y="5741988"/>
            <a:ext cx="71913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7" name="Rectangle 92"/>
          <p:cNvSpPr>
            <a:spLocks noChangeArrowheads="1"/>
          </p:cNvSpPr>
          <p:nvPr/>
        </p:nvSpPr>
        <p:spPr bwMode="auto">
          <a:xfrm>
            <a:off x="1187450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8" name="Rectangle 93"/>
          <p:cNvSpPr>
            <a:spLocks noChangeArrowheads="1"/>
          </p:cNvSpPr>
          <p:nvPr/>
        </p:nvSpPr>
        <p:spPr bwMode="auto">
          <a:xfrm>
            <a:off x="1187450" y="53117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59" name="Rectangle 94"/>
          <p:cNvSpPr>
            <a:spLocks noChangeArrowheads="1"/>
          </p:cNvSpPr>
          <p:nvPr/>
        </p:nvSpPr>
        <p:spPr bwMode="auto">
          <a:xfrm>
            <a:off x="118745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0" name="Rectangle 95"/>
          <p:cNvSpPr>
            <a:spLocks noChangeArrowheads="1"/>
          </p:cNvSpPr>
          <p:nvPr/>
        </p:nvSpPr>
        <p:spPr bwMode="auto">
          <a:xfrm>
            <a:off x="1187450" y="48799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1" name="Rectangle 96"/>
          <p:cNvSpPr>
            <a:spLocks noChangeArrowheads="1"/>
          </p:cNvSpPr>
          <p:nvPr/>
        </p:nvSpPr>
        <p:spPr bwMode="auto">
          <a:xfrm>
            <a:off x="1908175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2" name="Rectangle 97"/>
          <p:cNvSpPr>
            <a:spLocks noChangeArrowheads="1"/>
          </p:cNvSpPr>
          <p:nvPr/>
        </p:nvSpPr>
        <p:spPr bwMode="auto">
          <a:xfrm>
            <a:off x="1908175" y="55276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3" name="Rectangle 98"/>
          <p:cNvSpPr>
            <a:spLocks noChangeArrowheads="1"/>
          </p:cNvSpPr>
          <p:nvPr/>
        </p:nvSpPr>
        <p:spPr bwMode="auto">
          <a:xfrm>
            <a:off x="1908175" y="5311775"/>
            <a:ext cx="719138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4" name="AutoShape 99"/>
          <p:cNvSpPr>
            <a:spLocks noChangeAspect="1" noChangeArrowheads="1" noTextEdit="1"/>
          </p:cNvSpPr>
          <p:nvPr/>
        </p:nvSpPr>
        <p:spPr bwMode="auto">
          <a:xfrm>
            <a:off x="4570413" y="3800475"/>
            <a:ext cx="4465637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5" name="Line 101"/>
          <p:cNvSpPr>
            <a:spLocks noChangeShapeType="1"/>
          </p:cNvSpPr>
          <p:nvPr/>
        </p:nvSpPr>
        <p:spPr bwMode="auto">
          <a:xfrm>
            <a:off x="4892675" y="3906838"/>
            <a:ext cx="1588" cy="2039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6" name="Line 102"/>
          <p:cNvSpPr>
            <a:spLocks noChangeShapeType="1"/>
          </p:cNvSpPr>
          <p:nvPr/>
        </p:nvSpPr>
        <p:spPr bwMode="auto">
          <a:xfrm>
            <a:off x="4892675" y="5946775"/>
            <a:ext cx="3976688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67" name="Rectangle 103" descr="5%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8" name="Rectangle 104"/>
          <p:cNvSpPr>
            <a:spLocks noChangeArrowheads="1"/>
          </p:cNvSpPr>
          <p:nvPr/>
        </p:nvSpPr>
        <p:spPr bwMode="auto">
          <a:xfrm>
            <a:off x="4892675" y="5516563"/>
            <a:ext cx="698500" cy="43021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69" name="Rectangle 105" descr="5%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0" name="Rectangle 106"/>
          <p:cNvSpPr>
            <a:spLocks noChangeArrowheads="1"/>
          </p:cNvSpPr>
          <p:nvPr/>
        </p:nvSpPr>
        <p:spPr bwMode="auto">
          <a:xfrm>
            <a:off x="5591175" y="4873625"/>
            <a:ext cx="698500" cy="10731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1" name="Rectangle 107" descr="5%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2" name="Rectangle 108"/>
          <p:cNvSpPr>
            <a:spLocks noChangeArrowheads="1"/>
          </p:cNvSpPr>
          <p:nvPr/>
        </p:nvSpPr>
        <p:spPr bwMode="auto">
          <a:xfrm>
            <a:off x="6289675" y="5311775"/>
            <a:ext cx="698500" cy="635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3" name="Rectangle 109" descr="5%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4" name="Rectangle 110"/>
          <p:cNvSpPr>
            <a:spLocks noChangeArrowheads="1"/>
          </p:cNvSpPr>
          <p:nvPr/>
        </p:nvSpPr>
        <p:spPr bwMode="auto">
          <a:xfrm>
            <a:off x="6988175" y="4664075"/>
            <a:ext cx="698500" cy="128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5" name="Rectangle 111" descr="5%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6" name="Rectangle 112"/>
          <p:cNvSpPr>
            <a:spLocks noChangeArrowheads="1"/>
          </p:cNvSpPr>
          <p:nvPr/>
        </p:nvSpPr>
        <p:spPr bwMode="auto">
          <a:xfrm>
            <a:off x="7686675" y="4232275"/>
            <a:ext cx="698500" cy="17145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77" name="Rectangle 113"/>
          <p:cNvSpPr>
            <a:spLocks noChangeArrowheads="1"/>
          </p:cNvSpPr>
          <p:nvPr/>
        </p:nvSpPr>
        <p:spPr bwMode="auto">
          <a:xfrm>
            <a:off x="4638675" y="38623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zh-TW" altLang="en-US"/>
          </a:p>
        </p:txBody>
      </p:sp>
      <p:sp>
        <p:nvSpPr>
          <p:cNvPr id="16478" name="Rectangle 114"/>
          <p:cNvSpPr>
            <a:spLocks noChangeArrowheads="1"/>
          </p:cNvSpPr>
          <p:nvPr/>
        </p:nvSpPr>
        <p:spPr bwMode="auto">
          <a:xfrm>
            <a:off x="4638675" y="406558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候</a:t>
            </a:r>
            <a:endParaRPr lang="zh-TW" altLang="en-US"/>
          </a:p>
        </p:txBody>
      </p:sp>
      <p:sp>
        <p:nvSpPr>
          <p:cNvPr id="16479" name="Rectangle 115"/>
          <p:cNvSpPr>
            <a:spLocks noChangeArrowheads="1"/>
          </p:cNvSpPr>
          <p:nvPr/>
        </p:nvSpPr>
        <p:spPr bwMode="auto">
          <a:xfrm>
            <a:off x="4638675" y="42703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</a:t>
            </a:r>
            <a:endParaRPr lang="zh-TW" altLang="en-US"/>
          </a:p>
        </p:txBody>
      </p:sp>
      <p:sp>
        <p:nvSpPr>
          <p:cNvPr id="16480" name="Rectangle 116"/>
          <p:cNvSpPr>
            <a:spLocks noChangeArrowheads="1"/>
          </p:cNvSpPr>
          <p:nvPr/>
        </p:nvSpPr>
        <p:spPr bwMode="auto">
          <a:xfrm>
            <a:off x="4638675" y="44767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endParaRPr lang="zh-TW" altLang="en-US"/>
          </a:p>
        </p:txBody>
      </p:sp>
      <p:sp>
        <p:nvSpPr>
          <p:cNvPr id="16481" name="Rectangle 117"/>
          <p:cNvSpPr>
            <a:spLocks noChangeArrowheads="1"/>
          </p:cNvSpPr>
          <p:nvPr/>
        </p:nvSpPr>
        <p:spPr bwMode="auto">
          <a:xfrm>
            <a:off x="4638675" y="4679950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endParaRPr lang="zh-TW" altLang="en-US"/>
          </a:p>
        </p:txBody>
      </p:sp>
      <p:sp>
        <p:nvSpPr>
          <p:cNvPr id="16482" name="Rectangle 118"/>
          <p:cNvSpPr>
            <a:spLocks noChangeArrowheads="1"/>
          </p:cNvSpPr>
          <p:nvPr/>
        </p:nvSpPr>
        <p:spPr bwMode="auto">
          <a:xfrm>
            <a:off x="8615363" y="60610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300" b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</a:t>
            </a:r>
            <a:endParaRPr lang="zh-TW" altLang="en-US"/>
          </a:p>
        </p:txBody>
      </p:sp>
      <p:sp>
        <p:nvSpPr>
          <p:cNvPr id="16483" name="Line 119"/>
          <p:cNvSpPr>
            <a:spLocks noChangeShapeType="1"/>
          </p:cNvSpPr>
          <p:nvPr/>
        </p:nvSpPr>
        <p:spPr bwMode="auto">
          <a:xfrm>
            <a:off x="4892675" y="5999163"/>
            <a:ext cx="1588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4" name="Line 120"/>
          <p:cNvSpPr>
            <a:spLocks noChangeShapeType="1"/>
          </p:cNvSpPr>
          <p:nvPr/>
        </p:nvSpPr>
        <p:spPr bwMode="auto">
          <a:xfrm>
            <a:off x="5591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5" name="Line 121"/>
          <p:cNvSpPr>
            <a:spLocks noChangeShapeType="1"/>
          </p:cNvSpPr>
          <p:nvPr/>
        </p:nvSpPr>
        <p:spPr bwMode="auto">
          <a:xfrm>
            <a:off x="6289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6" name="Line 122"/>
          <p:cNvSpPr>
            <a:spLocks noChangeShapeType="1"/>
          </p:cNvSpPr>
          <p:nvPr/>
        </p:nvSpPr>
        <p:spPr bwMode="auto">
          <a:xfrm>
            <a:off x="69881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7" name="Line 123"/>
          <p:cNvSpPr>
            <a:spLocks noChangeShapeType="1"/>
          </p:cNvSpPr>
          <p:nvPr/>
        </p:nvSpPr>
        <p:spPr bwMode="auto">
          <a:xfrm>
            <a:off x="7686675" y="5999163"/>
            <a:ext cx="1588" cy="1619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8" name="Line 124"/>
          <p:cNvSpPr>
            <a:spLocks noChangeShapeType="1"/>
          </p:cNvSpPr>
          <p:nvPr/>
        </p:nvSpPr>
        <p:spPr bwMode="auto">
          <a:xfrm>
            <a:off x="8383588" y="5999163"/>
            <a:ext cx="1587" cy="3238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89" name="Freeform 125"/>
          <p:cNvSpPr>
            <a:spLocks noEditPoints="1"/>
          </p:cNvSpPr>
          <p:nvPr/>
        </p:nvSpPr>
        <p:spPr bwMode="auto">
          <a:xfrm>
            <a:off x="4892675" y="6026150"/>
            <a:ext cx="698500" cy="57150"/>
          </a:xfrm>
          <a:custGeom>
            <a:avLst/>
            <a:gdLst>
              <a:gd name="T0" fmla="*/ 36625560 w 879"/>
              <a:gd name="T1" fmla="*/ 19437437 h 71"/>
              <a:gd name="T2" fmla="*/ 517176925 w 879"/>
              <a:gd name="T3" fmla="*/ 19437437 h 71"/>
              <a:gd name="T4" fmla="*/ 519071377 w 879"/>
              <a:gd name="T5" fmla="*/ 20085405 h 71"/>
              <a:gd name="T6" fmla="*/ 520334080 w 879"/>
              <a:gd name="T7" fmla="*/ 20085405 h 71"/>
              <a:gd name="T8" fmla="*/ 520334080 w 879"/>
              <a:gd name="T9" fmla="*/ 21381341 h 71"/>
              <a:gd name="T10" fmla="*/ 520965829 w 879"/>
              <a:gd name="T11" fmla="*/ 23324441 h 71"/>
              <a:gd name="T12" fmla="*/ 520334080 w 879"/>
              <a:gd name="T13" fmla="*/ 23972409 h 71"/>
              <a:gd name="T14" fmla="*/ 520334080 w 879"/>
              <a:gd name="T15" fmla="*/ 24620377 h 71"/>
              <a:gd name="T16" fmla="*/ 519071377 w 879"/>
              <a:gd name="T17" fmla="*/ 24620377 h 71"/>
              <a:gd name="T18" fmla="*/ 517176925 w 879"/>
              <a:gd name="T19" fmla="*/ 25916313 h 71"/>
              <a:gd name="T20" fmla="*/ 36625560 w 879"/>
              <a:gd name="T21" fmla="*/ 25916313 h 71"/>
              <a:gd name="T22" fmla="*/ 35993811 w 879"/>
              <a:gd name="T23" fmla="*/ 24620377 h 71"/>
              <a:gd name="T24" fmla="*/ 34731107 w 879"/>
              <a:gd name="T25" fmla="*/ 24620377 h 71"/>
              <a:gd name="T26" fmla="*/ 34099358 w 879"/>
              <a:gd name="T27" fmla="*/ 23972409 h 71"/>
              <a:gd name="T28" fmla="*/ 34099358 w 879"/>
              <a:gd name="T29" fmla="*/ 23324441 h 71"/>
              <a:gd name="T30" fmla="*/ 34099358 w 879"/>
              <a:gd name="T31" fmla="*/ 21381341 h 71"/>
              <a:gd name="T32" fmla="*/ 34731107 w 879"/>
              <a:gd name="T33" fmla="*/ 20085405 h 71"/>
              <a:gd name="T34" fmla="*/ 35993811 w 879"/>
              <a:gd name="T35" fmla="*/ 20085405 h 71"/>
              <a:gd name="T36" fmla="*/ 36625560 w 879"/>
              <a:gd name="T37" fmla="*/ 19437437 h 71"/>
              <a:gd name="T38" fmla="*/ 36625560 w 879"/>
              <a:gd name="T39" fmla="*/ 19437437 h 71"/>
              <a:gd name="T40" fmla="*/ 44834323 w 879"/>
              <a:gd name="T41" fmla="*/ 46001718 h 71"/>
              <a:gd name="T42" fmla="*/ 0 w 879"/>
              <a:gd name="T43" fmla="*/ 23324441 h 71"/>
              <a:gd name="T44" fmla="*/ 44834323 w 879"/>
              <a:gd name="T45" fmla="*/ 0 h 71"/>
              <a:gd name="T46" fmla="*/ 44834323 w 879"/>
              <a:gd name="T47" fmla="*/ 46001718 h 71"/>
              <a:gd name="T48" fmla="*/ 510230865 w 879"/>
              <a:gd name="T49" fmla="*/ 0 h 71"/>
              <a:gd name="T50" fmla="*/ 555065175 w 879"/>
              <a:gd name="T51" fmla="*/ 23324441 h 71"/>
              <a:gd name="T52" fmla="*/ 510230865 w 879"/>
              <a:gd name="T53" fmla="*/ 46001718 h 71"/>
              <a:gd name="T54" fmla="*/ 510230865 w 87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79"/>
              <a:gd name="T85" fmla="*/ 0 h 71"/>
              <a:gd name="T86" fmla="*/ 879 w 87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79" h="71">
                <a:moveTo>
                  <a:pt x="58" y="30"/>
                </a:moveTo>
                <a:lnTo>
                  <a:pt x="819" y="30"/>
                </a:lnTo>
                <a:lnTo>
                  <a:pt x="822" y="31"/>
                </a:lnTo>
                <a:lnTo>
                  <a:pt x="824" y="31"/>
                </a:lnTo>
                <a:lnTo>
                  <a:pt x="824" y="33"/>
                </a:lnTo>
                <a:lnTo>
                  <a:pt x="825" y="36"/>
                </a:lnTo>
                <a:lnTo>
                  <a:pt x="824" y="37"/>
                </a:lnTo>
                <a:lnTo>
                  <a:pt x="824" y="38"/>
                </a:lnTo>
                <a:lnTo>
                  <a:pt x="822" y="38"/>
                </a:lnTo>
                <a:lnTo>
                  <a:pt x="819" y="40"/>
                </a:lnTo>
                <a:lnTo>
                  <a:pt x="58" y="40"/>
                </a:lnTo>
                <a:lnTo>
                  <a:pt x="57" y="38"/>
                </a:lnTo>
                <a:lnTo>
                  <a:pt x="55" y="38"/>
                </a:lnTo>
                <a:lnTo>
                  <a:pt x="54" y="37"/>
                </a:lnTo>
                <a:lnTo>
                  <a:pt x="54" y="36"/>
                </a:lnTo>
                <a:lnTo>
                  <a:pt x="54" y="33"/>
                </a:lnTo>
                <a:lnTo>
                  <a:pt x="55" y="31"/>
                </a:lnTo>
                <a:lnTo>
                  <a:pt x="57" y="31"/>
                </a:lnTo>
                <a:lnTo>
                  <a:pt x="58" y="30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808" y="0"/>
                </a:moveTo>
                <a:lnTo>
                  <a:pt x="879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0" name="Freeform 126"/>
          <p:cNvSpPr>
            <a:spLocks noEditPoints="1"/>
          </p:cNvSpPr>
          <p:nvPr/>
        </p:nvSpPr>
        <p:spPr bwMode="auto">
          <a:xfrm>
            <a:off x="5591175" y="6026150"/>
            <a:ext cx="698500" cy="57150"/>
          </a:xfrm>
          <a:custGeom>
            <a:avLst/>
            <a:gdLst>
              <a:gd name="T0" fmla="*/ 38258320 w 882"/>
              <a:gd name="T1" fmla="*/ 19437437 h 71"/>
              <a:gd name="T2" fmla="*/ 515546116 w 882"/>
              <a:gd name="T3" fmla="*/ 19437437 h 71"/>
              <a:gd name="T4" fmla="*/ 516173340 w 882"/>
              <a:gd name="T5" fmla="*/ 20085405 h 71"/>
              <a:gd name="T6" fmla="*/ 516800565 w 882"/>
              <a:gd name="T7" fmla="*/ 20085405 h 71"/>
              <a:gd name="T8" fmla="*/ 518055013 w 882"/>
              <a:gd name="T9" fmla="*/ 21381341 h 71"/>
              <a:gd name="T10" fmla="*/ 518055013 w 882"/>
              <a:gd name="T11" fmla="*/ 23324441 h 71"/>
              <a:gd name="T12" fmla="*/ 518055013 w 882"/>
              <a:gd name="T13" fmla="*/ 23972409 h 71"/>
              <a:gd name="T14" fmla="*/ 516800565 w 882"/>
              <a:gd name="T15" fmla="*/ 24620377 h 71"/>
              <a:gd name="T16" fmla="*/ 516173340 w 882"/>
              <a:gd name="T17" fmla="*/ 24620377 h 71"/>
              <a:gd name="T18" fmla="*/ 515546116 w 882"/>
              <a:gd name="T19" fmla="*/ 25916313 h 71"/>
              <a:gd name="T20" fmla="*/ 38258320 w 882"/>
              <a:gd name="T21" fmla="*/ 25916313 h 71"/>
              <a:gd name="T22" fmla="*/ 37003871 w 882"/>
              <a:gd name="T23" fmla="*/ 24620377 h 71"/>
              <a:gd name="T24" fmla="*/ 36376647 w 882"/>
              <a:gd name="T25" fmla="*/ 24620377 h 71"/>
              <a:gd name="T26" fmla="*/ 35122198 w 882"/>
              <a:gd name="T27" fmla="*/ 23972409 h 71"/>
              <a:gd name="T28" fmla="*/ 35122198 w 882"/>
              <a:gd name="T29" fmla="*/ 23324441 h 71"/>
              <a:gd name="T30" fmla="*/ 35122198 w 882"/>
              <a:gd name="T31" fmla="*/ 21381341 h 71"/>
              <a:gd name="T32" fmla="*/ 36376647 w 882"/>
              <a:gd name="T33" fmla="*/ 20085405 h 71"/>
              <a:gd name="T34" fmla="*/ 37003871 w 882"/>
              <a:gd name="T35" fmla="*/ 20085405 h 71"/>
              <a:gd name="T36" fmla="*/ 38258320 w 882"/>
              <a:gd name="T37" fmla="*/ 19437437 h 71"/>
              <a:gd name="T38" fmla="*/ 38258320 w 882"/>
              <a:gd name="T39" fmla="*/ 19437437 h 71"/>
              <a:gd name="T40" fmla="*/ 45156995 w 882"/>
              <a:gd name="T41" fmla="*/ 46001718 h 71"/>
              <a:gd name="T42" fmla="*/ 0 w 882"/>
              <a:gd name="T43" fmla="*/ 23324441 h 71"/>
              <a:gd name="T44" fmla="*/ 45156995 w 882"/>
              <a:gd name="T45" fmla="*/ 0 h 71"/>
              <a:gd name="T46" fmla="*/ 45156995 w 882"/>
              <a:gd name="T47" fmla="*/ 46001718 h 71"/>
              <a:gd name="T48" fmla="*/ 508020216 w 882"/>
              <a:gd name="T49" fmla="*/ 0 h 71"/>
              <a:gd name="T50" fmla="*/ 553177199 w 882"/>
              <a:gd name="T51" fmla="*/ 23324441 h 71"/>
              <a:gd name="T52" fmla="*/ 508020216 w 882"/>
              <a:gd name="T53" fmla="*/ 46001718 h 71"/>
              <a:gd name="T54" fmla="*/ 508020216 w 882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2"/>
              <a:gd name="T85" fmla="*/ 0 h 71"/>
              <a:gd name="T86" fmla="*/ 882 w 882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2" h="71">
                <a:moveTo>
                  <a:pt x="61" y="30"/>
                </a:moveTo>
                <a:lnTo>
                  <a:pt x="822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2" y="40"/>
                </a:lnTo>
                <a:lnTo>
                  <a:pt x="61" y="40"/>
                </a:lnTo>
                <a:lnTo>
                  <a:pt x="59" y="38"/>
                </a:lnTo>
                <a:lnTo>
                  <a:pt x="58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8" y="31"/>
                </a:lnTo>
                <a:lnTo>
                  <a:pt x="59" y="31"/>
                </a:lnTo>
                <a:lnTo>
                  <a:pt x="61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2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1" name="Freeform 127"/>
          <p:cNvSpPr>
            <a:spLocks noEditPoints="1"/>
          </p:cNvSpPr>
          <p:nvPr/>
        </p:nvSpPr>
        <p:spPr bwMode="auto">
          <a:xfrm>
            <a:off x="6289675" y="6026150"/>
            <a:ext cx="698500" cy="57150"/>
          </a:xfrm>
          <a:custGeom>
            <a:avLst/>
            <a:gdLst>
              <a:gd name="T0" fmla="*/ 37172108 w 880"/>
              <a:gd name="T1" fmla="*/ 19437437 h 71"/>
              <a:gd name="T2" fmla="*/ 517262324 w 880"/>
              <a:gd name="T3" fmla="*/ 19437437 h 71"/>
              <a:gd name="T4" fmla="*/ 518522005 w 880"/>
              <a:gd name="T5" fmla="*/ 20085405 h 71"/>
              <a:gd name="T6" fmla="*/ 519152242 w 880"/>
              <a:gd name="T7" fmla="*/ 20085405 h 71"/>
              <a:gd name="T8" fmla="*/ 519152242 w 880"/>
              <a:gd name="T9" fmla="*/ 21381341 h 71"/>
              <a:gd name="T10" fmla="*/ 520412717 w 880"/>
              <a:gd name="T11" fmla="*/ 23324441 h 71"/>
              <a:gd name="T12" fmla="*/ 519152242 w 880"/>
              <a:gd name="T13" fmla="*/ 23972409 h 71"/>
              <a:gd name="T14" fmla="*/ 519152242 w 880"/>
              <a:gd name="T15" fmla="*/ 24620377 h 71"/>
              <a:gd name="T16" fmla="*/ 518522005 w 880"/>
              <a:gd name="T17" fmla="*/ 24620377 h 71"/>
              <a:gd name="T18" fmla="*/ 517262324 w 880"/>
              <a:gd name="T19" fmla="*/ 25916313 h 71"/>
              <a:gd name="T20" fmla="*/ 37172108 w 880"/>
              <a:gd name="T21" fmla="*/ 25916313 h 71"/>
              <a:gd name="T22" fmla="*/ 36541871 w 880"/>
              <a:gd name="T23" fmla="*/ 24620377 h 71"/>
              <a:gd name="T24" fmla="*/ 35282190 w 880"/>
              <a:gd name="T25" fmla="*/ 24620377 h 71"/>
              <a:gd name="T26" fmla="*/ 34651953 w 880"/>
              <a:gd name="T27" fmla="*/ 23972409 h 71"/>
              <a:gd name="T28" fmla="*/ 34651953 w 880"/>
              <a:gd name="T29" fmla="*/ 23324441 h 71"/>
              <a:gd name="T30" fmla="*/ 34651953 w 880"/>
              <a:gd name="T31" fmla="*/ 21381341 h 71"/>
              <a:gd name="T32" fmla="*/ 35282190 w 880"/>
              <a:gd name="T33" fmla="*/ 20085405 h 71"/>
              <a:gd name="T34" fmla="*/ 36541871 w 880"/>
              <a:gd name="T35" fmla="*/ 20085405 h 71"/>
              <a:gd name="T36" fmla="*/ 37172108 w 880"/>
              <a:gd name="T37" fmla="*/ 19437437 h 71"/>
              <a:gd name="T38" fmla="*/ 37172108 w 880"/>
              <a:gd name="T39" fmla="*/ 19437437 h 71"/>
              <a:gd name="T40" fmla="*/ 45362812 w 880"/>
              <a:gd name="T41" fmla="*/ 46001718 h 71"/>
              <a:gd name="T42" fmla="*/ 0 w 880"/>
              <a:gd name="T43" fmla="*/ 23324441 h 71"/>
              <a:gd name="T44" fmla="*/ 45362812 w 880"/>
              <a:gd name="T45" fmla="*/ 0 h 71"/>
              <a:gd name="T46" fmla="*/ 45362812 w 880"/>
              <a:gd name="T47" fmla="*/ 46001718 h 71"/>
              <a:gd name="T48" fmla="*/ 509071620 w 880"/>
              <a:gd name="T49" fmla="*/ 0 h 71"/>
              <a:gd name="T50" fmla="*/ 554434420 w 880"/>
              <a:gd name="T51" fmla="*/ 23324441 h 71"/>
              <a:gd name="T52" fmla="*/ 509071620 w 880"/>
              <a:gd name="T53" fmla="*/ 46001718 h 71"/>
              <a:gd name="T54" fmla="*/ 509071620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4" y="33"/>
                </a:lnTo>
                <a:lnTo>
                  <a:pt x="826" y="36"/>
                </a:lnTo>
                <a:lnTo>
                  <a:pt x="824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8" y="38"/>
                </a:lnTo>
                <a:lnTo>
                  <a:pt x="56" y="38"/>
                </a:lnTo>
                <a:lnTo>
                  <a:pt x="55" y="37"/>
                </a:lnTo>
                <a:lnTo>
                  <a:pt x="55" y="36"/>
                </a:lnTo>
                <a:lnTo>
                  <a:pt x="55" y="33"/>
                </a:lnTo>
                <a:lnTo>
                  <a:pt x="56" y="31"/>
                </a:lnTo>
                <a:lnTo>
                  <a:pt x="58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2" name="Freeform 128"/>
          <p:cNvSpPr>
            <a:spLocks noEditPoints="1"/>
          </p:cNvSpPr>
          <p:nvPr/>
        </p:nvSpPr>
        <p:spPr bwMode="auto">
          <a:xfrm>
            <a:off x="6988175" y="6026150"/>
            <a:ext cx="698500" cy="57150"/>
          </a:xfrm>
          <a:custGeom>
            <a:avLst/>
            <a:gdLst>
              <a:gd name="T0" fmla="*/ 37716623 w 881"/>
              <a:gd name="T1" fmla="*/ 19437437 h 71"/>
              <a:gd name="T2" fmla="*/ 516088485 w 881"/>
              <a:gd name="T3" fmla="*/ 19437437 h 71"/>
              <a:gd name="T4" fmla="*/ 517345943 w 881"/>
              <a:gd name="T5" fmla="*/ 20085405 h 71"/>
              <a:gd name="T6" fmla="*/ 517974672 w 881"/>
              <a:gd name="T7" fmla="*/ 20085405 h 71"/>
              <a:gd name="T8" fmla="*/ 519231338 w 881"/>
              <a:gd name="T9" fmla="*/ 21381341 h 71"/>
              <a:gd name="T10" fmla="*/ 519231338 w 881"/>
              <a:gd name="T11" fmla="*/ 23324441 h 71"/>
              <a:gd name="T12" fmla="*/ 519231338 w 881"/>
              <a:gd name="T13" fmla="*/ 23972409 h 71"/>
              <a:gd name="T14" fmla="*/ 517974672 w 881"/>
              <a:gd name="T15" fmla="*/ 24620377 h 71"/>
              <a:gd name="T16" fmla="*/ 517345943 w 881"/>
              <a:gd name="T17" fmla="*/ 24620377 h 71"/>
              <a:gd name="T18" fmla="*/ 516088485 w 881"/>
              <a:gd name="T19" fmla="*/ 25916313 h 71"/>
              <a:gd name="T20" fmla="*/ 37716623 w 881"/>
              <a:gd name="T21" fmla="*/ 25916313 h 71"/>
              <a:gd name="T22" fmla="*/ 37087894 w 881"/>
              <a:gd name="T23" fmla="*/ 24620377 h 71"/>
              <a:gd name="T24" fmla="*/ 35830436 w 881"/>
              <a:gd name="T25" fmla="*/ 24620377 h 71"/>
              <a:gd name="T26" fmla="*/ 35202500 w 881"/>
              <a:gd name="T27" fmla="*/ 23972409 h 71"/>
              <a:gd name="T28" fmla="*/ 35202500 w 881"/>
              <a:gd name="T29" fmla="*/ 23324441 h 71"/>
              <a:gd name="T30" fmla="*/ 35202500 w 881"/>
              <a:gd name="T31" fmla="*/ 21381341 h 71"/>
              <a:gd name="T32" fmla="*/ 35830436 w 881"/>
              <a:gd name="T33" fmla="*/ 20085405 h 71"/>
              <a:gd name="T34" fmla="*/ 37087894 w 881"/>
              <a:gd name="T35" fmla="*/ 20085405 h 71"/>
              <a:gd name="T36" fmla="*/ 37716623 w 881"/>
              <a:gd name="T37" fmla="*/ 19437437 h 71"/>
              <a:gd name="T38" fmla="*/ 37716623 w 881"/>
              <a:gd name="T39" fmla="*/ 19437437 h 71"/>
              <a:gd name="T40" fmla="*/ 45259787 w 881"/>
              <a:gd name="T41" fmla="*/ 46001718 h 71"/>
              <a:gd name="T42" fmla="*/ 0 w 881"/>
              <a:gd name="T43" fmla="*/ 23324441 h 71"/>
              <a:gd name="T44" fmla="*/ 45259787 w 881"/>
              <a:gd name="T45" fmla="*/ 0 h 71"/>
              <a:gd name="T46" fmla="*/ 45259787 w 881"/>
              <a:gd name="T47" fmla="*/ 46001718 h 71"/>
              <a:gd name="T48" fmla="*/ 509174050 w 881"/>
              <a:gd name="T49" fmla="*/ 0 h 71"/>
              <a:gd name="T50" fmla="*/ 553805096 w 881"/>
              <a:gd name="T51" fmla="*/ 23324441 h 71"/>
              <a:gd name="T52" fmla="*/ 509174050 w 881"/>
              <a:gd name="T53" fmla="*/ 46001718 h 71"/>
              <a:gd name="T54" fmla="*/ 509174050 w 881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1"/>
              <a:gd name="T85" fmla="*/ 0 h 71"/>
              <a:gd name="T86" fmla="*/ 881 w 881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1" h="71">
                <a:moveTo>
                  <a:pt x="60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6" y="33"/>
                </a:lnTo>
                <a:lnTo>
                  <a:pt x="826" y="36"/>
                </a:lnTo>
                <a:lnTo>
                  <a:pt x="826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60" y="40"/>
                </a:lnTo>
                <a:lnTo>
                  <a:pt x="59" y="38"/>
                </a:lnTo>
                <a:lnTo>
                  <a:pt x="57" y="38"/>
                </a:lnTo>
                <a:lnTo>
                  <a:pt x="56" y="37"/>
                </a:lnTo>
                <a:lnTo>
                  <a:pt x="56" y="36"/>
                </a:lnTo>
                <a:lnTo>
                  <a:pt x="56" y="33"/>
                </a:lnTo>
                <a:lnTo>
                  <a:pt x="57" y="31"/>
                </a:lnTo>
                <a:lnTo>
                  <a:pt x="59" y="31"/>
                </a:lnTo>
                <a:lnTo>
                  <a:pt x="60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10" y="0"/>
                </a:moveTo>
                <a:lnTo>
                  <a:pt x="881" y="36"/>
                </a:lnTo>
                <a:lnTo>
                  <a:pt x="810" y="71"/>
                </a:lnTo>
                <a:lnTo>
                  <a:pt x="810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3" name="Freeform 129"/>
          <p:cNvSpPr>
            <a:spLocks noEditPoints="1"/>
          </p:cNvSpPr>
          <p:nvPr/>
        </p:nvSpPr>
        <p:spPr bwMode="auto">
          <a:xfrm>
            <a:off x="7686675" y="6026150"/>
            <a:ext cx="696913" cy="57150"/>
          </a:xfrm>
          <a:custGeom>
            <a:avLst/>
            <a:gdLst>
              <a:gd name="T0" fmla="*/ 37003707 w 880"/>
              <a:gd name="T1" fmla="*/ 19437437 h 71"/>
              <a:gd name="T2" fmla="*/ 514914225 w 880"/>
              <a:gd name="T3" fmla="*/ 19437437 h 71"/>
              <a:gd name="T4" fmla="*/ 516168668 w 880"/>
              <a:gd name="T5" fmla="*/ 20085405 h 71"/>
              <a:gd name="T6" fmla="*/ 516795890 w 880"/>
              <a:gd name="T7" fmla="*/ 20085405 h 71"/>
              <a:gd name="T8" fmla="*/ 517423111 w 880"/>
              <a:gd name="T9" fmla="*/ 21381341 h 71"/>
              <a:gd name="T10" fmla="*/ 517423111 w 880"/>
              <a:gd name="T11" fmla="*/ 23324441 h 71"/>
              <a:gd name="T12" fmla="*/ 517423111 w 880"/>
              <a:gd name="T13" fmla="*/ 23972409 h 71"/>
              <a:gd name="T14" fmla="*/ 516795890 w 880"/>
              <a:gd name="T15" fmla="*/ 24620377 h 71"/>
              <a:gd name="T16" fmla="*/ 516168668 w 880"/>
              <a:gd name="T17" fmla="*/ 24620377 h 71"/>
              <a:gd name="T18" fmla="*/ 514914225 w 880"/>
              <a:gd name="T19" fmla="*/ 25916313 h 71"/>
              <a:gd name="T20" fmla="*/ 37003707 w 880"/>
              <a:gd name="T21" fmla="*/ 25916313 h 71"/>
              <a:gd name="T22" fmla="*/ 35749264 w 880"/>
              <a:gd name="T23" fmla="*/ 24620377 h 71"/>
              <a:gd name="T24" fmla="*/ 35122042 w 880"/>
              <a:gd name="T25" fmla="*/ 24620377 h 71"/>
              <a:gd name="T26" fmla="*/ 35122042 w 880"/>
              <a:gd name="T27" fmla="*/ 23972409 h 71"/>
              <a:gd name="T28" fmla="*/ 33867599 w 880"/>
              <a:gd name="T29" fmla="*/ 23324441 h 71"/>
              <a:gd name="T30" fmla="*/ 35122042 w 880"/>
              <a:gd name="T31" fmla="*/ 21381341 h 71"/>
              <a:gd name="T32" fmla="*/ 35122042 w 880"/>
              <a:gd name="T33" fmla="*/ 20085405 h 71"/>
              <a:gd name="T34" fmla="*/ 35749264 w 880"/>
              <a:gd name="T35" fmla="*/ 20085405 h 71"/>
              <a:gd name="T36" fmla="*/ 37003707 w 880"/>
              <a:gd name="T37" fmla="*/ 19437437 h 71"/>
              <a:gd name="T38" fmla="*/ 37003707 w 880"/>
              <a:gd name="T39" fmla="*/ 19437437 h 71"/>
              <a:gd name="T40" fmla="*/ 45156794 w 880"/>
              <a:gd name="T41" fmla="*/ 46001718 h 71"/>
              <a:gd name="T42" fmla="*/ 0 w 880"/>
              <a:gd name="T43" fmla="*/ 23324441 h 71"/>
              <a:gd name="T44" fmla="*/ 45156794 w 880"/>
              <a:gd name="T45" fmla="*/ 0 h 71"/>
              <a:gd name="T46" fmla="*/ 45156794 w 880"/>
              <a:gd name="T47" fmla="*/ 46001718 h 71"/>
              <a:gd name="T48" fmla="*/ 506761137 w 880"/>
              <a:gd name="T49" fmla="*/ 0 h 71"/>
              <a:gd name="T50" fmla="*/ 551917919 w 880"/>
              <a:gd name="T51" fmla="*/ 23324441 h 71"/>
              <a:gd name="T52" fmla="*/ 506761137 w 880"/>
              <a:gd name="T53" fmla="*/ 46001718 h 71"/>
              <a:gd name="T54" fmla="*/ 506761137 w 880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80"/>
              <a:gd name="T85" fmla="*/ 0 h 71"/>
              <a:gd name="T86" fmla="*/ 880 w 880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80" h="71">
                <a:moveTo>
                  <a:pt x="59" y="30"/>
                </a:moveTo>
                <a:lnTo>
                  <a:pt x="821" y="30"/>
                </a:lnTo>
                <a:lnTo>
                  <a:pt x="823" y="31"/>
                </a:lnTo>
                <a:lnTo>
                  <a:pt x="824" y="31"/>
                </a:lnTo>
                <a:lnTo>
                  <a:pt x="825" y="33"/>
                </a:lnTo>
                <a:lnTo>
                  <a:pt x="825" y="36"/>
                </a:lnTo>
                <a:lnTo>
                  <a:pt x="825" y="37"/>
                </a:lnTo>
                <a:lnTo>
                  <a:pt x="824" y="38"/>
                </a:lnTo>
                <a:lnTo>
                  <a:pt x="823" y="38"/>
                </a:lnTo>
                <a:lnTo>
                  <a:pt x="821" y="40"/>
                </a:lnTo>
                <a:lnTo>
                  <a:pt x="59" y="40"/>
                </a:lnTo>
                <a:lnTo>
                  <a:pt x="57" y="38"/>
                </a:lnTo>
                <a:lnTo>
                  <a:pt x="56" y="38"/>
                </a:lnTo>
                <a:lnTo>
                  <a:pt x="56" y="37"/>
                </a:lnTo>
                <a:lnTo>
                  <a:pt x="54" y="36"/>
                </a:lnTo>
                <a:lnTo>
                  <a:pt x="56" y="33"/>
                </a:lnTo>
                <a:lnTo>
                  <a:pt x="56" y="31"/>
                </a:lnTo>
                <a:lnTo>
                  <a:pt x="57" y="31"/>
                </a:lnTo>
                <a:lnTo>
                  <a:pt x="59" y="30"/>
                </a:lnTo>
                <a:close/>
                <a:moveTo>
                  <a:pt x="72" y="71"/>
                </a:moveTo>
                <a:lnTo>
                  <a:pt x="0" y="36"/>
                </a:lnTo>
                <a:lnTo>
                  <a:pt x="72" y="0"/>
                </a:lnTo>
                <a:lnTo>
                  <a:pt x="72" y="71"/>
                </a:lnTo>
                <a:close/>
                <a:moveTo>
                  <a:pt x="808" y="0"/>
                </a:moveTo>
                <a:lnTo>
                  <a:pt x="880" y="36"/>
                </a:lnTo>
                <a:lnTo>
                  <a:pt x="808" y="71"/>
                </a:lnTo>
                <a:lnTo>
                  <a:pt x="808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4" name="Freeform 130"/>
          <p:cNvSpPr>
            <a:spLocks noEditPoints="1"/>
          </p:cNvSpPr>
          <p:nvPr/>
        </p:nvSpPr>
        <p:spPr bwMode="auto">
          <a:xfrm>
            <a:off x="4892675" y="6238875"/>
            <a:ext cx="3490913" cy="57150"/>
          </a:xfrm>
          <a:custGeom>
            <a:avLst/>
            <a:gdLst>
              <a:gd name="T0" fmla="*/ 36525628 w 4399"/>
              <a:gd name="T1" fmla="*/ 20085405 h 71"/>
              <a:gd name="T2" fmla="*/ 2147483647 w 4399"/>
              <a:gd name="T3" fmla="*/ 20085405 h 71"/>
              <a:gd name="T4" fmla="*/ 2147483647 w 4399"/>
              <a:gd name="T5" fmla="*/ 20085405 h 71"/>
              <a:gd name="T6" fmla="*/ 2147483647 w 4399"/>
              <a:gd name="T7" fmla="*/ 21381341 h 71"/>
              <a:gd name="T8" fmla="*/ 2147483647 w 4399"/>
              <a:gd name="T9" fmla="*/ 22029309 h 71"/>
              <a:gd name="T10" fmla="*/ 2147483647 w 4399"/>
              <a:gd name="T11" fmla="*/ 23324441 h 71"/>
              <a:gd name="T12" fmla="*/ 2147483647 w 4399"/>
              <a:gd name="T13" fmla="*/ 23972409 h 71"/>
              <a:gd name="T14" fmla="*/ 2147483647 w 4399"/>
              <a:gd name="T15" fmla="*/ 25268345 h 71"/>
              <a:gd name="T16" fmla="*/ 2147483647 w 4399"/>
              <a:gd name="T17" fmla="*/ 25916313 h 71"/>
              <a:gd name="T18" fmla="*/ 2147483647 w 4399"/>
              <a:gd name="T19" fmla="*/ 25916313 h 71"/>
              <a:gd name="T20" fmla="*/ 36525628 w 4399"/>
              <a:gd name="T21" fmla="*/ 25916313 h 71"/>
              <a:gd name="T22" fmla="*/ 35895534 w 4399"/>
              <a:gd name="T23" fmla="*/ 25916313 h 71"/>
              <a:gd name="T24" fmla="*/ 34636139 w 4399"/>
              <a:gd name="T25" fmla="*/ 25268345 h 71"/>
              <a:gd name="T26" fmla="*/ 34006839 w 4399"/>
              <a:gd name="T27" fmla="*/ 23972409 h 71"/>
              <a:gd name="T28" fmla="*/ 34006839 w 4399"/>
              <a:gd name="T29" fmla="*/ 23324441 h 71"/>
              <a:gd name="T30" fmla="*/ 34006839 w 4399"/>
              <a:gd name="T31" fmla="*/ 22029309 h 71"/>
              <a:gd name="T32" fmla="*/ 34636139 w 4399"/>
              <a:gd name="T33" fmla="*/ 21381341 h 71"/>
              <a:gd name="T34" fmla="*/ 35895534 w 4399"/>
              <a:gd name="T35" fmla="*/ 20085405 h 71"/>
              <a:gd name="T36" fmla="*/ 36525628 w 4399"/>
              <a:gd name="T37" fmla="*/ 20085405 h 71"/>
              <a:gd name="T38" fmla="*/ 36525628 w 4399"/>
              <a:gd name="T39" fmla="*/ 20085405 h 71"/>
              <a:gd name="T40" fmla="*/ 44712089 w 4399"/>
              <a:gd name="T41" fmla="*/ 46001718 h 71"/>
              <a:gd name="T42" fmla="*/ 0 w 4399"/>
              <a:gd name="T43" fmla="*/ 23324441 h 71"/>
              <a:gd name="T44" fmla="*/ 44712089 w 4399"/>
              <a:gd name="T45" fmla="*/ 0 h 71"/>
              <a:gd name="T46" fmla="*/ 44712089 w 4399"/>
              <a:gd name="T47" fmla="*/ 46001718 h 71"/>
              <a:gd name="T48" fmla="*/ 2147483647 w 4399"/>
              <a:gd name="T49" fmla="*/ 0 h 71"/>
              <a:gd name="T50" fmla="*/ 2147483647 w 4399"/>
              <a:gd name="T51" fmla="*/ 23324441 h 71"/>
              <a:gd name="T52" fmla="*/ 2147483647 w 4399"/>
              <a:gd name="T53" fmla="*/ 46001718 h 71"/>
              <a:gd name="T54" fmla="*/ 2147483647 w 4399"/>
              <a:gd name="T55" fmla="*/ 0 h 7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399"/>
              <a:gd name="T85" fmla="*/ 0 h 71"/>
              <a:gd name="T86" fmla="*/ 4399 w 4399"/>
              <a:gd name="T87" fmla="*/ 71 h 7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399" h="71">
                <a:moveTo>
                  <a:pt x="58" y="31"/>
                </a:moveTo>
                <a:lnTo>
                  <a:pt x="4340" y="31"/>
                </a:lnTo>
                <a:lnTo>
                  <a:pt x="4342" y="31"/>
                </a:lnTo>
                <a:lnTo>
                  <a:pt x="4343" y="33"/>
                </a:lnTo>
                <a:lnTo>
                  <a:pt x="4344" y="34"/>
                </a:lnTo>
                <a:lnTo>
                  <a:pt x="4344" y="36"/>
                </a:lnTo>
                <a:lnTo>
                  <a:pt x="4344" y="37"/>
                </a:lnTo>
                <a:lnTo>
                  <a:pt x="4343" y="39"/>
                </a:lnTo>
                <a:lnTo>
                  <a:pt x="4342" y="40"/>
                </a:lnTo>
                <a:lnTo>
                  <a:pt x="4340" y="40"/>
                </a:lnTo>
                <a:lnTo>
                  <a:pt x="58" y="40"/>
                </a:lnTo>
                <a:lnTo>
                  <a:pt x="57" y="40"/>
                </a:lnTo>
                <a:lnTo>
                  <a:pt x="55" y="39"/>
                </a:lnTo>
                <a:lnTo>
                  <a:pt x="54" y="37"/>
                </a:lnTo>
                <a:lnTo>
                  <a:pt x="54" y="36"/>
                </a:lnTo>
                <a:lnTo>
                  <a:pt x="54" y="34"/>
                </a:lnTo>
                <a:lnTo>
                  <a:pt x="55" y="33"/>
                </a:lnTo>
                <a:lnTo>
                  <a:pt x="57" y="31"/>
                </a:lnTo>
                <a:lnTo>
                  <a:pt x="58" y="31"/>
                </a:lnTo>
                <a:close/>
                <a:moveTo>
                  <a:pt x="71" y="71"/>
                </a:moveTo>
                <a:lnTo>
                  <a:pt x="0" y="36"/>
                </a:lnTo>
                <a:lnTo>
                  <a:pt x="71" y="0"/>
                </a:lnTo>
                <a:lnTo>
                  <a:pt x="71" y="71"/>
                </a:lnTo>
                <a:close/>
                <a:moveTo>
                  <a:pt x="4327" y="0"/>
                </a:moveTo>
                <a:lnTo>
                  <a:pt x="4399" y="36"/>
                </a:lnTo>
                <a:lnTo>
                  <a:pt x="4327" y="71"/>
                </a:lnTo>
                <a:lnTo>
                  <a:pt x="4327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495" name="Rectangle 131"/>
          <p:cNvSpPr>
            <a:spLocks noChangeArrowheads="1"/>
          </p:cNvSpPr>
          <p:nvPr/>
        </p:nvSpPr>
        <p:spPr bwMode="auto">
          <a:xfrm>
            <a:off x="5105400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6" name="Rectangle 132"/>
          <p:cNvSpPr>
            <a:spLocks noChangeArrowheads="1"/>
          </p:cNvSpPr>
          <p:nvPr/>
        </p:nvSpPr>
        <p:spPr bwMode="auto">
          <a:xfrm>
            <a:off x="5175250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497" name="Rectangle 133"/>
          <p:cNvSpPr>
            <a:spLocks noChangeArrowheads="1"/>
          </p:cNvSpPr>
          <p:nvPr/>
        </p:nvSpPr>
        <p:spPr bwMode="auto">
          <a:xfrm>
            <a:off x="5219700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498" name="Rectangle 134"/>
          <p:cNvSpPr>
            <a:spLocks noChangeArrowheads="1"/>
          </p:cNvSpPr>
          <p:nvPr/>
        </p:nvSpPr>
        <p:spPr bwMode="auto">
          <a:xfrm>
            <a:off x="5819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499" name="Rectangle 135"/>
          <p:cNvSpPr>
            <a:spLocks noChangeArrowheads="1"/>
          </p:cNvSpPr>
          <p:nvPr/>
        </p:nvSpPr>
        <p:spPr bwMode="auto">
          <a:xfrm>
            <a:off x="5888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0" name="Rectangle 136"/>
          <p:cNvSpPr>
            <a:spLocks noChangeArrowheads="1"/>
          </p:cNvSpPr>
          <p:nvPr/>
        </p:nvSpPr>
        <p:spPr bwMode="auto">
          <a:xfrm>
            <a:off x="5932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01" name="Rectangle 137"/>
          <p:cNvSpPr>
            <a:spLocks noChangeArrowheads="1"/>
          </p:cNvSpPr>
          <p:nvPr/>
        </p:nvSpPr>
        <p:spPr bwMode="auto">
          <a:xfrm>
            <a:off x="65182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2" name="Rectangle 138"/>
          <p:cNvSpPr>
            <a:spLocks noChangeArrowheads="1"/>
          </p:cNvSpPr>
          <p:nvPr/>
        </p:nvSpPr>
        <p:spPr bwMode="auto">
          <a:xfrm>
            <a:off x="65865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3" name="Rectangle 139"/>
          <p:cNvSpPr>
            <a:spLocks noChangeArrowheads="1"/>
          </p:cNvSpPr>
          <p:nvPr/>
        </p:nvSpPr>
        <p:spPr bwMode="auto">
          <a:xfrm>
            <a:off x="66309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04" name="Rectangle 140"/>
          <p:cNvSpPr>
            <a:spLocks noChangeArrowheads="1"/>
          </p:cNvSpPr>
          <p:nvPr/>
        </p:nvSpPr>
        <p:spPr bwMode="auto">
          <a:xfrm>
            <a:off x="7216775" y="5999163"/>
            <a:ext cx="25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5" name="Rectangle 141"/>
          <p:cNvSpPr>
            <a:spLocks noChangeArrowheads="1"/>
          </p:cNvSpPr>
          <p:nvPr/>
        </p:nvSpPr>
        <p:spPr bwMode="auto">
          <a:xfrm>
            <a:off x="7285038" y="6040438"/>
            <a:ext cx="460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6" name="Rectangle 142"/>
          <p:cNvSpPr>
            <a:spLocks noChangeArrowheads="1"/>
          </p:cNvSpPr>
          <p:nvPr/>
        </p:nvSpPr>
        <p:spPr bwMode="auto">
          <a:xfrm>
            <a:off x="7329488" y="6119813"/>
            <a:ext cx="4921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07" name="Rectangle 143"/>
          <p:cNvSpPr>
            <a:spLocks noChangeArrowheads="1"/>
          </p:cNvSpPr>
          <p:nvPr/>
        </p:nvSpPr>
        <p:spPr bwMode="auto">
          <a:xfrm>
            <a:off x="7915275" y="5999163"/>
            <a:ext cx="255588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08" name="Rectangle 144"/>
          <p:cNvSpPr>
            <a:spLocks noChangeArrowheads="1"/>
          </p:cNvSpPr>
          <p:nvPr/>
        </p:nvSpPr>
        <p:spPr bwMode="auto">
          <a:xfrm>
            <a:off x="7985125" y="6040438"/>
            <a:ext cx="46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09" name="Rectangle 145"/>
          <p:cNvSpPr>
            <a:spLocks noChangeArrowheads="1"/>
          </p:cNvSpPr>
          <p:nvPr/>
        </p:nvSpPr>
        <p:spPr bwMode="auto">
          <a:xfrm>
            <a:off x="8029575" y="6119813"/>
            <a:ext cx="4921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10" name="Rectangle 146"/>
          <p:cNvSpPr>
            <a:spLocks noChangeArrowheads="1"/>
          </p:cNvSpPr>
          <p:nvPr/>
        </p:nvSpPr>
        <p:spPr bwMode="auto">
          <a:xfrm>
            <a:off x="6557963" y="6215063"/>
            <a:ext cx="254000" cy="227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1" name="Rectangle 147"/>
          <p:cNvSpPr>
            <a:spLocks noChangeArrowheads="1"/>
          </p:cNvSpPr>
          <p:nvPr/>
        </p:nvSpPr>
        <p:spPr bwMode="auto">
          <a:xfrm>
            <a:off x="6626225" y="6254750"/>
            <a:ext cx="857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1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zh-TW"/>
          </a:p>
        </p:txBody>
      </p:sp>
      <p:sp>
        <p:nvSpPr>
          <p:cNvPr id="16512" name="Rectangle 148"/>
          <p:cNvSpPr>
            <a:spLocks noChangeArrowheads="1"/>
          </p:cNvSpPr>
          <p:nvPr/>
        </p:nvSpPr>
        <p:spPr bwMode="auto">
          <a:xfrm>
            <a:off x="5053013" y="5572125"/>
            <a:ext cx="304800" cy="249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3" name="Rectangle 149"/>
          <p:cNvSpPr>
            <a:spLocks noChangeArrowheads="1"/>
          </p:cNvSpPr>
          <p:nvPr/>
        </p:nvSpPr>
        <p:spPr bwMode="auto">
          <a:xfrm>
            <a:off x="5122863" y="56149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4" name="Rectangle 150"/>
          <p:cNvSpPr>
            <a:spLocks noChangeArrowheads="1"/>
          </p:cNvSpPr>
          <p:nvPr/>
        </p:nvSpPr>
        <p:spPr bwMode="auto">
          <a:xfrm>
            <a:off x="5229225" y="56943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15" name="Rectangle 151"/>
          <p:cNvSpPr>
            <a:spLocks noChangeArrowheads="1"/>
          </p:cNvSpPr>
          <p:nvPr/>
        </p:nvSpPr>
        <p:spPr bwMode="auto">
          <a:xfrm>
            <a:off x="5805488" y="5321300"/>
            <a:ext cx="303212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6" name="Rectangle 152"/>
          <p:cNvSpPr>
            <a:spLocks noChangeArrowheads="1"/>
          </p:cNvSpPr>
          <p:nvPr/>
        </p:nvSpPr>
        <p:spPr bwMode="auto">
          <a:xfrm>
            <a:off x="5875338" y="53641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17" name="Rectangle 153"/>
          <p:cNvSpPr>
            <a:spLocks noChangeArrowheads="1"/>
          </p:cNvSpPr>
          <p:nvPr/>
        </p:nvSpPr>
        <p:spPr bwMode="auto">
          <a:xfrm>
            <a:off x="5981700" y="54419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18" name="Rectangle 154"/>
          <p:cNvSpPr>
            <a:spLocks noChangeArrowheads="1"/>
          </p:cNvSpPr>
          <p:nvPr/>
        </p:nvSpPr>
        <p:spPr bwMode="auto">
          <a:xfrm>
            <a:off x="6467475" y="5464175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19" name="Rectangle 155"/>
          <p:cNvSpPr>
            <a:spLocks noChangeArrowheads="1"/>
          </p:cNvSpPr>
          <p:nvPr/>
        </p:nvSpPr>
        <p:spPr bwMode="auto">
          <a:xfrm>
            <a:off x="6537325" y="550703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0" name="Rectangle 156"/>
          <p:cNvSpPr>
            <a:spLocks noChangeArrowheads="1"/>
          </p:cNvSpPr>
          <p:nvPr/>
        </p:nvSpPr>
        <p:spPr bwMode="auto">
          <a:xfrm>
            <a:off x="6643688" y="55864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21" name="Rectangle 157"/>
          <p:cNvSpPr>
            <a:spLocks noChangeArrowheads="1"/>
          </p:cNvSpPr>
          <p:nvPr/>
        </p:nvSpPr>
        <p:spPr bwMode="auto">
          <a:xfrm>
            <a:off x="7202488" y="510540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2" name="Rectangle 158"/>
          <p:cNvSpPr>
            <a:spLocks noChangeArrowheads="1"/>
          </p:cNvSpPr>
          <p:nvPr/>
        </p:nvSpPr>
        <p:spPr bwMode="auto">
          <a:xfrm>
            <a:off x="7272338" y="51482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3" name="Rectangle 159"/>
          <p:cNvSpPr>
            <a:spLocks noChangeArrowheads="1"/>
          </p:cNvSpPr>
          <p:nvPr/>
        </p:nvSpPr>
        <p:spPr bwMode="auto">
          <a:xfrm>
            <a:off x="7378700" y="52260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24" name="Rectangle 160"/>
          <p:cNvSpPr>
            <a:spLocks noChangeArrowheads="1"/>
          </p:cNvSpPr>
          <p:nvPr/>
        </p:nvSpPr>
        <p:spPr bwMode="auto">
          <a:xfrm>
            <a:off x="7900988" y="4997450"/>
            <a:ext cx="304800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5" name="Rectangle 161"/>
          <p:cNvSpPr>
            <a:spLocks noChangeArrowheads="1"/>
          </p:cNvSpPr>
          <p:nvPr/>
        </p:nvSpPr>
        <p:spPr bwMode="auto">
          <a:xfrm>
            <a:off x="7970838" y="504031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zh-TW"/>
          </a:p>
        </p:txBody>
      </p:sp>
      <p:sp>
        <p:nvSpPr>
          <p:cNvPr id="16526" name="Rectangle 162"/>
          <p:cNvSpPr>
            <a:spLocks noChangeArrowheads="1"/>
          </p:cNvSpPr>
          <p:nvPr/>
        </p:nvSpPr>
        <p:spPr bwMode="auto">
          <a:xfrm>
            <a:off x="8077200" y="511810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27" name="Rectangle 163"/>
          <p:cNvSpPr>
            <a:spLocks noChangeArrowheads="1"/>
          </p:cNvSpPr>
          <p:nvPr/>
        </p:nvSpPr>
        <p:spPr bwMode="auto">
          <a:xfrm>
            <a:off x="5053013" y="524827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28" name="Rectangle 164"/>
          <p:cNvSpPr>
            <a:spLocks noChangeArrowheads="1"/>
          </p:cNvSpPr>
          <p:nvPr/>
        </p:nvSpPr>
        <p:spPr bwMode="auto">
          <a:xfrm>
            <a:off x="5122863" y="5291138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29" name="Rectangle 165"/>
          <p:cNvSpPr>
            <a:spLocks noChangeArrowheads="1"/>
          </p:cNvSpPr>
          <p:nvPr/>
        </p:nvSpPr>
        <p:spPr bwMode="auto">
          <a:xfrm>
            <a:off x="5238750" y="537051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zh-TW"/>
          </a:p>
        </p:txBody>
      </p:sp>
      <p:sp>
        <p:nvSpPr>
          <p:cNvPr id="16530" name="Rectangle 166"/>
          <p:cNvSpPr>
            <a:spLocks noChangeArrowheads="1"/>
          </p:cNvSpPr>
          <p:nvPr/>
        </p:nvSpPr>
        <p:spPr bwMode="auto">
          <a:xfrm>
            <a:off x="5805488" y="460375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1" name="Rectangle 167"/>
          <p:cNvSpPr>
            <a:spLocks noChangeArrowheads="1"/>
          </p:cNvSpPr>
          <p:nvPr/>
        </p:nvSpPr>
        <p:spPr bwMode="auto">
          <a:xfrm>
            <a:off x="5875338" y="4648200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2" name="Rectangle 168"/>
          <p:cNvSpPr>
            <a:spLocks noChangeArrowheads="1"/>
          </p:cNvSpPr>
          <p:nvPr/>
        </p:nvSpPr>
        <p:spPr bwMode="auto">
          <a:xfrm>
            <a:off x="5992813" y="472598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zh-TW"/>
          </a:p>
        </p:txBody>
      </p:sp>
      <p:sp>
        <p:nvSpPr>
          <p:cNvPr id="16533" name="Rectangle 169"/>
          <p:cNvSpPr>
            <a:spLocks noChangeArrowheads="1"/>
          </p:cNvSpPr>
          <p:nvPr/>
        </p:nvSpPr>
        <p:spPr bwMode="auto">
          <a:xfrm>
            <a:off x="6450013" y="4926013"/>
            <a:ext cx="312737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4" name="Rectangle 170"/>
          <p:cNvSpPr>
            <a:spLocks noChangeArrowheads="1"/>
          </p:cNvSpPr>
          <p:nvPr/>
        </p:nvSpPr>
        <p:spPr bwMode="auto">
          <a:xfrm>
            <a:off x="6518275" y="4968875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5" name="Rectangle 171"/>
          <p:cNvSpPr>
            <a:spLocks noChangeArrowheads="1"/>
          </p:cNvSpPr>
          <p:nvPr/>
        </p:nvSpPr>
        <p:spPr bwMode="auto">
          <a:xfrm>
            <a:off x="6635750" y="5048250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zh-TW"/>
          </a:p>
        </p:txBody>
      </p:sp>
      <p:sp>
        <p:nvSpPr>
          <p:cNvPr id="16536" name="Rectangle 172"/>
          <p:cNvSpPr>
            <a:spLocks noChangeArrowheads="1"/>
          </p:cNvSpPr>
          <p:nvPr/>
        </p:nvSpPr>
        <p:spPr bwMode="auto">
          <a:xfrm>
            <a:off x="7202488" y="4229100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37" name="Rectangle 173"/>
          <p:cNvSpPr>
            <a:spLocks noChangeArrowheads="1"/>
          </p:cNvSpPr>
          <p:nvPr/>
        </p:nvSpPr>
        <p:spPr bwMode="auto">
          <a:xfrm>
            <a:off x="7272338" y="4271963"/>
            <a:ext cx="1190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38" name="Rectangle 174"/>
          <p:cNvSpPr>
            <a:spLocks noChangeArrowheads="1"/>
          </p:cNvSpPr>
          <p:nvPr/>
        </p:nvSpPr>
        <p:spPr bwMode="auto">
          <a:xfrm>
            <a:off x="7389813" y="4351338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zh-TW"/>
          </a:p>
        </p:txBody>
      </p:sp>
      <p:sp>
        <p:nvSpPr>
          <p:cNvPr id="16539" name="Rectangle 175"/>
          <p:cNvSpPr>
            <a:spLocks noChangeArrowheads="1"/>
          </p:cNvSpPr>
          <p:nvPr/>
        </p:nvSpPr>
        <p:spPr bwMode="auto">
          <a:xfrm>
            <a:off x="7856538" y="3870325"/>
            <a:ext cx="314325" cy="250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0" name="Rectangle 176"/>
          <p:cNvSpPr>
            <a:spLocks noChangeArrowheads="1"/>
          </p:cNvSpPr>
          <p:nvPr/>
        </p:nvSpPr>
        <p:spPr bwMode="auto">
          <a:xfrm>
            <a:off x="7926388" y="3914775"/>
            <a:ext cx="1190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endParaRPr lang="en-US" altLang="zh-TW"/>
          </a:p>
        </p:txBody>
      </p:sp>
      <p:sp>
        <p:nvSpPr>
          <p:cNvPr id="16541" name="Rectangle 177"/>
          <p:cNvSpPr>
            <a:spLocks noChangeArrowheads="1"/>
          </p:cNvSpPr>
          <p:nvPr/>
        </p:nvSpPr>
        <p:spPr bwMode="auto">
          <a:xfrm>
            <a:off x="8042275" y="3992563"/>
            <a:ext cx="57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zh-TW"/>
          </a:p>
        </p:txBody>
      </p:sp>
      <p:sp>
        <p:nvSpPr>
          <p:cNvPr id="16542" name="Rectangle 178"/>
          <p:cNvSpPr>
            <a:spLocks noChangeArrowheads="1"/>
          </p:cNvSpPr>
          <p:nvPr/>
        </p:nvSpPr>
        <p:spPr bwMode="auto">
          <a:xfrm>
            <a:off x="2627313" y="57435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3" name="Rectangle 179"/>
          <p:cNvSpPr>
            <a:spLocks noChangeArrowheads="1"/>
          </p:cNvSpPr>
          <p:nvPr/>
        </p:nvSpPr>
        <p:spPr bwMode="auto">
          <a:xfrm>
            <a:off x="2627313" y="55276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4" name="Rectangle 180"/>
          <p:cNvSpPr>
            <a:spLocks noChangeArrowheads="1"/>
          </p:cNvSpPr>
          <p:nvPr/>
        </p:nvSpPr>
        <p:spPr bwMode="auto">
          <a:xfrm>
            <a:off x="2627313" y="53117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5" name="Rectangle 181"/>
          <p:cNvSpPr>
            <a:spLocks noChangeArrowheads="1"/>
          </p:cNvSpPr>
          <p:nvPr/>
        </p:nvSpPr>
        <p:spPr bwMode="auto">
          <a:xfrm>
            <a:off x="2627313" y="5094288"/>
            <a:ext cx="649287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6" name="Rectangle 182"/>
          <p:cNvSpPr>
            <a:spLocks noChangeArrowheads="1"/>
          </p:cNvSpPr>
          <p:nvPr/>
        </p:nvSpPr>
        <p:spPr bwMode="auto">
          <a:xfrm>
            <a:off x="2627313" y="48799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7" name="Rectangle 183"/>
          <p:cNvSpPr>
            <a:spLocks noChangeArrowheads="1"/>
          </p:cNvSpPr>
          <p:nvPr/>
        </p:nvSpPr>
        <p:spPr bwMode="auto">
          <a:xfrm>
            <a:off x="2627313" y="4664075"/>
            <a:ext cx="649287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8" name="Rectangle 184"/>
          <p:cNvSpPr>
            <a:spLocks noChangeArrowheads="1"/>
          </p:cNvSpPr>
          <p:nvPr/>
        </p:nvSpPr>
        <p:spPr bwMode="auto">
          <a:xfrm>
            <a:off x="3276600" y="57435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49" name="Rectangle 185"/>
          <p:cNvSpPr>
            <a:spLocks noChangeArrowheads="1"/>
          </p:cNvSpPr>
          <p:nvPr/>
        </p:nvSpPr>
        <p:spPr bwMode="auto">
          <a:xfrm>
            <a:off x="3276600" y="55260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0" name="Rectangle 186"/>
          <p:cNvSpPr>
            <a:spLocks noChangeArrowheads="1"/>
          </p:cNvSpPr>
          <p:nvPr/>
        </p:nvSpPr>
        <p:spPr bwMode="auto">
          <a:xfrm>
            <a:off x="3276600" y="53101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1" name="Rectangle 187"/>
          <p:cNvSpPr>
            <a:spLocks noChangeArrowheads="1"/>
          </p:cNvSpPr>
          <p:nvPr/>
        </p:nvSpPr>
        <p:spPr bwMode="auto">
          <a:xfrm>
            <a:off x="3276600" y="50958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2" name="Rectangle 188"/>
          <p:cNvSpPr>
            <a:spLocks noChangeArrowheads="1"/>
          </p:cNvSpPr>
          <p:nvPr/>
        </p:nvSpPr>
        <p:spPr bwMode="auto">
          <a:xfrm>
            <a:off x="3276600" y="48783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3" name="Rectangle 189"/>
          <p:cNvSpPr>
            <a:spLocks noChangeArrowheads="1"/>
          </p:cNvSpPr>
          <p:nvPr/>
        </p:nvSpPr>
        <p:spPr bwMode="auto">
          <a:xfrm>
            <a:off x="3276600" y="4664075"/>
            <a:ext cx="719138" cy="21748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4" name="Rectangle 190"/>
          <p:cNvSpPr>
            <a:spLocks noChangeArrowheads="1"/>
          </p:cNvSpPr>
          <p:nvPr/>
        </p:nvSpPr>
        <p:spPr bwMode="auto">
          <a:xfrm>
            <a:off x="3276600" y="44465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5" name="Rectangle 191"/>
          <p:cNvSpPr>
            <a:spLocks noChangeArrowheads="1"/>
          </p:cNvSpPr>
          <p:nvPr/>
        </p:nvSpPr>
        <p:spPr bwMode="auto">
          <a:xfrm>
            <a:off x="3276600" y="4230688"/>
            <a:ext cx="719138" cy="21748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556" name="Text Box 192"/>
          <p:cNvSpPr txBox="1">
            <a:spLocks noChangeArrowheads="1"/>
          </p:cNvSpPr>
          <p:nvPr/>
        </p:nvSpPr>
        <p:spPr bwMode="auto">
          <a:xfrm>
            <a:off x="654050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7" name="Text Box 193"/>
          <p:cNvSpPr txBox="1">
            <a:spLocks noChangeArrowheads="1"/>
          </p:cNvSpPr>
          <p:nvPr/>
        </p:nvSpPr>
        <p:spPr bwMode="auto">
          <a:xfrm>
            <a:off x="654050" y="54752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58" name="Text Box 194"/>
          <p:cNvSpPr txBox="1">
            <a:spLocks noChangeArrowheads="1"/>
          </p:cNvSpPr>
          <p:nvPr/>
        </p:nvSpPr>
        <p:spPr bwMode="auto">
          <a:xfrm>
            <a:off x="1374775" y="57197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</a:t>
            </a:r>
          </a:p>
        </p:txBody>
      </p:sp>
      <p:sp>
        <p:nvSpPr>
          <p:cNvPr id="16559" name="Text Box 195"/>
          <p:cNvSpPr txBox="1">
            <a:spLocks noChangeArrowheads="1"/>
          </p:cNvSpPr>
          <p:nvPr/>
        </p:nvSpPr>
        <p:spPr bwMode="auto">
          <a:xfrm>
            <a:off x="1374775" y="55038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E2</a:t>
            </a:r>
          </a:p>
        </p:txBody>
      </p:sp>
      <p:sp>
        <p:nvSpPr>
          <p:cNvPr id="16560" name="Text Box 196"/>
          <p:cNvSpPr txBox="1">
            <a:spLocks noChangeArrowheads="1"/>
          </p:cNvSpPr>
          <p:nvPr/>
        </p:nvSpPr>
        <p:spPr bwMode="auto">
          <a:xfrm>
            <a:off x="1374775" y="52879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1" name="Text Box 197"/>
          <p:cNvSpPr txBox="1">
            <a:spLocks noChangeArrowheads="1"/>
          </p:cNvSpPr>
          <p:nvPr/>
        </p:nvSpPr>
        <p:spPr bwMode="auto">
          <a:xfrm>
            <a:off x="1374775" y="50720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2" name="Text Box 198"/>
          <p:cNvSpPr txBox="1">
            <a:spLocks noChangeArrowheads="1"/>
          </p:cNvSpPr>
          <p:nvPr/>
        </p:nvSpPr>
        <p:spPr bwMode="auto">
          <a:xfrm>
            <a:off x="1374775" y="4856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3" name="Text Box 199"/>
          <p:cNvSpPr txBox="1">
            <a:spLocks noChangeArrowheads="1"/>
          </p:cNvSpPr>
          <p:nvPr/>
        </p:nvSpPr>
        <p:spPr bwMode="auto">
          <a:xfrm>
            <a:off x="2093913" y="52593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64" name="Text Box 200"/>
          <p:cNvSpPr txBox="1">
            <a:spLocks noChangeArrowheads="1"/>
          </p:cNvSpPr>
          <p:nvPr/>
        </p:nvSpPr>
        <p:spPr bwMode="auto">
          <a:xfrm>
            <a:off x="2068513" y="54879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5" name="Text Box 201"/>
          <p:cNvSpPr txBox="1">
            <a:spLocks noChangeArrowheads="1"/>
          </p:cNvSpPr>
          <p:nvPr/>
        </p:nvSpPr>
        <p:spPr bwMode="auto">
          <a:xfrm>
            <a:off x="2068513" y="5716588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6" name="Text Box 202"/>
          <p:cNvSpPr txBox="1">
            <a:spLocks noChangeArrowheads="1"/>
          </p:cNvSpPr>
          <p:nvPr/>
        </p:nvSpPr>
        <p:spPr bwMode="auto">
          <a:xfrm>
            <a:off x="27717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7" name="Text Box 203"/>
          <p:cNvSpPr txBox="1">
            <a:spLocks noChangeArrowheads="1"/>
          </p:cNvSpPr>
          <p:nvPr/>
        </p:nvSpPr>
        <p:spPr bwMode="auto">
          <a:xfrm>
            <a:off x="3419475" y="57435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E3</a:t>
            </a:r>
          </a:p>
        </p:txBody>
      </p:sp>
      <p:sp>
        <p:nvSpPr>
          <p:cNvPr id="16568" name="Text Box 204"/>
          <p:cNvSpPr txBox="1">
            <a:spLocks noChangeArrowheads="1"/>
          </p:cNvSpPr>
          <p:nvPr/>
        </p:nvSpPr>
        <p:spPr bwMode="auto">
          <a:xfrm>
            <a:off x="27717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69" name="Text Box 205"/>
          <p:cNvSpPr txBox="1">
            <a:spLocks noChangeArrowheads="1"/>
          </p:cNvSpPr>
          <p:nvPr/>
        </p:nvSpPr>
        <p:spPr bwMode="auto">
          <a:xfrm>
            <a:off x="3419475" y="55276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E4</a:t>
            </a:r>
          </a:p>
        </p:txBody>
      </p:sp>
      <p:sp>
        <p:nvSpPr>
          <p:cNvPr id="16570" name="Text Box 206"/>
          <p:cNvSpPr txBox="1">
            <a:spLocks noChangeArrowheads="1"/>
          </p:cNvSpPr>
          <p:nvPr/>
        </p:nvSpPr>
        <p:spPr bwMode="auto">
          <a:xfrm>
            <a:off x="2771775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1" name="Text Box 207"/>
          <p:cNvSpPr txBox="1">
            <a:spLocks noChangeArrowheads="1"/>
          </p:cNvSpPr>
          <p:nvPr/>
        </p:nvSpPr>
        <p:spPr bwMode="auto">
          <a:xfrm>
            <a:off x="3436938" y="53117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E5</a:t>
            </a:r>
          </a:p>
        </p:txBody>
      </p:sp>
      <p:sp>
        <p:nvSpPr>
          <p:cNvPr id="16572" name="Text Box 208"/>
          <p:cNvSpPr txBox="1">
            <a:spLocks noChangeArrowheads="1"/>
          </p:cNvSpPr>
          <p:nvPr/>
        </p:nvSpPr>
        <p:spPr bwMode="auto">
          <a:xfrm>
            <a:off x="2771775" y="50958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3" name="Text Box 209"/>
          <p:cNvSpPr txBox="1">
            <a:spLocks noChangeArrowheads="1"/>
          </p:cNvSpPr>
          <p:nvPr/>
        </p:nvSpPr>
        <p:spPr bwMode="auto">
          <a:xfrm>
            <a:off x="2771775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4" name="Text Box 210"/>
          <p:cNvSpPr txBox="1">
            <a:spLocks noChangeArrowheads="1"/>
          </p:cNvSpPr>
          <p:nvPr/>
        </p:nvSpPr>
        <p:spPr bwMode="auto">
          <a:xfrm>
            <a:off x="27717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5" name="Text Box 211"/>
          <p:cNvSpPr txBox="1">
            <a:spLocks noChangeArrowheads="1"/>
          </p:cNvSpPr>
          <p:nvPr/>
        </p:nvSpPr>
        <p:spPr bwMode="auto">
          <a:xfrm>
            <a:off x="3436938" y="5110163"/>
            <a:ext cx="342900" cy="27463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E6</a:t>
            </a:r>
          </a:p>
        </p:txBody>
      </p:sp>
      <p:sp>
        <p:nvSpPr>
          <p:cNvPr id="16576" name="Text Box 212"/>
          <p:cNvSpPr txBox="1">
            <a:spLocks noChangeArrowheads="1"/>
          </p:cNvSpPr>
          <p:nvPr/>
        </p:nvSpPr>
        <p:spPr bwMode="auto">
          <a:xfrm>
            <a:off x="3436938" y="48799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E7</a:t>
            </a:r>
          </a:p>
        </p:txBody>
      </p:sp>
      <p:sp>
        <p:nvSpPr>
          <p:cNvPr id="16577" name="Text Box 213"/>
          <p:cNvSpPr txBox="1">
            <a:spLocks noChangeArrowheads="1"/>
          </p:cNvSpPr>
          <p:nvPr/>
        </p:nvSpPr>
        <p:spPr bwMode="auto">
          <a:xfrm>
            <a:off x="3419475" y="46640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E8</a:t>
            </a:r>
          </a:p>
        </p:txBody>
      </p:sp>
      <p:sp>
        <p:nvSpPr>
          <p:cNvPr id="16578" name="Text Box 214"/>
          <p:cNvSpPr txBox="1">
            <a:spLocks noChangeArrowheads="1"/>
          </p:cNvSpPr>
          <p:nvPr/>
        </p:nvSpPr>
        <p:spPr bwMode="auto">
          <a:xfrm>
            <a:off x="3419475" y="4448175"/>
            <a:ext cx="342900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E9</a:t>
            </a:r>
          </a:p>
        </p:txBody>
      </p:sp>
      <p:sp>
        <p:nvSpPr>
          <p:cNvPr id="16579" name="Text Box 215"/>
          <p:cNvSpPr txBox="1">
            <a:spLocks noChangeArrowheads="1"/>
          </p:cNvSpPr>
          <p:nvPr/>
        </p:nvSpPr>
        <p:spPr bwMode="auto">
          <a:xfrm>
            <a:off x="3419475" y="4232275"/>
            <a:ext cx="414338" cy="27463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E10</a:t>
            </a:r>
          </a:p>
        </p:txBody>
      </p:sp>
      <p:sp>
        <p:nvSpPr>
          <p:cNvPr id="16580" name="Rectangle 216"/>
          <p:cNvSpPr>
            <a:spLocks noChangeArrowheads="1"/>
          </p:cNvSpPr>
          <p:nvPr/>
        </p:nvSpPr>
        <p:spPr bwMode="auto">
          <a:xfrm>
            <a:off x="5148263" y="1822450"/>
            <a:ext cx="3649662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為第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</a:t>
            </a:r>
          </a:p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向右箭號 1"/>
          <p:cNvSpPr/>
          <p:nvPr/>
        </p:nvSpPr>
        <p:spPr bwMode="auto">
          <a:xfrm>
            <a:off x="4283968" y="5148263"/>
            <a:ext cx="361057" cy="325437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23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觀察為基礎之績效指標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zh-TW" altLang="en-US" dirty="0"/>
              <a:t>平均等候時間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zh-TW" altLang="en-US" dirty="0"/>
              <a:t>平均停留時間 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492500" y="1412875"/>
          <a:ext cx="1511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4" name="方程式" r:id="rId3" imgW="875920" imgH="634725" progId="Equation.3">
                  <p:embed/>
                </p:oleObj>
              </mc:Choice>
              <mc:Fallback>
                <p:oleObj name="方程式" r:id="rId3" imgW="875920" imgH="634725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5113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563938" y="4005263"/>
          <a:ext cx="15843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5" name="方程式" r:id="rId5" imgW="850531" imgH="634725" progId="Equation.3">
                  <p:embed/>
                </p:oleObj>
              </mc:Choice>
              <mc:Fallback>
                <p:oleObj name="方程式" r:id="rId5" imgW="850531" imgH="634725" progId="Equation.3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05263"/>
                        <a:ext cx="15843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2339975" y="2636838"/>
            <a:ext cx="4684713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個體的等候時間、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268538" y="5229225"/>
            <a:ext cx="4649787" cy="3365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為個體編號、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</a:t>
            </a:r>
            <a:r>
              <a:rPr lang="en-US" altLang="zh-TW" b="0" i="1" baseline="-30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個體的等待時間、</a:t>
            </a:r>
            <a:r>
              <a:rPr lang="en-US" altLang="zh-TW" b="0" 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b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為個體數</a:t>
            </a:r>
            <a:r>
              <a:rPr lang="zh-TW" altLang="en-US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87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dirty="0"/>
              <a:t>離散事件各元素間的關聯性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405188"/>
            <a:ext cx="1157288" cy="1030287"/>
            <a:chOff x="624" y="1680"/>
            <a:chExt cx="729" cy="649"/>
          </a:xfrm>
        </p:grpSpPr>
        <p:sp>
          <p:nvSpPr>
            <p:cNvPr id="69651" name="Rectangle 4"/>
            <p:cNvSpPr>
              <a:spLocks noChangeArrowheads="1"/>
            </p:cNvSpPr>
            <p:nvPr/>
          </p:nvSpPr>
          <p:spPr bwMode="auto">
            <a:xfrm>
              <a:off x="624" y="1680"/>
              <a:ext cx="72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ENTITIES</a:t>
              </a:r>
            </a:p>
          </p:txBody>
        </p:sp>
        <p:sp>
          <p:nvSpPr>
            <p:cNvPr id="69652" name="Text Box 5"/>
            <p:cNvSpPr txBox="1">
              <a:spLocks noChangeArrowheads="1"/>
            </p:cNvSpPr>
            <p:nvPr/>
          </p:nvSpPr>
          <p:spPr bwMode="auto">
            <a:xfrm>
              <a:off x="672" y="2098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having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057400" y="3913188"/>
            <a:ext cx="1460500" cy="1055687"/>
            <a:chOff x="1296" y="2000"/>
            <a:chExt cx="920" cy="665"/>
          </a:xfrm>
        </p:grpSpPr>
        <p:sp>
          <p:nvSpPr>
            <p:cNvPr id="69649" name="Rectangle 7"/>
            <p:cNvSpPr>
              <a:spLocks noChangeArrowheads="1"/>
            </p:cNvSpPr>
            <p:nvPr/>
          </p:nvSpPr>
          <p:spPr bwMode="auto">
            <a:xfrm>
              <a:off x="1353" y="200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ATTRIBUTES</a:t>
              </a:r>
            </a:p>
          </p:txBody>
        </p:sp>
        <p:sp>
          <p:nvSpPr>
            <p:cNvPr id="69650" name="Text Box 8"/>
            <p:cNvSpPr txBox="1">
              <a:spLocks noChangeArrowheads="1"/>
            </p:cNvSpPr>
            <p:nvPr/>
          </p:nvSpPr>
          <p:spPr bwMode="auto">
            <a:xfrm>
              <a:off x="1296" y="2434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Interact with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943600" y="5437188"/>
            <a:ext cx="1346200" cy="979487"/>
            <a:chOff x="3744" y="2960"/>
            <a:chExt cx="848" cy="617"/>
          </a:xfrm>
        </p:grpSpPr>
        <p:sp>
          <p:nvSpPr>
            <p:cNvPr id="69647" name="Rectangle 10"/>
            <p:cNvSpPr>
              <a:spLocks noChangeArrowheads="1"/>
            </p:cNvSpPr>
            <p:nvPr/>
          </p:nvSpPr>
          <p:spPr bwMode="auto">
            <a:xfrm>
              <a:off x="3782" y="296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EVENTS</a:t>
              </a:r>
            </a:p>
          </p:txBody>
        </p:sp>
        <p:sp>
          <p:nvSpPr>
            <p:cNvPr id="69648" name="Text Box 11"/>
            <p:cNvSpPr txBox="1">
              <a:spLocks noChangeArrowheads="1"/>
            </p:cNvSpPr>
            <p:nvPr/>
          </p:nvSpPr>
          <p:spPr bwMode="auto">
            <a:xfrm>
              <a:off x="3744" y="3346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change the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276600" y="4421188"/>
            <a:ext cx="1511300" cy="1004887"/>
            <a:chOff x="2064" y="2320"/>
            <a:chExt cx="952" cy="633"/>
          </a:xfrm>
        </p:grpSpPr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63" y="2320"/>
              <a:ext cx="809" cy="3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008484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  <a:contourClr>
                <a:srgbClr val="009999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00FFFF"/>
                  </a:solidFill>
                </a:rPr>
                <a:t>ACTIVITIES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2064" y="2722"/>
              <a:ext cx="9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CCFF"/>
                  </a:solidFill>
                </a:rPr>
                <a:t>under certain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18050" y="4929188"/>
            <a:ext cx="1285875" cy="954087"/>
            <a:chOff x="2972" y="2640"/>
            <a:chExt cx="810" cy="601"/>
          </a:xfrm>
        </p:grpSpPr>
        <p:sp>
          <p:nvSpPr>
            <p:cNvPr id="69643" name="Rectangle 16"/>
            <p:cNvSpPr>
              <a:spLocks noChangeArrowheads="1"/>
            </p:cNvSpPr>
            <p:nvPr/>
          </p:nvSpPr>
          <p:spPr bwMode="auto">
            <a:xfrm>
              <a:off x="2972" y="2640"/>
              <a:ext cx="810" cy="32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</a:gradFill>
            <a:ln w="9525">
              <a:miter lim="800000"/>
              <a:headEnd/>
              <a:tailEnd/>
            </a:ln>
            <a:scene3d>
              <a:camera prst="legacyPerspectiveTop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400">
                  <a:solidFill>
                    <a:srgbClr val="993366"/>
                  </a:solidFill>
                </a:rPr>
                <a:t>CONDITIONS</a:t>
              </a:r>
            </a:p>
          </p:txBody>
        </p:sp>
        <p:sp>
          <p:nvSpPr>
            <p:cNvPr id="69644" name="Text Box 17"/>
            <p:cNvSpPr txBox="1">
              <a:spLocks noChangeArrowheads="1"/>
            </p:cNvSpPr>
            <p:nvPr/>
          </p:nvSpPr>
          <p:spPr bwMode="auto">
            <a:xfrm>
              <a:off x="3024" y="3010"/>
              <a:ext cx="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FF0066"/>
                </a:buClr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669900"/>
                </a:buCl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33"/>
                </a:buCl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993366"/>
                  </a:solidFill>
                </a:rPr>
                <a:t>creating</a:t>
              </a:r>
            </a:p>
          </p:txBody>
        </p:sp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7289800" y="5945188"/>
            <a:ext cx="1092200" cy="508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DCDC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scene3d>
            <a:camera prst="legacyPerspectiveTop"/>
            <a:lightRig rig="legacyFlat3" dir="r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9641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6588125" y="3167063"/>
            <a:ext cx="1944688" cy="155733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1400" b="1"/>
              <a:t>第一章</a:t>
            </a:r>
            <a:r>
              <a:rPr lang="en-US" altLang="zh-TW" sz="1400" b="1"/>
              <a:t>--</a:t>
            </a:r>
            <a:r>
              <a:rPr lang="zh-TW" altLang="en-US" sz="1400" b="1"/>
              <a:t>模擬系統組成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個體</a:t>
            </a:r>
            <a:r>
              <a:rPr lang="en-US" altLang="zh-TW" sz="1400" b="1"/>
              <a:t>(entity)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屬性</a:t>
            </a:r>
            <a:r>
              <a:rPr lang="en-US" altLang="zh-TW" sz="1400" b="1"/>
              <a:t>(attribute)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活動</a:t>
            </a:r>
            <a:r>
              <a:rPr lang="en-US" altLang="zh-TW" sz="1400" b="1"/>
              <a:t>(activity)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事件</a:t>
            </a:r>
            <a:r>
              <a:rPr lang="en-US" altLang="zh-TW" sz="1400" b="1"/>
              <a:t>(event)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1400" b="1"/>
              <a:t>狀態</a:t>
            </a:r>
            <a:r>
              <a:rPr lang="en-US" altLang="zh-TW" sz="1400" b="1"/>
              <a:t>(state)</a:t>
            </a:r>
            <a:endParaRPr lang="en-US" altLang="zh-TW" sz="1400"/>
          </a:p>
          <a:p>
            <a:pPr eaLnBrk="1" hangingPunct="1">
              <a:lnSpc>
                <a:spcPct val="90000"/>
              </a:lnSpc>
            </a:pPr>
            <a:endParaRPr lang="en-US" altLang="zh-TW" sz="1400"/>
          </a:p>
        </p:txBody>
      </p:sp>
      <p:sp>
        <p:nvSpPr>
          <p:cNvPr id="69642" name="Rectangle 1029"/>
          <p:cNvSpPr>
            <a:spLocks noChangeArrowheads="1"/>
          </p:cNvSpPr>
          <p:nvPr/>
        </p:nvSpPr>
        <p:spPr bwMode="auto">
          <a:xfrm>
            <a:off x="684213" y="831304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模擬的主角是個體，而模擬的動態是個體的透過活動與系統狀態的交互作用所產生的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個體的辨別可以利用所謂的屬性（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Attributes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）。在一個離散事件系統中，常有不同的類別的個體（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Entity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條件（</a:t>
            </a:r>
            <a:r>
              <a:rPr lang="en-US" altLang="zh-TW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Conditions</a:t>
            </a: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）是指系統中資源狀態或個體屬性的陳述，其條件的組合即構成所謂的「控制法則」 </a:t>
            </a:r>
          </a:p>
          <a:p>
            <a:pPr algn="ctr" eaLnBrk="1" hangingPunct="1">
              <a:buClrTx/>
              <a:buFontTx/>
              <a:buChar char="•"/>
            </a:pPr>
            <a:r>
              <a:rPr lang="zh-TW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當控制法則成立，通常再觸動其他事件，從而產生系統狀態的變化等連鎖反應。</a:t>
            </a:r>
            <a:r>
              <a:rPr lang="zh-TW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績效指標蒐集方式之分類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模擬中</a:t>
            </a:r>
            <a:r>
              <a:rPr lang="zh-TW" altLang="en-US" dirty="0"/>
              <a:t>的績效計算</a:t>
            </a:r>
          </a:p>
          <a:p>
            <a:pPr lvl="1" eaLnBrk="1" hangingPunct="1"/>
            <a:r>
              <a:rPr lang="zh-TW" altLang="en-US" dirty="0"/>
              <a:t>許多的績效指標蒐集都是計算該指標的平均值，因此必須在進行模擬的過程中，即必須邊進行時間推進時就要透過變數的方式來累加績效指標值  </a:t>
            </a:r>
          </a:p>
          <a:p>
            <a:pPr eaLnBrk="1" hangingPunct="1"/>
            <a:endParaRPr lang="zh-TW" altLang="en-US" dirty="0"/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模擬後</a:t>
            </a:r>
            <a:r>
              <a:rPr lang="zh-TW" altLang="en-US" dirty="0"/>
              <a:t>的計算輸出 </a:t>
            </a:r>
          </a:p>
          <a:p>
            <a:pPr lvl="1" eaLnBrk="1" hangingPunct="1"/>
            <a:r>
              <a:rPr lang="zh-TW" altLang="en-US" dirty="0"/>
              <a:t>績效指標的計算，必須透過模擬中績效指標的蒐集，在模擬結束後，在績效指標平均值或標準差的計算輸出 </a:t>
            </a:r>
          </a:p>
        </p:txBody>
      </p:sp>
    </p:spTree>
    <p:extLst>
      <p:ext uri="{BB962C8B-B14F-4D97-AF65-F5344CB8AC3E}">
        <p14:creationId xmlns:p14="http://schemas.microsoft.com/office/powerpoint/2010/main" val="3061871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等候線長度之累加計算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個體等候時間之累加計算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60877"/>
              </p:ext>
            </p:extLst>
          </p:nvPr>
        </p:nvGraphicFramePr>
        <p:xfrm>
          <a:off x="3396343" y="1612034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6" name="方程式" r:id="rId3" imgW="1130300" imgH="228600" progId="Equation.3">
                  <p:embed/>
                </p:oleObj>
              </mc:Choice>
              <mc:Fallback>
                <p:oleObj name="方程式" r:id="rId3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1612034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315924" y="2633662"/>
            <a:ext cx="646430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TQ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為到目前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為止累加等候面積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時間間格的等候面積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3419475" y="4005263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7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91680" y="5273983"/>
            <a:ext cx="5991225" cy="581025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個個體累加等候時間、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</a:t>
            </a:r>
            <a:r>
              <a:rPr lang="en-US" altLang="zh-TW" sz="1100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為前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j-1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個個體累加等候時間</a:t>
            </a:r>
          </a:p>
          <a:p>
            <a:pPr algn="ctr" eaLnBrk="1" hangingPunct="1"/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WT</a:t>
            </a:r>
            <a:r>
              <a:rPr lang="en-US" altLang="zh-TW" sz="1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為第</a:t>
            </a:r>
            <a:r>
              <a:rPr lang="en-US" altLang="zh-TW" b="0" i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zh-TW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個個體等候時間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640891" y="1632125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5724525" y="3968750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13304"/>
              </p:ext>
            </p:extLst>
          </p:nvPr>
        </p:nvGraphicFramePr>
        <p:xfrm>
          <a:off x="3401565" y="2080419"/>
          <a:ext cx="23034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8" name="方程式" r:id="rId7" imgW="1130300" imgH="228600" progId="Equation.3">
                  <p:embed/>
                </p:oleObj>
              </mc:Choice>
              <mc:Fallback>
                <p:oleObj name="方程式" r:id="rId7" imgW="1130300" imgH="22860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565" y="2080419"/>
                        <a:ext cx="23034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8710"/>
              </p:ext>
            </p:extLst>
          </p:nvPr>
        </p:nvGraphicFramePr>
        <p:xfrm>
          <a:off x="3396343" y="4570568"/>
          <a:ext cx="2305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9" name="方程式" r:id="rId5" imgW="1231366" imgH="241195" progId="Equation.3">
                  <p:embed/>
                </p:oleObj>
              </mc:Choice>
              <mc:Fallback>
                <p:oleObj name="方程式" r:id="rId5" imgW="1231366" imgH="241195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343" y="4570568"/>
                        <a:ext cx="23050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290765" y="202928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14283" y="45120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666594" y="2089508"/>
            <a:ext cx="311354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累積等候面積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525" y="4479895"/>
            <a:ext cx="3562385" cy="40011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累積個體等候時間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變異數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85891" y="20592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00304" y="44823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or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88786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87624" y="5367040"/>
            <a:ext cx="4248472" cy="86707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87624" y="2857500"/>
            <a:ext cx="4248472" cy="122078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647" y="980728"/>
            <a:ext cx="7772400" cy="5105400"/>
          </a:xfrm>
        </p:spPr>
        <p:txBody>
          <a:bodyPr/>
          <a:lstStyle/>
          <a:p>
            <a:pPr eaLnBrk="1" hangingPunct="1"/>
            <a:r>
              <a:rPr lang="zh-TW" altLang="en-US" dirty="0"/>
              <a:t>等候線長度之平均值與標準差 </a:t>
            </a:r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zh-TW" altLang="en-US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 dirty="0"/>
              <a:t>個體等候時間之平均值與標準差 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977871"/>
              </p:ext>
            </p:extLst>
          </p:nvPr>
        </p:nvGraphicFramePr>
        <p:xfrm>
          <a:off x="1865416" y="3008312"/>
          <a:ext cx="29511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方程式" r:id="rId3" imgW="2387600" imgH="863600" progId="Equation.3">
                  <p:embed/>
                </p:oleObj>
              </mc:Choice>
              <mc:Fallback>
                <p:oleObj name="方程式" r:id="rId3" imgW="2387600" imgH="863600" progId="Equation.3">
                  <p:embed/>
                  <p:pic>
                    <p:nvPicPr>
                      <p:cNvPr id="194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416" y="3008312"/>
                        <a:ext cx="295116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2843213" y="4460875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方程式" r:id="rId5" imgW="876240" imgH="634680" progId="Equation.3">
                  <p:embed/>
                </p:oleObj>
              </mc:Choice>
              <mc:Fallback>
                <p:oleObj name="方程式" r:id="rId5" imgW="876240" imgH="634680" progId="Equation.3">
                  <p:embed/>
                  <p:pic>
                    <p:nvPicPr>
                      <p:cNvPr id="194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60875"/>
                        <a:ext cx="1152525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9357"/>
              </p:ext>
            </p:extLst>
          </p:nvPr>
        </p:nvGraphicFramePr>
        <p:xfrm>
          <a:off x="1745972" y="5384801"/>
          <a:ext cx="33845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4" name="方程式" r:id="rId7" imgW="2654300" imgH="635000" progId="Equation.3">
                  <p:embed/>
                </p:oleObj>
              </mc:Choice>
              <mc:Fallback>
                <p:oleObj name="方程式" r:id="rId7" imgW="2654300" imgH="635000" progId="Equation.3">
                  <p:embed/>
                  <p:pic>
                    <p:nvPicPr>
                      <p:cNvPr id="194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972" y="5384801"/>
                        <a:ext cx="33845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2771775" y="1341438"/>
          <a:ext cx="40322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方程式" r:id="rId9" imgW="2336760" imgH="1218960" progId="Equation.3">
                  <p:embed/>
                </p:oleObj>
              </mc:Choice>
              <mc:Fallback>
                <p:oleObj name="方程式" r:id="rId9" imgW="2336760" imgH="1218960" progId="Equation.3">
                  <p:embed/>
                  <p:pic>
                    <p:nvPicPr>
                      <p:cNvPr id="194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4032250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 bwMode="auto">
          <a:xfrm>
            <a:off x="5760107" y="2731640"/>
            <a:ext cx="1980245" cy="392560"/>
          </a:xfrm>
          <a:prstGeom prst="wedgeRoundRectCallout">
            <a:avLst>
              <a:gd name="adj1" fmla="val -126982"/>
              <a:gd name="adj2" fmla="val 54645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01839" y="27543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前一頁計算</a:t>
            </a:r>
          </a:p>
        </p:txBody>
      </p:sp>
      <p:sp>
        <p:nvSpPr>
          <p:cNvPr id="16" name="圓角矩形圖說文字 15"/>
          <p:cNvSpPr/>
          <p:nvPr/>
        </p:nvSpPr>
        <p:spPr bwMode="auto">
          <a:xfrm>
            <a:off x="5940152" y="4814219"/>
            <a:ext cx="1980245" cy="392560"/>
          </a:xfrm>
          <a:prstGeom prst="wedgeRoundRectCallout">
            <a:avLst>
              <a:gd name="adj1" fmla="val -127975"/>
              <a:gd name="adj2" fmla="val 114756"/>
              <a:gd name="adj3" fmla="val 16667"/>
            </a:avLst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9086" y="4853179"/>
            <a:ext cx="133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前一頁計算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140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練習</a:t>
            </a:r>
            <a:r>
              <a:rPr lang="en-US" altLang="zh-TW" dirty="0"/>
              <a:t>:</a:t>
            </a:r>
            <a:r>
              <a:rPr lang="zh-TW" altLang="en-US" dirty="0"/>
              <a:t>洗車廠範例之績效指標蒐集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000"/>
              <a:t>某一家汽車洗車廠，其服務系統如下圖</a:t>
            </a:r>
            <a:r>
              <a:rPr lang="en-US" altLang="zh-TW" sz="2000"/>
              <a:t>3.27</a:t>
            </a:r>
            <a:r>
              <a:rPr lang="zh-TW" altLang="en-US" sz="2000"/>
              <a:t>洗車廠的系統運作所示。主要服務的個體（</a:t>
            </a:r>
            <a:r>
              <a:rPr lang="en-US" altLang="zh-TW" sz="2000"/>
              <a:t>Entity</a:t>
            </a:r>
            <a:r>
              <a:rPr lang="zh-TW" altLang="en-US" sz="2000"/>
              <a:t>）為車子，包括了三大類：一種為自用的轎車、一種為休旅車，另一種是遊覽車，特別是此三種車是一部接一部來到車廠，而來到的比率為</a:t>
            </a:r>
            <a:r>
              <a:rPr lang="en-US" altLang="zh-TW" sz="2000"/>
              <a:t>5</a:t>
            </a:r>
            <a:r>
              <a:rPr lang="zh-TW" altLang="en-US" sz="2000"/>
              <a:t>比</a:t>
            </a:r>
            <a:r>
              <a:rPr lang="en-US" altLang="zh-TW" sz="2000"/>
              <a:t>4</a:t>
            </a:r>
            <a:r>
              <a:rPr lang="zh-TW" altLang="en-US" sz="2000"/>
              <a:t>比</a:t>
            </a:r>
            <a:r>
              <a:rPr lang="en-US" altLang="zh-TW" sz="2000"/>
              <a:t>1</a:t>
            </a:r>
            <a:r>
              <a:rPr lang="zh-TW" altLang="en-US" sz="2000"/>
              <a:t>。此洗車廠只有一台洗車機器（</a:t>
            </a:r>
            <a:r>
              <a:rPr lang="en-US" altLang="zh-TW" sz="2000"/>
              <a:t>Resource</a:t>
            </a:r>
            <a:r>
              <a:rPr lang="zh-TW" altLang="en-US" sz="2000"/>
              <a:t>）來從事洗車的活動</a:t>
            </a:r>
            <a:r>
              <a:rPr lang="en-US" altLang="zh-TW" sz="2000"/>
              <a:t>(Activity)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若汽車來到後，若沒有空的等候區，則會自行離去尋找別的洗車廠，此現象稱為</a:t>
            </a:r>
            <a:r>
              <a:rPr lang="en-US" altLang="zh-TW" sz="2000"/>
              <a:t>Balking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000"/>
              <a:t>蒐集系統的績效來評估系統包括：車子平均停留車店中時間、洗車店平均每月服務的車子數、洗車店平均使用率、車子排隊的平均長度、洗車店平均一個月盈餘、洗車店平均每月</a:t>
            </a:r>
            <a:r>
              <a:rPr lang="en-US" altLang="zh-TW" sz="2000"/>
              <a:t>Balking</a:t>
            </a:r>
            <a:r>
              <a:rPr lang="zh-TW" altLang="en-US" sz="2000"/>
              <a:t>的車子數 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860800"/>
            <a:ext cx="50419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23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模擬中的績效計算 </a:t>
            </a:r>
          </a:p>
        </p:txBody>
      </p:sp>
      <p:graphicFrame>
        <p:nvGraphicFramePr>
          <p:cNvPr id="122894" name="Group 14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4273376852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5377"/>
                  </a:ext>
                </a:extLst>
              </a:tr>
            </a:tbl>
          </a:graphicData>
        </a:graphic>
      </p:graphicFrame>
      <p:sp>
        <p:nvSpPr>
          <p:cNvPr id="60425" name="Rectangle 1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服務完成的</a:t>
            </a:r>
            <a:r>
              <a:rPr lang="en-US" altLang="zh-TW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顧客數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 err="1"/>
              <a:t>Anum</a:t>
            </a:r>
            <a:r>
              <a:rPr lang="en-US" altLang="zh-TW" sz="2000" b="1" dirty="0"/>
              <a:t> = Anum+1</a:t>
            </a:r>
            <a:r>
              <a:rPr lang="en-US" altLang="zh-TW" dirty="0"/>
              <a:t> </a:t>
            </a:r>
            <a:endParaRPr lang="en-US" altLang="zh-TW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等候區前的</a:t>
            </a:r>
            <a:r>
              <a:rPr lang="en-US" altLang="zh-TW" sz="2000" b="1" dirty="0">
                <a:solidFill>
                  <a:srgbClr val="000000"/>
                </a:solidFill>
              </a:rPr>
              <a:t>Balking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數目</a:t>
            </a:r>
            <a:r>
              <a:rPr lang="zh-TW" altLang="en-US" sz="2000" b="1" u="sng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balkingNum</a:t>
            </a:r>
            <a:r>
              <a:rPr lang="en-US" altLang="zh-TW" sz="2000" b="1" dirty="0">
                <a:solidFill>
                  <a:srgbClr val="000000"/>
                </a:solidFill>
              </a:rPr>
              <a:t>= balkingNum+1</a:t>
            </a:r>
            <a:endParaRPr lang="en-US" altLang="zh-TW" sz="2000" b="1" u="sng" dirty="0"/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機台的忙碌時間</a:t>
            </a:r>
            <a:r>
              <a:rPr lang="zh-TW" altLang="en-US" sz="2000" b="1" dirty="0"/>
              <a:t>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 + BUSY * (TNOW - TTLAS )</a:t>
            </a:r>
            <a:r>
              <a:rPr lang="en-US" altLang="zh-TW" sz="2000" b="1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等候區的顧客的等候時間長度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= 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 + LWL * (TNOW - TTLAS )</a:t>
            </a:r>
            <a:r>
              <a:rPr lang="en-US" altLang="zh-TW" sz="20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97416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模擬後的計算輸出 </a:t>
            </a:r>
          </a:p>
        </p:txBody>
      </p:sp>
      <p:sp>
        <p:nvSpPr>
          <p:cNvPr id="61443" name="Rectangle 1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 sz="2400" b="1" u="sng" dirty="0"/>
          </a:p>
          <a:p>
            <a:pPr eaLnBrk="1" hangingPunct="1"/>
            <a:r>
              <a:rPr lang="zh-TW" altLang="en-US" sz="2400" b="1" u="sng" dirty="0"/>
              <a:t>觀察為基礎之績效指標</a:t>
            </a:r>
            <a:endParaRPr lang="zh-TW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盈餘 </a:t>
            </a:r>
          </a:p>
          <a:p>
            <a:pPr lvl="1" eaLnBrk="1" hangingPunct="1">
              <a:buFontTx/>
              <a:buNone/>
            </a:pPr>
            <a:r>
              <a:rPr lang="zh-TW" altLang="en-US" b="1" dirty="0"/>
              <a:t>	</a:t>
            </a:r>
            <a:r>
              <a:rPr lang="en-US" altLang="zh-TW" sz="2000" b="1" dirty="0">
                <a:solidFill>
                  <a:srgbClr val="000000"/>
                </a:solidFill>
              </a:rPr>
              <a:t>A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</a:t>
            </a:r>
            <a:r>
              <a:rPr lang="en-US" altLang="zh-TW" sz="2000" b="1" dirty="0" err="1">
                <a:solidFill>
                  <a:srgbClr val="000000"/>
                </a:solidFill>
              </a:rPr>
              <a:t>Anum</a:t>
            </a:r>
            <a:r>
              <a:rPr lang="en-US" altLang="zh-TW" sz="2000" b="1" dirty="0">
                <a:solidFill>
                  <a:srgbClr val="000000"/>
                </a:solidFill>
              </a:rPr>
              <a:t> +B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* </a:t>
            </a:r>
            <a:r>
              <a:rPr lang="en-US" altLang="zh-TW" sz="2000" b="1" dirty="0" err="1">
                <a:solidFill>
                  <a:srgbClr val="000000"/>
                </a:solidFill>
              </a:rPr>
              <a:t>Bnum</a:t>
            </a:r>
            <a:r>
              <a:rPr lang="en-US" altLang="zh-TW" sz="2000" b="1" dirty="0">
                <a:solidFill>
                  <a:srgbClr val="000000"/>
                </a:solidFill>
              </a:rPr>
              <a:t> + C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型車利潤</a:t>
            </a:r>
            <a:r>
              <a:rPr lang="zh-TW" altLang="en-US" sz="2000" b="1" dirty="0">
                <a:solidFill>
                  <a:srgbClr val="000000"/>
                </a:solidFill>
              </a:rPr>
              <a:t>  *</a:t>
            </a:r>
            <a:r>
              <a:rPr lang="en-US" altLang="zh-TW" sz="2000" b="1" dirty="0" err="1">
                <a:solidFill>
                  <a:srgbClr val="000000"/>
                </a:solidFill>
              </a:rPr>
              <a:t>Cnum</a:t>
            </a:r>
            <a:r>
              <a:rPr lang="en-US" altLang="zh-TW" sz="2000" b="1" dirty="0">
                <a:solidFill>
                  <a:srgbClr val="000000"/>
                </a:solidFill>
              </a:rPr>
              <a:t> – </a:t>
            </a:r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費用</a:t>
            </a:r>
            <a:r>
              <a:rPr lang="zh-TW" altLang="en-US" sz="2000" b="1" dirty="0"/>
              <a:t> </a:t>
            </a:r>
            <a:endParaRPr lang="zh-TW" altLang="en-US" sz="2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400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時間為基礎之績效指標</a:t>
            </a:r>
            <a:r>
              <a:rPr lang="zh-TW" altLang="en-US" dirty="0"/>
              <a:t> </a:t>
            </a:r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等候區的平均長度 </a:t>
            </a:r>
            <a:endParaRPr lang="zh-TW" altLang="en-US" sz="2000" b="1" dirty="0"/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QueueTime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  <a:endParaRPr lang="en-US" altLang="zh-TW" sz="2000" b="1" dirty="0"/>
          </a:p>
          <a:p>
            <a:pPr lvl="1" eaLnBrk="1" hangingPunct="1"/>
            <a:r>
              <a:rPr lang="zh-TW" alt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機台的平均利用率 </a:t>
            </a:r>
          </a:p>
          <a:p>
            <a:pPr lvl="1" eaLnBrk="1" hangingPunct="1">
              <a:buFontTx/>
              <a:buNone/>
            </a:pPr>
            <a:r>
              <a:rPr lang="zh-TW" altLang="en-US" sz="2000" b="1" dirty="0"/>
              <a:t>	</a:t>
            </a:r>
            <a:r>
              <a:rPr lang="en-US" altLang="zh-TW" sz="2000" b="1" dirty="0" err="1">
                <a:solidFill>
                  <a:srgbClr val="000000"/>
                </a:solidFill>
              </a:rPr>
              <a:t>BTime</a:t>
            </a:r>
            <a:r>
              <a:rPr lang="en-US" altLang="zh-TW" sz="2000" b="1" dirty="0">
                <a:solidFill>
                  <a:srgbClr val="000000"/>
                </a:solidFill>
              </a:rPr>
              <a:t>/STOPT </a:t>
            </a:r>
          </a:p>
        </p:txBody>
      </p:sp>
      <p:graphicFrame>
        <p:nvGraphicFramePr>
          <p:cNvPr id="123923" name="Group 19"/>
          <p:cNvGraphicFramePr>
            <a:graphicFrameLocks noGrp="1"/>
          </p:cNvGraphicFramePr>
          <p:nvPr/>
        </p:nvGraphicFramePr>
        <p:xfrm>
          <a:off x="4787900" y="981075"/>
          <a:ext cx="4143375" cy="118872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335696237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565400" algn="l"/>
                        </a:tabLs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totalCustomer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：總服務顧客數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型的顧客數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balkingNum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：進入等候區時，被</a:t>
                      </a: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Balking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的顧客數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	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：機台忙碌的時間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QueueTime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：顧客等候的時間</a:t>
                      </a:r>
                      <a:endParaRPr kumimoji="1" lang="zh-TW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565400" algn="l"/>
                        </a:tabLst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STOPT</a:t>
                      </a:r>
                      <a:r>
                        <a:rPr kumimoji="1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：系統模擬時間</a:t>
                      </a:r>
                      <a:endParaRPr kumimoji="1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84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6591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10477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3743325" y="0"/>
          <a:ext cx="5400675" cy="664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Visio" r:id="rId3" imgW="7471537" imgH="9577018" progId="Visio.Drawing.11">
                  <p:embed/>
                </p:oleObj>
              </mc:Choice>
              <mc:Fallback>
                <p:oleObj name="Visio" r:id="rId3" imgW="7471537" imgH="9577018" progId="Visio.Drawing.11">
                  <p:embed/>
                  <p:pic>
                    <p:nvPicPr>
                      <p:cNvPr id="204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0"/>
                        <a:ext cx="5400675" cy="664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228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洗車廠例之事件排程</a:t>
            </a:r>
            <a:b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3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模擬法之流程圖</a:t>
            </a:r>
            <a:r>
              <a:rPr lang="zh-TW" altLang="en-US" sz="3600" b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20485" name="Oval 7"/>
          <p:cNvSpPr>
            <a:spLocks noChangeArrowheads="1"/>
          </p:cNvSpPr>
          <p:nvPr/>
        </p:nvSpPr>
        <p:spPr bwMode="auto">
          <a:xfrm>
            <a:off x="5724525" y="1989138"/>
            <a:ext cx="1655763" cy="7191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6" name="Oval 8"/>
          <p:cNvSpPr>
            <a:spLocks noChangeArrowheads="1"/>
          </p:cNvSpPr>
          <p:nvPr/>
        </p:nvSpPr>
        <p:spPr bwMode="auto">
          <a:xfrm>
            <a:off x="7488238" y="1484313"/>
            <a:ext cx="1655762" cy="122396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3563938" y="2109788"/>
            <a:ext cx="201295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模擬中的績效計算</a:t>
            </a:r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7164388" y="1028700"/>
            <a:ext cx="2012950" cy="3667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003399"/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模擬後的計算輸出</a:t>
            </a:r>
          </a:p>
        </p:txBody>
      </p:sp>
    </p:spTree>
    <p:extLst>
      <p:ext uri="{BB962C8B-B14F-4D97-AF65-F5344CB8AC3E}">
        <p14:creationId xmlns:p14="http://schemas.microsoft.com/office/powerpoint/2010/main" val="27947921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之模擬中績效計算與收集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85850"/>
            <a:ext cx="89249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0918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Excel</a:t>
            </a:r>
            <a:r>
              <a:rPr lang="zh-TW" altLang="en-US"/>
              <a:t>之</a:t>
            </a:r>
            <a:r>
              <a:rPr lang="zh-TW" altLang="en-US">
                <a:solidFill>
                  <a:srgbClr val="000000"/>
                </a:solidFill>
                <a:cs typeface="Times New Roman" panose="02020603050405020304" pitchFamily="18" charset="0"/>
              </a:rPr>
              <a:t>模擬後績效計算輸出</a:t>
            </a:r>
            <a:r>
              <a:rPr lang="zh-TW" altLang="en-US"/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63492" name="Picture 7" descr="⼐˄⼘˄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52513"/>
            <a:ext cx="8639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2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1143000" y="0"/>
            <a:ext cx="70104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4000" b="1" dirty="0">
                <a:latin typeface="標楷體" panose="03000509000000000000" pitchFamily="65" charset="-120"/>
              </a:rPr>
              <a:t>事件排程法</a:t>
            </a:r>
            <a:r>
              <a:rPr lang="en-US" altLang="zh-TW" sz="4000" b="1" dirty="0">
                <a:latin typeface="標楷體" panose="03000509000000000000" pitchFamily="65" charset="-120"/>
              </a:rPr>
              <a:t>(Event Scheduling)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74072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669900"/>
              </a:buCl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TW" altLang="en-US" sz="2800" dirty="0"/>
              <a:t>在「事件排程法模擬」中，主要為描述並記錄</a:t>
            </a:r>
            <a:r>
              <a:rPr lang="zh-TW" altLang="en-US" sz="2800" dirty="0">
                <a:solidFill>
                  <a:schemeClr val="accent2"/>
                </a:solidFill>
              </a:rPr>
              <a:t>事件點上系統狀態的變化</a:t>
            </a:r>
            <a:r>
              <a:rPr lang="zh-TW" altLang="en-US" sz="2800" dirty="0"/>
              <a:t>。</a:t>
            </a:r>
            <a:r>
              <a:rPr lang="zh-TW" altLang="en-US" sz="2800" dirty="0">
                <a:solidFill>
                  <a:srgbClr val="008000"/>
                </a:solidFill>
              </a:rPr>
              <a:t>模式構建</a:t>
            </a:r>
            <a:r>
              <a:rPr lang="zh-TW" altLang="en-US" sz="2800" dirty="0"/>
              <a:t>的任務即在決定有那些改變系統狀態的事件，以及定義事件與事件間的邏輯關係。</a:t>
            </a:r>
            <a:r>
              <a:rPr lang="zh-TW" altLang="en-US" sz="2800" dirty="0">
                <a:solidFill>
                  <a:srgbClr val="008000"/>
                </a:solidFill>
              </a:rPr>
              <a:t>模擬</a:t>
            </a:r>
            <a:r>
              <a:rPr lang="zh-TW" altLang="en-US" sz="2800" dirty="0"/>
              <a:t>即以虛擬</a:t>
            </a:r>
            <a:r>
              <a:rPr lang="zh-TW" altLang="en-US" sz="2800" dirty="0">
                <a:solidFill>
                  <a:schemeClr val="accent2"/>
                </a:solidFill>
              </a:rPr>
              <a:t>的時間推進機構</a:t>
            </a:r>
            <a:r>
              <a:rPr lang="zh-TW" altLang="en-US" sz="2800" dirty="0"/>
              <a:t>將事件依時間發生先後順序負責執行其相關邏輯，從而改變系統狀態，收集相關統計資料。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mlab">
  <a:themeElements>
    <a:clrScheme name="cim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mlab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cim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m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m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13240</TotalTime>
  <Words>4422</Words>
  <Application>Microsoft Macintosh PowerPoint</Application>
  <PresentationFormat>On-screen Show (4:3)</PresentationFormat>
  <Paragraphs>1379</Paragraphs>
  <Slides>88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標楷體</vt:lpstr>
      <vt:lpstr>新細明體</vt:lpstr>
      <vt:lpstr>Arial</vt:lpstr>
      <vt:lpstr>Times New Roman</vt:lpstr>
      <vt:lpstr>Wingdings</vt:lpstr>
      <vt:lpstr>cimlab</vt:lpstr>
      <vt:lpstr>多媒體項目</vt:lpstr>
      <vt:lpstr>圖表</vt:lpstr>
      <vt:lpstr>VISIO</vt:lpstr>
      <vt:lpstr>方程式</vt:lpstr>
      <vt:lpstr>Visio</vt:lpstr>
      <vt:lpstr>Discrete Event Simulation with C/Python</vt:lpstr>
      <vt:lpstr>零工式生產排程問題情境</vt:lpstr>
      <vt:lpstr>零工式生產排程問題</vt:lpstr>
      <vt:lpstr>以「製令」為主及以「工作中心」為主的排程方法</vt:lpstr>
      <vt:lpstr>離散事件模擬 (Discrete Event Simulation)</vt:lpstr>
      <vt:lpstr>事件(Event)、活動(Activity)與程序(Process)關係</vt:lpstr>
      <vt:lpstr>事件、活動與程序關係--快餐店例</vt:lpstr>
      <vt:lpstr>離散事件各元素間的關聯性</vt:lpstr>
      <vt:lpstr>PowerPoint Presentation</vt:lpstr>
      <vt:lpstr>事件排程法邏輯</vt:lpstr>
      <vt:lpstr>零工式生產排程範例</vt:lpstr>
      <vt:lpstr>診所例之事件排程法模擬模式構建</vt:lpstr>
      <vt:lpstr>診所例之事件</vt:lpstr>
      <vt:lpstr>零工式生產排程例的時間數據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程式相關變數說明 </vt:lpstr>
      <vt:lpstr>事件排程模擬法 之流程圖_診所例</vt:lpstr>
      <vt:lpstr>PowerPoint Presentation</vt:lpstr>
      <vt:lpstr>PowerPoint Presentation</vt:lpstr>
      <vt:lpstr>PowerPoint Presentation</vt:lpstr>
      <vt:lpstr>PowerPoint Presentation</vt:lpstr>
      <vt:lpstr>C模擬輸出事件_診所例</vt:lpstr>
      <vt:lpstr>PowerPoint Presentation</vt:lpstr>
      <vt:lpstr>PowerPoint Presentation</vt:lpstr>
      <vt:lpstr>PowerPoint Presentation</vt:lpstr>
      <vt:lpstr>PowerPoint Presentation</vt:lpstr>
      <vt:lpstr>Python模擬輸出事件_診所例</vt:lpstr>
      <vt:lpstr>Python 模擬結果對照</vt:lpstr>
      <vt:lpstr>Excel之模擬模式</vt:lpstr>
      <vt:lpstr>PowerPoint Presentation</vt:lpstr>
      <vt:lpstr>PowerPoint Presentation</vt:lpstr>
      <vt:lpstr>PowerPoint Presentation</vt:lpstr>
      <vt:lpstr>績效指標之分類</vt:lpstr>
      <vt:lpstr>時間為基礎之績效指標</vt:lpstr>
      <vt:lpstr>觀察為基礎之績效指標</vt:lpstr>
      <vt:lpstr>績效指標蒐集方式之分類 </vt:lpstr>
      <vt:lpstr>模擬中的績效計算</vt:lpstr>
      <vt:lpstr>模擬後的計算輸出</vt:lpstr>
      <vt:lpstr>練習:洗車廠範例之績效指標蒐集</vt:lpstr>
      <vt:lpstr>模擬中的績效計算 </vt:lpstr>
      <vt:lpstr>模擬後的計算輸出 </vt:lpstr>
      <vt:lpstr>PowerPoint Presentation</vt:lpstr>
      <vt:lpstr>Excel之模擬中績效計算與收集 </vt:lpstr>
      <vt:lpstr>Excel之模擬後績效計算輸出 </vt:lpstr>
    </vt:vector>
  </TitlesOfParts>
  <Company>清大工工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第二章離散事件模擬基本運算</dc:title>
  <dc:creator>林則孟</dc:creator>
  <cp:lastModifiedBy>李宗霖</cp:lastModifiedBy>
  <cp:revision>866</cp:revision>
  <dcterms:created xsi:type="dcterms:W3CDTF">2003-09-23T09:26:34Z</dcterms:created>
  <dcterms:modified xsi:type="dcterms:W3CDTF">2020-05-05T15:42:51Z</dcterms:modified>
</cp:coreProperties>
</file>