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2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5/30/16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5/30/16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5/30/16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5/30/16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5/30/16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5/30/16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5/30/16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5/30/16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Kenneth Xu and Colin Man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Hopscotch 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682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Easily parallelizable design</a:t>
            </a:r>
          </a:p>
          <a:p>
            <a:pPr lvl="1"/>
            <a:r>
              <a:rPr lang="en-US" dirty="0" smtClean="0"/>
              <a:t>Every neighborhood carries a lock</a:t>
            </a:r>
          </a:p>
          <a:p>
            <a:pPr lvl="1"/>
            <a:endParaRPr lang="en-US" dirty="0"/>
          </a:p>
          <a:p>
            <a:r>
              <a:rPr lang="en-US" dirty="0" smtClean="0"/>
              <a:t>Because elements hashed to the same bucket are guaranteed to be within H of each other</a:t>
            </a:r>
          </a:p>
          <a:p>
            <a:pPr lvl="1"/>
            <a:r>
              <a:rPr lang="en-US" dirty="0" smtClean="0"/>
              <a:t>Higher chance of a neighborhood being on the same cache line</a:t>
            </a:r>
          </a:p>
          <a:p>
            <a:pPr lvl="1"/>
            <a:r>
              <a:rPr lang="en-US" dirty="0" smtClean="0"/>
              <a:t>Fewer cache misses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8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and Remove run in expected constant time</a:t>
            </a:r>
          </a:p>
          <a:p>
            <a:pPr lvl="1"/>
            <a:r>
              <a:rPr lang="en-US" dirty="0" smtClean="0"/>
              <a:t>Need to search up to H elements, a constant</a:t>
            </a:r>
          </a:p>
          <a:p>
            <a:pPr lvl="1"/>
            <a:endParaRPr lang="en-US" dirty="0"/>
          </a:p>
          <a:p>
            <a:r>
              <a:rPr lang="en-US" dirty="0" smtClean="0"/>
              <a:t>Want to keep probability of rehash low, so how large should H be?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48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To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E[# elements in a neighborhood] = </a:t>
            </a:r>
          </a:p>
          <a:p>
            <a:pPr marL="114300" indent="0">
              <a:buNone/>
            </a:pPr>
            <a:r>
              <a:rPr lang="en-US" dirty="0" smtClean="0"/>
              <a:t>   E[# elements in a chaining bucket]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 smtClean="0"/>
              <a:t>Hopscotch Hashing:</a:t>
            </a:r>
          </a:p>
          <a:p>
            <a:pPr lvl="1"/>
            <a:r>
              <a:rPr lang="en-US" dirty="0" smtClean="0"/>
              <a:t>Elements in the same neighborhood have hashed to the same index</a:t>
            </a:r>
          </a:p>
          <a:p>
            <a:r>
              <a:rPr lang="en-US" dirty="0" smtClean="0"/>
              <a:t>Chaining:</a:t>
            </a:r>
          </a:p>
          <a:p>
            <a:pPr lvl="1"/>
            <a:r>
              <a:rPr lang="en-US" dirty="0" smtClean="0"/>
              <a:t>Elements chained in the same bucket have hashed to the same index</a:t>
            </a:r>
          </a:p>
          <a:p>
            <a:pPr lvl="1"/>
            <a:endParaRPr lang="en-US" dirty="0"/>
          </a:p>
          <a:p>
            <a:r>
              <a:rPr lang="en-US" dirty="0" smtClean="0"/>
              <a:t>Can use chaining proofs:</a:t>
            </a:r>
          </a:p>
          <a:p>
            <a:pPr lvl="1"/>
            <a:r>
              <a:rPr lang="en-US" dirty="0" smtClean="0"/>
              <a:t>So expected number of elements per neighborhood is constant</a:t>
            </a:r>
          </a:p>
          <a:p>
            <a:pPr lvl="1"/>
            <a:r>
              <a:rPr lang="en-US" dirty="0" smtClean="0"/>
              <a:t>Probability of a neighborhood filling up is 1/H! [Knuth, 1998]</a:t>
            </a:r>
          </a:p>
          <a:p>
            <a:pPr lvl="2"/>
            <a:r>
              <a:rPr lang="en-US" dirty="0" smtClean="0"/>
              <a:t>Incredibly small: 1/32!  &lt; 10^-30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49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Analysis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bounded by the linear probing time</a:t>
            </a:r>
          </a:p>
          <a:p>
            <a:endParaRPr lang="en-US" dirty="0"/>
          </a:p>
          <a:p>
            <a:r>
              <a:rPr lang="en-US" dirty="0" smtClean="0"/>
              <a:t>Because             and the 1/H! probability</a:t>
            </a:r>
          </a:p>
          <a:p>
            <a:pPr lvl="1"/>
            <a:r>
              <a:rPr lang="en-US" dirty="0" smtClean="0"/>
              <a:t>Expected number of entries to probe:</a:t>
            </a:r>
          </a:p>
          <a:p>
            <a:pPr lvl="8"/>
            <a:r>
              <a:rPr lang="en-US" dirty="0" smtClean="0"/>
              <a:t>     Which is a constant!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43" y="2697654"/>
            <a:ext cx="843017" cy="3440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3472136"/>
            <a:ext cx="1863636" cy="50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37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Concurrent Comparison</a:t>
            </a:r>
          </a:p>
          <a:p>
            <a:pPr lvl="1"/>
            <a:r>
              <a:rPr lang="en-US" sz="1600" dirty="0" smtClean="0"/>
              <a:t>Against Lock-based Chaining – the fastest concurrent solution at the time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26" y="2398984"/>
            <a:ext cx="5859956" cy="424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6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Results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45" y="2257095"/>
            <a:ext cx="5864334" cy="438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42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Concurrent Implementation</a:t>
            </a:r>
          </a:p>
          <a:p>
            <a:pPr lvl="1"/>
            <a:r>
              <a:rPr lang="en-US" dirty="0" smtClean="0"/>
              <a:t>Higher number of threads exploded the runtime</a:t>
            </a:r>
          </a:p>
          <a:p>
            <a:pPr lvl="1"/>
            <a:r>
              <a:rPr lang="en-US" dirty="0" smtClean="0"/>
              <a:t>Synchronization cost high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449" y="3255140"/>
            <a:ext cx="6468048" cy="74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43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Comparison: Insertion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57" y="2285999"/>
            <a:ext cx="6752457" cy="402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40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Comparison: Query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06" y="2198414"/>
            <a:ext cx="6939893" cy="435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5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Unable to observe a “cache-boost”</a:t>
            </a:r>
          </a:p>
          <a:p>
            <a:pPr lvl="1"/>
            <a:r>
              <a:rPr lang="en-US" dirty="0" smtClean="0"/>
              <a:t>Implementation may be more nuanced than described, especially with concurrence.</a:t>
            </a:r>
          </a:p>
          <a:p>
            <a:pPr lvl="1"/>
            <a:endParaRPr lang="en-US" dirty="0"/>
          </a:p>
          <a:p>
            <a:r>
              <a:rPr lang="en-US" dirty="0" smtClean="0"/>
              <a:t>Query times appear to be unaffected by </a:t>
            </a:r>
            <a:r>
              <a:rPr lang="en-US" smtClean="0"/>
              <a:t>load factor</a:t>
            </a:r>
            <a:endParaRPr lang="en-US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23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241" y="1752600"/>
            <a:ext cx="8706069" cy="43735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Hash Tables want to support insert(), remove(), and lookup()</a:t>
            </a:r>
          </a:p>
          <a:p>
            <a:endParaRPr lang="en-US" sz="2200" dirty="0"/>
          </a:p>
          <a:p>
            <a:r>
              <a:rPr lang="en-US" sz="2200" dirty="0" smtClean="0"/>
              <a:t>Two general strategies:</a:t>
            </a:r>
          </a:p>
          <a:p>
            <a:pPr lvl="1"/>
            <a:r>
              <a:rPr lang="en-US" sz="1800" dirty="0" smtClean="0"/>
              <a:t>Chained Hashing</a:t>
            </a:r>
          </a:p>
          <a:p>
            <a:pPr lvl="2"/>
            <a:r>
              <a:rPr lang="en-US" sz="1600" dirty="0" smtClean="0"/>
              <a:t>Strict buckets</a:t>
            </a:r>
          </a:p>
          <a:p>
            <a:pPr lvl="2"/>
            <a:r>
              <a:rPr lang="en-US" sz="1600" dirty="0" smtClean="0"/>
              <a:t>Multiple elements per bucket </a:t>
            </a:r>
          </a:p>
          <a:p>
            <a:pPr lvl="2"/>
            <a:r>
              <a:rPr lang="en-US" sz="1600" dirty="0" smtClean="0"/>
              <a:t>Examples: Chaining, Second-Chance</a:t>
            </a:r>
          </a:p>
          <a:p>
            <a:pPr lvl="1"/>
            <a:r>
              <a:rPr lang="en-US" sz="1800" dirty="0" smtClean="0"/>
              <a:t>Open Addressing</a:t>
            </a:r>
          </a:p>
          <a:p>
            <a:pPr lvl="2"/>
            <a:r>
              <a:rPr lang="en-US" sz="1600" dirty="0" smtClean="0"/>
              <a:t>Looser constraints on where an element can be</a:t>
            </a:r>
          </a:p>
          <a:p>
            <a:pPr lvl="2"/>
            <a:r>
              <a:rPr lang="en-US" sz="1600" dirty="0" smtClean="0"/>
              <a:t>At most one element per bucket</a:t>
            </a:r>
          </a:p>
          <a:p>
            <a:pPr lvl="2"/>
            <a:r>
              <a:rPr lang="en-US" sz="1600" dirty="0" smtClean="0"/>
              <a:t>Examples: Linear Probing, Cuckoo, Robin Hood</a:t>
            </a:r>
          </a:p>
          <a:p>
            <a:pPr lvl="2"/>
            <a:endParaRPr lang="en-US" sz="1600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8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Hopscotch Hashing?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Alternative Open-Addressing solution</a:t>
            </a:r>
          </a:p>
          <a:p>
            <a:pPr lvl="1"/>
            <a:r>
              <a:rPr lang="en-US" dirty="0" smtClean="0"/>
              <a:t>Uses a circular array</a:t>
            </a:r>
          </a:p>
          <a:p>
            <a:pPr lvl="1"/>
            <a:r>
              <a:rPr lang="en-US" dirty="0" smtClean="0"/>
              <a:t>2008 – Maurice </a:t>
            </a:r>
            <a:r>
              <a:rPr lang="en-US" dirty="0" err="1" smtClean="0"/>
              <a:t>Herlihy</a:t>
            </a:r>
            <a:r>
              <a:rPr lang="en-US" dirty="0" smtClean="0"/>
              <a:t>, </a:t>
            </a:r>
            <a:r>
              <a:rPr lang="en-US" dirty="0" err="1" smtClean="0"/>
              <a:t>Nir</a:t>
            </a:r>
            <a:r>
              <a:rPr lang="en-US" dirty="0" smtClean="0"/>
              <a:t> </a:t>
            </a:r>
            <a:r>
              <a:rPr lang="en-US" dirty="0" err="1" smtClean="0"/>
              <a:t>Shavit</a:t>
            </a:r>
            <a:r>
              <a:rPr lang="en-US" dirty="0" smtClean="0"/>
              <a:t>, and Moran </a:t>
            </a:r>
            <a:r>
              <a:rPr lang="en-US" dirty="0" err="1" smtClean="0"/>
              <a:t>Tzafrir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Targeted towards today’s cache-sensitive machines</a:t>
            </a:r>
          </a:p>
          <a:p>
            <a:pPr lvl="1"/>
            <a:r>
              <a:rPr lang="en-US" dirty="0" smtClean="0"/>
              <a:t>Attempts to minimize the number of cache misses</a:t>
            </a:r>
          </a:p>
          <a:p>
            <a:pPr lvl="1"/>
            <a:endParaRPr lang="en-US" dirty="0"/>
          </a:p>
          <a:p>
            <a:r>
              <a:rPr lang="en-US" dirty="0" smtClean="0"/>
              <a:t>Borrows techniques from chaining, linear probing, and cuckoo hashing</a:t>
            </a:r>
          </a:p>
          <a:p>
            <a:pPr lvl="1"/>
            <a:r>
              <a:rPr lang="en-US" dirty="0" smtClean="0"/>
              <a:t>Yet also has important similarities with Robin Hood Hashing!</a:t>
            </a:r>
          </a:p>
          <a:p>
            <a:endParaRPr lang="en-US" dirty="0"/>
          </a:p>
          <a:p>
            <a:r>
              <a:rPr lang="en-US" dirty="0" smtClean="0"/>
              <a:t>Works well even with high load factors (&gt;90%)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Distinguishing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Virtual overlapping buckets called neighborhoods</a:t>
            </a:r>
          </a:p>
          <a:p>
            <a:pPr lvl="1"/>
            <a:r>
              <a:rPr lang="en-US" dirty="0" smtClean="0"/>
              <a:t>Fixed constant size H</a:t>
            </a:r>
          </a:p>
          <a:p>
            <a:pPr lvl="1"/>
            <a:r>
              <a:rPr lang="en-US" dirty="0" smtClean="0"/>
              <a:t>Every bucket </a:t>
            </a:r>
            <a:r>
              <a:rPr lang="en-US" dirty="0" err="1" smtClean="0"/>
              <a:t>i</a:t>
            </a:r>
            <a:r>
              <a:rPr lang="en-US" dirty="0" smtClean="0"/>
              <a:t> has its own neighborhood</a:t>
            </a:r>
          </a:p>
          <a:p>
            <a:pPr lvl="2"/>
            <a:r>
              <a:rPr lang="en-US" dirty="0" smtClean="0"/>
              <a:t>Extends over the inclusive range [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+ H – 1] </a:t>
            </a:r>
          </a:p>
          <a:p>
            <a:pPr lvl="2"/>
            <a:r>
              <a:rPr lang="en-US" dirty="0" smtClean="0"/>
              <a:t>This means that each bucket:</a:t>
            </a:r>
          </a:p>
          <a:p>
            <a:pPr lvl="3"/>
            <a:r>
              <a:rPr lang="en-US" dirty="0" smtClean="0"/>
              <a:t>Can belong to H different neighborhoods</a:t>
            </a:r>
          </a:p>
          <a:p>
            <a:pPr lvl="3"/>
            <a:r>
              <a:rPr lang="en-US" dirty="0" smtClean="0"/>
              <a:t>Starts its own own neighborhood range</a:t>
            </a:r>
          </a:p>
          <a:p>
            <a:pPr lvl="3"/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eighborhoods are a relaxation of strict buckets</a:t>
            </a:r>
          </a:p>
          <a:p>
            <a:pPr lvl="1"/>
            <a:r>
              <a:rPr lang="en-US" dirty="0" smtClean="0"/>
              <a:t>Every element belongs to a single unique neighborhood starting at h(x)</a:t>
            </a:r>
          </a:p>
          <a:p>
            <a:pPr lvl="1"/>
            <a:r>
              <a:rPr lang="en-US" dirty="0" smtClean="0"/>
              <a:t>Strict constant bound H on search time!</a:t>
            </a:r>
          </a:p>
          <a:p>
            <a:pPr lvl="1"/>
            <a:endParaRPr lang="en-US" dirty="0"/>
          </a:p>
          <a:p>
            <a:r>
              <a:rPr lang="en-US" dirty="0" smtClean="0"/>
              <a:t>Elements belonging to the same neighborhood MUST have hashed to the same original index</a:t>
            </a:r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4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Nuance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they are overlapping, neighborhoods will “pollute” each other</a:t>
            </a:r>
          </a:p>
          <a:p>
            <a:pPr lvl="1"/>
            <a:r>
              <a:rPr lang="en-US" dirty="0" smtClean="0"/>
              <a:t>Every inserted element takes up a space in H different neighborhoods</a:t>
            </a:r>
          </a:p>
          <a:p>
            <a:pPr lvl="1"/>
            <a:r>
              <a:rPr lang="en-US" dirty="0" smtClean="0"/>
              <a:t>A neighborhood range can be completely full, but not the neighborhood itself</a:t>
            </a:r>
          </a:p>
          <a:p>
            <a:pPr lvl="1"/>
            <a:endParaRPr lang="en-US" dirty="0"/>
          </a:p>
          <a:p>
            <a:r>
              <a:rPr lang="en-US" dirty="0" smtClean="0"/>
              <a:t>How do we fix this?</a:t>
            </a:r>
          </a:p>
          <a:p>
            <a:pPr lvl="1"/>
            <a:r>
              <a:rPr lang="en-US" dirty="0" smtClean="0"/>
              <a:t>We can freely shift elements within their neighborhoods!</a:t>
            </a:r>
          </a:p>
          <a:p>
            <a:pPr lvl="2"/>
            <a:r>
              <a:rPr lang="en-US" dirty="0" smtClean="0"/>
              <a:t>This preserves our neighborhood invariant</a:t>
            </a:r>
          </a:p>
          <a:p>
            <a:pPr lvl="1"/>
            <a:r>
              <a:rPr lang="en-US" dirty="0" smtClean="0"/>
              <a:t>“Hop” empty slots backwards</a:t>
            </a:r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00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9034"/>
            <a:ext cx="8229600" cy="4567130"/>
          </a:xfrm>
        </p:spPr>
        <p:txBody>
          <a:bodyPr>
            <a:normAutofit/>
          </a:bodyPr>
          <a:lstStyle/>
          <a:p>
            <a:r>
              <a:rPr lang="en-US" dirty="0" smtClean="0"/>
              <a:t>If x is inserted and there exists an empty slot within H-1 buckets downstream from h(x):</a:t>
            </a:r>
          </a:p>
          <a:p>
            <a:pPr lvl="1"/>
            <a:r>
              <a:rPr lang="en-US" dirty="0" smtClean="0"/>
              <a:t>We can safely insert x because it is still in the correct neighborhood</a:t>
            </a:r>
          </a:p>
          <a:p>
            <a:r>
              <a:rPr lang="en-US" dirty="0" smtClean="0"/>
              <a:t>Otherwise the nearest empty slot is too far downstream from h(x):</a:t>
            </a:r>
          </a:p>
          <a:p>
            <a:pPr lvl="1"/>
            <a:r>
              <a:rPr lang="en-US" dirty="0" smtClean="0"/>
              <a:t>We must bring that empty slot back to the correct neighborhood!</a:t>
            </a:r>
          </a:p>
        </p:txBody>
      </p:sp>
    </p:spTree>
    <p:extLst>
      <p:ext uri="{BB962C8B-B14F-4D97-AF65-F5344CB8AC3E}">
        <p14:creationId xmlns:p14="http://schemas.microsoft.com/office/powerpoint/2010/main" val="423836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Bringing Empty Slot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dirty="0"/>
              <a:t>Find some intermediate neighborhood that:</a:t>
            </a:r>
          </a:p>
          <a:p>
            <a:pPr lvl="2"/>
            <a:r>
              <a:rPr lang="en-US" dirty="0"/>
              <a:t>Encompasses the empty slot</a:t>
            </a:r>
          </a:p>
          <a:p>
            <a:pPr lvl="2"/>
            <a:r>
              <a:rPr lang="en-US" dirty="0"/>
              <a:t>Contains an element located upstream of the empty slot</a:t>
            </a:r>
          </a:p>
          <a:p>
            <a:pPr lvl="1"/>
            <a:r>
              <a:rPr lang="en-US" dirty="0"/>
              <a:t>Swap the empty slot and that upstream element!</a:t>
            </a:r>
          </a:p>
          <a:p>
            <a:pPr lvl="2"/>
            <a:r>
              <a:rPr lang="en-US" dirty="0"/>
              <a:t>The upstream element stays in the same neighborhood</a:t>
            </a:r>
          </a:p>
          <a:p>
            <a:pPr lvl="2"/>
            <a:r>
              <a:rPr lang="en-US" dirty="0"/>
              <a:t>The empty slot moves upstream, closer to the target neighborhood</a:t>
            </a:r>
          </a:p>
          <a:p>
            <a:pPr lvl="1"/>
            <a:r>
              <a:rPr lang="en-US" dirty="0"/>
              <a:t>Repeat until the empty slot reaches the target neighborhood</a:t>
            </a:r>
          </a:p>
          <a:p>
            <a:endParaRPr lang="en-US" dirty="0" smtClean="0"/>
          </a:p>
          <a:p>
            <a:r>
              <a:rPr lang="en-US" dirty="0" smtClean="0"/>
              <a:t>If the intermediate neighborhood does not exist, resize and rehash</a:t>
            </a:r>
          </a:p>
          <a:p>
            <a:pPr lvl="1"/>
            <a:r>
              <a:rPr lang="en-US" dirty="0" smtClean="0"/>
              <a:t>Happens when a neighborhood is full (has H elements already)</a:t>
            </a:r>
          </a:p>
        </p:txBody>
      </p:sp>
    </p:spTree>
    <p:extLst>
      <p:ext uri="{BB962C8B-B14F-4D97-AF65-F5344CB8AC3E}">
        <p14:creationId xmlns:p14="http://schemas.microsoft.com/office/powerpoint/2010/main" val="3065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Contains and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have to search the neighborhood starting at h(x) for the element</a:t>
            </a:r>
          </a:p>
          <a:p>
            <a:endParaRPr lang="en-US" dirty="0"/>
          </a:p>
          <a:p>
            <a:r>
              <a:rPr lang="en-US" dirty="0" smtClean="0"/>
              <a:t>How does a neighborhood keep track of its elements?</a:t>
            </a:r>
          </a:p>
          <a:p>
            <a:pPr lvl="1"/>
            <a:r>
              <a:rPr lang="en-US" dirty="0" smtClean="0"/>
              <a:t>Two approaches – for each bucket, store:</a:t>
            </a:r>
          </a:p>
          <a:p>
            <a:pPr lvl="2"/>
            <a:r>
              <a:rPr lang="en-US" dirty="0" smtClean="0"/>
              <a:t>A bitmap</a:t>
            </a:r>
            <a:r>
              <a:rPr lang="en-US" dirty="0"/>
              <a:t> </a:t>
            </a:r>
            <a:r>
              <a:rPr lang="en-US" dirty="0" smtClean="0"/>
              <a:t>of length H -&gt; 0011</a:t>
            </a:r>
          </a:p>
          <a:p>
            <a:pPr lvl="2"/>
            <a:r>
              <a:rPr lang="en-US" dirty="0" smtClean="0"/>
              <a:t>A small offset to next element in the neighborhood</a:t>
            </a:r>
          </a:p>
          <a:p>
            <a:pPr lvl="3"/>
            <a:r>
              <a:rPr lang="en-US" dirty="0" smtClean="0"/>
              <a:t>Slightly more efficient memory-wise with bigger H’s</a:t>
            </a:r>
          </a:p>
        </p:txBody>
      </p:sp>
    </p:spTree>
    <p:extLst>
      <p:ext uri="{BB962C8B-B14F-4D97-AF65-F5344CB8AC3E}">
        <p14:creationId xmlns:p14="http://schemas.microsoft.com/office/powerpoint/2010/main" val="54248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34648"/>
            <a:ext cx="8260672" cy="1039427"/>
          </a:xfrm>
        </p:spPr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61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93</TotalTime>
  <Words>790</Words>
  <Application>Microsoft Macintosh PowerPoint</Application>
  <PresentationFormat>On-screen Show (4:3)</PresentationFormat>
  <Paragraphs>127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Apothecary</vt:lpstr>
      <vt:lpstr>Hopscotch Hashing</vt:lpstr>
      <vt:lpstr>Brief Introduction</vt:lpstr>
      <vt:lpstr>What is Hopscotch Hashing?</vt:lpstr>
      <vt:lpstr>Distinguishing Idea</vt:lpstr>
      <vt:lpstr>Important Nuance</vt:lpstr>
      <vt:lpstr>Insertion</vt:lpstr>
      <vt:lpstr>Bringing Empty Slot Home</vt:lpstr>
      <vt:lpstr>Contains and Remove</vt:lpstr>
      <vt:lpstr>DEMO!</vt:lpstr>
      <vt:lpstr>Efficiency</vt:lpstr>
      <vt:lpstr>Runtime Analysis</vt:lpstr>
      <vt:lpstr>Analogy To Chaining</vt:lpstr>
      <vt:lpstr>Runtime Analysis (CONT.)</vt:lpstr>
      <vt:lpstr>Original Results</vt:lpstr>
      <vt:lpstr>Original Results</vt:lpstr>
      <vt:lpstr>Our Experiment</vt:lpstr>
      <vt:lpstr>Our Experiment</vt:lpstr>
      <vt:lpstr>Our Experiment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Hopscotch Hashing</dc:title>
  <dc:creator>Kenneth Xu</dc:creator>
  <cp:lastModifiedBy>Kenneth Xu</cp:lastModifiedBy>
  <cp:revision>25</cp:revision>
  <dcterms:created xsi:type="dcterms:W3CDTF">2016-05-31T04:20:23Z</dcterms:created>
  <dcterms:modified xsi:type="dcterms:W3CDTF">2016-05-31T05:53:34Z</dcterms:modified>
</cp:coreProperties>
</file>