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5.tif" ContentType="image/tiff"/>
  <Override PartName="/ppt/media/image24.tif" ContentType="image/tiff"/>
  <Override PartName="/ppt/media/image23.tif" ContentType="image/tiff"/>
  <Override PartName="/ppt/media/image22.tif" ContentType="image/tiff"/>
  <Override PartName="/ppt/media/image21.tif" ContentType="image/tiff"/>
  <Override PartName="/ppt/media/image19.tif" ContentType="image/tiff"/>
  <Override PartName="/ppt/media/image20.tif" ContentType="image/tiff"/>
  <Override PartName="/ppt/media/image18.tif" ContentType="image/tiff"/>
  <Override PartName="/ppt/media/image17.tif" ContentType="image/tiff"/>
  <Override PartName="/ppt/media/image16.tif" ContentType="image/tiff"/>
  <Override PartName="/ppt/media/image15.tif" ContentType="image/tiff"/>
  <Override PartName="/ppt/media/image14.tif" ContentType="image/tiff"/>
  <Override PartName="/ppt/media/image26.tif" ContentType="image/tiff"/>
  <Override PartName="/ppt/media/image12.tif" ContentType="image/tiff"/>
  <Override PartName="/ppt/media/image3.tif" ContentType="image/tiff"/>
  <Override PartName="/ppt/media/image33.tif" ContentType="image/tiff"/>
  <Override PartName="/ppt/media/image13.tif" ContentType="image/tiff"/>
  <Override PartName="/ppt/media/image8.tif" ContentType="image/tiff"/>
  <Override PartName="/ppt/media/image38.tif" ContentType="image/tiff"/>
  <Override PartName="/ppt/media/image40.tif" ContentType="image/tiff"/>
  <Override PartName="/ppt/media/image41.tif" ContentType="image/tiff"/>
  <Override PartName="/ppt/media/image9.tif" ContentType="image/tiff"/>
  <Override PartName="/ppt/media/image39.tif" ContentType="image/tiff"/>
  <Override PartName="/ppt/media/image43.png" ContentType="image/png"/>
  <Override PartName="/ppt/media/image31.tif" ContentType="image/tiff"/>
  <Override PartName="/ppt/media/image29.tif" ContentType="image/tiff"/>
  <Override PartName="/ppt/media/image32.tif" ContentType="image/tiff"/>
  <Override PartName="/ppt/media/image30.tif" ContentType="image/tiff"/>
  <Override PartName="/ppt/media/image2.png" ContentType="image/png"/>
  <Override PartName="/ppt/media/image28.tif" ContentType="image/tiff"/>
  <Override PartName="/ppt/media/image42.tif" ContentType="image/tiff"/>
  <Override PartName="/ppt/media/image7.tif" ContentType="image/tiff"/>
  <Override PartName="/ppt/media/image37.tif" ContentType="image/tiff"/>
  <Override PartName="/ppt/media/image11.tif" ContentType="image/tiff"/>
  <Override PartName="/ppt/media/image6.tif" ContentType="image/tiff"/>
  <Override PartName="/ppt/media/image36.tif" ContentType="image/tiff"/>
  <Override PartName="/ppt/media/image10.tif" ContentType="image/tiff"/>
  <Override PartName="/ppt/media/image5.tif" ContentType="image/tiff"/>
  <Override PartName="/ppt/media/image35.tif" ContentType="image/tiff"/>
  <Override PartName="/ppt/media/image34.tif" ContentType="image/tiff"/>
  <Override PartName="/ppt/media/image4.tif" ContentType="image/tiff"/>
  <Override PartName="/ppt/media/image1.png" ContentType="image/png"/>
  <Override PartName="/ppt/media/image27.tif" ContentType="image/tiff"/>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F49915E8-B3A9-4859-B168-934A2E073938}" type="datetime">
              <a:rPr b="0" lang="en-US" sz="1200" spc="-1" strike="noStrike">
                <a:solidFill>
                  <a:srgbClr val="8b8b8b"/>
                </a:solidFill>
                <a:latin typeface="Calibri"/>
              </a:rPr>
              <a:t>6/25/21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10A8A9E-23C8-490F-BA94-B81CE3F5F66E}"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a:t>
            </a:r>
            <a:r>
              <a:rPr b="0" lang="en-US" sz="2800" spc="-1" strike="noStrike">
                <a:solidFill>
                  <a:srgbClr val="000000"/>
                </a:solidFill>
                <a:latin typeface="Calibri"/>
              </a:rPr>
              <a:t>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a:t>
            </a:r>
            <a:r>
              <a:rPr b="0" lang="en-US" sz="2000" spc="-1" strike="noStrike">
                <a:solidFill>
                  <a:srgbClr val="000000"/>
                </a:solidFill>
                <a:latin typeface="Calibri"/>
              </a:rPr>
              <a:t>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D2422FA-733C-4865-88D0-23AAA74AE522}" type="datetime">
              <a:rPr b="0" lang="en-US" sz="1200" spc="-1" strike="noStrike">
                <a:solidFill>
                  <a:srgbClr val="8b8b8b"/>
                </a:solidFill>
                <a:latin typeface="Calibri"/>
              </a:rPr>
              <a:t>6/25/21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28D860F-F23E-473A-B8FD-ED9B5828F630}"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tif"/><Relationship Id="rId2" Type="http://schemas.openxmlformats.org/officeDocument/2006/relationships/image" Target="../media/image19.tif"/><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tif"/><Relationship Id="rId2" Type="http://schemas.openxmlformats.org/officeDocument/2006/relationships/image" Target="../media/image21.tif"/><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tif"/><Relationship Id="rId2" Type="http://schemas.openxmlformats.org/officeDocument/2006/relationships/image" Target="../media/image23.tif"/><Relationship Id="rId3" Type="http://schemas.openxmlformats.org/officeDocument/2006/relationships/image" Target="../media/image24.tif"/><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5.tif"/><Relationship Id="rId2" Type="http://schemas.openxmlformats.org/officeDocument/2006/relationships/image" Target="../media/image26.tif"/><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7.tif"/><Relationship Id="rId2" Type="http://schemas.openxmlformats.org/officeDocument/2006/relationships/image" Target="../media/image28.tif"/><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9.tif"/><Relationship Id="rId2" Type="http://schemas.openxmlformats.org/officeDocument/2006/relationships/image" Target="../media/image30.tif"/><Relationship Id="rId3" Type="http://schemas.openxmlformats.org/officeDocument/2006/relationships/image" Target="../media/image31.tif"/><Relationship Id="rId4" Type="http://schemas.openxmlformats.org/officeDocument/2006/relationships/image" Target="../media/image32.tif"/><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3.tif"/><Relationship Id="rId2" Type="http://schemas.openxmlformats.org/officeDocument/2006/relationships/image" Target="../media/image34.tif"/><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5.tif"/><Relationship Id="rId2" Type="http://schemas.openxmlformats.org/officeDocument/2006/relationships/image" Target="../media/image36.tif"/><Relationship Id="rId3" Type="http://schemas.openxmlformats.org/officeDocument/2006/relationships/image" Target="../media/image37.tif"/><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8.tif"/><Relationship Id="rId2" Type="http://schemas.openxmlformats.org/officeDocument/2006/relationships/image" Target="../media/image39.tif"/><Relationship Id="rId3" Type="http://schemas.openxmlformats.org/officeDocument/2006/relationships/image" Target="../media/image40.tif"/><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1.tif"/><Relationship Id="rId2" Type="http://schemas.openxmlformats.org/officeDocument/2006/relationships/image" Target="../media/image42.tif"/><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
</Relationships>
</file>

<file path=ppt/slides/_rels/slide5.xml.rels><?xml version="1.0" encoding="UTF-8"?>
<Relationships xmlns="http://schemas.openxmlformats.org/package/2006/relationships"><Relationship Id="rId1" Type="http://schemas.openxmlformats.org/officeDocument/2006/relationships/image" Target="../media/image3.tif"/><Relationship Id="rId2" Type="http://schemas.openxmlformats.org/officeDocument/2006/relationships/image" Target="../media/image4.ti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tif"/><Relationship Id="rId2" Type="http://schemas.openxmlformats.org/officeDocument/2006/relationships/image" Target="../media/image6.tif"/><Relationship Id="rId3" Type="http://schemas.openxmlformats.org/officeDocument/2006/relationships/image" Target="../media/image7.tif"/><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tif"/><Relationship Id="rId2" Type="http://schemas.openxmlformats.org/officeDocument/2006/relationships/image" Target="../media/image9.tif"/><Relationship Id="rId3" Type="http://schemas.openxmlformats.org/officeDocument/2006/relationships/image" Target="../media/image10.tif"/><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tif"/><Relationship Id="rId2" Type="http://schemas.openxmlformats.org/officeDocument/2006/relationships/image" Target="../media/image15.tif"/><Relationship Id="rId3" Type="http://schemas.openxmlformats.org/officeDocument/2006/relationships/image" Target="../media/image16.tif"/><Relationship Id="rId4" Type="http://schemas.openxmlformats.org/officeDocument/2006/relationships/image" Target="../media/image17.tif"/><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3838"/>
        </a:solidFill>
      </p:bgPr>
    </p:bg>
    <p:spTree>
      <p:nvGrpSpPr>
        <p:cNvPr id="1" name=""/>
        <p:cNvGrpSpPr/>
        <p:nvPr/>
      </p:nvGrpSpPr>
      <p:grpSpPr>
        <a:xfrm>
          <a:off x="0" y="0"/>
          <a:ext cx="0" cy="0"/>
          <a:chOff x="0" y="0"/>
          <a:chExt cx="0" cy="0"/>
        </a:xfrm>
      </p:grpSpPr>
      <p:pic>
        <p:nvPicPr>
          <p:cNvPr id="82" name="Picture 5" descr=""/>
          <p:cNvPicPr/>
          <p:nvPr/>
        </p:nvPicPr>
        <p:blipFill>
          <a:blip r:embed="rId1"/>
          <a:stretch/>
        </p:blipFill>
        <p:spPr>
          <a:xfrm>
            <a:off x="1027440" y="0"/>
            <a:ext cx="2325240" cy="2325240"/>
          </a:xfrm>
          <a:prstGeom prst="rect">
            <a:avLst/>
          </a:prstGeom>
          <a:ln w="0">
            <a:noFill/>
          </a:ln>
        </p:spPr>
      </p:pic>
      <p:sp>
        <p:nvSpPr>
          <p:cNvPr id="83" name="CustomShape 1"/>
          <p:cNvSpPr/>
          <p:nvPr/>
        </p:nvSpPr>
        <p:spPr>
          <a:xfrm>
            <a:off x="903600" y="1876320"/>
            <a:ext cx="10532160" cy="2467080"/>
          </a:xfrm>
          <a:prstGeom prst="rect">
            <a:avLst/>
          </a:prstGeom>
          <a:solidFill>
            <a:schemeClr val="bg2">
              <a:lumMod val="25000"/>
            </a:schemeClr>
          </a:solidFill>
          <a:ln w="0">
            <a:noFill/>
          </a:ln>
        </p:spPr>
        <p:style>
          <a:lnRef idx="0"/>
          <a:fillRef idx="0"/>
          <a:effectRef idx="0"/>
          <a:fontRef idx="minor"/>
        </p:style>
        <p:txBody>
          <a:bodyPr wrap="none" lIns="90000" rIns="90000" tIns="45000" bIns="45000">
            <a:spAutoFit/>
          </a:bodyPr>
          <a:p>
            <a:pPr>
              <a:lnSpc>
                <a:spcPct val="100000"/>
              </a:lnSpc>
            </a:pPr>
            <a:r>
              <a:rPr b="0" lang="en-US" sz="6600" spc="-1" strike="noStrike">
                <a:solidFill>
                  <a:srgbClr val="ff6600"/>
                </a:solidFill>
                <a:latin typeface="Calibri"/>
              </a:rPr>
              <a:t>Cab Industry Case Study</a:t>
            </a:r>
            <a:endParaRPr b="0" lang="en-US" sz="6600" spc="-1" strike="noStrike">
              <a:latin typeface="Arial"/>
            </a:endParaRPr>
          </a:p>
          <a:p>
            <a:pPr>
              <a:lnSpc>
                <a:spcPct val="100000"/>
              </a:lnSpc>
            </a:pPr>
            <a:r>
              <a:rPr b="0" lang="en-US" sz="2500" spc="-1" strike="noStrike">
                <a:solidFill>
                  <a:srgbClr val="ff6600"/>
                </a:solidFill>
                <a:latin typeface="Calibri"/>
              </a:rPr>
              <a:t>Virtual</a:t>
            </a:r>
            <a:r>
              <a:rPr b="0" lang="en-US" sz="2500" spc="-1" strike="noStrike">
                <a:solidFill>
                  <a:srgbClr val="000000"/>
                </a:solidFill>
                <a:latin typeface="Calibri"/>
              </a:rPr>
              <a:t> </a:t>
            </a:r>
            <a:r>
              <a:rPr b="0" lang="en-US" sz="2500" spc="-1" strike="noStrike">
                <a:solidFill>
                  <a:srgbClr val="ff6600"/>
                </a:solidFill>
                <a:latin typeface="Calibri"/>
              </a:rPr>
              <a:t>Internship</a:t>
            </a:r>
            <a:endParaRPr b="0" lang="en-US" sz="2500" spc="-1" strike="noStrike">
              <a:latin typeface="Arial"/>
            </a:endParaRPr>
          </a:p>
          <a:p>
            <a:pPr>
              <a:lnSpc>
                <a:spcPct val="100000"/>
              </a:lnSpc>
            </a:pPr>
            <a:endParaRPr b="0" lang="en-US" sz="2500" spc="-1" strike="noStrike">
              <a:latin typeface="Arial"/>
            </a:endParaRPr>
          </a:p>
          <a:p>
            <a:pPr>
              <a:lnSpc>
                <a:spcPct val="100000"/>
              </a:lnSpc>
            </a:pPr>
            <a:r>
              <a:rPr b="0" lang="en-US" sz="2500" spc="-1" strike="noStrike">
                <a:solidFill>
                  <a:srgbClr val="ff6600"/>
                </a:solidFill>
                <a:latin typeface="Calibri"/>
              </a:rPr>
              <a:t>25-June-2021</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2" descr=""/>
          <p:cNvPicPr/>
          <p:nvPr/>
        </p:nvPicPr>
        <p:blipFill>
          <a:blip r:embed="rId1"/>
          <a:stretch/>
        </p:blipFill>
        <p:spPr>
          <a:xfrm>
            <a:off x="762120" y="1600560"/>
            <a:ext cx="8659800" cy="5055120"/>
          </a:xfrm>
          <a:prstGeom prst="rect">
            <a:avLst/>
          </a:prstGeom>
          <a:ln w="0">
            <a:noFill/>
          </a:ln>
        </p:spPr>
      </p:pic>
      <p:pic>
        <p:nvPicPr>
          <p:cNvPr id="122" name="Picture 4" descr=""/>
          <p:cNvPicPr/>
          <p:nvPr/>
        </p:nvPicPr>
        <p:blipFill>
          <a:blip r:embed="rId2"/>
          <a:stretch/>
        </p:blipFill>
        <p:spPr>
          <a:xfrm>
            <a:off x="7944480" y="1600560"/>
            <a:ext cx="1477440" cy="875880"/>
          </a:xfrm>
          <a:prstGeom prst="rect">
            <a:avLst/>
          </a:prstGeom>
          <a:ln w="0">
            <a:noFill/>
          </a:ln>
        </p:spPr>
      </p:pic>
      <p:sp>
        <p:nvSpPr>
          <p:cNvPr id="123" name="CustomShape 1"/>
          <p:cNvSpPr/>
          <p:nvPr/>
        </p:nvSpPr>
        <p:spPr>
          <a:xfrm>
            <a:off x="8883000" y="1600560"/>
            <a:ext cx="3261240" cy="2010600"/>
          </a:xfrm>
          <a:prstGeom prst="rect">
            <a:avLst/>
          </a:prstGeom>
          <a:noFill/>
          <a:ln w="0">
            <a:noFill/>
          </a:ln>
        </p:spPr>
        <p:style>
          <a:lnRef idx="0"/>
          <a:fillRef idx="0"/>
          <a:effectRef idx="0"/>
          <a:fontRef idx="minor"/>
        </p:style>
        <p:txBody>
          <a:bodyPr wrap="none"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This is the number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of users covered by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Yellow and Pink cab</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In the city against </a:t>
            </a:r>
            <a:endParaRPr b="0" lang="en-US" sz="1800" spc="-1" strike="noStrike">
              <a:latin typeface="Arial"/>
            </a:endParaRPr>
          </a:p>
          <a:p>
            <a:pPr>
              <a:lnSpc>
                <a:spcPct val="100000"/>
              </a:lnSpc>
            </a:pPr>
            <a:r>
              <a:rPr b="0" lang="en-US" sz="1800" spc="-1" strike="noStrike">
                <a:solidFill>
                  <a:srgbClr val="000000"/>
                </a:solidFill>
                <a:latin typeface="Calibri"/>
              </a:rPr>
              <a:t>      </a:t>
            </a:r>
            <a:r>
              <a:rPr b="1" lang="en-US" sz="1800" spc="-1" strike="noStrike">
                <a:solidFill>
                  <a:srgbClr val="000000"/>
                </a:solidFill>
                <a:latin typeface="Calibri"/>
              </a:rPr>
              <a:t>all cab users </a:t>
            </a:r>
            <a:r>
              <a:rPr b="0" lang="en-US" sz="1800" spc="-1" strike="noStrike">
                <a:solidFill>
                  <a:srgbClr val="000000"/>
                </a:solidFill>
                <a:latin typeface="Calibri"/>
              </a:rPr>
              <a:t>present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In the city</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p:txBody>
      </p:sp>
      <p:sp>
        <p:nvSpPr>
          <p:cNvPr id="124" name="CustomShape 2"/>
          <p:cNvSpPr/>
          <p:nvPr/>
        </p:nvSpPr>
        <p:spPr>
          <a:xfrm>
            <a:off x="0" y="-1224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City Wise Cab Users Covered By Company</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Picture 4" descr=""/>
          <p:cNvPicPr/>
          <p:nvPr/>
        </p:nvPicPr>
        <p:blipFill>
          <a:blip r:embed="rId1"/>
          <a:stretch/>
        </p:blipFill>
        <p:spPr>
          <a:xfrm>
            <a:off x="838080" y="1463040"/>
            <a:ext cx="8623080" cy="4989600"/>
          </a:xfrm>
          <a:prstGeom prst="rect">
            <a:avLst/>
          </a:prstGeom>
          <a:ln w="0">
            <a:noFill/>
          </a:ln>
        </p:spPr>
      </p:pic>
      <p:pic>
        <p:nvPicPr>
          <p:cNvPr id="126" name="Picture 7" descr=""/>
          <p:cNvPicPr/>
          <p:nvPr/>
        </p:nvPicPr>
        <p:blipFill>
          <a:blip r:embed="rId2"/>
          <a:stretch/>
        </p:blipFill>
        <p:spPr>
          <a:xfrm>
            <a:off x="7295400" y="1841760"/>
            <a:ext cx="1891800" cy="1155240"/>
          </a:xfrm>
          <a:prstGeom prst="rect">
            <a:avLst/>
          </a:prstGeom>
          <a:ln w="0">
            <a:noFill/>
          </a:ln>
        </p:spPr>
      </p:pic>
      <p:sp>
        <p:nvSpPr>
          <p:cNvPr id="127" name="CustomShape 1"/>
          <p:cNvSpPr/>
          <p:nvPr/>
        </p:nvSpPr>
        <p:spPr>
          <a:xfrm>
            <a:off x="9783720" y="1463040"/>
            <a:ext cx="1998720" cy="3381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Out of 19 Cities Pink cab have higher customer reach as compared to Yellow cab ,in following 4 cities: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SanDiego</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Nashville</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Sacramento</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Pittsburgh</a:t>
            </a:r>
            <a:endParaRPr b="0" lang="en-US" sz="1800" spc="-1" strike="noStrike">
              <a:latin typeface="Arial"/>
            </a:endParaRPr>
          </a:p>
        </p:txBody>
      </p:sp>
      <p:sp>
        <p:nvSpPr>
          <p:cNvPr id="128" name="CustomShape 2"/>
          <p:cNvSpPr/>
          <p:nvPr/>
        </p:nvSpPr>
        <p:spPr>
          <a:xfrm>
            <a:off x="0" y="-1044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300" spc="-1" strike="noStrike">
                <a:solidFill>
                  <a:srgbClr val="ed7d31"/>
                </a:solidFill>
                <a:latin typeface="Calibri Light"/>
              </a:rPr>
              <a:t>      </a:t>
            </a:r>
            <a:r>
              <a:rPr b="1" lang="en-US" sz="4300" spc="-1" strike="noStrike">
                <a:solidFill>
                  <a:srgbClr val="ed7d31"/>
                </a:solidFill>
                <a:latin typeface="Calibri Light"/>
              </a:rPr>
              <a:t>Customer Presence of Yellow and Pink cab city wise</a:t>
            </a:r>
            <a:endParaRPr b="0" lang="en-US" sz="4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7" descr=""/>
          <p:cNvPicPr/>
          <p:nvPr/>
        </p:nvPicPr>
        <p:blipFill>
          <a:blip r:embed="rId1"/>
          <a:stretch/>
        </p:blipFill>
        <p:spPr>
          <a:xfrm>
            <a:off x="762120" y="1774440"/>
            <a:ext cx="3147120" cy="4913280"/>
          </a:xfrm>
          <a:prstGeom prst="rect">
            <a:avLst/>
          </a:prstGeom>
          <a:ln w="0">
            <a:noFill/>
          </a:ln>
        </p:spPr>
      </p:pic>
      <p:sp>
        <p:nvSpPr>
          <p:cNvPr id="130" name="CustomShape 1"/>
          <p:cNvSpPr/>
          <p:nvPr/>
        </p:nvSpPr>
        <p:spPr>
          <a:xfrm>
            <a:off x="8470080" y="1774440"/>
            <a:ext cx="3458520" cy="612468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Yellow cab has reach of around 3.7% cab users while Pink cab has 2.9% reach.</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We have considered all cab users present in 19 cities to calculate Yellow and Pink cabs coverage.</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Yellow cab higher customer base as compared to Pink cab.</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There is 1.3% loss in customer count of Pink cab from 2017-2018 and for the same period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Yellow cab lost 1.14%</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31" name="Picture 5" descr=""/>
          <p:cNvPicPr/>
          <p:nvPr/>
        </p:nvPicPr>
        <p:blipFill>
          <a:blip r:embed="rId2"/>
          <a:stretch/>
        </p:blipFill>
        <p:spPr>
          <a:xfrm>
            <a:off x="3762000" y="1774440"/>
            <a:ext cx="4106520" cy="4727520"/>
          </a:xfrm>
          <a:prstGeom prst="rect">
            <a:avLst/>
          </a:prstGeom>
          <a:ln w="0">
            <a:noFill/>
          </a:ln>
        </p:spPr>
      </p:pic>
      <p:pic>
        <p:nvPicPr>
          <p:cNvPr id="132" name="Picture 9" descr=""/>
          <p:cNvPicPr/>
          <p:nvPr/>
        </p:nvPicPr>
        <p:blipFill>
          <a:blip r:embed="rId3"/>
          <a:stretch/>
        </p:blipFill>
        <p:spPr>
          <a:xfrm>
            <a:off x="7003080" y="1774440"/>
            <a:ext cx="1195200" cy="1155240"/>
          </a:xfrm>
          <a:prstGeom prst="rect">
            <a:avLst/>
          </a:prstGeom>
          <a:ln w="0">
            <a:noFill/>
          </a:ln>
        </p:spPr>
      </p:pic>
      <p:sp>
        <p:nvSpPr>
          <p:cNvPr id="133" name="CustomShape 2"/>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3800" spc="-1" strike="noStrike">
                <a:solidFill>
                  <a:srgbClr val="ed7d31"/>
                </a:solidFill>
                <a:latin typeface="Calibri Light"/>
              </a:rPr>
              <a:t>       </a:t>
            </a:r>
            <a:r>
              <a:rPr b="1" lang="en-US" sz="3800" spc="-1" strike="noStrike">
                <a:solidFill>
                  <a:srgbClr val="ed7d31"/>
                </a:solidFill>
                <a:latin typeface="Calibri Light"/>
              </a:rPr>
              <a:t>User Covered by Company and Customer base Year wise</a:t>
            </a:r>
            <a:endParaRPr b="0" lang="en-US" sz="3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3" descr=""/>
          <p:cNvPicPr/>
          <p:nvPr/>
        </p:nvPicPr>
        <p:blipFill>
          <a:blip r:embed="rId1"/>
          <a:stretch/>
        </p:blipFill>
        <p:spPr>
          <a:xfrm>
            <a:off x="762120" y="1896840"/>
            <a:ext cx="8632080" cy="4833000"/>
          </a:xfrm>
          <a:prstGeom prst="rect">
            <a:avLst/>
          </a:prstGeom>
          <a:ln w="0">
            <a:noFill/>
          </a:ln>
        </p:spPr>
      </p:pic>
      <p:sp>
        <p:nvSpPr>
          <p:cNvPr id="135" name="CustomShape 1"/>
          <p:cNvSpPr/>
          <p:nvPr/>
        </p:nvSpPr>
        <p:spPr>
          <a:xfrm>
            <a:off x="8216640" y="2084760"/>
            <a:ext cx="3879360" cy="228420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Seasonal component is present in</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both the cabs.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Demand is high on 3</a:t>
            </a:r>
            <a:r>
              <a:rPr b="0" lang="en-US" sz="1800" spc="-1" strike="noStrike" baseline="30000">
                <a:solidFill>
                  <a:srgbClr val="000000"/>
                </a:solidFill>
                <a:latin typeface="Calibri"/>
              </a:rPr>
              <a:t>rd</a:t>
            </a:r>
            <a:r>
              <a:rPr b="0" lang="en-US" sz="1800" spc="-1" strike="noStrike">
                <a:solidFill>
                  <a:srgbClr val="000000"/>
                </a:solidFill>
                <a:latin typeface="Calibri"/>
              </a:rPr>
              <a:t> day of the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month and it repeats similar</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pattern every 7 days </a:t>
            </a:r>
            <a:endParaRPr b="0" lang="en-US" sz="1800" spc="-1" strike="noStrike">
              <a:latin typeface="Arial"/>
            </a:endParaRPr>
          </a:p>
          <a:p>
            <a:pPr>
              <a:lnSpc>
                <a:spcPct val="100000"/>
              </a:lnSpc>
            </a:pPr>
            <a:endParaRPr b="0" lang="en-US" sz="1800" spc="-1" strike="noStrike">
              <a:latin typeface="Arial"/>
            </a:endParaRPr>
          </a:p>
        </p:txBody>
      </p:sp>
      <p:pic>
        <p:nvPicPr>
          <p:cNvPr id="136" name="Picture 5" descr=""/>
          <p:cNvPicPr/>
          <p:nvPr/>
        </p:nvPicPr>
        <p:blipFill>
          <a:blip r:embed="rId2"/>
          <a:stretch/>
        </p:blipFill>
        <p:spPr>
          <a:xfrm>
            <a:off x="6908400" y="2136240"/>
            <a:ext cx="1307880" cy="825120"/>
          </a:xfrm>
          <a:prstGeom prst="rect">
            <a:avLst/>
          </a:prstGeom>
          <a:ln w="0">
            <a:noFill/>
          </a:ln>
        </p:spPr>
      </p:pic>
      <p:sp>
        <p:nvSpPr>
          <p:cNvPr id="137" name="CustomShape 2"/>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Seasonality in the demand</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2" descr=""/>
          <p:cNvPicPr/>
          <p:nvPr/>
        </p:nvPicPr>
        <p:blipFill>
          <a:blip r:embed="rId1"/>
          <a:stretch/>
        </p:blipFill>
        <p:spPr>
          <a:xfrm>
            <a:off x="762120" y="1615320"/>
            <a:ext cx="8218080" cy="4969080"/>
          </a:xfrm>
          <a:prstGeom prst="rect">
            <a:avLst/>
          </a:prstGeom>
          <a:ln w="0">
            <a:noFill/>
          </a:ln>
        </p:spPr>
      </p:pic>
      <p:pic>
        <p:nvPicPr>
          <p:cNvPr id="139" name="Picture 6" descr=""/>
          <p:cNvPicPr/>
          <p:nvPr/>
        </p:nvPicPr>
        <p:blipFill>
          <a:blip r:embed="rId2"/>
          <a:stretch/>
        </p:blipFill>
        <p:spPr>
          <a:xfrm>
            <a:off x="7963920" y="1754280"/>
            <a:ext cx="1307880" cy="825120"/>
          </a:xfrm>
          <a:prstGeom prst="rect">
            <a:avLst/>
          </a:prstGeom>
          <a:ln w="0">
            <a:noFill/>
          </a:ln>
        </p:spPr>
      </p:pic>
      <p:sp>
        <p:nvSpPr>
          <p:cNvPr id="140" name="CustomShape 1"/>
          <p:cNvSpPr/>
          <p:nvPr/>
        </p:nvSpPr>
        <p:spPr>
          <a:xfrm>
            <a:off x="9271800" y="1991520"/>
            <a:ext cx="2844360" cy="91332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Seasonal pattern 4 quarter cycle.</a:t>
            </a:r>
            <a:endParaRPr b="0" lang="en-US" sz="1800" spc="-1" strike="noStrike">
              <a:latin typeface="Arial"/>
            </a:endParaRPr>
          </a:p>
          <a:p>
            <a:pPr>
              <a:lnSpc>
                <a:spcPct val="100000"/>
              </a:lnSpc>
            </a:pPr>
            <a:endParaRPr b="0" lang="en-US" sz="1800" spc="-1" strike="noStrike">
              <a:latin typeface="Arial"/>
            </a:endParaRPr>
          </a:p>
        </p:txBody>
      </p:sp>
      <p:sp>
        <p:nvSpPr>
          <p:cNvPr id="141" name="CustomShape 2"/>
          <p:cNvSpPr/>
          <p:nvPr/>
        </p:nvSpPr>
        <p:spPr>
          <a:xfrm>
            <a:off x="0" y="-1224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Seasonality in the Profit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3" descr=""/>
          <p:cNvPicPr/>
          <p:nvPr/>
        </p:nvPicPr>
        <p:blipFill>
          <a:blip r:embed="rId1"/>
          <a:stretch/>
        </p:blipFill>
        <p:spPr>
          <a:xfrm>
            <a:off x="762120" y="1784520"/>
            <a:ext cx="5431320" cy="5009040"/>
          </a:xfrm>
          <a:prstGeom prst="rect">
            <a:avLst/>
          </a:prstGeom>
          <a:ln w="0">
            <a:noFill/>
          </a:ln>
        </p:spPr>
      </p:pic>
      <p:pic>
        <p:nvPicPr>
          <p:cNvPr id="143" name="Picture 5" descr=""/>
          <p:cNvPicPr/>
          <p:nvPr/>
        </p:nvPicPr>
        <p:blipFill>
          <a:blip r:embed="rId2"/>
          <a:stretch/>
        </p:blipFill>
        <p:spPr>
          <a:xfrm>
            <a:off x="4711680" y="1784520"/>
            <a:ext cx="1307880" cy="825120"/>
          </a:xfrm>
          <a:prstGeom prst="rect">
            <a:avLst/>
          </a:prstGeom>
          <a:ln w="0">
            <a:noFill/>
          </a:ln>
        </p:spPr>
      </p:pic>
      <p:pic>
        <p:nvPicPr>
          <p:cNvPr id="144" name="Picture 6" descr=""/>
          <p:cNvPicPr/>
          <p:nvPr/>
        </p:nvPicPr>
        <p:blipFill>
          <a:blip r:embed="rId3"/>
          <a:stretch/>
        </p:blipFill>
        <p:spPr>
          <a:xfrm>
            <a:off x="6193440" y="1834200"/>
            <a:ext cx="5431320" cy="4909680"/>
          </a:xfrm>
          <a:prstGeom prst="rect">
            <a:avLst/>
          </a:prstGeom>
          <a:ln w="0">
            <a:noFill/>
          </a:ln>
        </p:spPr>
      </p:pic>
      <p:pic>
        <p:nvPicPr>
          <p:cNvPr id="145" name="Picture 7" descr=""/>
          <p:cNvPicPr/>
          <p:nvPr/>
        </p:nvPicPr>
        <p:blipFill>
          <a:blip r:embed="rId4"/>
          <a:stretch/>
        </p:blipFill>
        <p:spPr>
          <a:xfrm>
            <a:off x="10797120" y="1834200"/>
            <a:ext cx="1307880" cy="825120"/>
          </a:xfrm>
          <a:prstGeom prst="rect">
            <a:avLst/>
          </a:prstGeom>
          <a:ln w="0">
            <a:noFill/>
          </a:ln>
        </p:spPr>
      </p:pic>
      <p:sp>
        <p:nvSpPr>
          <p:cNvPr id="146" name="CustomShape 1"/>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Customer And Ride Analysis Day Wise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3" descr=""/>
          <p:cNvPicPr/>
          <p:nvPr/>
        </p:nvPicPr>
        <p:blipFill>
          <a:blip r:embed="rId1"/>
          <a:stretch/>
        </p:blipFill>
        <p:spPr>
          <a:xfrm>
            <a:off x="762120" y="1512360"/>
            <a:ext cx="7392960" cy="5267520"/>
          </a:xfrm>
          <a:prstGeom prst="rect">
            <a:avLst/>
          </a:prstGeom>
          <a:ln w="0">
            <a:noFill/>
          </a:ln>
        </p:spPr>
      </p:pic>
      <p:pic>
        <p:nvPicPr>
          <p:cNvPr id="148" name="Picture 4" descr=""/>
          <p:cNvPicPr/>
          <p:nvPr/>
        </p:nvPicPr>
        <p:blipFill>
          <a:blip r:embed="rId2"/>
          <a:stretch/>
        </p:blipFill>
        <p:spPr>
          <a:xfrm>
            <a:off x="7213320" y="1512360"/>
            <a:ext cx="1206000" cy="837720"/>
          </a:xfrm>
          <a:prstGeom prst="rect">
            <a:avLst/>
          </a:prstGeom>
          <a:ln w="0">
            <a:noFill/>
          </a:ln>
        </p:spPr>
      </p:pic>
      <p:sp>
        <p:nvSpPr>
          <p:cNvPr id="149" name="CustomShape 1"/>
          <p:cNvSpPr/>
          <p:nvPr/>
        </p:nvSpPr>
        <p:spPr>
          <a:xfrm>
            <a:off x="8684280" y="1745640"/>
            <a:ext cx="3341160" cy="722196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Calibri"/>
              </a:rPr>
              <a:t>Yellow cab has customers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almost uniform</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for short, medium and long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Trip. Which shows yellow cab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is offering better customer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plan for short, medium and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long Trip.</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5-35 KM trips are contributing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more In both the cabs profit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There is a huge difference between yellow and pink cab in customer reach for short and long trip. Yellow cab has very good customer reach in this segment as well</a:t>
            </a:r>
            <a:endParaRPr b="0" lang="en-US" sz="1800" spc="-1" strike="noStrike">
              <a:latin typeface="Arial"/>
            </a:endParaRPr>
          </a:p>
        </p:txBody>
      </p:sp>
      <p:sp>
        <p:nvSpPr>
          <p:cNvPr id="150" name="CustomShape 2"/>
          <p:cNvSpPr/>
          <p:nvPr/>
        </p:nvSpPr>
        <p:spPr>
          <a:xfrm>
            <a:off x="0" y="-1224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Customer analysis based on ride distance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Picture 3" descr=""/>
          <p:cNvPicPr/>
          <p:nvPr/>
        </p:nvPicPr>
        <p:blipFill>
          <a:blip r:embed="rId1"/>
          <a:stretch/>
        </p:blipFill>
        <p:spPr>
          <a:xfrm>
            <a:off x="762120" y="1460880"/>
            <a:ext cx="3491640" cy="5321520"/>
          </a:xfrm>
          <a:prstGeom prst="rect">
            <a:avLst/>
          </a:prstGeom>
          <a:ln w="0">
            <a:noFill/>
          </a:ln>
        </p:spPr>
      </p:pic>
      <p:pic>
        <p:nvPicPr>
          <p:cNvPr id="152" name="Picture 6" descr=""/>
          <p:cNvPicPr/>
          <p:nvPr/>
        </p:nvPicPr>
        <p:blipFill>
          <a:blip r:embed="rId2"/>
          <a:stretch/>
        </p:blipFill>
        <p:spPr>
          <a:xfrm>
            <a:off x="4558680" y="1460880"/>
            <a:ext cx="5618520" cy="5307120"/>
          </a:xfrm>
          <a:prstGeom prst="rect">
            <a:avLst/>
          </a:prstGeom>
          <a:ln w="0">
            <a:noFill/>
          </a:ln>
        </p:spPr>
      </p:pic>
      <p:pic>
        <p:nvPicPr>
          <p:cNvPr id="153" name="Picture 8" descr=""/>
          <p:cNvPicPr/>
          <p:nvPr/>
        </p:nvPicPr>
        <p:blipFill>
          <a:blip r:embed="rId3"/>
          <a:stretch/>
        </p:blipFill>
        <p:spPr>
          <a:xfrm>
            <a:off x="3869640" y="1371600"/>
            <a:ext cx="542880" cy="825120"/>
          </a:xfrm>
          <a:prstGeom prst="rect">
            <a:avLst/>
          </a:prstGeom>
          <a:ln w="0">
            <a:noFill/>
          </a:ln>
        </p:spPr>
      </p:pic>
      <p:sp>
        <p:nvSpPr>
          <p:cNvPr id="154" name="CustomShape 1"/>
          <p:cNvSpPr/>
          <p:nvPr/>
        </p:nvSpPr>
        <p:spPr>
          <a:xfrm>
            <a:off x="10177560" y="1519920"/>
            <a:ext cx="1960200" cy="754884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400" spc="-1" strike="noStrike">
                <a:solidFill>
                  <a:srgbClr val="000000"/>
                </a:solidFill>
                <a:latin typeface="Calibri"/>
              </a:rPr>
              <a:t>Yellow cab is performing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well as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compared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to  Pink cab on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Holidays.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Yellow cab is even Performing well</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In the cities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where Pink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cab’s customer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is more.</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Sandiego has more rides on weekend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as compare to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cities where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Pink cab dominates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and here also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Yellow cab is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giving tough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competition to     </a:t>
            </a:r>
            <a:endParaRPr b="0" lang="en-US"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Pink cab</a:t>
            </a:r>
            <a:endParaRPr b="0" lang="en-US" sz="1400" spc="-1" strike="noStrike">
              <a:latin typeface="Arial"/>
            </a:endParaRPr>
          </a:p>
          <a:p>
            <a:pPr>
              <a:lnSpc>
                <a:spcPct val="100000"/>
              </a:lnSpc>
            </a:pPr>
            <a:endParaRPr b="0" lang="en-US" sz="1400" spc="-1" strike="noStrike">
              <a:latin typeface="Arial"/>
            </a:endParaRPr>
          </a:p>
        </p:txBody>
      </p:sp>
      <p:sp>
        <p:nvSpPr>
          <p:cNvPr id="155" name="CustomShape 2"/>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Customer Preference on Holiday</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4" descr=""/>
          <p:cNvPicPr/>
          <p:nvPr/>
        </p:nvPicPr>
        <p:blipFill>
          <a:blip r:embed="rId1"/>
          <a:stretch/>
        </p:blipFill>
        <p:spPr>
          <a:xfrm>
            <a:off x="7122600" y="1512360"/>
            <a:ext cx="1206000" cy="837720"/>
          </a:xfrm>
          <a:prstGeom prst="rect">
            <a:avLst/>
          </a:prstGeom>
          <a:ln w="0">
            <a:noFill/>
          </a:ln>
        </p:spPr>
      </p:pic>
      <p:pic>
        <p:nvPicPr>
          <p:cNvPr id="157" name="Picture 2" descr=""/>
          <p:cNvPicPr/>
          <p:nvPr/>
        </p:nvPicPr>
        <p:blipFill>
          <a:blip r:embed="rId2"/>
          <a:stretch/>
        </p:blipFill>
        <p:spPr>
          <a:xfrm>
            <a:off x="762120" y="1512360"/>
            <a:ext cx="8287920" cy="5240880"/>
          </a:xfrm>
          <a:prstGeom prst="rect">
            <a:avLst/>
          </a:prstGeom>
          <a:ln w="0">
            <a:noFill/>
          </a:ln>
        </p:spPr>
      </p:pic>
      <p:pic>
        <p:nvPicPr>
          <p:cNvPr id="158" name="Picture 5" descr=""/>
          <p:cNvPicPr/>
          <p:nvPr/>
        </p:nvPicPr>
        <p:blipFill>
          <a:blip r:embed="rId3"/>
          <a:stretch/>
        </p:blipFill>
        <p:spPr>
          <a:xfrm>
            <a:off x="9050400" y="1513440"/>
            <a:ext cx="2247480" cy="1422000"/>
          </a:xfrm>
          <a:prstGeom prst="rect">
            <a:avLst/>
          </a:prstGeom>
          <a:ln w="0">
            <a:noFill/>
          </a:ln>
        </p:spPr>
      </p:pic>
      <p:sp>
        <p:nvSpPr>
          <p:cNvPr id="159" name="CustomShape 1"/>
          <p:cNvSpPr/>
          <p:nvPr/>
        </p:nvSpPr>
        <p:spPr>
          <a:xfrm>
            <a:off x="0" y="-1224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Profit Forecasting for 2019</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Picture 5" descr=""/>
          <p:cNvPicPr/>
          <p:nvPr/>
        </p:nvPicPr>
        <p:blipFill>
          <a:blip r:embed="rId1"/>
          <a:stretch/>
        </p:blipFill>
        <p:spPr>
          <a:xfrm>
            <a:off x="9050400" y="1788120"/>
            <a:ext cx="2247480" cy="1422000"/>
          </a:xfrm>
          <a:prstGeom prst="rect">
            <a:avLst/>
          </a:prstGeom>
          <a:ln w="0">
            <a:noFill/>
          </a:ln>
        </p:spPr>
      </p:pic>
      <p:pic>
        <p:nvPicPr>
          <p:cNvPr id="161" name="Picture 3" descr=""/>
          <p:cNvPicPr/>
          <p:nvPr/>
        </p:nvPicPr>
        <p:blipFill>
          <a:blip r:embed="rId2"/>
          <a:stretch/>
        </p:blipFill>
        <p:spPr>
          <a:xfrm>
            <a:off x="762120" y="1788120"/>
            <a:ext cx="8287920" cy="4754520"/>
          </a:xfrm>
          <a:prstGeom prst="rect">
            <a:avLst/>
          </a:prstGeom>
          <a:ln w="0">
            <a:noFill/>
          </a:ln>
        </p:spPr>
      </p:pic>
      <p:sp>
        <p:nvSpPr>
          <p:cNvPr id="162" name="CustomShape 1"/>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4400" spc="-1" strike="noStrike">
                <a:solidFill>
                  <a:srgbClr val="ed7d31"/>
                </a:solidFill>
                <a:latin typeface="Calibri Light"/>
              </a:rPr>
              <a:t>      </a:t>
            </a:r>
            <a:r>
              <a:rPr b="0" lang="en-US" sz="4400" spc="-1" strike="noStrike">
                <a:solidFill>
                  <a:srgbClr val="ed7d31"/>
                </a:solidFill>
                <a:latin typeface="Calibri Light"/>
              </a:rPr>
              <a:t>Forecasting of no. of rides for 2019</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62120" y="1812600"/>
            <a:ext cx="10515240" cy="4350960"/>
          </a:xfrm>
          <a:prstGeom prst="rect">
            <a:avLst/>
          </a:prstGeom>
          <a:noFill/>
          <a:ln w="0">
            <a:noFill/>
          </a:ln>
        </p:spPr>
        <p:txBody>
          <a:bodyPr>
            <a:normAutofit/>
          </a:bodyPr>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A private firm in the US,XYZ, wants to invest in the cab industry. And before making their </a:t>
            </a:r>
            <a:r>
              <a:rPr b="0" lang="en-US" sz="1800" spc="-1" strike="noStrike">
                <a:solidFill>
                  <a:srgbClr val="000000"/>
                </a:solidFill>
                <a:latin typeface="Calibri"/>
              </a:rPr>
              <a:t>final decision, they want to understand the market thus making a wise decision.</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There are two companies which are Pink Cabs and Yellow Cabs and with proper </a:t>
            </a:r>
            <a:r>
              <a:rPr b="0" lang="en-US" sz="1800" spc="-1" strike="noStrike">
                <a:solidFill>
                  <a:srgbClr val="000000"/>
                </a:solidFill>
                <a:latin typeface="Calibri"/>
              </a:rPr>
              <a:t>insights,XYZ, will be in a better position to choose which company to invest in.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
        <p:nvSpPr>
          <p:cNvPr id="85" name="CustomShape 2"/>
          <p:cNvSpPr/>
          <p:nvPr/>
        </p:nvSpPr>
        <p:spPr>
          <a:xfrm>
            <a:off x="0" y="0"/>
            <a:ext cx="12191760" cy="137124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86" name="TextShape 3"/>
          <p:cNvSpPr txBox="1"/>
          <p:nvPr/>
        </p:nvSpPr>
        <p:spPr>
          <a:xfrm>
            <a:off x="838080" y="46080"/>
            <a:ext cx="10515240" cy="1325160"/>
          </a:xfrm>
          <a:prstGeom prst="rect">
            <a:avLst/>
          </a:prstGeom>
          <a:noFill/>
          <a:ln w="0">
            <a:noFill/>
          </a:ln>
        </p:spPr>
        <p:txBody>
          <a:bodyPr anchor="ctr">
            <a:normAutofit/>
          </a:bodyPr>
          <a:p>
            <a:pPr>
              <a:lnSpc>
                <a:spcPct val="90000"/>
              </a:lnSpc>
            </a:pPr>
            <a:r>
              <a:rPr b="1" lang="en-US" sz="3500" spc="-1" strike="noStrike">
                <a:solidFill>
                  <a:srgbClr val="ed7d31"/>
                </a:solidFill>
                <a:latin typeface="Calibri"/>
              </a:rPr>
              <a:t>EXECUTIVE SUMMARY</a:t>
            </a:r>
            <a:endParaRPr b="0" lang="en-US" sz="3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62120" y="1595160"/>
            <a:ext cx="11429640" cy="6173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We have evaluated both the cab companies on following points and found Yellow cab better than Pink cab:</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Customer Reach  : </a:t>
            </a:r>
            <a:r>
              <a:rPr b="0" lang="en-US" sz="1600" spc="-1" strike="noStrike">
                <a:solidFill>
                  <a:srgbClr val="000000"/>
                </a:solidFill>
                <a:latin typeface="Calibri"/>
              </a:rPr>
              <a:t>Yellow cab has higher customer reach in 25 cities while Pink cab has higher customer reach in 4 cities. We have also observed that Yellow cab is doing good in covering other cab users as compared to Pink cab.</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Customer Retention: </a:t>
            </a:r>
            <a:r>
              <a:rPr b="0" lang="en-US" sz="1600" spc="-1" strike="noStrike">
                <a:solidFill>
                  <a:srgbClr val="000000"/>
                </a:solidFill>
                <a:latin typeface="Calibri"/>
              </a:rPr>
              <a:t>We have analyzed this in two segments : at least 5 drive and at least 10 drive with the same cab company. And we found that Yellow cab is doing far better than Pink cab in both these segments.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Age wise Reach : </a:t>
            </a:r>
            <a:r>
              <a:rPr b="0" lang="en-US" sz="1600" spc="-1" strike="noStrike">
                <a:solidFill>
                  <a:srgbClr val="000000"/>
                </a:solidFill>
                <a:latin typeface="Calibri"/>
              </a:rPr>
              <a:t>Yellow cab has customer in all age group and it’s been observed that it’s even popular in 60+ age group as equally as its in 18-25 age group.</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Average Profit per KM: </a:t>
            </a:r>
            <a:r>
              <a:rPr b="0" lang="en-US" sz="1600" spc="-1" strike="noStrike">
                <a:solidFill>
                  <a:srgbClr val="000000"/>
                </a:solidFill>
                <a:latin typeface="Calibri"/>
              </a:rPr>
              <a:t>Yellow cab’s average profit per KM is almost three times the average profit per KM of the Pink cab.</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Income wise Reach :</a:t>
            </a:r>
            <a:r>
              <a:rPr b="0" lang="en-US" sz="1600" spc="-1" strike="noStrike">
                <a:solidFill>
                  <a:srgbClr val="000000"/>
                </a:solidFill>
                <a:latin typeface="Calibri"/>
              </a:rPr>
              <a:t>Both the cabs are very popular in high and medium income class but here also Yellow cab is performing better than Pink cab in offering their services to all the three income class group (low, medium and high)</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Calibri"/>
              </a:rPr>
              <a:t>Ride count and Profit Forecasting : </a:t>
            </a:r>
            <a:r>
              <a:rPr b="0" lang="en-US" sz="1600" spc="-1" strike="noStrike">
                <a:solidFill>
                  <a:srgbClr val="000000"/>
                </a:solidFill>
                <a:latin typeface="Calibri"/>
              </a:rPr>
              <a:t>Both the companies are facing loss in the profit and no. of ride. Yellow cab’s forecasted profit loss is around 1.83% while Pink cab’s loss in 3.1%.Pink cab is facing more loss even when its forecasted no of ride loss is lesser than Yellow cab. </a:t>
            </a:r>
            <a:endParaRPr b="0" lang="en-US" sz="1600" spc="-1" strike="noStrike">
              <a:latin typeface="Arial"/>
            </a:endParaRPr>
          </a:p>
          <a:p>
            <a:pPr>
              <a:lnSpc>
                <a:spcPct val="100000"/>
              </a:lnSpc>
            </a:pPr>
            <a:r>
              <a:rPr b="1" lang="en-US" sz="1600" spc="-1" strike="noStrike">
                <a:solidFill>
                  <a:srgbClr val="000000"/>
                </a:solidFill>
                <a:latin typeface="Calibri"/>
              </a:rPr>
              <a:t>On the basis of above point , we will recommend Yellow cab for investment.</a:t>
            </a:r>
            <a:endParaRPr b="0" lang="en-US" sz="1600" spc="-1" strike="noStrike">
              <a:latin typeface="Arial"/>
            </a:endParaRPr>
          </a:p>
          <a:p>
            <a:pPr>
              <a:lnSpc>
                <a:spcPct val="100000"/>
              </a:lnSpc>
            </a:pPr>
            <a:endParaRPr b="0" lang="en-US" sz="1600" spc="-1" strike="noStrike">
              <a:latin typeface="Arial"/>
            </a:endParaRPr>
          </a:p>
        </p:txBody>
      </p:sp>
      <p:sp>
        <p:nvSpPr>
          <p:cNvPr id="164" name="CustomShape 2"/>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4400" spc="-1" strike="noStrike">
                <a:solidFill>
                  <a:srgbClr val="ed7d31"/>
                </a:solidFill>
                <a:latin typeface="Calibri Light"/>
              </a:rPr>
              <a:t>      </a:t>
            </a:r>
            <a:r>
              <a:rPr b="0" lang="en-US" sz="4400" spc="-1" strike="noStrike">
                <a:solidFill>
                  <a:srgbClr val="ed7d31"/>
                </a:solidFill>
                <a:latin typeface="Calibri Light"/>
              </a:rPr>
              <a:t>Recommendations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872320" y="2601000"/>
            <a:ext cx="5558760" cy="1655280"/>
          </a:xfrm>
          <a:prstGeom prst="rect">
            <a:avLst/>
          </a:prstGeom>
          <a:noFill/>
          <a:ln w="0">
            <a:noFill/>
          </a:ln>
        </p:spPr>
        <p:txBody>
          <a:bodyPr>
            <a:normAutofit/>
          </a:bodyPr>
          <a:p>
            <a:pPr algn="ctr">
              <a:lnSpc>
                <a:spcPct val="90000"/>
              </a:lnSpc>
              <a:spcBef>
                <a:spcPts val="1001"/>
              </a:spcBef>
              <a:tabLst>
                <a:tab algn="l" pos="0"/>
              </a:tabLst>
            </a:pPr>
            <a:r>
              <a:rPr b="0" lang="en-US" sz="6600" spc="-1" strike="noStrike">
                <a:solidFill>
                  <a:srgbClr val="ff6600"/>
                </a:solidFill>
                <a:latin typeface="Calibri"/>
              </a:rPr>
              <a:t>Thank You</a:t>
            </a:r>
            <a:endParaRPr b="0" lang="en-US" sz="6600" spc="-1" strike="noStrike">
              <a:latin typeface="Arial"/>
            </a:endParaRPr>
          </a:p>
          <a:p>
            <a:pPr algn="ctr">
              <a:lnSpc>
                <a:spcPct val="90000"/>
              </a:lnSpc>
              <a:spcBef>
                <a:spcPts val="1001"/>
              </a:spcBef>
              <a:tabLst>
                <a:tab algn="l" pos="0"/>
              </a:tabLst>
            </a:pPr>
            <a:endParaRPr b="0" lang="en-US" sz="6600" spc="-1" strike="noStrike">
              <a:latin typeface="Arial"/>
            </a:endParaRPr>
          </a:p>
        </p:txBody>
      </p:sp>
      <p:sp>
        <p:nvSpPr>
          <p:cNvPr id="166" name="CustomShape 2"/>
          <p:cNvSpPr/>
          <p:nvPr/>
        </p:nvSpPr>
        <p:spPr>
          <a:xfrm>
            <a:off x="0" y="0"/>
            <a:ext cx="5871960" cy="685764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pic>
        <p:nvPicPr>
          <p:cNvPr id="167" name="Picture 6" descr=""/>
          <p:cNvPicPr/>
          <p:nvPr/>
        </p:nvPicPr>
        <p:blipFill>
          <a:blip r:embed="rId1"/>
          <a:stretch/>
        </p:blipFill>
        <p:spPr>
          <a:xfrm>
            <a:off x="169920" y="6109560"/>
            <a:ext cx="1654200" cy="993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9880" y="1371600"/>
            <a:ext cx="9387000" cy="447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Combined Cab_Data.csv,Customer_ID.csv,Transaction_ID.csv into one final</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dataframe.</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final dataframe has 18 features and 359,392 data points.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City.csv dataset is on its own,despite it having a city column which could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have been used in the merging. This is because the final dataframe contains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information for each customer.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Calibri"/>
              </a:rPr>
              <a:t>Assumptions: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Date of Travel column range from 2016-01-02 to 2018-12-31</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Teen’s age range from 0-18,young adults 18-25,adults 25-35,mid-adults</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35-55 ,the old 55 – 75 and senior citizens 75-100</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Annual income for low class ranges from 0-20000,middle class 20000-</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45000,upper middle class 45000-140000,High income guys 140000-20000.</a:t>
            </a:r>
            <a:endParaRPr b="0" lang="en-US" sz="1800" spc="-1" strike="noStrike">
              <a:latin typeface="Arial"/>
            </a:endParaRPr>
          </a:p>
          <a:p>
            <a:pPr>
              <a:lnSpc>
                <a:spcPct val="100000"/>
              </a:lnSpc>
            </a:pPr>
            <a:endParaRPr b="0" lang="en-US" sz="1800" spc="-1" strike="noStrike">
              <a:latin typeface="Arial"/>
            </a:endParaRPr>
          </a:p>
        </p:txBody>
      </p:sp>
      <p:sp>
        <p:nvSpPr>
          <p:cNvPr id="88" name="CustomShape 2"/>
          <p:cNvSpPr/>
          <p:nvPr/>
        </p:nvSpPr>
        <p:spPr>
          <a:xfrm>
            <a:off x="0" y="0"/>
            <a:ext cx="12191760" cy="136404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89" name="TextShape 3"/>
          <p:cNvSpPr txBox="1"/>
          <p:nvPr/>
        </p:nvSpPr>
        <p:spPr>
          <a:xfrm>
            <a:off x="838080" y="59760"/>
            <a:ext cx="10515240" cy="1325160"/>
          </a:xfrm>
          <a:prstGeom prst="rect">
            <a:avLst/>
          </a:prstGeom>
          <a:noFill/>
          <a:ln w="0">
            <a:noFill/>
          </a:ln>
        </p:spPr>
        <p:txBody>
          <a:bodyPr anchor="ctr">
            <a:noAutofit/>
          </a:bodyPr>
          <a:p>
            <a:pPr>
              <a:lnSpc>
                <a:spcPct val="90000"/>
              </a:lnSpc>
            </a:pPr>
            <a:r>
              <a:rPr b="1" lang="en-US" sz="4400" spc="-1" strike="noStrike">
                <a:solidFill>
                  <a:srgbClr val="ed7d31"/>
                </a:solidFill>
                <a:latin typeface="Calibri Light"/>
              </a:rPr>
              <a:t>Data Exploration</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w="0">
            <a:noFill/>
          </a:ln>
        </p:spPr>
        <p:txBody>
          <a:bodyPr anchor="ctr">
            <a:normAutofit/>
          </a:bodyPr>
          <a:p>
            <a:pPr>
              <a:lnSpc>
                <a:spcPct val="90000"/>
              </a:lnSpc>
            </a:pPr>
            <a:r>
              <a:rPr b="1" lang="en-US" sz="3500" spc="-1" strike="noStrike">
                <a:solidFill>
                  <a:srgbClr val="ed7d31"/>
                </a:solidFill>
                <a:latin typeface="Calibri Light"/>
              </a:rPr>
              <a:t>Profit Analysis</a:t>
            </a:r>
            <a:endParaRPr b="0" lang="en-US" sz="3500" spc="-1" strike="noStrike">
              <a:solidFill>
                <a:srgbClr val="000000"/>
              </a:solidFill>
              <a:latin typeface="Calibri"/>
            </a:endParaRPr>
          </a:p>
        </p:txBody>
      </p:sp>
      <p:sp>
        <p:nvSpPr>
          <p:cNvPr id="91" name="CustomShape 2"/>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Cab-rate-usage in different Cities</a:t>
            </a:r>
            <a:endParaRPr b="0" lang="en-US" sz="4400" spc="-1" strike="noStrike">
              <a:latin typeface="Arial"/>
            </a:endParaRPr>
          </a:p>
        </p:txBody>
      </p:sp>
      <p:sp>
        <p:nvSpPr>
          <p:cNvPr id="92" name="TextShape 3"/>
          <p:cNvSpPr txBox="1"/>
          <p:nvPr/>
        </p:nvSpPr>
        <p:spPr>
          <a:xfrm>
            <a:off x="0" y="1399680"/>
            <a:ext cx="12115800" cy="5458320"/>
          </a:xfrm>
          <a:prstGeom prst="rect">
            <a:avLst/>
          </a:prstGeom>
          <a:noFill/>
          <a:ln w="0">
            <a:noFill/>
          </a:ln>
        </p:spPr>
        <p:txBody>
          <a:bodyPr lIns="0" rIns="0" tIns="0" bIns="0" anchor="ctr">
            <a:noAutofit/>
          </a:bodyPr>
          <a:p>
            <a:pPr algn="ctr"/>
            <a:endParaRPr b="0" lang="en-US" sz="3200" spc="-1" strike="noStrike">
              <a:latin typeface="Arial"/>
            </a:endParaRPr>
          </a:p>
          <a:p>
            <a:pPr algn="ctr"/>
            <a:endParaRPr b="0" lang="en-US" sz="3200" spc="-1" strike="noStrike">
              <a:latin typeface="Arial"/>
            </a:endParaRPr>
          </a:p>
          <a:p>
            <a:pPr algn="ctr"/>
            <a:endParaRPr b="0" lang="en-US" sz="3200" spc="-1" strike="noStrike">
              <a:latin typeface="Arial"/>
            </a:endParaRPr>
          </a:p>
          <a:p>
            <a:pPr algn="ctr"/>
            <a:endParaRPr b="0" lang="en-US" sz="3200" spc="-1" strike="noStrike">
              <a:latin typeface="Arial"/>
            </a:endParaRPr>
          </a:p>
          <a:p>
            <a:pPr algn="ctr"/>
            <a:endParaRPr b="0" lang="en-US" sz="3200" spc="-1" strike="noStrike">
              <a:latin typeface="Arial"/>
            </a:endParaRPr>
          </a:p>
          <a:p>
            <a:pPr algn="ctr"/>
            <a:endParaRPr b="0" lang="en-US" sz="3200" spc="-1" strike="noStrike">
              <a:latin typeface="Arial"/>
            </a:endParaRPr>
          </a:p>
          <a:p>
            <a:pPr algn="ctr"/>
            <a:endParaRPr b="0" lang="en-US" sz="3200" spc="-1" strike="noStrike">
              <a:latin typeface="Arial"/>
            </a:endParaRPr>
          </a:p>
          <a:p>
            <a:pPr algn="ctr"/>
            <a:r>
              <a:rPr b="0" lang="en-US" sz="3200" spc="-1" strike="noStrike">
                <a:latin typeface="Arial"/>
              </a:rPr>
              <a:t>Som</a:t>
            </a:r>
            <a:r>
              <a:rPr b="0" lang="en-US" sz="3200" spc="-1" strike="noStrike">
                <a:latin typeface="Arial"/>
              </a:rPr>
              <a:t>e </a:t>
            </a:r>
            <a:r>
              <a:rPr b="0" lang="en-US" sz="3200" spc="-1" strike="noStrike">
                <a:latin typeface="Arial"/>
              </a:rPr>
              <a:t>citie</a:t>
            </a:r>
            <a:r>
              <a:rPr b="0" lang="en-US" sz="3200" spc="-1" strike="noStrike">
                <a:latin typeface="Arial"/>
              </a:rPr>
              <a:t>s </a:t>
            </a:r>
            <a:r>
              <a:rPr b="0" lang="en-US" sz="3200" spc="-1" strike="noStrike">
                <a:latin typeface="Arial"/>
              </a:rPr>
              <a:t>like </a:t>
            </a:r>
            <a:r>
              <a:rPr b="0" lang="en-US" sz="3200" spc="-1" strike="noStrike">
                <a:latin typeface="Arial"/>
              </a:rPr>
              <a:t>New </a:t>
            </a:r>
            <a:r>
              <a:rPr b="0" lang="en-US" sz="3200" spc="-1" strike="noStrike">
                <a:latin typeface="Arial"/>
              </a:rPr>
              <a:t>York </a:t>
            </a:r>
            <a:r>
              <a:rPr b="0" lang="en-US" sz="3200" spc="-1" strike="noStrike">
                <a:latin typeface="Arial"/>
              </a:rPr>
              <a:t>hav</a:t>
            </a:r>
            <a:r>
              <a:rPr b="0" lang="en-US" sz="3200" spc="-1" strike="noStrike">
                <a:latin typeface="Arial"/>
              </a:rPr>
              <a:t>e a </a:t>
            </a:r>
            <a:r>
              <a:rPr b="0" lang="en-US" sz="3200" spc="-1" strike="noStrike">
                <a:latin typeface="Arial"/>
              </a:rPr>
              <a:t>high </a:t>
            </a:r>
            <a:r>
              <a:rPr b="0" lang="en-US" sz="3200" spc="-1" strike="noStrike">
                <a:latin typeface="Arial"/>
              </a:rPr>
              <a:t>pop</a:t>
            </a:r>
            <a:r>
              <a:rPr b="0" lang="en-US" sz="3200" spc="-1" strike="noStrike">
                <a:latin typeface="Arial"/>
              </a:rPr>
              <a:t>ulati</a:t>
            </a:r>
            <a:r>
              <a:rPr b="0" lang="en-US" sz="3200" spc="-1" strike="noStrike">
                <a:latin typeface="Arial"/>
              </a:rPr>
              <a:t>on </a:t>
            </a:r>
            <a:r>
              <a:rPr b="0" lang="en-US" sz="3200" spc="-1" strike="noStrike">
                <a:latin typeface="Arial"/>
              </a:rPr>
              <a:t>but </a:t>
            </a:r>
            <a:r>
              <a:rPr b="0" lang="en-US" sz="3200" spc="-1" strike="noStrike">
                <a:latin typeface="Arial"/>
              </a:rPr>
              <a:t>the </a:t>
            </a:r>
            <a:r>
              <a:rPr b="0" lang="en-US" sz="3200" spc="-1" strike="noStrike">
                <a:latin typeface="Arial"/>
              </a:rPr>
              <a:t>ratio </a:t>
            </a:r>
            <a:r>
              <a:rPr b="0" lang="en-US" sz="3200" spc="-1" strike="noStrike">
                <a:latin typeface="Arial"/>
              </a:rPr>
              <a:t>of </a:t>
            </a:r>
            <a:r>
              <a:rPr b="0" lang="en-US" sz="3200" spc="-1" strike="noStrike">
                <a:latin typeface="Arial"/>
              </a:rPr>
              <a:t>cab-</a:t>
            </a:r>
            <a:r>
              <a:rPr b="0" lang="en-US" sz="3200" spc="-1" strike="noStrike">
                <a:latin typeface="Arial"/>
              </a:rPr>
              <a:t>user</a:t>
            </a:r>
            <a:r>
              <a:rPr b="0" lang="en-US" sz="3200" spc="-1" strike="noStrike">
                <a:latin typeface="Arial"/>
              </a:rPr>
              <a:t>s to </a:t>
            </a:r>
            <a:r>
              <a:rPr b="0" lang="en-US" sz="3200" spc="-1" strike="noStrike">
                <a:latin typeface="Arial"/>
              </a:rPr>
              <a:t>thos</a:t>
            </a:r>
            <a:r>
              <a:rPr b="0" lang="en-US" sz="3200" spc="-1" strike="noStrike">
                <a:latin typeface="Arial"/>
              </a:rPr>
              <a:t>e </a:t>
            </a:r>
            <a:r>
              <a:rPr b="0" lang="en-US" sz="3200" spc="-1" strike="noStrike">
                <a:latin typeface="Arial"/>
              </a:rPr>
              <a:t>who </a:t>
            </a:r>
            <a:r>
              <a:rPr b="0" lang="en-US" sz="3200" spc="-1" strike="noStrike">
                <a:latin typeface="Arial"/>
              </a:rPr>
              <a:t>don’</a:t>
            </a:r>
            <a:r>
              <a:rPr b="0" lang="en-US" sz="3200" spc="-1" strike="noStrike">
                <a:latin typeface="Arial"/>
              </a:rPr>
              <a:t>t </a:t>
            </a:r>
            <a:r>
              <a:rPr b="0" lang="en-US" sz="3200" spc="-1" strike="noStrike">
                <a:latin typeface="Arial"/>
              </a:rPr>
              <a:t>use </a:t>
            </a:r>
            <a:r>
              <a:rPr b="0" lang="en-US" sz="3200" spc="-1" strike="noStrike">
                <a:latin typeface="Arial"/>
              </a:rPr>
              <a:t>cab</a:t>
            </a:r>
            <a:r>
              <a:rPr b="0" lang="en-US" sz="3200" spc="-1" strike="noStrike">
                <a:latin typeface="Arial"/>
              </a:rPr>
              <a:t>s is </a:t>
            </a:r>
            <a:r>
              <a:rPr b="0" lang="en-US" sz="3200" spc="-1" strike="noStrike">
                <a:latin typeface="Arial"/>
              </a:rPr>
              <a:t>very </a:t>
            </a:r>
            <a:r>
              <a:rPr b="0" lang="en-US" sz="3200" spc="-1" strike="noStrike">
                <a:latin typeface="Arial"/>
              </a:rPr>
              <a:t>low. </a:t>
            </a:r>
            <a:r>
              <a:rPr b="0" lang="en-US" sz="3200" spc="-1" strike="noStrike">
                <a:latin typeface="Arial"/>
              </a:rPr>
              <a:t>Oth</a:t>
            </a:r>
            <a:r>
              <a:rPr b="0" lang="en-US" sz="3200" spc="-1" strike="noStrike">
                <a:latin typeface="Arial"/>
              </a:rPr>
              <a:t>ers </a:t>
            </a:r>
            <a:r>
              <a:rPr b="0" lang="en-US" sz="3200" spc="-1" strike="noStrike">
                <a:latin typeface="Arial"/>
              </a:rPr>
              <a:t>like </a:t>
            </a:r>
            <a:r>
              <a:rPr b="0" lang="en-US" sz="3200" spc="-1" strike="noStrike">
                <a:latin typeface="Arial"/>
              </a:rPr>
              <a:t>Bost</a:t>
            </a:r>
            <a:r>
              <a:rPr b="0" lang="en-US" sz="3200" spc="-1" strike="noStrike">
                <a:latin typeface="Arial"/>
              </a:rPr>
              <a:t>on </a:t>
            </a:r>
            <a:r>
              <a:rPr b="0" lang="en-US" sz="3200" spc="-1" strike="noStrike">
                <a:latin typeface="Arial"/>
              </a:rPr>
              <a:t>MA, </a:t>
            </a:r>
            <a:r>
              <a:rPr b="0" lang="en-US" sz="3200" spc="-1" strike="noStrike">
                <a:latin typeface="Arial"/>
              </a:rPr>
              <a:t>hav</a:t>
            </a:r>
            <a:r>
              <a:rPr b="0" lang="en-US" sz="3200" spc="-1" strike="noStrike">
                <a:latin typeface="Arial"/>
              </a:rPr>
              <a:t>e </a:t>
            </a:r>
            <a:r>
              <a:rPr b="0" lang="en-US" sz="3200" spc="-1" strike="noStrike">
                <a:latin typeface="Arial"/>
              </a:rPr>
              <a:t>low </a:t>
            </a:r>
            <a:r>
              <a:rPr b="0" lang="en-US" sz="3200" spc="-1" strike="noStrike">
                <a:latin typeface="Arial"/>
              </a:rPr>
              <a:t>pop</a:t>
            </a:r>
            <a:r>
              <a:rPr b="0" lang="en-US" sz="3200" spc="-1" strike="noStrike">
                <a:latin typeface="Arial"/>
              </a:rPr>
              <a:t>ulati</a:t>
            </a:r>
            <a:r>
              <a:rPr b="0" lang="en-US" sz="3200" spc="-1" strike="noStrike">
                <a:latin typeface="Arial"/>
              </a:rPr>
              <a:t>on </a:t>
            </a:r>
            <a:r>
              <a:rPr b="0" lang="en-US" sz="3200" spc="-1" strike="noStrike">
                <a:latin typeface="Arial"/>
              </a:rPr>
              <a:t>but </a:t>
            </a:r>
            <a:r>
              <a:rPr b="0" lang="en-US" sz="3200" spc="-1" strike="noStrike">
                <a:latin typeface="Arial"/>
              </a:rPr>
              <a:t>the </a:t>
            </a:r>
            <a:r>
              <a:rPr b="0" lang="en-US" sz="3200" spc="-1" strike="noStrike">
                <a:latin typeface="Arial"/>
              </a:rPr>
              <a:t>ratio </a:t>
            </a:r>
            <a:r>
              <a:rPr b="0" lang="en-US" sz="3200" spc="-1" strike="noStrike">
                <a:latin typeface="Arial"/>
              </a:rPr>
              <a:t>is </a:t>
            </a:r>
            <a:r>
              <a:rPr b="0" lang="en-US" sz="3200" spc="-1" strike="noStrike">
                <a:latin typeface="Arial"/>
              </a:rPr>
              <a:t>high</a:t>
            </a:r>
            <a:r>
              <a:rPr b="0" lang="en-US" sz="3200" spc="-1" strike="noStrike">
                <a:latin typeface="Arial"/>
              </a:rPr>
              <a:t>.</a:t>
            </a:r>
            <a:endParaRPr b="0" lang="en-US" sz="3200" spc="-1" strike="noStrike">
              <a:latin typeface="Arial"/>
            </a:endParaRPr>
          </a:p>
        </p:txBody>
      </p:sp>
      <p:pic>
        <p:nvPicPr>
          <p:cNvPr id="93" name="" descr=""/>
          <p:cNvPicPr/>
          <p:nvPr/>
        </p:nvPicPr>
        <p:blipFill>
          <a:blip r:embed="rId1"/>
          <a:stretch/>
        </p:blipFill>
        <p:spPr>
          <a:xfrm>
            <a:off x="0" y="1399680"/>
            <a:ext cx="12191760" cy="3858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1" descr=""/>
          <p:cNvPicPr/>
          <p:nvPr/>
        </p:nvPicPr>
        <p:blipFill>
          <a:blip r:embed="rId1"/>
          <a:stretch/>
        </p:blipFill>
        <p:spPr>
          <a:xfrm>
            <a:off x="762120" y="1371600"/>
            <a:ext cx="9080280" cy="4527000"/>
          </a:xfrm>
          <a:prstGeom prst="rect">
            <a:avLst/>
          </a:prstGeom>
          <a:ln w="0">
            <a:noFill/>
          </a:ln>
        </p:spPr>
      </p:pic>
      <p:pic>
        <p:nvPicPr>
          <p:cNvPr id="95" name="Picture 2" descr=""/>
          <p:cNvPicPr/>
          <p:nvPr/>
        </p:nvPicPr>
        <p:blipFill>
          <a:blip r:embed="rId2"/>
          <a:stretch/>
        </p:blipFill>
        <p:spPr>
          <a:xfrm>
            <a:off x="8701560" y="1550160"/>
            <a:ext cx="1434600" cy="850680"/>
          </a:xfrm>
          <a:prstGeom prst="rect">
            <a:avLst/>
          </a:prstGeom>
          <a:ln w="0">
            <a:noFill/>
          </a:ln>
        </p:spPr>
      </p:pic>
      <p:sp>
        <p:nvSpPr>
          <p:cNvPr id="96" name="CustomShape 1"/>
          <p:cNvSpPr/>
          <p:nvPr/>
        </p:nvSpPr>
        <p:spPr>
          <a:xfrm>
            <a:off x="0" y="-1224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Yearly Profit Analysis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10" descr=""/>
          <p:cNvPicPr/>
          <p:nvPr/>
        </p:nvPicPr>
        <p:blipFill>
          <a:blip r:embed="rId1"/>
          <a:stretch/>
        </p:blipFill>
        <p:spPr>
          <a:xfrm>
            <a:off x="5370480" y="1357200"/>
            <a:ext cx="4846680" cy="5167800"/>
          </a:xfrm>
          <a:prstGeom prst="rect">
            <a:avLst/>
          </a:prstGeom>
          <a:ln w="0">
            <a:noFill/>
          </a:ln>
        </p:spPr>
      </p:pic>
      <p:pic>
        <p:nvPicPr>
          <p:cNvPr id="98" name="Picture 12" descr=""/>
          <p:cNvPicPr/>
          <p:nvPr/>
        </p:nvPicPr>
        <p:blipFill>
          <a:blip r:embed="rId2"/>
          <a:stretch/>
        </p:blipFill>
        <p:spPr>
          <a:xfrm>
            <a:off x="745200" y="1357200"/>
            <a:ext cx="4608360" cy="5167800"/>
          </a:xfrm>
          <a:prstGeom prst="rect">
            <a:avLst/>
          </a:prstGeom>
          <a:ln w="0">
            <a:noFill/>
          </a:ln>
        </p:spPr>
      </p:pic>
      <p:pic>
        <p:nvPicPr>
          <p:cNvPr id="99" name="Picture 5" descr=""/>
          <p:cNvPicPr/>
          <p:nvPr/>
        </p:nvPicPr>
        <p:blipFill>
          <a:blip r:embed="rId3"/>
          <a:stretch/>
        </p:blipFill>
        <p:spPr>
          <a:xfrm>
            <a:off x="9390600" y="1357200"/>
            <a:ext cx="898560" cy="590400"/>
          </a:xfrm>
          <a:prstGeom prst="rect">
            <a:avLst/>
          </a:prstGeom>
          <a:ln w="0">
            <a:noFill/>
          </a:ln>
        </p:spPr>
      </p:pic>
      <p:sp>
        <p:nvSpPr>
          <p:cNvPr id="100" name="CustomShape 1"/>
          <p:cNvSpPr/>
          <p:nvPr/>
        </p:nvSpPr>
        <p:spPr>
          <a:xfrm>
            <a:off x="10289880" y="1371600"/>
            <a:ext cx="1901880" cy="255852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There is almost equal distribution of gender in the</a:t>
            </a:r>
            <a:endParaRPr b="0" lang="en-US" sz="1800" spc="-1" strike="noStrike">
              <a:latin typeface="Arial"/>
            </a:endParaRPr>
          </a:p>
          <a:p>
            <a:pPr>
              <a:lnSpc>
                <a:spcPct val="100000"/>
              </a:lnSpc>
            </a:pPr>
            <a:r>
              <a:rPr b="0" lang="en-US" sz="1800" spc="-1" strike="noStrike">
                <a:solidFill>
                  <a:srgbClr val="000000"/>
                </a:solidFill>
                <a:latin typeface="Calibri"/>
              </a:rPr>
              <a:t>Profit and customer base of both the cabs.</a:t>
            </a:r>
            <a:endParaRPr b="0" lang="en-US" sz="1800" spc="-1" strike="noStrike">
              <a:latin typeface="Arial"/>
            </a:endParaRPr>
          </a:p>
        </p:txBody>
      </p:sp>
      <p:sp>
        <p:nvSpPr>
          <p:cNvPr id="101" name="CustomShape 2"/>
          <p:cNvSpPr/>
          <p:nvPr/>
        </p:nvSpPr>
        <p:spPr>
          <a:xfrm>
            <a:off x="0" y="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Profit and customer base Analysis Gender wise       </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5" descr=""/>
          <p:cNvPicPr/>
          <p:nvPr/>
        </p:nvPicPr>
        <p:blipFill>
          <a:blip r:embed="rId1"/>
          <a:stretch/>
        </p:blipFill>
        <p:spPr>
          <a:xfrm>
            <a:off x="824040" y="1369440"/>
            <a:ext cx="6803280" cy="5076000"/>
          </a:xfrm>
          <a:prstGeom prst="rect">
            <a:avLst/>
          </a:prstGeom>
          <a:ln w="0">
            <a:noFill/>
          </a:ln>
        </p:spPr>
      </p:pic>
      <p:pic>
        <p:nvPicPr>
          <p:cNvPr id="103" name="Picture 3" descr=""/>
          <p:cNvPicPr/>
          <p:nvPr/>
        </p:nvPicPr>
        <p:blipFill>
          <a:blip r:embed="rId2"/>
          <a:stretch/>
        </p:blipFill>
        <p:spPr>
          <a:xfrm>
            <a:off x="7772760" y="1371600"/>
            <a:ext cx="3358800" cy="4918320"/>
          </a:xfrm>
          <a:prstGeom prst="rect">
            <a:avLst/>
          </a:prstGeom>
          <a:ln w="0">
            <a:noFill/>
          </a:ln>
        </p:spPr>
      </p:pic>
      <p:pic>
        <p:nvPicPr>
          <p:cNvPr id="104" name="Picture 7" descr=""/>
          <p:cNvPicPr/>
          <p:nvPr/>
        </p:nvPicPr>
        <p:blipFill>
          <a:blip r:embed="rId3"/>
          <a:stretch/>
        </p:blipFill>
        <p:spPr>
          <a:xfrm>
            <a:off x="6772320" y="1929240"/>
            <a:ext cx="1026000" cy="932760"/>
          </a:xfrm>
          <a:prstGeom prst="rect">
            <a:avLst/>
          </a:prstGeom>
          <a:ln w="0">
            <a:noFill/>
          </a:ln>
        </p:spPr>
      </p:pic>
      <p:sp>
        <p:nvSpPr>
          <p:cNvPr id="105" name="CustomShape 1"/>
          <p:cNvSpPr/>
          <p:nvPr/>
        </p:nvSpPr>
        <p:spPr>
          <a:xfrm>
            <a:off x="7055640" y="1373760"/>
            <a:ext cx="742680" cy="31644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p:style>
      </p:sp>
      <p:sp>
        <p:nvSpPr>
          <p:cNvPr id="106" name="CustomShape 2"/>
          <p:cNvSpPr/>
          <p:nvPr/>
        </p:nvSpPr>
        <p:spPr>
          <a:xfrm>
            <a:off x="10161720" y="1809360"/>
            <a:ext cx="1701720" cy="2832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Middle class and high class contributes more in the profit as well as in the customer base of both the cabs</a:t>
            </a:r>
            <a:endParaRPr b="0" lang="en-US" sz="1800" spc="-1" strike="noStrike">
              <a:latin typeface="Arial"/>
            </a:endParaRPr>
          </a:p>
        </p:txBody>
      </p:sp>
      <p:sp>
        <p:nvSpPr>
          <p:cNvPr id="107" name="CustomShape 3"/>
          <p:cNvSpPr/>
          <p:nvPr/>
        </p:nvSpPr>
        <p:spPr>
          <a:xfrm>
            <a:off x="0" y="-1692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200" spc="-1" strike="noStrike">
                <a:solidFill>
                  <a:srgbClr val="ed7d31"/>
                </a:solidFill>
                <a:latin typeface="Calibri Light"/>
              </a:rPr>
              <a:t>      </a:t>
            </a:r>
            <a:r>
              <a:rPr b="1" lang="en-US" sz="4200" spc="-1" strike="noStrike">
                <a:solidFill>
                  <a:srgbClr val="ed7d31"/>
                </a:solidFill>
                <a:latin typeface="Calibri Light"/>
              </a:rPr>
              <a:t>Income Class wise Profit and customer base Analysis</a:t>
            </a:r>
            <a:endParaRPr b="0" lang="en-US" sz="4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3" descr=""/>
          <p:cNvPicPr/>
          <p:nvPr/>
        </p:nvPicPr>
        <p:blipFill>
          <a:blip r:embed="rId1"/>
          <a:stretch/>
        </p:blipFill>
        <p:spPr>
          <a:xfrm>
            <a:off x="762120" y="1645920"/>
            <a:ext cx="5327280" cy="4608720"/>
          </a:xfrm>
          <a:prstGeom prst="rect">
            <a:avLst/>
          </a:prstGeom>
          <a:ln w="0">
            <a:noFill/>
          </a:ln>
        </p:spPr>
      </p:pic>
      <p:pic>
        <p:nvPicPr>
          <p:cNvPr id="109" name="Picture 2" descr=""/>
          <p:cNvPicPr/>
          <p:nvPr/>
        </p:nvPicPr>
        <p:blipFill>
          <a:blip r:embed="rId2"/>
          <a:stretch/>
        </p:blipFill>
        <p:spPr>
          <a:xfrm>
            <a:off x="6599880" y="1645920"/>
            <a:ext cx="5092920" cy="4426200"/>
          </a:xfrm>
          <a:prstGeom prst="rect">
            <a:avLst/>
          </a:prstGeom>
          <a:ln w="0">
            <a:noFill/>
          </a:ln>
        </p:spPr>
      </p:pic>
      <p:pic>
        <p:nvPicPr>
          <p:cNvPr id="110" name="Picture 6" descr=""/>
          <p:cNvPicPr/>
          <p:nvPr/>
        </p:nvPicPr>
        <p:blipFill>
          <a:blip r:embed="rId3"/>
          <a:stretch/>
        </p:blipFill>
        <p:spPr>
          <a:xfrm>
            <a:off x="5868720" y="1371600"/>
            <a:ext cx="730800" cy="1409400"/>
          </a:xfrm>
          <a:prstGeom prst="rect">
            <a:avLst/>
          </a:prstGeom>
          <a:ln w="0">
            <a:noFill/>
          </a:ln>
        </p:spPr>
      </p:pic>
      <p:sp>
        <p:nvSpPr>
          <p:cNvPr id="111" name="CustomShape 1"/>
          <p:cNvSpPr/>
          <p:nvPr/>
        </p:nvSpPr>
        <p:spPr>
          <a:xfrm>
            <a:off x="-6480" y="-1224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300" spc="-1" strike="noStrike">
                <a:solidFill>
                  <a:srgbClr val="ed7d31"/>
                </a:solidFill>
                <a:latin typeface="Calibri Light"/>
              </a:rPr>
              <a:t>       </a:t>
            </a:r>
            <a:r>
              <a:rPr b="1" lang="en-US" sz="4300" spc="-1" strike="noStrike">
                <a:solidFill>
                  <a:srgbClr val="ed7d31"/>
                </a:solidFill>
                <a:latin typeface="Calibri Light"/>
              </a:rPr>
              <a:t>Age GroupWise Profit And Customer Base Analysis</a:t>
            </a:r>
            <a:endParaRPr b="0" lang="en-US" sz="43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453040" y="5976720"/>
            <a:ext cx="7329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Viz 1</a:t>
            </a:r>
            <a:endParaRPr b="0" lang="en-US" sz="1800" spc="-1" strike="noStrike">
              <a:latin typeface="Arial"/>
            </a:endParaRPr>
          </a:p>
        </p:txBody>
      </p:sp>
      <p:pic>
        <p:nvPicPr>
          <p:cNvPr id="113" name="Picture 9" descr=""/>
          <p:cNvPicPr/>
          <p:nvPr/>
        </p:nvPicPr>
        <p:blipFill>
          <a:blip r:embed="rId1"/>
          <a:stretch/>
        </p:blipFill>
        <p:spPr>
          <a:xfrm>
            <a:off x="838080" y="1574280"/>
            <a:ext cx="4371120" cy="4518720"/>
          </a:xfrm>
          <a:prstGeom prst="rect">
            <a:avLst/>
          </a:prstGeom>
          <a:ln w="0">
            <a:noFill/>
          </a:ln>
        </p:spPr>
      </p:pic>
      <p:pic>
        <p:nvPicPr>
          <p:cNvPr id="114" name="Picture 10" descr=""/>
          <p:cNvPicPr/>
          <p:nvPr/>
        </p:nvPicPr>
        <p:blipFill>
          <a:blip r:embed="rId2"/>
          <a:stretch/>
        </p:blipFill>
        <p:spPr>
          <a:xfrm>
            <a:off x="4302000" y="1801800"/>
            <a:ext cx="959400" cy="825120"/>
          </a:xfrm>
          <a:prstGeom prst="rect">
            <a:avLst/>
          </a:prstGeom>
          <a:ln w="0">
            <a:noFill/>
          </a:ln>
        </p:spPr>
      </p:pic>
      <p:pic>
        <p:nvPicPr>
          <p:cNvPr id="115" name="Picture 11" descr=""/>
          <p:cNvPicPr/>
          <p:nvPr/>
        </p:nvPicPr>
        <p:blipFill>
          <a:blip r:embed="rId3"/>
          <a:stretch/>
        </p:blipFill>
        <p:spPr>
          <a:xfrm>
            <a:off x="5209560" y="1574280"/>
            <a:ext cx="4013280" cy="4402080"/>
          </a:xfrm>
          <a:prstGeom prst="rect">
            <a:avLst/>
          </a:prstGeom>
          <a:ln w="0">
            <a:noFill/>
          </a:ln>
        </p:spPr>
      </p:pic>
      <p:sp>
        <p:nvSpPr>
          <p:cNvPr id="116" name="CustomShape 2"/>
          <p:cNvSpPr/>
          <p:nvPr/>
        </p:nvSpPr>
        <p:spPr>
          <a:xfrm>
            <a:off x="9310680" y="1574280"/>
            <a:ext cx="2750040" cy="641700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600" spc="-1" strike="noStrike">
                <a:solidFill>
                  <a:srgbClr val="000000"/>
                </a:solidFill>
                <a:latin typeface="Calibri"/>
              </a:rPr>
              <a:t>Customers who have taken at least 5</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rides of the same cab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company is considered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for the viz1</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In Viz 2,only those customers considered who have taken at least 10 rides of the same cab company </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Clearly in both the segments Yellow cab is far better than Pink cab.</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Which shows Yellow cab is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able to retain their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customers well as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compared to Pink cab.</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alibri"/>
              </a:rPr>
              <a:t>      </a:t>
            </a:r>
            <a:endParaRPr b="0" lang="en-US" sz="1600" spc="-1" strike="noStrike">
              <a:latin typeface="Arial"/>
            </a:endParaRPr>
          </a:p>
        </p:txBody>
      </p:sp>
      <p:pic>
        <p:nvPicPr>
          <p:cNvPr id="117" name="Picture 13" descr=""/>
          <p:cNvPicPr/>
          <p:nvPr/>
        </p:nvPicPr>
        <p:blipFill>
          <a:blip r:embed="rId4"/>
          <a:stretch/>
        </p:blipFill>
        <p:spPr>
          <a:xfrm>
            <a:off x="8263440" y="1894680"/>
            <a:ext cx="959400" cy="825120"/>
          </a:xfrm>
          <a:prstGeom prst="rect">
            <a:avLst/>
          </a:prstGeom>
          <a:ln w="0">
            <a:noFill/>
          </a:ln>
        </p:spPr>
      </p:pic>
      <p:sp>
        <p:nvSpPr>
          <p:cNvPr id="118" name="CustomShape 3"/>
          <p:cNvSpPr/>
          <p:nvPr/>
        </p:nvSpPr>
        <p:spPr>
          <a:xfrm>
            <a:off x="4903920" y="5927760"/>
            <a:ext cx="4624560" cy="36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19" name="CustomShape 4"/>
          <p:cNvSpPr/>
          <p:nvPr/>
        </p:nvSpPr>
        <p:spPr>
          <a:xfrm>
            <a:off x="7002720" y="5976720"/>
            <a:ext cx="7329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Viz 2</a:t>
            </a:r>
            <a:endParaRPr b="0" lang="en-US" sz="1800" spc="-1" strike="noStrike">
              <a:latin typeface="Arial"/>
            </a:endParaRPr>
          </a:p>
        </p:txBody>
      </p:sp>
      <p:sp>
        <p:nvSpPr>
          <p:cNvPr id="120" name="CustomShape 5"/>
          <p:cNvSpPr/>
          <p:nvPr/>
        </p:nvSpPr>
        <p:spPr>
          <a:xfrm>
            <a:off x="0" y="-13680"/>
            <a:ext cx="12191760" cy="1383480"/>
          </a:xfrm>
          <a:prstGeom prst="rect">
            <a:avLst/>
          </a:prstGeom>
          <a:solidFill>
            <a:schemeClr val="bg2">
              <a:lumMod val="25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Customer Retention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2685</TotalTime>
  <Application>LibreOffice/7.0.5.2$Linux_X86_64 LibreOffice_project/00$Build-2</Application>
  <AppVersion>15.0000</AppVersion>
  <Words>1067</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dc:description/>
  <dc:language>en-US</dc:language>
  <cp:lastModifiedBy/>
  <cp:lastPrinted>2019-08-24T08:13:50Z</cp:lastPrinted>
  <dcterms:modified xsi:type="dcterms:W3CDTF">2021-06-25T11:51:07Z</dcterms:modified>
  <cp:revision>146</cp:revision>
  <dc:subject/>
  <dc:title>KPMG Case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21</vt:i4>
  </property>
</Properties>
</file>