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8" r:id="rId4"/>
    <p:sldId id="260" r:id="rId5"/>
    <p:sldId id="261" r:id="rId6"/>
    <p:sldId id="272"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2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9/13/2022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9/13/2022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751737" cy="1107996"/>
          </a:xfrm>
          <a:prstGeom prst="rect">
            <a:avLst/>
          </a:prstGeom>
          <a:solidFill>
            <a:schemeClr val="bg2">
              <a:lumMod val="25000"/>
            </a:schemeClr>
          </a:solidFill>
        </p:spPr>
        <p:txBody>
          <a:bodyPr wrap="none" rtlCol="0">
            <a:spAutoFit/>
          </a:bodyPr>
          <a:lstStyle/>
          <a:p>
            <a:r>
              <a:rPr lang="en-US" sz="6600" dirty="0">
                <a:solidFill>
                  <a:srgbClr val="FF6600"/>
                </a:solidFill>
              </a:rPr>
              <a:t>CREDIT RISK ANALYSIS</a:t>
            </a:r>
          </a:p>
        </p:txBody>
      </p:sp>
    </p:spTree>
    <p:extLst>
      <p:ext uri="{BB962C8B-B14F-4D97-AF65-F5344CB8AC3E}">
        <p14:creationId xmlns:p14="http://schemas.microsoft.com/office/powerpoint/2010/main" val="1491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432619" y="-14474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INTRODUCTION</a:t>
            </a:r>
          </a:p>
        </p:txBody>
      </p:sp>
      <p:pic>
        <p:nvPicPr>
          <p:cNvPr id="10" name="Content Placeholder 9">
            <a:extLst>
              <a:ext uri="{FF2B5EF4-FFF2-40B4-BE49-F238E27FC236}">
                <a16:creationId xmlns:a16="http://schemas.microsoft.com/office/drawing/2014/main" id="{388629E6-AA40-40E6-BC3A-0DD485DB1492}"/>
              </a:ext>
            </a:extLst>
          </p:cNvPr>
          <p:cNvPicPr>
            <a:picLocks noGrp="1" noChangeAspect="1"/>
          </p:cNvPicPr>
          <p:nvPr>
            <p:ph idx="1"/>
          </p:nvPr>
        </p:nvPicPr>
        <p:blipFill>
          <a:blip r:embed="rId2"/>
          <a:stretch>
            <a:fillRect/>
          </a:stretch>
        </p:blipFill>
        <p:spPr>
          <a:xfrm>
            <a:off x="1022555" y="1562386"/>
            <a:ext cx="6418662" cy="4720427"/>
          </a:xfrm>
        </p:spPr>
      </p:pic>
      <p:sp>
        <p:nvSpPr>
          <p:cNvPr id="12" name="TextBox 11">
            <a:extLst>
              <a:ext uri="{FF2B5EF4-FFF2-40B4-BE49-F238E27FC236}">
                <a16:creationId xmlns:a16="http://schemas.microsoft.com/office/drawing/2014/main" id="{1F474AFD-2717-4627-8757-A73406E564ED}"/>
              </a:ext>
            </a:extLst>
          </p:cNvPr>
          <p:cNvSpPr txBox="1"/>
          <p:nvPr/>
        </p:nvSpPr>
        <p:spPr>
          <a:xfrm>
            <a:off x="8337755" y="2389238"/>
            <a:ext cx="2762864" cy="646331"/>
          </a:xfrm>
          <a:prstGeom prst="rect">
            <a:avLst/>
          </a:prstGeom>
          <a:noFill/>
        </p:spPr>
        <p:txBody>
          <a:bodyPr wrap="square" rtlCol="0">
            <a:spAutoFit/>
          </a:bodyPr>
          <a:lstStyle/>
          <a:p>
            <a:r>
              <a:rPr lang="en-US" dirty="0"/>
              <a:t>Who is more likely to default on a loan?</a:t>
            </a:r>
            <a:endParaRPr lang="en-KE" dirty="0"/>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Loan Intention Analysis</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0841C4E8-9DEA-4A75-A1F8-F4D495B32C37}"/>
              </a:ext>
            </a:extLst>
          </p:cNvPr>
          <p:cNvPicPr>
            <a:picLocks noChangeAspect="1"/>
          </p:cNvPicPr>
          <p:nvPr/>
        </p:nvPicPr>
        <p:blipFill>
          <a:blip r:embed="rId2"/>
          <a:stretch>
            <a:fillRect/>
          </a:stretch>
        </p:blipFill>
        <p:spPr>
          <a:xfrm>
            <a:off x="383458" y="1612490"/>
            <a:ext cx="7561008" cy="5245509"/>
          </a:xfrm>
          <a:prstGeom prst="rect">
            <a:avLst/>
          </a:prstGeom>
        </p:spPr>
      </p:pic>
      <p:sp>
        <p:nvSpPr>
          <p:cNvPr id="10" name="TextBox 9">
            <a:extLst>
              <a:ext uri="{FF2B5EF4-FFF2-40B4-BE49-F238E27FC236}">
                <a16:creationId xmlns:a16="http://schemas.microsoft.com/office/drawing/2014/main" id="{C9418382-A274-45F4-B265-3EBFF4625C07}"/>
              </a:ext>
            </a:extLst>
          </p:cNvPr>
          <p:cNvSpPr txBox="1"/>
          <p:nvPr/>
        </p:nvSpPr>
        <p:spPr>
          <a:xfrm>
            <a:off x="8750708" y="2250085"/>
            <a:ext cx="2841524" cy="4247317"/>
          </a:xfrm>
          <a:prstGeom prst="rect">
            <a:avLst/>
          </a:prstGeom>
          <a:noFill/>
        </p:spPr>
        <p:txBody>
          <a:bodyPr wrap="square" rtlCol="0">
            <a:spAutoFit/>
          </a:bodyPr>
          <a:lstStyle/>
          <a:p>
            <a:r>
              <a:rPr lang="en-US" dirty="0"/>
              <a:t>From the plot it's clear most customers years of employment is between zero and twenty. </a:t>
            </a:r>
          </a:p>
          <a:p>
            <a:r>
              <a:rPr lang="en-US" dirty="0"/>
              <a:t>No clear relationship between loan interest rate and number of years one has been employed.</a:t>
            </a:r>
          </a:p>
          <a:p>
            <a:r>
              <a:rPr lang="en-US" dirty="0"/>
              <a:t>Most customers tend to default on loans whose interest rate is high especially those whose intent is DEBTCONSOLIDATION and MEDICAL bills.</a:t>
            </a:r>
            <a:endParaRPr lang="en-KE" dirty="0"/>
          </a:p>
        </p:txBody>
      </p:sp>
    </p:spTree>
    <p:extLst>
      <p:ext uri="{BB962C8B-B14F-4D97-AF65-F5344CB8AC3E}">
        <p14:creationId xmlns:p14="http://schemas.microsoft.com/office/powerpoint/2010/main" val="384811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Home Ownership Analysis</a:t>
            </a:r>
          </a:p>
        </p:txBody>
      </p:sp>
      <p:pic>
        <p:nvPicPr>
          <p:cNvPr id="6" name="Picture 5">
            <a:extLst>
              <a:ext uri="{FF2B5EF4-FFF2-40B4-BE49-F238E27FC236}">
                <a16:creationId xmlns:a16="http://schemas.microsoft.com/office/drawing/2014/main" id="{E6E45139-CDED-4502-9C00-2985B82EE22B}"/>
              </a:ext>
            </a:extLst>
          </p:cNvPr>
          <p:cNvPicPr>
            <a:picLocks noChangeAspect="1"/>
          </p:cNvPicPr>
          <p:nvPr/>
        </p:nvPicPr>
        <p:blipFill>
          <a:blip r:embed="rId2"/>
          <a:stretch>
            <a:fillRect/>
          </a:stretch>
        </p:blipFill>
        <p:spPr>
          <a:xfrm>
            <a:off x="894736" y="1897626"/>
            <a:ext cx="7187380" cy="4960373"/>
          </a:xfrm>
          <a:prstGeom prst="rect">
            <a:avLst/>
          </a:prstGeom>
        </p:spPr>
      </p:pic>
      <p:sp>
        <p:nvSpPr>
          <p:cNvPr id="9" name="TextBox 8">
            <a:extLst>
              <a:ext uri="{FF2B5EF4-FFF2-40B4-BE49-F238E27FC236}">
                <a16:creationId xmlns:a16="http://schemas.microsoft.com/office/drawing/2014/main" id="{0F2C4485-E285-444D-B666-B3982CAA55E3}"/>
              </a:ext>
            </a:extLst>
          </p:cNvPr>
          <p:cNvSpPr txBox="1"/>
          <p:nvPr/>
        </p:nvSpPr>
        <p:spPr>
          <a:xfrm>
            <a:off x="8809703" y="1730477"/>
            <a:ext cx="2821858" cy="3139321"/>
          </a:xfrm>
          <a:prstGeom prst="rect">
            <a:avLst/>
          </a:prstGeom>
          <a:noFill/>
        </p:spPr>
        <p:txBody>
          <a:bodyPr wrap="square" rtlCol="0">
            <a:spAutoFit/>
          </a:bodyPr>
          <a:lstStyle/>
          <a:p>
            <a:r>
              <a:rPr lang="en-US"/>
              <a:t>Still no clear trend between a customers age and loan percent income variable. In all categories of home ownership, there are more loan defaulters on customers whose loan percent income is higher but more persistent on customers whose home ownership is RENT.</a:t>
            </a:r>
            <a:endParaRPr lang="en-KE" dirty="0"/>
          </a:p>
        </p:txBody>
      </p:sp>
    </p:spTree>
    <p:extLst>
      <p:ext uri="{BB962C8B-B14F-4D97-AF65-F5344CB8AC3E}">
        <p14:creationId xmlns:p14="http://schemas.microsoft.com/office/powerpoint/2010/main" val="23655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Loan Grade Analysis       </a:t>
            </a:r>
            <a:endParaRPr lang="en-US" sz="4400" dirty="0">
              <a:solidFill>
                <a:schemeClr val="accent2"/>
              </a:solidFill>
              <a:latin typeface="+mj-lt"/>
            </a:endParaRPr>
          </a:p>
        </p:txBody>
      </p:sp>
      <p:pic>
        <p:nvPicPr>
          <p:cNvPr id="4" name="Picture 3">
            <a:extLst>
              <a:ext uri="{FF2B5EF4-FFF2-40B4-BE49-F238E27FC236}">
                <a16:creationId xmlns:a16="http://schemas.microsoft.com/office/drawing/2014/main" id="{224CEF35-7C73-408F-932A-59D0F1EBEB9A}"/>
              </a:ext>
            </a:extLst>
          </p:cNvPr>
          <p:cNvPicPr>
            <a:picLocks noChangeAspect="1"/>
          </p:cNvPicPr>
          <p:nvPr/>
        </p:nvPicPr>
        <p:blipFill>
          <a:blip r:embed="rId2"/>
          <a:stretch>
            <a:fillRect/>
          </a:stretch>
        </p:blipFill>
        <p:spPr>
          <a:xfrm>
            <a:off x="325036" y="1634899"/>
            <a:ext cx="7196642" cy="4571428"/>
          </a:xfrm>
          <a:prstGeom prst="rect">
            <a:avLst/>
          </a:prstGeom>
        </p:spPr>
      </p:pic>
      <p:sp>
        <p:nvSpPr>
          <p:cNvPr id="20" name="TextBox 19">
            <a:extLst>
              <a:ext uri="{FF2B5EF4-FFF2-40B4-BE49-F238E27FC236}">
                <a16:creationId xmlns:a16="http://schemas.microsoft.com/office/drawing/2014/main" id="{87725F0A-F1B0-4839-B4CC-79F91F97522A}"/>
              </a:ext>
            </a:extLst>
          </p:cNvPr>
          <p:cNvSpPr txBox="1"/>
          <p:nvPr/>
        </p:nvSpPr>
        <p:spPr>
          <a:xfrm>
            <a:off x="9212826" y="2143432"/>
            <a:ext cx="2212258" cy="2031325"/>
          </a:xfrm>
          <a:prstGeom prst="rect">
            <a:avLst/>
          </a:prstGeom>
          <a:noFill/>
        </p:spPr>
        <p:txBody>
          <a:bodyPr wrap="square" rtlCol="0">
            <a:spAutoFit/>
          </a:bodyPr>
          <a:lstStyle/>
          <a:p>
            <a:r>
              <a:rPr lang="en-US"/>
              <a:t>People categorized as loan_grade A are the majority non-defaulters and those grouped in D more likely to default than any other group.</a:t>
            </a:r>
            <a:endParaRPr lang="en-KE" dirty="0"/>
          </a:p>
        </p:txBody>
      </p:sp>
    </p:spTree>
    <p:extLst>
      <p:ext uri="{BB962C8B-B14F-4D97-AF65-F5344CB8AC3E}">
        <p14:creationId xmlns:p14="http://schemas.microsoft.com/office/powerpoint/2010/main" val="18495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293209"/>
          </a:xfrm>
          <a:prstGeom prst="rect">
            <a:avLst/>
          </a:prstGeom>
          <a:noFill/>
        </p:spPr>
        <p:txBody>
          <a:bodyPr wrap="square" rtlCol="0">
            <a:spAutoFit/>
          </a:bodyPr>
          <a:lstStyle/>
          <a:p>
            <a:endParaRPr lang="en-US" sz="1600" dirty="0"/>
          </a:p>
          <a:p>
            <a:endParaRPr lang="en-US" sz="1600" b="1" dirty="0"/>
          </a:p>
          <a:p>
            <a:pPr marL="285750" indent="-285750">
              <a:buFont typeface="Arial" panose="020B0604020202020204" pitchFamily="34" charset="0"/>
              <a:buChar char="•"/>
            </a:pPr>
            <a:r>
              <a:rPr lang="en-US" sz="1600" dirty="0"/>
              <a:t>The bank should give less loans to loans that have a high interest rate especially to those whose intention is cover their medical bills or settle other debts. They are more likely to default.</a:t>
            </a:r>
          </a:p>
          <a:p>
            <a:endParaRPr lang="en-US" sz="1600" dirty="0"/>
          </a:p>
          <a:p>
            <a:pPr marL="285750" indent="-285750">
              <a:buFont typeface="Arial" panose="020B0604020202020204" pitchFamily="34" charset="0"/>
              <a:buChar char="•"/>
            </a:pPr>
            <a:r>
              <a:rPr lang="en-US" sz="1600" dirty="0"/>
              <a:t>The bank should avoid customers whose loan percent income is above 0.25 . Those whose home ownership is rental and loan percent income is above 0.25 should be avoided since most of them default on the loans.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 above factors are considered , and a customer’s loan grade falls into category A , B or C , these customers are good candidates for loans.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b="1"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90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259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INTRODUCTION</vt:lpstr>
      <vt:lpstr>Profit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ColCelCo</cp:lastModifiedBy>
  <cp:revision>152</cp:revision>
  <cp:lastPrinted>2019-08-24T08:13:50Z</cp:lastPrinted>
  <dcterms:created xsi:type="dcterms:W3CDTF">2019-08-19T15:39:24Z</dcterms:created>
  <dcterms:modified xsi:type="dcterms:W3CDTF">2022-09-13T10:58:10Z</dcterms:modified>
</cp:coreProperties>
</file>