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29"/>
    <p:restoredTop sz="96405"/>
  </p:normalViewPr>
  <p:slideViewPr>
    <p:cSldViewPr snapToGrid="0">
      <p:cViewPr varScale="1">
        <p:scale>
          <a:sx n="98" d="100"/>
          <a:sy n="98" d="100"/>
        </p:scale>
        <p:origin x="216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BBE51-2466-394D-875E-06E46445B787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868BE379-4CA3-0943-A42A-474FB773FBEC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9847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BBE51-2466-394D-875E-06E46445B787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E379-4CA3-0943-A42A-474FB773FBEC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5141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BBE51-2466-394D-875E-06E46445B787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E379-4CA3-0943-A42A-474FB773FBEC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6969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901BBE51-2466-394D-875E-06E46445B787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E379-4CA3-0943-A42A-474FB773FBEC}" type="slidenum">
              <a:rPr lang="en-US" smtClean="0"/>
              <a:t>‹#›</a:t>
            </a:fld>
            <a:endParaRPr 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6234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BBE51-2466-394D-875E-06E46445B787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E379-4CA3-0943-A42A-474FB773FBEC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3322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BBE51-2466-394D-875E-06E46445B787}" type="datetimeFigureOut">
              <a:rPr lang="en-US" smtClean="0"/>
              <a:t>10/5/22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E379-4CA3-0943-A42A-474FB773FBEC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3860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BBE51-2466-394D-875E-06E46445B787}" type="datetimeFigureOut">
              <a:rPr lang="en-US" smtClean="0"/>
              <a:t>10/5/22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E379-4CA3-0943-A42A-474FB773FBEC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3199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BBE51-2466-394D-875E-06E46445B787}" type="datetimeFigureOut">
              <a:rPr lang="en-US" smtClean="0"/>
              <a:t>10/5/22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E379-4CA3-0943-A42A-474FB773FBEC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3382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BBE51-2466-394D-875E-06E46445B787}" type="datetimeFigureOut">
              <a:rPr lang="en-US" smtClean="0"/>
              <a:t>10/5/22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E379-4CA3-0943-A42A-474FB773F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06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BBE51-2466-394D-875E-06E46445B787}" type="datetimeFigureOut">
              <a:rPr lang="en-US" smtClean="0"/>
              <a:t>10/5/22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E379-4CA3-0943-A42A-474FB773FBEC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4002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901BBE51-2466-394D-875E-06E46445B787}" type="datetimeFigureOut">
              <a:rPr lang="en-US" smtClean="0"/>
              <a:t>10/5/22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868BE379-4CA3-0943-A42A-474FB773FBEC}" type="slidenum">
              <a:rPr lang="en-US" smtClean="0"/>
              <a:t>‹#›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963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BBE51-2466-394D-875E-06E46445B787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68BE379-4CA3-0943-A42A-474FB773F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20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5A299-6160-8E7F-0CAF-39E79F70A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6926099" cy="2618554"/>
          </a:xfrm>
        </p:spPr>
        <p:txBody>
          <a:bodyPr>
            <a:normAutofit/>
          </a:bodyPr>
          <a:lstStyle/>
          <a:p>
            <a:r>
              <a:rPr lang="en-US" sz="4800" dirty="0"/>
              <a:t>Beer Review Analysis &amp; Recommendation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4354B6-FF13-FB44-211F-AC20C9F83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403" y="3879563"/>
            <a:ext cx="8637072" cy="1071095"/>
          </a:xfrm>
        </p:spPr>
        <p:txBody>
          <a:bodyPr/>
          <a:lstStyle/>
          <a:p>
            <a:r>
              <a:rPr lang="en-US" dirty="0"/>
              <a:t>Colin McMorrow</a:t>
            </a:r>
          </a:p>
        </p:txBody>
      </p:sp>
      <p:pic>
        <p:nvPicPr>
          <p:cNvPr id="2050" name="Picture 2" descr="How This California Brewery Attracted Thousands of Fans">
            <a:extLst>
              <a:ext uri="{FF2B5EF4-FFF2-40B4-BE49-F238E27FC236}">
                <a16:creationId xmlns:a16="http://schemas.microsoft.com/office/drawing/2014/main" id="{B3064978-F627-DDD4-79A6-AB632A416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996" y="2178275"/>
            <a:ext cx="3118289" cy="277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346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D3E9-EFC3-B218-62D5-1F63DB749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9941EB-5EC4-38E6-0D34-709D15900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906621"/>
            <a:ext cx="9603275" cy="3559724"/>
          </a:xfrm>
        </p:spPr>
        <p:txBody>
          <a:bodyPr/>
          <a:lstStyle/>
          <a:p>
            <a:r>
              <a:rPr lang="en-US" dirty="0"/>
              <a:t>LDA topic model did create some strong distinguished categories, however some were also quite vague led to poor recommendations</a:t>
            </a:r>
          </a:p>
          <a:p>
            <a:pPr lvl="1"/>
            <a:r>
              <a:rPr lang="en-US" dirty="0"/>
              <a:t>The “Darkness” topic was a clear indicator and unique collection of words, which helped generate strong recommendations </a:t>
            </a:r>
          </a:p>
          <a:p>
            <a:pPr lvl="1"/>
            <a:r>
              <a:rPr lang="en-US" dirty="0"/>
              <a:t>Many of the other topics had overlapping terms</a:t>
            </a:r>
          </a:p>
          <a:p>
            <a:r>
              <a:rPr lang="en-US" dirty="0"/>
              <a:t>Content-based engine looks promising, but needs better topic analysis and more item data</a:t>
            </a:r>
          </a:p>
        </p:txBody>
      </p:sp>
    </p:spTree>
    <p:extLst>
      <p:ext uri="{BB962C8B-B14F-4D97-AF65-F5344CB8AC3E}">
        <p14:creationId xmlns:p14="http://schemas.microsoft.com/office/powerpoint/2010/main" val="2013767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B1199-2530-4FA8-AFCD-17A6B29F5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Ambitions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ADBFF-1066-4E5F-73DA-565F4F70F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Continue cleaning text and tuning topic model</a:t>
            </a:r>
          </a:p>
          <a:p>
            <a:r>
              <a:rPr lang="en-US" dirty="0"/>
              <a:t>With more time and resources, expand to include entire dataset</a:t>
            </a:r>
          </a:p>
          <a:p>
            <a:pPr lvl="1"/>
            <a:r>
              <a:rPr lang="en-US" dirty="0"/>
              <a:t>200+ million total reviews</a:t>
            </a:r>
          </a:p>
          <a:p>
            <a:r>
              <a:rPr lang="en-US" dirty="0"/>
              <a:t>Build a collaborative recommendation engine</a:t>
            </a:r>
          </a:p>
          <a:p>
            <a:pPr lvl="1"/>
            <a:r>
              <a:rPr lang="en-US" dirty="0"/>
              <a:t>This dataset also contains enticing user data</a:t>
            </a:r>
          </a:p>
          <a:p>
            <a:pPr lvl="1"/>
            <a:r>
              <a:rPr lang="en-US" dirty="0"/>
              <a:t>Will be interesting to explore possibilities</a:t>
            </a:r>
          </a:p>
        </p:txBody>
      </p:sp>
    </p:spTree>
    <p:extLst>
      <p:ext uri="{BB962C8B-B14F-4D97-AF65-F5344CB8AC3E}">
        <p14:creationId xmlns:p14="http://schemas.microsoft.com/office/powerpoint/2010/main" val="3218663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74AFA-FB85-1FD8-E9C4-B5A3FA0CA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875476"/>
          </a:xfrm>
        </p:spPr>
        <p:txBody>
          <a:bodyPr/>
          <a:lstStyle/>
          <a:p>
            <a:r>
              <a:rPr lang="en-US" dirty="0"/>
              <a:t>Objective /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67FA2-28DA-F778-9D93-C8072382A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1" y="2003898"/>
            <a:ext cx="4965730" cy="34624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Enormous variety of beers, brewers and styles available worldwide</a:t>
            </a:r>
          </a:p>
          <a:p>
            <a:pPr lvl="1"/>
            <a:r>
              <a:rPr lang="en-US" dirty="0"/>
              <a:t>Some brewers have hundreds</a:t>
            </a:r>
          </a:p>
          <a:p>
            <a:r>
              <a:rPr lang="en-US" dirty="0"/>
              <a:t>Many new alcoholic beverage services emerging</a:t>
            </a:r>
          </a:p>
          <a:p>
            <a:pPr lvl="1"/>
            <a:r>
              <a:rPr lang="en-US" dirty="0"/>
              <a:t>Delivery, beer clubs, etc.</a:t>
            </a:r>
          </a:p>
          <a:p>
            <a:r>
              <a:rPr lang="en-US" dirty="0"/>
              <a:t>With so many to choose from, having a successful recommendation engine can be the difference in retaining customers</a:t>
            </a:r>
          </a:p>
        </p:txBody>
      </p:sp>
      <p:pic>
        <p:nvPicPr>
          <p:cNvPr id="1026" name="Picture 2" descr="3,000 precious beer cans go up for auction. Here's the sweetly sad back  story | Arts | nola.com">
            <a:extLst>
              <a:ext uri="{FF2B5EF4-FFF2-40B4-BE49-F238E27FC236}">
                <a16:creationId xmlns:a16="http://schemas.microsoft.com/office/drawing/2014/main" id="{5D2BCD8B-EB0F-6307-F745-98779DA1F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8801"/>
            <a:ext cx="5906345" cy="332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074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EC48F-1E41-59ED-E5AD-198CB22B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2230C-86BD-8B8F-E466-2C23F16CC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838528"/>
            <a:ext cx="9603275" cy="3627817"/>
          </a:xfrm>
        </p:spPr>
        <p:txBody>
          <a:bodyPr>
            <a:normAutofit/>
          </a:bodyPr>
          <a:lstStyle/>
          <a:p>
            <a:r>
              <a:rPr lang="en-US" dirty="0"/>
              <a:t>Data </a:t>
            </a:r>
            <a:r>
              <a:rPr lang="en-US" dirty="0" err="1"/>
              <a:t>Souce</a:t>
            </a:r>
            <a:r>
              <a:rPr lang="en-US" dirty="0"/>
              <a:t>:</a:t>
            </a:r>
          </a:p>
          <a:p>
            <a:pPr lvl="1"/>
            <a:r>
              <a:rPr lang="en-US" sz="1600" dirty="0" err="1"/>
              <a:t>RateBeer.com</a:t>
            </a:r>
            <a:r>
              <a:rPr lang="en-US" sz="1600" dirty="0"/>
              <a:t> (credit Julian McAuley, UCSD)</a:t>
            </a:r>
          </a:p>
          <a:p>
            <a:r>
              <a:rPr lang="en-US" dirty="0"/>
              <a:t>Clean and vectorize text data from each review</a:t>
            </a:r>
          </a:p>
          <a:p>
            <a:r>
              <a:rPr lang="en-US" dirty="0"/>
              <a:t>Reduce vectorized text into digestible themes using topic modeling</a:t>
            </a:r>
          </a:p>
          <a:p>
            <a:pPr lvl="1"/>
            <a:r>
              <a:rPr lang="en-US" dirty="0"/>
              <a:t>Tune parameters to maximize completeness of topics</a:t>
            </a:r>
          </a:p>
          <a:p>
            <a:r>
              <a:rPr lang="en-US" dirty="0"/>
              <a:t>Pair numerical topic information with details and ratings of each beer</a:t>
            </a:r>
          </a:p>
          <a:p>
            <a:r>
              <a:rPr lang="en-US" dirty="0"/>
              <a:t>Construct a content-based recommendation system for beers with similar qualities</a:t>
            </a:r>
          </a:p>
        </p:txBody>
      </p:sp>
    </p:spTree>
    <p:extLst>
      <p:ext uri="{BB962C8B-B14F-4D97-AF65-F5344CB8AC3E}">
        <p14:creationId xmlns:p14="http://schemas.microsoft.com/office/powerpoint/2010/main" val="1377297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C4B8A-63A4-38DC-84ED-E3B85010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0E861-7E8B-ABFB-558A-A9D61BE9BA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10000 reviews</a:t>
            </a:r>
          </a:p>
          <a:p>
            <a:r>
              <a:rPr lang="en-US" dirty="0"/>
              <a:t>User</a:t>
            </a:r>
          </a:p>
          <a:p>
            <a:r>
              <a:rPr lang="en-US" dirty="0"/>
              <a:t>Beer</a:t>
            </a:r>
          </a:p>
          <a:p>
            <a:pPr lvl="1"/>
            <a:r>
              <a:rPr lang="en-US" dirty="0"/>
              <a:t>Brewer IDs</a:t>
            </a:r>
          </a:p>
          <a:p>
            <a:pPr lvl="1"/>
            <a:r>
              <a:rPr lang="en-US" dirty="0"/>
              <a:t>Styles</a:t>
            </a:r>
          </a:p>
          <a:p>
            <a:pPr lvl="1"/>
            <a:r>
              <a:rPr lang="en-US" dirty="0"/>
              <a:t>ABV</a:t>
            </a:r>
          </a:p>
          <a:p>
            <a:r>
              <a:rPr lang="en-US" dirty="0"/>
              <a:t>Review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01F92-39ED-3098-47DB-5697155AE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50987" y="2171769"/>
            <a:ext cx="6489771" cy="3287094"/>
          </a:xfrm>
        </p:spPr>
        <p:txBody>
          <a:bodyPr/>
          <a:lstStyle/>
          <a:p>
            <a:r>
              <a:rPr lang="en-US" dirty="0"/>
              <a:t>Ratings:</a:t>
            </a:r>
          </a:p>
          <a:p>
            <a:pPr lvl="1"/>
            <a:r>
              <a:rPr lang="en-US" dirty="0"/>
              <a:t>Overall</a:t>
            </a:r>
          </a:p>
          <a:p>
            <a:pPr lvl="1"/>
            <a:r>
              <a:rPr lang="en-US" dirty="0"/>
              <a:t>Aroma</a:t>
            </a:r>
          </a:p>
          <a:p>
            <a:pPr lvl="1"/>
            <a:r>
              <a:rPr lang="en-US" dirty="0"/>
              <a:t>Taste</a:t>
            </a:r>
          </a:p>
          <a:p>
            <a:pPr lvl="1"/>
            <a:r>
              <a:rPr lang="en-US" dirty="0"/>
              <a:t>Appearance</a:t>
            </a:r>
          </a:p>
          <a:p>
            <a:pPr lvl="1"/>
            <a:r>
              <a:rPr lang="en-US" dirty="0"/>
              <a:t>Palate</a:t>
            </a:r>
          </a:p>
        </p:txBody>
      </p:sp>
      <p:pic>
        <p:nvPicPr>
          <p:cNvPr id="4098" name="Picture 2" descr="RateBeer">
            <a:extLst>
              <a:ext uri="{FF2B5EF4-FFF2-40B4-BE49-F238E27FC236}">
                <a16:creationId xmlns:a16="http://schemas.microsoft.com/office/drawing/2014/main" id="{EE344DAA-F832-34D1-F559-A579F53D2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030" y="1399137"/>
            <a:ext cx="3833297" cy="3833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268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2F768-1D0E-B2FA-7E9A-EAABCD106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C213E-7E76-4129-2B15-CF66BE0739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9166" y="1809379"/>
            <a:ext cx="4645152" cy="3650094"/>
          </a:xfrm>
        </p:spPr>
        <p:txBody>
          <a:bodyPr/>
          <a:lstStyle/>
          <a:p>
            <a:r>
              <a:rPr lang="en-US" dirty="0"/>
              <a:t>Cleaned, stemmed, and removed non-semantic words</a:t>
            </a:r>
          </a:p>
          <a:p>
            <a:r>
              <a:rPr lang="en-US" dirty="0"/>
              <a:t>Parts of speech:</a:t>
            </a:r>
          </a:p>
          <a:p>
            <a:pPr lvl="1"/>
            <a:r>
              <a:rPr lang="en-US" dirty="0"/>
              <a:t>Noun, Verb, Adjective, Adverb</a:t>
            </a:r>
          </a:p>
          <a:p>
            <a:r>
              <a:rPr lang="en-US" dirty="0"/>
              <a:t>Removed low frequency words to limit misspelled terms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1FCF481-E057-8F7C-8657-FD62F81372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30630" y="1809379"/>
            <a:ext cx="6062561" cy="3031280"/>
          </a:xfrm>
        </p:spPr>
      </p:pic>
    </p:spTree>
    <p:extLst>
      <p:ext uri="{BB962C8B-B14F-4D97-AF65-F5344CB8AC3E}">
        <p14:creationId xmlns:p14="http://schemas.microsoft.com/office/powerpoint/2010/main" val="2585138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7712E-9188-1048-DE17-DB4847E12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Modeling (LDA)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4C56A-E080-2994-35AF-83B90FA5EE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9166" y="1828800"/>
            <a:ext cx="4645152" cy="3630673"/>
          </a:xfrm>
        </p:spPr>
        <p:txBody>
          <a:bodyPr/>
          <a:lstStyle/>
          <a:p>
            <a:r>
              <a:rPr lang="en-US" dirty="0"/>
              <a:t>Trained topic model using Latent Dirichlet Allocation (LDA)</a:t>
            </a:r>
          </a:p>
          <a:p>
            <a:r>
              <a:rPr lang="en-US" dirty="0"/>
              <a:t>Tuned model until topics began to make sense</a:t>
            </a:r>
          </a:p>
          <a:p>
            <a:pPr lvl="1"/>
            <a:r>
              <a:rPr lang="en-US" dirty="0"/>
              <a:t>Started with 20 topics</a:t>
            </a:r>
          </a:p>
          <a:p>
            <a:pPr lvl="1"/>
            <a:r>
              <a:rPr lang="en-US" dirty="0"/>
              <a:t>Added common bigrams</a:t>
            </a:r>
          </a:p>
          <a:p>
            <a:pPr lvl="1"/>
            <a:r>
              <a:rPr lang="en-US" dirty="0"/>
              <a:t>Set limits on min and max frequency</a:t>
            </a:r>
          </a:p>
          <a:p>
            <a:pPr lvl="1"/>
            <a:endParaRPr lang="en-US" dirty="0"/>
          </a:p>
        </p:txBody>
      </p:sp>
      <p:pic>
        <p:nvPicPr>
          <p:cNvPr id="3074" name="Picture 2" descr="Topic Modeling using Gensim-LDA in Python | by Aravind CR | Analytics  Vidhya | Medium">
            <a:extLst>
              <a:ext uri="{FF2B5EF4-FFF2-40B4-BE49-F238E27FC236}">
                <a16:creationId xmlns:a16="http://schemas.microsoft.com/office/drawing/2014/main" id="{1AB0BAAC-A2C9-2E4B-3FF3-D5FBFE5F26A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467" y="1520725"/>
            <a:ext cx="3427379" cy="1713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paCy · Industrial-strength Natural Language Processing in Python">
            <a:extLst>
              <a:ext uri="{FF2B5EF4-FFF2-40B4-BE49-F238E27FC236}">
                <a16:creationId xmlns:a16="http://schemas.microsoft.com/office/drawing/2014/main" id="{E9A27315-A44C-B27E-D0DB-842EF5C8C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467" y="3361080"/>
            <a:ext cx="3427379" cy="179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241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BC92D-78B8-B949-0D51-A9941C73E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431AB80-2F73-7F6F-BA4B-620B7C350BF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307404" y="826850"/>
            <a:ext cx="8884596" cy="528474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CF97A5-C573-A000-CAB0-05623B7B4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1614791"/>
            <a:ext cx="3307404" cy="3820832"/>
          </a:xfrm>
        </p:spPr>
        <p:txBody>
          <a:bodyPr/>
          <a:lstStyle/>
          <a:p>
            <a:r>
              <a:rPr lang="en-US" dirty="0"/>
              <a:t>Topic designated as “dark”</a:t>
            </a:r>
          </a:p>
          <a:p>
            <a:r>
              <a:rPr lang="en-US" dirty="0"/>
              <a:t>Most distinguished topic</a:t>
            </a:r>
          </a:p>
          <a:p>
            <a:r>
              <a:rPr lang="en-US" dirty="0"/>
              <a:t>Low overlap with others</a:t>
            </a:r>
          </a:p>
        </p:txBody>
      </p:sp>
    </p:spTree>
    <p:extLst>
      <p:ext uri="{BB962C8B-B14F-4D97-AF65-F5344CB8AC3E}">
        <p14:creationId xmlns:p14="http://schemas.microsoft.com/office/powerpoint/2010/main" val="3136273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E7DBF-97BA-DACD-49F3-9DDCCB9AA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Topics &amp; Base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E025B-3526-2E50-5D49-DD8A2C614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9166" y="1809345"/>
            <a:ext cx="4645152" cy="3920245"/>
          </a:xfrm>
        </p:spPr>
        <p:txBody>
          <a:bodyPr/>
          <a:lstStyle/>
          <a:p>
            <a:r>
              <a:rPr lang="en-US" dirty="0"/>
              <a:t>Darkness</a:t>
            </a:r>
          </a:p>
          <a:p>
            <a:pPr lvl="1"/>
            <a:r>
              <a:rPr lang="en-US" dirty="0"/>
              <a:t>‘dark’, ‘chocolate’, ‘brown’, ‘coffee’, ‘roasted’, ‘sweet’</a:t>
            </a:r>
          </a:p>
          <a:p>
            <a:r>
              <a:rPr lang="en-US" dirty="0"/>
              <a:t>Body</a:t>
            </a:r>
          </a:p>
          <a:p>
            <a:pPr lvl="1"/>
            <a:r>
              <a:rPr lang="en-US" dirty="0"/>
              <a:t>‘light’, ‘medium’, ‘head’, ‘white’, ‘finish’, ‘pour’</a:t>
            </a:r>
          </a:p>
          <a:p>
            <a:r>
              <a:rPr lang="en-US" dirty="0" err="1"/>
              <a:t>Hoppiness</a:t>
            </a:r>
            <a:endParaRPr lang="en-US" dirty="0"/>
          </a:p>
          <a:p>
            <a:pPr lvl="1"/>
            <a:r>
              <a:rPr lang="en-US" dirty="0"/>
              <a:t>‘hop’, ‘nice’, ‘head’, ‘malt’, ‘bitter’, ‘hoppy’, ‘amber’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5C12F5-CE61-D9C9-2972-9F3997B8F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5606" y="1809346"/>
            <a:ext cx="4645152" cy="3649518"/>
          </a:xfrm>
        </p:spPr>
        <p:txBody>
          <a:bodyPr/>
          <a:lstStyle/>
          <a:p>
            <a:r>
              <a:rPr lang="en-US" dirty="0"/>
              <a:t>Sweetness</a:t>
            </a:r>
          </a:p>
          <a:p>
            <a:pPr lvl="1"/>
            <a:r>
              <a:rPr lang="en-US" dirty="0"/>
              <a:t>‘head’, ‘hop’, ‘fruit’, ‘sweet’, ‘caramel’, </a:t>
            </a:r>
          </a:p>
          <a:p>
            <a:r>
              <a:rPr lang="en-US" dirty="0"/>
              <a:t>Quality</a:t>
            </a:r>
          </a:p>
          <a:p>
            <a:pPr lvl="1"/>
            <a:r>
              <a:rPr lang="en-US" dirty="0"/>
              <a:t>‘beer’, ‘taste’, ‘flavor’, ‘good’, ‘bad’</a:t>
            </a:r>
          </a:p>
        </p:txBody>
      </p:sp>
    </p:spTree>
    <p:extLst>
      <p:ext uri="{BB962C8B-B14F-4D97-AF65-F5344CB8AC3E}">
        <p14:creationId xmlns:p14="http://schemas.microsoft.com/office/powerpoint/2010/main" val="992014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11335-5435-0084-E8ED-02179D32E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Content-Based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76928-E087-2235-6DB3-16DACB50D9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9166" y="1887166"/>
            <a:ext cx="4645152" cy="3572307"/>
          </a:xfrm>
        </p:spPr>
        <p:txBody>
          <a:bodyPr/>
          <a:lstStyle/>
          <a:p>
            <a:r>
              <a:rPr lang="en-US" dirty="0"/>
              <a:t>Merged numerical representation of reviews with beer attributes</a:t>
            </a:r>
          </a:p>
          <a:p>
            <a:r>
              <a:rPr lang="en-US" dirty="0"/>
              <a:t>Averaged review data for each beer ID</a:t>
            </a:r>
          </a:p>
          <a:p>
            <a:r>
              <a:rPr lang="en-US" dirty="0"/>
              <a:t>Determined similarity with cosine similarity</a:t>
            </a:r>
          </a:p>
          <a:p>
            <a:r>
              <a:rPr lang="en-US" dirty="0"/>
              <a:t>Generated top 3 matches with beer names and styles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75FF465-7B5E-C151-0309-AB746867F7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08733" y="1931512"/>
            <a:ext cx="5842237" cy="1216713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765E45-F874-FE55-B859-594B7747E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733" y="3429000"/>
            <a:ext cx="5842237" cy="113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13001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{4ABE1B3B-F421-DD47-BBA6-7442C61D7444}tf10001119</Template>
  <TotalTime>115</TotalTime>
  <Words>449</Words>
  <Application>Microsoft Macintosh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Gallery</vt:lpstr>
      <vt:lpstr>Beer Review Analysis &amp; Recommendation System</vt:lpstr>
      <vt:lpstr>Objective / Motivation</vt:lpstr>
      <vt:lpstr>Project Design</vt:lpstr>
      <vt:lpstr>The Data</vt:lpstr>
      <vt:lpstr>Reviews Analysis</vt:lpstr>
      <vt:lpstr>Topic Modeling (LDA)</vt:lpstr>
      <vt:lpstr>PowerPoint Presentation</vt:lpstr>
      <vt:lpstr>Final Topics &amp; Base Words</vt:lpstr>
      <vt:lpstr>Content-Based Recommendations</vt:lpstr>
      <vt:lpstr>Key Takeaways</vt:lpstr>
      <vt:lpstr>Future Ambitions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 Review Analysis &amp; Recommendation System</dc:title>
  <dc:creator>Colin McMorrow</dc:creator>
  <cp:lastModifiedBy>Colin McMorrow</cp:lastModifiedBy>
  <cp:revision>7</cp:revision>
  <dcterms:created xsi:type="dcterms:W3CDTF">2022-10-05T06:23:31Z</dcterms:created>
  <dcterms:modified xsi:type="dcterms:W3CDTF">2022-10-05T08:23:22Z</dcterms:modified>
</cp:coreProperties>
</file>