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756A-2F1B-064E-B396-8C92BB55193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F99329FA-1793-AF44-AA8B-3A6198BE574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84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756A-2F1B-064E-B396-8C92BB55193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9FA-1793-AF44-AA8B-3A6198BE574A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72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756A-2F1B-064E-B396-8C92BB55193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9FA-1793-AF44-AA8B-3A6198BE574A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139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E5C756A-2F1B-064E-B396-8C92BB55193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9FA-1793-AF44-AA8B-3A6198BE574A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809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756A-2F1B-064E-B396-8C92BB55193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9FA-1793-AF44-AA8B-3A6198BE574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636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756A-2F1B-064E-B396-8C92BB55193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9FA-1793-AF44-AA8B-3A6198BE574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252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756A-2F1B-064E-B396-8C92BB55193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9FA-1793-AF44-AA8B-3A6198BE574A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040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756A-2F1B-064E-B396-8C92BB55193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9FA-1793-AF44-AA8B-3A6198BE574A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544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756A-2F1B-064E-B396-8C92BB55193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9FA-1793-AF44-AA8B-3A6198BE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6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756A-2F1B-064E-B396-8C92BB55193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9FA-1793-AF44-AA8B-3A6198BE574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671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E5C756A-2F1B-064E-B396-8C92BB55193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F99329FA-1793-AF44-AA8B-3A6198BE574A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671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C756A-2F1B-064E-B396-8C92BB55193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99329FA-1793-AF44-AA8B-3A6198BE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F2A3-5A2B-9F46-91F7-51D37EAC7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MLB Pitching Analysis and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1BC58-B4BD-194D-9C18-A167EF235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Colin McMorrow</a:t>
            </a:r>
          </a:p>
        </p:txBody>
      </p:sp>
    </p:spTree>
    <p:extLst>
      <p:ext uri="{BB962C8B-B14F-4D97-AF65-F5344CB8AC3E}">
        <p14:creationId xmlns:p14="http://schemas.microsoft.com/office/powerpoint/2010/main" val="3290339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76FF-FF48-1745-997B-A62D9FBC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6109-E7BA-5347-A9FC-3C70D362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733210"/>
            <a:ext cx="9603275" cy="4043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Metrics</a:t>
            </a:r>
          </a:p>
          <a:p>
            <a:r>
              <a:rPr lang="en-US" sz="1800" dirty="0"/>
              <a:t>Adjusted R</a:t>
            </a:r>
            <a:r>
              <a:rPr lang="en-US" sz="1800" baseline="30000" dirty="0"/>
              <a:t>2</a:t>
            </a:r>
            <a:r>
              <a:rPr lang="en-US" sz="1800" dirty="0"/>
              <a:t> = 0.400</a:t>
            </a:r>
          </a:p>
          <a:p>
            <a:r>
              <a:rPr lang="en-US" sz="1800" dirty="0"/>
              <a:t>RMSE = ± 0.055 Win %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dirty="0"/>
              <a:t>Coefficients</a:t>
            </a:r>
          </a:p>
          <a:p>
            <a:r>
              <a:rPr lang="en-US" sz="1800" dirty="0"/>
              <a:t>ERA: -0.0856</a:t>
            </a:r>
          </a:p>
          <a:p>
            <a:r>
              <a:rPr lang="en-US" sz="1800" dirty="0"/>
              <a:t>WHIP: -0.1408</a:t>
            </a:r>
          </a:p>
          <a:p>
            <a:r>
              <a:rPr lang="en-US" sz="1800" dirty="0"/>
              <a:t>K/W Ratio: 0.0285</a:t>
            </a:r>
          </a:p>
          <a:p>
            <a:r>
              <a:rPr lang="en-US" sz="1800" dirty="0"/>
              <a:t>FIP: -0.0576</a:t>
            </a:r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9658A-D381-C243-B0C2-B249CBB9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907" y="1391655"/>
            <a:ext cx="5527841" cy="423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0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2D21-DC8A-974E-A03F-A8E9375A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7ECA1-62E8-7A47-A618-56B778D6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14861"/>
            <a:ext cx="9603275" cy="3551484"/>
          </a:xfrm>
        </p:spPr>
        <p:txBody>
          <a:bodyPr/>
          <a:lstStyle/>
          <a:p>
            <a:r>
              <a:rPr lang="en-US" dirty="0"/>
              <a:t>Clear linear relationship between these features and win percentage</a:t>
            </a:r>
          </a:p>
          <a:p>
            <a:r>
              <a:rPr lang="en-US" dirty="0"/>
              <a:t>Front office decision makers should focus on ERA, WHIP, K/W Ratio and FIP statistics when evaluating pitchers</a:t>
            </a:r>
          </a:p>
          <a:p>
            <a:r>
              <a:rPr lang="en-US" dirty="0"/>
              <a:t>Prioritizing minimum ERA and WHIP would provide the greatest boost in win percentage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1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2931-403B-B74B-8C57-224B5D8F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Model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E9524-06E3-6D4A-8FD6-E6886C625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more advanced metrics</a:t>
            </a:r>
          </a:p>
          <a:p>
            <a:r>
              <a:rPr lang="en-US" dirty="0"/>
              <a:t>Model differences across different historical periods </a:t>
            </a:r>
          </a:p>
          <a:p>
            <a:r>
              <a:rPr lang="en-US" dirty="0"/>
              <a:t>Evaluate individual players and project their future performance</a:t>
            </a:r>
          </a:p>
        </p:txBody>
      </p:sp>
    </p:spTree>
    <p:extLst>
      <p:ext uri="{BB962C8B-B14F-4D97-AF65-F5344CB8AC3E}">
        <p14:creationId xmlns:p14="http://schemas.microsoft.com/office/powerpoint/2010/main" val="396199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F3CF-FE5A-8346-A01B-A2110C94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EFBB-78EC-1F46-873A-372B3126B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28800"/>
            <a:ext cx="9603275" cy="36375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Analyze historical MLB data to determine the impact of pitching on team win percentage to aid in roster personnel decisions.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dirty="0"/>
              <a:t>Acquire pitching data via web scraping</a:t>
            </a:r>
          </a:p>
          <a:p>
            <a:r>
              <a:rPr lang="en-US" dirty="0"/>
              <a:t>Identify features of interest and map trends</a:t>
            </a:r>
          </a:p>
          <a:p>
            <a:r>
              <a:rPr lang="en-US" dirty="0"/>
              <a:t>Use regression to construct an explanatory model </a:t>
            </a:r>
          </a:p>
        </p:txBody>
      </p:sp>
    </p:spTree>
    <p:extLst>
      <p:ext uri="{BB962C8B-B14F-4D97-AF65-F5344CB8AC3E}">
        <p14:creationId xmlns:p14="http://schemas.microsoft.com/office/powerpoint/2010/main" val="122090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10A6-FD89-0E44-A739-F4D97EDC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688C0-06DB-A343-B743-ABC68BA6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99708"/>
            <a:ext cx="9603275" cy="41201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</a:t>
            </a:r>
          </a:p>
          <a:p>
            <a:r>
              <a:rPr lang="en-US" sz="1600" i="1" dirty="0"/>
              <a:t>Data Source:</a:t>
            </a:r>
            <a:r>
              <a:rPr lang="en-US" sz="1600" dirty="0"/>
              <a:t> baseball-</a:t>
            </a:r>
            <a:r>
              <a:rPr lang="en-US" sz="1600" dirty="0" err="1"/>
              <a:t>reference.com</a:t>
            </a:r>
            <a:endParaRPr lang="en-US" sz="1600" dirty="0"/>
          </a:p>
          <a:p>
            <a:pPr lvl="1"/>
            <a:r>
              <a:rPr lang="en-US" sz="1400" dirty="0"/>
              <a:t>1970 – 2021 single season team pitching</a:t>
            </a:r>
          </a:p>
          <a:p>
            <a:r>
              <a:rPr lang="en-US" sz="1600" i="1" dirty="0"/>
              <a:t>Target value</a:t>
            </a:r>
            <a:r>
              <a:rPr lang="en-US" sz="1600" dirty="0"/>
              <a:t>: </a:t>
            </a:r>
            <a:r>
              <a:rPr lang="en-US" sz="1600" b="1" dirty="0"/>
              <a:t>Team Win Percentage</a:t>
            </a:r>
          </a:p>
          <a:p>
            <a:pPr marL="0" indent="0">
              <a:buNone/>
            </a:pPr>
            <a:r>
              <a:rPr lang="en-US" dirty="0"/>
              <a:t>Design</a:t>
            </a:r>
          </a:p>
          <a:p>
            <a:r>
              <a:rPr lang="en-US" sz="1600" dirty="0"/>
              <a:t>Clean data and build initial regression models</a:t>
            </a:r>
          </a:p>
          <a:p>
            <a:r>
              <a:rPr lang="en-US" sz="1600" dirty="0"/>
              <a:t>Explore relationships between data to drive feature selection/engineering</a:t>
            </a:r>
          </a:p>
          <a:p>
            <a:r>
              <a:rPr lang="en-US" sz="1600" dirty="0"/>
              <a:t>Evaluate model assumptions and efficacy</a:t>
            </a:r>
          </a:p>
          <a:p>
            <a:r>
              <a:rPr lang="en-US" sz="1600" dirty="0"/>
              <a:t>Determine validity of selected model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147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F53E-2177-3C45-AEEE-2B2886CC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Limitations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E6B7-B0FD-3041-864A-C9E044B1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Isolated study of pitching</a:t>
            </a:r>
          </a:p>
          <a:p>
            <a:pPr lvl="1"/>
            <a:r>
              <a:rPr lang="en-US" sz="2000" dirty="0"/>
              <a:t>Batting and fielding excluded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Evolution of rules and technological advancements lead to higher variance during selected time period (1970-2021)</a:t>
            </a:r>
          </a:p>
        </p:txBody>
      </p:sp>
    </p:spTree>
    <p:extLst>
      <p:ext uri="{BB962C8B-B14F-4D97-AF65-F5344CB8AC3E}">
        <p14:creationId xmlns:p14="http://schemas.microsoft.com/office/powerpoint/2010/main" val="180774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1E11-FE17-C644-A783-D5169847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AF2B1-AA84-C14D-947A-9EABBBE4E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1785769"/>
            <a:ext cx="4645152" cy="3673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Initial Variables Selected:</a:t>
            </a:r>
          </a:p>
          <a:p>
            <a:pPr lvl="1"/>
            <a:r>
              <a:rPr lang="en-US" dirty="0"/>
              <a:t>Hits</a:t>
            </a:r>
          </a:p>
          <a:p>
            <a:pPr lvl="1"/>
            <a:r>
              <a:rPr lang="en-US" dirty="0"/>
              <a:t>Home runs</a:t>
            </a:r>
          </a:p>
          <a:p>
            <a:pPr lvl="1"/>
            <a:r>
              <a:rPr lang="en-US" dirty="0"/>
              <a:t>Walks</a:t>
            </a:r>
          </a:p>
          <a:p>
            <a:pPr lvl="1"/>
            <a:r>
              <a:rPr lang="en-US" dirty="0"/>
              <a:t>Strikeouts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A1D07-16D7-D246-81A2-DBC13959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785159"/>
            <a:ext cx="5486400" cy="36737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Linear Regression Results:</a:t>
            </a:r>
          </a:p>
          <a:p>
            <a:pPr lvl="1"/>
            <a:r>
              <a:rPr lang="en-US" b="1" dirty="0"/>
              <a:t>Adjusted R</a:t>
            </a:r>
            <a:r>
              <a:rPr lang="en-US" b="1" baseline="30000" dirty="0"/>
              <a:t>2</a:t>
            </a:r>
            <a:r>
              <a:rPr lang="en-US" dirty="0"/>
              <a:t> = 0.229</a:t>
            </a:r>
          </a:p>
          <a:p>
            <a:pPr lvl="1"/>
            <a:r>
              <a:rPr lang="en-US" b="1" dirty="0"/>
              <a:t>Root Mean Squared Error</a:t>
            </a:r>
            <a:r>
              <a:rPr lang="en-US" dirty="0"/>
              <a:t> = ± 0.063 win 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FD187-3FDF-7A4C-83FC-F23820129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802" y="3413066"/>
            <a:ext cx="6724435" cy="21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4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EB12FD-CF8F-EB45-80F2-176FB830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699D7-C295-334A-A76D-568AC691F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1775012"/>
            <a:ext cx="4645152" cy="3684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Feature Engineering</a:t>
            </a:r>
          </a:p>
          <a:p>
            <a:r>
              <a:rPr lang="en-US" sz="1800" dirty="0"/>
              <a:t>Removed insignificant variables and incorporated into combined statistics</a:t>
            </a:r>
          </a:p>
          <a:p>
            <a:endParaRPr lang="en-US" sz="1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064C6-EE15-6A47-828A-85DB21AF3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606" y="1774402"/>
            <a:ext cx="4645152" cy="3684461"/>
          </a:xfrm>
        </p:spPr>
        <p:txBody>
          <a:bodyPr>
            <a:normAutofit/>
          </a:bodyPr>
          <a:lstStyle/>
          <a:p>
            <a:r>
              <a:rPr lang="en-US" sz="1600" dirty="0"/>
              <a:t>ERA (Earned Runs Average)</a:t>
            </a:r>
          </a:p>
          <a:p>
            <a:r>
              <a:rPr lang="en-US" sz="1600" dirty="0"/>
              <a:t>WHIP = Walks + Hits / Innings Pitching</a:t>
            </a:r>
          </a:p>
          <a:p>
            <a:r>
              <a:rPr lang="en-US" sz="1600" dirty="0"/>
              <a:t>KW Ratio = Strikeouts / Walks</a:t>
            </a:r>
          </a:p>
          <a:p>
            <a:r>
              <a:rPr lang="en-US" sz="1600" dirty="0"/>
              <a:t>FIP (Field Independent Pitching)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E7DA15-02E8-6049-B9B3-7A52AA1F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29" y="3604625"/>
            <a:ext cx="10438705" cy="22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7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3659E5-32C1-AB4E-82BA-B3AEFEA8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78B1C-AB0A-F344-B309-C0C09974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6" y="1785769"/>
            <a:ext cx="9980510" cy="36805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Final exclusions</a:t>
            </a:r>
          </a:p>
          <a:p>
            <a:r>
              <a:rPr lang="en-US" sz="1600" dirty="0"/>
              <a:t>Home runs: weak correlation </a:t>
            </a:r>
          </a:p>
          <a:p>
            <a:r>
              <a:rPr lang="en-US" sz="1600" dirty="0"/>
              <a:t>On-Base Percentage: strong collinearity</a:t>
            </a:r>
          </a:p>
          <a:p>
            <a:pPr marL="0" indent="0">
              <a:buNone/>
            </a:pPr>
            <a:r>
              <a:rPr lang="en-US" dirty="0"/>
              <a:t>Selected Features</a:t>
            </a:r>
          </a:p>
          <a:p>
            <a:r>
              <a:rPr lang="en-US" sz="1600" dirty="0"/>
              <a:t>ERA</a:t>
            </a:r>
          </a:p>
          <a:p>
            <a:r>
              <a:rPr lang="en-US" sz="1600" dirty="0"/>
              <a:t>WHIP</a:t>
            </a:r>
          </a:p>
          <a:p>
            <a:r>
              <a:rPr lang="en-US" sz="1600" dirty="0"/>
              <a:t>K/W Ratio</a:t>
            </a:r>
          </a:p>
          <a:p>
            <a:r>
              <a:rPr lang="en-US" sz="1600" dirty="0"/>
              <a:t>FIP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14F39D-8CFF-244B-A117-ED633F39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55" y="1215822"/>
            <a:ext cx="3615327" cy="24962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EB7E70-EE3F-5341-9DCD-ADECE0E2D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291" y="3840744"/>
            <a:ext cx="6337253" cy="20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3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D5B9-3350-754F-AE6B-D3CCCE64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11D184-2BCA-314F-97AE-090902402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10466"/>
            <a:ext cx="9603275" cy="37558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Assessing Normality</a:t>
            </a:r>
          </a:p>
          <a:p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D4FE77-5876-2F45-85DC-A6E24B84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4" y="2485311"/>
            <a:ext cx="5429025" cy="33692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8E0A10-9199-0046-AD56-AEFD4A0D5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85310"/>
            <a:ext cx="4862031" cy="336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0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1F65-ED1C-CC4F-8B50-69B3333E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6855-9060-C346-BD39-8CD2997351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Cross-validation</a:t>
            </a:r>
          </a:p>
          <a:p>
            <a:r>
              <a:rPr lang="en-US" sz="1800" dirty="0"/>
              <a:t>Train/Validation: 80%</a:t>
            </a:r>
          </a:p>
          <a:p>
            <a:r>
              <a:rPr lang="en-US" sz="1800" dirty="0"/>
              <a:t>Test: 20%</a:t>
            </a:r>
          </a:p>
          <a:p>
            <a:r>
              <a:rPr lang="en-US" sz="1800" dirty="0"/>
              <a:t>5-fold cross-validation scheme</a:t>
            </a:r>
          </a:p>
          <a:p>
            <a:r>
              <a:rPr lang="en-US" sz="1800" dirty="0"/>
              <a:t>Train Adjusted R</a:t>
            </a:r>
            <a:r>
              <a:rPr lang="en-US" sz="1800" baseline="30000" dirty="0"/>
              <a:t>2</a:t>
            </a:r>
            <a:r>
              <a:rPr lang="en-US" sz="1800" dirty="0"/>
              <a:t> = 0.400</a:t>
            </a:r>
          </a:p>
          <a:p>
            <a:r>
              <a:rPr lang="en-US" sz="1800" dirty="0"/>
              <a:t>Train RMSE = ± 0.055 Win 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0FA71-B2A4-6440-B4E6-0F0982569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5492" y="2171769"/>
            <a:ext cx="5125266" cy="32870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</a:t>
            </a:r>
          </a:p>
          <a:p>
            <a:r>
              <a:rPr lang="en-US" sz="1800" dirty="0"/>
              <a:t>Test Adjusted R</a:t>
            </a:r>
            <a:r>
              <a:rPr lang="en-US" sz="1800" baseline="30000" dirty="0"/>
              <a:t>2</a:t>
            </a:r>
            <a:r>
              <a:rPr lang="en-US" sz="1800" dirty="0"/>
              <a:t> = 0.378</a:t>
            </a:r>
          </a:p>
          <a:p>
            <a:r>
              <a:rPr lang="en-US" sz="1800" dirty="0"/>
              <a:t>Test RMSE = ± 0.057 Win %</a:t>
            </a:r>
          </a:p>
          <a:p>
            <a:pPr marL="0" indent="0">
              <a:buNone/>
            </a:pPr>
            <a:r>
              <a:rPr lang="en-US" dirty="0"/>
              <a:t>Overfitting Evaluation</a:t>
            </a:r>
          </a:p>
          <a:p>
            <a:r>
              <a:rPr lang="en-US" sz="1800" dirty="0"/>
              <a:t>5.5% reduction in R</a:t>
            </a:r>
            <a:r>
              <a:rPr lang="en-US" sz="1800" baseline="30000" dirty="0"/>
              <a:t>2</a:t>
            </a:r>
            <a:endParaRPr lang="en-US" sz="1800" dirty="0"/>
          </a:p>
          <a:p>
            <a:r>
              <a:rPr lang="en-US" sz="1800" dirty="0"/>
              <a:t>3.6% reduction in RMSE</a:t>
            </a:r>
          </a:p>
          <a:p>
            <a:r>
              <a:rPr lang="en-US" sz="1800" dirty="0"/>
              <a:t>Not Overfit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4175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{4ABE1B3B-F421-DD47-BBA6-7442C61D7444}tf10001119</Template>
  <TotalTime>2034</TotalTime>
  <Words>375</Words>
  <Application>Microsoft Macintosh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Gallery</vt:lpstr>
      <vt:lpstr>MLB Pitching Analysis and Regression</vt:lpstr>
      <vt:lpstr>Objective</vt:lpstr>
      <vt:lpstr>Project Scope</vt:lpstr>
      <vt:lpstr>Study Limitations and Assumptions</vt:lpstr>
      <vt:lpstr>Feature Selection</vt:lpstr>
      <vt:lpstr>Feature Selection</vt:lpstr>
      <vt:lpstr>Model Building</vt:lpstr>
      <vt:lpstr>Model Building</vt:lpstr>
      <vt:lpstr>Model Validation</vt:lpstr>
      <vt:lpstr>Model Evaluation</vt:lpstr>
      <vt:lpstr>Conclusions</vt:lpstr>
      <vt:lpstr>Future Model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McMorrow</dc:creator>
  <cp:lastModifiedBy>Colin McMorrow</cp:lastModifiedBy>
  <cp:revision>18</cp:revision>
  <dcterms:created xsi:type="dcterms:W3CDTF">2022-04-19T13:33:12Z</dcterms:created>
  <dcterms:modified xsi:type="dcterms:W3CDTF">2022-04-20T23:27:51Z</dcterms:modified>
</cp:coreProperties>
</file>